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Default Extension="png" ContentType="image/png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</p:sldIdLst>
  <p:sldSz cx="5765800" cy="3244850"/>
  <p:notesSz cx="5765800" cy="3244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357235"/>
            <a:ext cx="511937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Palatino Linotype"/>
                <a:cs typeface="Palatino Linotype"/>
              </a:defRPr>
            </a:lvl1pPr>
          </a:lstStyle>
          <a:p>
            <a:pPr marL="84455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6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Palatino Linotype"/>
                <a:cs typeface="Palatino Linotype"/>
              </a:defRPr>
            </a:lvl1pPr>
          </a:lstStyle>
          <a:p>
            <a:pPr marL="84455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6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Palatino Linotype"/>
                <a:cs typeface="Palatino Linotype"/>
              </a:defRPr>
            </a:lvl1pPr>
          </a:lstStyle>
          <a:p>
            <a:pPr marL="84455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6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Palatino Linotype"/>
                <a:cs typeface="Palatino Linotype"/>
              </a:defRPr>
            </a:lvl1pPr>
          </a:lstStyle>
          <a:p>
            <a:pPr marL="84455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6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ADADE0"/>
                </a:solidFill>
                <a:latin typeface="Palatino Linotype"/>
                <a:cs typeface="Palatino Linotype"/>
              </a:defRPr>
            </a:lvl1pPr>
          </a:lstStyle>
          <a:p>
            <a:pPr marL="84455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6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163830"/>
          </a:xfrm>
          <a:custGeom>
            <a:avLst/>
            <a:gdLst/>
            <a:ahLst/>
            <a:cxnLst/>
            <a:rect l="l" t="t" r="r" b="b"/>
            <a:pathLst>
              <a:path w="5760085" h="163830">
                <a:moveTo>
                  <a:pt x="5759996" y="0"/>
                </a:moveTo>
                <a:lnTo>
                  <a:pt x="0" y="0"/>
                </a:lnTo>
                <a:lnTo>
                  <a:pt x="0" y="163690"/>
                </a:lnTo>
                <a:lnTo>
                  <a:pt x="5759996" y="163690"/>
                </a:lnTo>
                <a:lnTo>
                  <a:pt x="575999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63690"/>
            <a:ext cx="5760085" cy="118745"/>
          </a:xfrm>
          <a:custGeom>
            <a:avLst/>
            <a:gdLst/>
            <a:ahLst/>
            <a:cxnLst/>
            <a:rect l="l" t="t" r="r" b="b"/>
            <a:pathLst>
              <a:path w="5760085" h="118745">
                <a:moveTo>
                  <a:pt x="5759996" y="0"/>
                </a:moveTo>
                <a:lnTo>
                  <a:pt x="0" y="0"/>
                </a:lnTo>
                <a:lnTo>
                  <a:pt x="0" y="118491"/>
                </a:lnTo>
                <a:lnTo>
                  <a:pt x="5759996" y="118491"/>
                </a:lnTo>
                <a:lnTo>
                  <a:pt x="575999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357235"/>
            <a:ext cx="511937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714334"/>
            <a:ext cx="5071211" cy="1953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3118" y="2879613"/>
            <a:ext cx="182282" cy="133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ADADE0"/>
                </a:solidFill>
                <a:latin typeface="Palatino Linotype"/>
                <a:cs typeface="Palatino Linotype"/>
              </a:defRPr>
            </a:lvl1pPr>
          </a:lstStyle>
          <a:p>
            <a:pPr marL="84455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6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80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80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80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chive.linux.duke.edu/cran/" TargetMode="External"/><Relationship Id="rId3" Type="http://schemas.openxmlformats.org/officeDocument/2006/relationships/hyperlink" Target="https://www.rstudio.com/products/rstudio/download/#download" TargetMode="External"/><Relationship Id="rId4" Type="http://schemas.openxmlformats.org/officeDocument/2006/relationships/slide" Target="slide1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1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1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1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1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79383" y="981936"/>
            <a:ext cx="1400810" cy="6845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RStudio</a:t>
            </a:r>
            <a:r>
              <a:rPr dirty="0" sz="1400" spc="85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">
                <a:solidFill>
                  <a:srgbClr val="3333B2"/>
                </a:solidFill>
                <a:latin typeface="Palatino Linotype"/>
                <a:cs typeface="Palatino Linotype"/>
              </a:rPr>
              <a:t>Tutorial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5">
                <a:latin typeface="Palatino Linotype"/>
                <a:cs typeface="Palatino Linotype"/>
              </a:rPr>
              <a:t>Samuel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DeWitt,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Ph.D.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4" name="object 4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65"/>
              <a:t>1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65"/>
              <a:t> </a:t>
            </a:r>
            <a:r>
              <a:rPr dirty="0" spc="-30"/>
              <a:t>Help</a:t>
            </a:r>
            <a:r>
              <a:rPr dirty="0" spc="70"/>
              <a:t> </a:t>
            </a:r>
            <a:r>
              <a:rPr dirty="0"/>
              <a:t>Functions</a:t>
            </a:r>
            <a:r>
              <a:rPr dirty="0" spc="70"/>
              <a:t> </a:t>
            </a:r>
            <a:r>
              <a:rPr dirty="0"/>
              <a:t>-</a:t>
            </a:r>
            <a:r>
              <a:rPr dirty="0" spc="65"/>
              <a:t> </a:t>
            </a:r>
            <a:r>
              <a:rPr dirty="0"/>
              <a:t>?</a:t>
            </a:r>
            <a:r>
              <a:rPr dirty="0" spc="210"/>
              <a:t> </a:t>
            </a:r>
            <a:r>
              <a:rPr dirty="0"/>
              <a:t>and</a:t>
            </a:r>
            <a:r>
              <a:rPr dirty="0" spc="70"/>
              <a:t> </a:t>
            </a:r>
            <a:r>
              <a:rPr dirty="0" spc="-25"/>
              <a:t>??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864906"/>
            <a:ext cx="5043805" cy="16998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06045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Palatino Linotype"/>
                <a:cs typeface="Palatino Linotype"/>
              </a:rPr>
              <a:t>Using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same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function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example,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need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55">
                <a:latin typeface="Palatino Linotype"/>
                <a:cs typeface="Palatino Linotype"/>
              </a:rPr>
              <a:t>know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70">
                <a:latin typeface="Palatino Linotype"/>
                <a:cs typeface="Palatino Linotype"/>
              </a:rPr>
              <a:t>how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install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package, </a:t>
            </a:r>
            <a:r>
              <a:rPr dirty="0" sz="1100">
                <a:latin typeface="Palatino Linotype"/>
                <a:cs typeface="Palatino Linotype"/>
              </a:rPr>
              <a:t>but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can’t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remember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full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name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function:</a:t>
            </a:r>
            <a:endParaRPr sz="1100">
              <a:latin typeface="Palatino Linotype"/>
              <a:cs typeface="Palatino Linotype"/>
            </a:endParaRPr>
          </a:p>
          <a:p>
            <a:pPr marL="289560" indent="-193040">
              <a:lnSpc>
                <a:spcPct val="100000"/>
              </a:lnSpc>
              <a:spcBef>
                <a:spcPts val="930"/>
              </a:spcBef>
              <a:buClr>
                <a:srgbClr val="3333B2"/>
              </a:buClr>
              <a:buAutoNum type="arabicParenR"/>
              <a:tabLst>
                <a:tab pos="290195" algn="l"/>
              </a:tabLst>
            </a:pPr>
            <a:r>
              <a:rPr dirty="0" sz="1100" spc="-10">
                <a:latin typeface="Palatino Linotype"/>
                <a:cs typeface="Palatino Linotype"/>
              </a:rPr>
              <a:t>??install</a:t>
            </a:r>
            <a:endParaRPr sz="1100">
              <a:latin typeface="Palatino Linotype"/>
              <a:cs typeface="Palatino Linotype"/>
            </a:endParaRPr>
          </a:p>
          <a:p>
            <a:pPr marL="289560" indent="-19304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AutoNum type="arabicParenR"/>
              <a:tabLst>
                <a:tab pos="290195" algn="l"/>
              </a:tabLst>
            </a:pPr>
            <a:r>
              <a:rPr dirty="0" sz="1100" spc="-10">
                <a:latin typeface="Palatino Linotype"/>
                <a:cs typeface="Palatino Linotype"/>
              </a:rPr>
              <a:t>help.search(“install”)</a:t>
            </a:r>
            <a:endParaRPr sz="1100">
              <a:latin typeface="Palatino Linotype"/>
              <a:cs typeface="Palatino Linotype"/>
            </a:endParaRPr>
          </a:p>
          <a:p>
            <a:pPr marL="12700" marR="5080">
              <a:lnSpc>
                <a:spcPct val="102699"/>
              </a:lnSpc>
              <a:spcBef>
                <a:spcPts val="894"/>
              </a:spcBef>
            </a:pPr>
            <a:r>
              <a:rPr dirty="0" sz="1100" spc="-10">
                <a:latin typeface="Palatino Linotype"/>
                <a:cs typeface="Palatino Linotype"/>
              </a:rPr>
              <a:t>Note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quotation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marks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around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term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-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means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65">
                <a:latin typeface="Palatino Linotype"/>
                <a:cs typeface="Palatino Linotype"/>
              </a:rPr>
              <a:t>R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will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search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its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help files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specific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string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characters.</a:t>
            </a:r>
            <a:endParaRPr sz="1100">
              <a:latin typeface="Palatino Linotype"/>
              <a:cs typeface="Palatino Linotype"/>
            </a:endParaRPr>
          </a:p>
          <a:p>
            <a:pPr marL="12700" marR="31115">
              <a:lnSpc>
                <a:spcPct val="102699"/>
              </a:lnSpc>
              <a:spcBef>
                <a:spcPts val="600"/>
              </a:spcBef>
            </a:pPr>
            <a:r>
              <a:rPr dirty="0" sz="1100" b="1">
                <a:latin typeface="Palatino Linotype"/>
                <a:cs typeface="Palatino Linotype"/>
              </a:rPr>
              <a:t>Note</a:t>
            </a:r>
            <a:r>
              <a:rPr dirty="0" sz="1100">
                <a:latin typeface="Palatino Linotype"/>
                <a:cs typeface="Palatino Linotype"/>
              </a:rPr>
              <a:t>:</a:t>
            </a:r>
            <a:r>
              <a:rPr dirty="0" sz="1100" spc="1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have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had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i="1">
                <a:latin typeface="Palatino Linotype"/>
                <a:cs typeface="Palatino Linotype"/>
              </a:rPr>
              <a:t>lot</a:t>
            </a:r>
            <a:r>
              <a:rPr dirty="0" sz="1100" spc="50" i="1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difficulty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getting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function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work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properly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I’m </a:t>
            </a:r>
            <a:r>
              <a:rPr dirty="0" sz="1100">
                <a:latin typeface="Palatino Linotype"/>
                <a:cs typeface="Palatino Linotype"/>
              </a:rPr>
              <a:t>not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sure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why.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If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don’t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55">
                <a:latin typeface="Palatino Linotype"/>
                <a:cs typeface="Palatino Linotype"/>
              </a:rPr>
              <a:t>know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name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function,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just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use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Google.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7235"/>
            <a:ext cx="19183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Installing</a:t>
            </a:r>
            <a:r>
              <a:rPr dirty="0" spc="-15"/>
              <a:t> </a:t>
            </a:r>
            <a:r>
              <a:rPr dirty="0" spc="-65"/>
              <a:t>New</a:t>
            </a:r>
            <a:r>
              <a:rPr dirty="0" spc="-10"/>
              <a:t> Packages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67526" rIns="0" bIns="0" rtlCol="0" vert="horz">
            <a:spAutoFit/>
          </a:bodyPr>
          <a:lstStyle/>
          <a:p>
            <a:pPr marL="12700" marR="358140">
              <a:lnSpc>
                <a:spcPct val="102600"/>
              </a:lnSpc>
              <a:spcBef>
                <a:spcPts val="55"/>
              </a:spcBef>
            </a:pPr>
            <a:r>
              <a:rPr dirty="0"/>
              <a:t>The</a:t>
            </a:r>
            <a:r>
              <a:rPr dirty="0" spc="25"/>
              <a:t> </a:t>
            </a:r>
            <a:r>
              <a:rPr dirty="0"/>
              <a:t>base</a:t>
            </a:r>
            <a:r>
              <a:rPr dirty="0" spc="30"/>
              <a:t> </a:t>
            </a:r>
            <a:r>
              <a:rPr dirty="0" spc="65"/>
              <a:t>R</a:t>
            </a:r>
            <a:r>
              <a:rPr dirty="0" spc="30"/>
              <a:t> </a:t>
            </a:r>
            <a:r>
              <a:rPr dirty="0" spc="-30"/>
              <a:t>package</a:t>
            </a:r>
            <a:r>
              <a:rPr dirty="0" spc="30"/>
              <a:t> </a:t>
            </a:r>
            <a:r>
              <a:rPr dirty="0" spc="-30"/>
              <a:t>includes</a:t>
            </a:r>
            <a:r>
              <a:rPr dirty="0" spc="30"/>
              <a:t> </a:t>
            </a:r>
            <a:r>
              <a:rPr dirty="0"/>
              <a:t>all</a:t>
            </a:r>
            <a:r>
              <a:rPr dirty="0" spc="30"/>
              <a:t> </a:t>
            </a:r>
            <a:r>
              <a:rPr dirty="0"/>
              <a:t>the</a:t>
            </a:r>
            <a:r>
              <a:rPr dirty="0" spc="30"/>
              <a:t> </a:t>
            </a:r>
            <a:r>
              <a:rPr dirty="0" spc="-25"/>
              <a:t>functions</a:t>
            </a:r>
            <a:r>
              <a:rPr dirty="0" spc="25"/>
              <a:t> </a:t>
            </a:r>
            <a:r>
              <a:rPr dirty="0" spc="-25"/>
              <a:t>you</a:t>
            </a:r>
            <a:r>
              <a:rPr dirty="0" spc="30"/>
              <a:t> </a:t>
            </a:r>
            <a:r>
              <a:rPr dirty="0" spc="-25"/>
              <a:t>will</a:t>
            </a:r>
            <a:r>
              <a:rPr dirty="0" spc="30"/>
              <a:t> </a:t>
            </a:r>
            <a:r>
              <a:rPr dirty="0" spc="-25"/>
              <a:t>need</a:t>
            </a:r>
            <a:r>
              <a:rPr dirty="0" spc="30"/>
              <a:t> </a:t>
            </a:r>
            <a:r>
              <a:rPr dirty="0"/>
              <a:t>to</a:t>
            </a:r>
            <a:r>
              <a:rPr dirty="0" spc="30"/>
              <a:t> </a:t>
            </a:r>
            <a:r>
              <a:rPr dirty="0" spc="-10"/>
              <a:t>conduct</a:t>
            </a:r>
            <a:r>
              <a:rPr dirty="0" spc="30"/>
              <a:t> </a:t>
            </a:r>
            <a:r>
              <a:rPr dirty="0" spc="-20"/>
              <a:t>most </a:t>
            </a:r>
            <a:r>
              <a:rPr dirty="0" spc="-10"/>
              <a:t>analyses.</a:t>
            </a: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pc="-55"/>
              <a:t>However,</a:t>
            </a:r>
            <a:r>
              <a:rPr dirty="0" spc="10"/>
              <a:t> </a:t>
            </a:r>
            <a:r>
              <a:rPr dirty="0"/>
              <a:t>there</a:t>
            </a:r>
            <a:r>
              <a:rPr dirty="0" spc="10"/>
              <a:t> </a:t>
            </a:r>
            <a:r>
              <a:rPr dirty="0"/>
              <a:t>are</a:t>
            </a:r>
            <a:r>
              <a:rPr dirty="0" spc="10"/>
              <a:t> </a:t>
            </a:r>
            <a:r>
              <a:rPr dirty="0" spc="-40"/>
              <a:t>user-</a:t>
            </a:r>
            <a:r>
              <a:rPr dirty="0"/>
              <a:t>built</a:t>
            </a:r>
            <a:r>
              <a:rPr dirty="0" spc="15"/>
              <a:t> </a:t>
            </a:r>
            <a:r>
              <a:rPr dirty="0" spc="-25"/>
              <a:t>functions</a:t>
            </a:r>
            <a:r>
              <a:rPr dirty="0" spc="10"/>
              <a:t> </a:t>
            </a:r>
            <a:r>
              <a:rPr dirty="0" spc="-35"/>
              <a:t>which</a:t>
            </a:r>
            <a:r>
              <a:rPr dirty="0" spc="10"/>
              <a:t> </a:t>
            </a:r>
            <a:r>
              <a:rPr dirty="0" spc="-25"/>
              <a:t>expand</a:t>
            </a:r>
            <a:r>
              <a:rPr dirty="0" spc="10"/>
              <a:t> </a:t>
            </a:r>
            <a:r>
              <a:rPr dirty="0" spc="-25"/>
              <a:t>upon</a:t>
            </a:r>
            <a:r>
              <a:rPr dirty="0" spc="15"/>
              <a:t> </a:t>
            </a:r>
            <a:r>
              <a:rPr dirty="0"/>
              <a:t>base</a:t>
            </a:r>
            <a:r>
              <a:rPr dirty="0" spc="10"/>
              <a:t> </a:t>
            </a:r>
            <a:r>
              <a:rPr dirty="0" spc="-25"/>
              <a:t>R.</a:t>
            </a:r>
          </a:p>
          <a:p>
            <a:pPr marL="12700" marR="46990">
              <a:lnSpc>
                <a:spcPct val="102600"/>
              </a:lnSpc>
              <a:spcBef>
                <a:spcPts val="595"/>
              </a:spcBef>
            </a:pPr>
            <a:r>
              <a:rPr dirty="0" spc="-20"/>
              <a:t>Many</a:t>
            </a:r>
            <a:r>
              <a:rPr dirty="0" spc="20"/>
              <a:t> </a:t>
            </a:r>
            <a:r>
              <a:rPr dirty="0" spc="-25"/>
              <a:t>make</a:t>
            </a:r>
            <a:r>
              <a:rPr dirty="0" spc="25"/>
              <a:t> </a:t>
            </a:r>
            <a:r>
              <a:rPr dirty="0" spc="-30"/>
              <a:t>coding</a:t>
            </a:r>
            <a:r>
              <a:rPr dirty="0" spc="20"/>
              <a:t> </a:t>
            </a:r>
            <a:r>
              <a:rPr dirty="0" spc="-20"/>
              <a:t>simpler,</a:t>
            </a:r>
            <a:r>
              <a:rPr dirty="0" spc="25"/>
              <a:t> </a:t>
            </a:r>
            <a:r>
              <a:rPr dirty="0"/>
              <a:t>others</a:t>
            </a:r>
            <a:r>
              <a:rPr dirty="0" spc="20"/>
              <a:t> </a:t>
            </a:r>
            <a:r>
              <a:rPr dirty="0" spc="-40"/>
              <a:t>allow</a:t>
            </a:r>
            <a:r>
              <a:rPr dirty="0" spc="25"/>
              <a:t> </a:t>
            </a:r>
            <a:r>
              <a:rPr dirty="0"/>
              <a:t>for</a:t>
            </a:r>
            <a:r>
              <a:rPr dirty="0" spc="20"/>
              <a:t> </a:t>
            </a:r>
            <a:r>
              <a:rPr dirty="0"/>
              <a:t>statistical</a:t>
            </a:r>
            <a:r>
              <a:rPr dirty="0" spc="25"/>
              <a:t> </a:t>
            </a:r>
            <a:r>
              <a:rPr dirty="0" spc="-10"/>
              <a:t>analysis</a:t>
            </a:r>
            <a:r>
              <a:rPr dirty="0" spc="20"/>
              <a:t> </a:t>
            </a:r>
            <a:r>
              <a:rPr dirty="0"/>
              <a:t>not</a:t>
            </a:r>
            <a:r>
              <a:rPr dirty="0" spc="25"/>
              <a:t> </a:t>
            </a:r>
            <a:r>
              <a:rPr dirty="0"/>
              <a:t>(yet)</a:t>
            </a:r>
            <a:r>
              <a:rPr dirty="0" spc="25"/>
              <a:t> </a:t>
            </a:r>
            <a:r>
              <a:rPr dirty="0" spc="-10"/>
              <a:t>available </a:t>
            </a:r>
            <a:r>
              <a:rPr dirty="0"/>
              <a:t>in base</a:t>
            </a:r>
            <a:r>
              <a:rPr dirty="0" spc="5"/>
              <a:t> </a:t>
            </a:r>
            <a:r>
              <a:rPr dirty="0" spc="-25"/>
              <a:t>R.</a:t>
            </a:r>
          </a:p>
          <a:p>
            <a:pPr marL="12700" marR="5080">
              <a:lnSpc>
                <a:spcPct val="102600"/>
              </a:lnSpc>
              <a:spcBef>
                <a:spcPts val="600"/>
              </a:spcBef>
            </a:pPr>
            <a:r>
              <a:rPr dirty="0"/>
              <a:t>One</a:t>
            </a:r>
            <a:r>
              <a:rPr dirty="0" spc="25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/>
              <a:t>the</a:t>
            </a:r>
            <a:r>
              <a:rPr dirty="0" spc="30"/>
              <a:t> </a:t>
            </a:r>
            <a:r>
              <a:rPr dirty="0"/>
              <a:t>most</a:t>
            </a:r>
            <a:r>
              <a:rPr dirty="0" spc="30"/>
              <a:t> </a:t>
            </a:r>
            <a:r>
              <a:rPr dirty="0" spc="-25"/>
              <a:t>popular</a:t>
            </a:r>
            <a:r>
              <a:rPr dirty="0" spc="30"/>
              <a:t> </a:t>
            </a:r>
            <a:r>
              <a:rPr dirty="0" spc="-35"/>
              <a:t>packages</a:t>
            </a:r>
            <a:r>
              <a:rPr dirty="0" spc="30"/>
              <a:t> </a:t>
            </a:r>
            <a:r>
              <a:rPr dirty="0"/>
              <a:t>is</a:t>
            </a:r>
            <a:r>
              <a:rPr dirty="0" spc="30"/>
              <a:t> </a:t>
            </a:r>
            <a:r>
              <a:rPr dirty="0" spc="-20"/>
              <a:t>ggplot2</a:t>
            </a:r>
            <a:r>
              <a:rPr dirty="0" spc="30"/>
              <a:t> </a:t>
            </a:r>
            <a:r>
              <a:rPr dirty="0"/>
              <a:t>-</a:t>
            </a:r>
            <a:r>
              <a:rPr dirty="0" spc="30"/>
              <a:t> </a:t>
            </a:r>
            <a:r>
              <a:rPr dirty="0"/>
              <a:t>an</a:t>
            </a:r>
            <a:r>
              <a:rPr dirty="0" spc="30"/>
              <a:t> </a:t>
            </a:r>
            <a:r>
              <a:rPr dirty="0" spc="-10"/>
              <a:t>alternative</a:t>
            </a:r>
            <a:r>
              <a:rPr dirty="0" spc="30"/>
              <a:t> </a:t>
            </a:r>
            <a:r>
              <a:rPr dirty="0"/>
              <a:t>to</a:t>
            </a:r>
            <a:r>
              <a:rPr dirty="0" spc="30"/>
              <a:t> </a:t>
            </a:r>
            <a:r>
              <a:rPr dirty="0"/>
              <a:t>the</a:t>
            </a:r>
            <a:r>
              <a:rPr dirty="0" spc="30"/>
              <a:t> </a:t>
            </a:r>
            <a:r>
              <a:rPr dirty="0" spc="-25"/>
              <a:t>visual</a:t>
            </a:r>
            <a:r>
              <a:rPr dirty="0" spc="30"/>
              <a:t> </a:t>
            </a:r>
            <a:r>
              <a:rPr dirty="0" spc="-10"/>
              <a:t>plotting </a:t>
            </a:r>
            <a:r>
              <a:rPr dirty="0" spc="-25"/>
              <a:t>available</a:t>
            </a:r>
            <a:r>
              <a:rPr dirty="0" spc="10"/>
              <a:t> </a:t>
            </a:r>
            <a:r>
              <a:rPr dirty="0"/>
              <a:t>in</a:t>
            </a:r>
            <a:r>
              <a:rPr dirty="0" spc="10"/>
              <a:t> </a:t>
            </a:r>
            <a:r>
              <a:rPr dirty="0"/>
              <a:t>base</a:t>
            </a:r>
            <a:r>
              <a:rPr dirty="0" spc="10"/>
              <a:t> </a:t>
            </a:r>
            <a:r>
              <a:rPr dirty="0" spc="-25"/>
              <a:t>R.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7235"/>
            <a:ext cx="19183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Installing</a:t>
            </a:r>
            <a:r>
              <a:rPr dirty="0" spc="-15"/>
              <a:t> </a:t>
            </a:r>
            <a:r>
              <a:rPr dirty="0" spc="-65"/>
              <a:t>New</a:t>
            </a:r>
            <a:r>
              <a:rPr dirty="0" spc="-10"/>
              <a:t> Packages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9824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pc="-10"/>
              <a:t>Installing</a:t>
            </a:r>
            <a:r>
              <a:rPr dirty="0" spc="25"/>
              <a:t> </a:t>
            </a:r>
            <a:r>
              <a:rPr dirty="0"/>
              <a:t>a</a:t>
            </a:r>
            <a:r>
              <a:rPr dirty="0" spc="25"/>
              <a:t> </a:t>
            </a:r>
            <a:r>
              <a:rPr dirty="0" spc="-40"/>
              <a:t>new</a:t>
            </a:r>
            <a:r>
              <a:rPr dirty="0" spc="25"/>
              <a:t> </a:t>
            </a:r>
            <a:r>
              <a:rPr dirty="0" spc="-30"/>
              <a:t>package</a:t>
            </a:r>
            <a:r>
              <a:rPr dirty="0" spc="30"/>
              <a:t> </a:t>
            </a:r>
            <a:r>
              <a:rPr dirty="0"/>
              <a:t>is</a:t>
            </a:r>
            <a:r>
              <a:rPr dirty="0" spc="25"/>
              <a:t> </a:t>
            </a:r>
            <a:r>
              <a:rPr dirty="0" spc="-20"/>
              <a:t>remarkably</a:t>
            </a:r>
            <a:r>
              <a:rPr dirty="0" spc="25"/>
              <a:t> </a:t>
            </a:r>
            <a:r>
              <a:rPr dirty="0" spc="-10"/>
              <a:t>simple.</a:t>
            </a: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/>
              <a:t>And,</a:t>
            </a:r>
            <a:r>
              <a:rPr dirty="0" spc="15"/>
              <a:t> </a:t>
            </a:r>
            <a:r>
              <a:rPr dirty="0" spc="-10"/>
              <a:t>once</a:t>
            </a:r>
            <a:r>
              <a:rPr dirty="0" spc="15"/>
              <a:t> </a:t>
            </a:r>
            <a:r>
              <a:rPr dirty="0" spc="-40"/>
              <a:t>you’ve</a:t>
            </a:r>
            <a:r>
              <a:rPr dirty="0" spc="15"/>
              <a:t> </a:t>
            </a:r>
            <a:r>
              <a:rPr dirty="0" spc="-20"/>
              <a:t>installed</a:t>
            </a:r>
            <a:r>
              <a:rPr dirty="0" spc="20"/>
              <a:t> </a:t>
            </a:r>
            <a:r>
              <a:rPr dirty="0"/>
              <a:t>it,</a:t>
            </a:r>
            <a:r>
              <a:rPr dirty="0" spc="15"/>
              <a:t> </a:t>
            </a:r>
            <a:r>
              <a:rPr dirty="0" spc="-25"/>
              <a:t>you</a:t>
            </a:r>
            <a:r>
              <a:rPr dirty="0" spc="15"/>
              <a:t> </a:t>
            </a:r>
            <a:r>
              <a:rPr dirty="0"/>
              <a:t>don’t</a:t>
            </a:r>
            <a:r>
              <a:rPr dirty="0" spc="15"/>
              <a:t> </a:t>
            </a:r>
            <a:r>
              <a:rPr dirty="0" spc="-30"/>
              <a:t>have</a:t>
            </a:r>
            <a:r>
              <a:rPr dirty="0" spc="20"/>
              <a:t> </a:t>
            </a:r>
            <a:r>
              <a:rPr dirty="0"/>
              <a:t>to</a:t>
            </a:r>
            <a:r>
              <a:rPr dirty="0" spc="15"/>
              <a:t> </a:t>
            </a:r>
            <a:r>
              <a:rPr dirty="0" spc="-10"/>
              <a:t>again.</a:t>
            </a:r>
          </a:p>
          <a:p>
            <a:pPr marL="12700" marR="5080">
              <a:lnSpc>
                <a:spcPct val="102600"/>
              </a:lnSpc>
              <a:spcBef>
                <a:spcPts val="600"/>
              </a:spcBef>
            </a:pPr>
            <a:r>
              <a:rPr dirty="0" spc="-10"/>
              <a:t>You</a:t>
            </a:r>
            <a:r>
              <a:rPr dirty="0" spc="20"/>
              <a:t> </a:t>
            </a:r>
            <a:r>
              <a:rPr dirty="0" spc="-25"/>
              <a:t>will</a:t>
            </a:r>
            <a:r>
              <a:rPr dirty="0" spc="20"/>
              <a:t> </a:t>
            </a:r>
            <a:r>
              <a:rPr dirty="0" spc="-25"/>
              <a:t>need</a:t>
            </a:r>
            <a:r>
              <a:rPr dirty="0" spc="25"/>
              <a:t> </a:t>
            </a:r>
            <a:r>
              <a:rPr dirty="0"/>
              <a:t>to</a:t>
            </a:r>
            <a:r>
              <a:rPr dirty="0" spc="20"/>
              <a:t> </a:t>
            </a:r>
            <a:r>
              <a:rPr dirty="0" spc="-35"/>
              <a:t>keep</a:t>
            </a:r>
            <a:r>
              <a:rPr dirty="0" spc="25"/>
              <a:t> </a:t>
            </a:r>
            <a:r>
              <a:rPr dirty="0"/>
              <a:t>it</a:t>
            </a:r>
            <a:r>
              <a:rPr dirty="0" spc="20"/>
              <a:t> </a:t>
            </a:r>
            <a:r>
              <a:rPr dirty="0" spc="-20"/>
              <a:t>updated,</a:t>
            </a:r>
            <a:r>
              <a:rPr dirty="0" spc="25"/>
              <a:t> </a:t>
            </a:r>
            <a:r>
              <a:rPr dirty="0" spc="-25"/>
              <a:t>though</a:t>
            </a:r>
            <a:r>
              <a:rPr dirty="0" spc="20"/>
              <a:t> </a:t>
            </a:r>
            <a:r>
              <a:rPr dirty="0"/>
              <a:t>-</a:t>
            </a:r>
            <a:r>
              <a:rPr dirty="0" spc="25"/>
              <a:t> </a:t>
            </a:r>
            <a:r>
              <a:rPr dirty="0"/>
              <a:t>as</a:t>
            </a:r>
            <a:r>
              <a:rPr dirty="0" spc="20"/>
              <a:t> </a:t>
            </a:r>
            <a:r>
              <a:rPr dirty="0" spc="-10"/>
              <a:t>with</a:t>
            </a:r>
            <a:r>
              <a:rPr dirty="0" spc="20"/>
              <a:t> </a:t>
            </a:r>
            <a:r>
              <a:rPr dirty="0"/>
              <a:t>any</a:t>
            </a:r>
            <a:r>
              <a:rPr dirty="0" spc="25"/>
              <a:t> </a:t>
            </a:r>
            <a:r>
              <a:rPr dirty="0" spc="-20"/>
              <a:t>computer</a:t>
            </a:r>
            <a:r>
              <a:rPr dirty="0" spc="20"/>
              <a:t> </a:t>
            </a:r>
            <a:r>
              <a:rPr dirty="0" spc="-30"/>
              <a:t>program,</a:t>
            </a:r>
            <a:r>
              <a:rPr dirty="0" spc="25"/>
              <a:t> </a:t>
            </a:r>
            <a:r>
              <a:rPr dirty="0" spc="15"/>
              <a:t>R </a:t>
            </a:r>
            <a:r>
              <a:rPr dirty="0" spc="-35"/>
              <a:t>packages</a:t>
            </a:r>
            <a:r>
              <a:rPr dirty="0" spc="15"/>
              <a:t> </a:t>
            </a:r>
            <a:r>
              <a:rPr dirty="0"/>
              <a:t>are</a:t>
            </a:r>
            <a:r>
              <a:rPr dirty="0" spc="20"/>
              <a:t> </a:t>
            </a:r>
            <a:r>
              <a:rPr dirty="0"/>
              <a:t>not</a:t>
            </a:r>
            <a:r>
              <a:rPr dirty="0" spc="20"/>
              <a:t> </a:t>
            </a:r>
            <a:r>
              <a:rPr dirty="0" spc="-10"/>
              <a:t>without</a:t>
            </a:r>
            <a:r>
              <a:rPr dirty="0" spc="20"/>
              <a:t> </a:t>
            </a:r>
            <a:r>
              <a:rPr dirty="0" spc="-20"/>
              <a:t>bugs</a:t>
            </a:r>
            <a:r>
              <a:rPr dirty="0" spc="20"/>
              <a:t> </a:t>
            </a:r>
            <a:r>
              <a:rPr dirty="0"/>
              <a:t>the</a:t>
            </a:r>
            <a:r>
              <a:rPr dirty="0" spc="20"/>
              <a:t> </a:t>
            </a:r>
            <a:r>
              <a:rPr dirty="0" spc="-40"/>
              <a:t>developers</a:t>
            </a:r>
            <a:r>
              <a:rPr dirty="0" spc="20"/>
              <a:t> </a:t>
            </a:r>
            <a:r>
              <a:rPr dirty="0"/>
              <a:t>fix</a:t>
            </a:r>
            <a:r>
              <a:rPr dirty="0" spc="20"/>
              <a:t> </a:t>
            </a:r>
            <a:r>
              <a:rPr dirty="0"/>
              <a:t>later</a:t>
            </a:r>
            <a:r>
              <a:rPr dirty="0" spc="20"/>
              <a:t> </a:t>
            </a:r>
            <a:r>
              <a:rPr dirty="0" spc="-25"/>
              <a:t>on.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7235"/>
            <a:ext cx="19183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Installing</a:t>
            </a:r>
            <a:r>
              <a:rPr dirty="0" spc="-15"/>
              <a:t> </a:t>
            </a:r>
            <a:r>
              <a:rPr dirty="0" spc="-65"/>
              <a:t>New</a:t>
            </a:r>
            <a:r>
              <a:rPr dirty="0" spc="-10"/>
              <a:t> Packages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221598"/>
            <a:ext cx="4899025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Palatino Linotype"/>
                <a:cs typeface="Palatino Linotype"/>
              </a:rPr>
              <a:t>I’ll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demonstrate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70">
                <a:latin typeface="Palatino Linotype"/>
                <a:cs typeface="Palatino Linotype"/>
              </a:rPr>
              <a:t>how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install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new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package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with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ggplot2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addon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75">
                <a:latin typeface="Palatino Linotype"/>
                <a:cs typeface="Palatino Linotype"/>
              </a:rPr>
              <a:t>we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will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be </a:t>
            </a:r>
            <a:r>
              <a:rPr dirty="0" sz="1100" spc="-30">
                <a:latin typeface="Palatino Linotype"/>
                <a:cs typeface="Palatino Linotype"/>
              </a:rPr>
              <a:t>going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over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more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detail</a:t>
            </a:r>
            <a:r>
              <a:rPr dirty="0" sz="1100" spc="-10">
                <a:latin typeface="Palatino Linotype"/>
                <a:cs typeface="Palatino Linotype"/>
              </a:rPr>
              <a:t> later.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2046" y="1722056"/>
            <a:ext cx="5116195" cy="18034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254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dirty="0" sz="900" spc="100" i="1">
                <a:solidFill>
                  <a:srgbClr val="8E5902"/>
                </a:solidFill>
                <a:latin typeface="Palatino Linotype"/>
                <a:cs typeface="Palatino Linotype"/>
              </a:rPr>
              <a:t>#install.packages("ggplot2",repos=</a:t>
            </a:r>
            <a:r>
              <a:rPr dirty="0" sz="900" spc="100" i="1">
                <a:solidFill>
                  <a:srgbClr val="8E5902"/>
                </a:solidFill>
                <a:latin typeface="Courier New"/>
                <a:cs typeface="Courier New"/>
              </a:rPr>
              <a:t>'</a:t>
            </a:r>
            <a:r>
              <a:rPr dirty="0" sz="900" spc="100" i="1">
                <a:solidFill>
                  <a:srgbClr val="8E5902"/>
                </a:solidFill>
                <a:latin typeface="Palatino Linotype"/>
                <a:cs typeface="Palatino Linotype"/>
              </a:rPr>
              <a:t>https://cloud.r-</a:t>
            </a:r>
            <a:r>
              <a:rPr dirty="0" sz="900" spc="105" i="1">
                <a:solidFill>
                  <a:srgbClr val="8E5902"/>
                </a:solidFill>
                <a:latin typeface="Palatino Linotype"/>
                <a:cs typeface="Palatino Linotype"/>
              </a:rPr>
              <a:t>project.org</a:t>
            </a:r>
            <a:r>
              <a:rPr dirty="0" sz="900" spc="105" i="1">
                <a:solidFill>
                  <a:srgbClr val="8E5902"/>
                </a:solidFill>
                <a:latin typeface="Courier New"/>
                <a:cs typeface="Courier New"/>
              </a:rPr>
              <a:t>'</a:t>
            </a:r>
            <a:r>
              <a:rPr dirty="0" sz="900" spc="105" i="1">
                <a:solidFill>
                  <a:srgbClr val="8E5902"/>
                </a:solidFill>
                <a:latin typeface="Palatino Linotype"/>
                <a:cs typeface="Palatino Linotype"/>
              </a:rPr>
              <a:t>)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6" name="object 6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7235"/>
            <a:ext cx="19183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Installing</a:t>
            </a:r>
            <a:r>
              <a:rPr dirty="0" spc="-15"/>
              <a:t> </a:t>
            </a:r>
            <a:r>
              <a:rPr dirty="0" spc="-65"/>
              <a:t>New</a:t>
            </a:r>
            <a:r>
              <a:rPr dirty="0" spc="-10"/>
              <a:t> Packages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2939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pc="-10"/>
              <a:t>And</a:t>
            </a:r>
            <a:r>
              <a:rPr dirty="0" spc="35"/>
              <a:t> </a:t>
            </a:r>
            <a:r>
              <a:rPr dirty="0"/>
              <a:t>that’s</a:t>
            </a:r>
            <a:r>
              <a:rPr dirty="0" spc="40"/>
              <a:t> </a:t>
            </a:r>
            <a:r>
              <a:rPr dirty="0" spc="-25"/>
              <a:t>it!</a:t>
            </a:r>
          </a:p>
          <a:p>
            <a:pPr marL="12700" marR="427990">
              <a:lnSpc>
                <a:spcPct val="102600"/>
              </a:lnSpc>
              <a:spcBef>
                <a:spcPts val="595"/>
              </a:spcBef>
            </a:pPr>
            <a:r>
              <a:rPr dirty="0" spc="-10"/>
              <a:t>You</a:t>
            </a:r>
            <a:r>
              <a:rPr dirty="0" spc="15"/>
              <a:t> </a:t>
            </a:r>
            <a:r>
              <a:rPr dirty="0" spc="-25"/>
              <a:t>will</a:t>
            </a:r>
            <a:r>
              <a:rPr dirty="0" spc="20"/>
              <a:t> </a:t>
            </a:r>
            <a:r>
              <a:rPr dirty="0" spc="-10"/>
              <a:t>typically</a:t>
            </a:r>
            <a:r>
              <a:rPr dirty="0" spc="20"/>
              <a:t> </a:t>
            </a:r>
            <a:r>
              <a:rPr dirty="0"/>
              <a:t>not</a:t>
            </a:r>
            <a:r>
              <a:rPr dirty="0" spc="20"/>
              <a:t> </a:t>
            </a:r>
            <a:r>
              <a:rPr dirty="0" spc="-30"/>
              <a:t>have</a:t>
            </a:r>
            <a:r>
              <a:rPr dirty="0" spc="20"/>
              <a:t> </a:t>
            </a:r>
            <a:r>
              <a:rPr dirty="0"/>
              <a:t>to</a:t>
            </a:r>
            <a:r>
              <a:rPr dirty="0" spc="20"/>
              <a:t> </a:t>
            </a:r>
            <a:r>
              <a:rPr dirty="0" spc="-20"/>
              <a:t>specify</a:t>
            </a:r>
            <a:r>
              <a:rPr dirty="0" spc="20"/>
              <a:t> </a:t>
            </a:r>
            <a:r>
              <a:rPr dirty="0"/>
              <a:t>the</a:t>
            </a:r>
            <a:r>
              <a:rPr dirty="0" spc="20"/>
              <a:t> </a:t>
            </a:r>
            <a:r>
              <a:rPr dirty="0" spc="-20"/>
              <a:t>‘repos’</a:t>
            </a:r>
            <a:r>
              <a:rPr dirty="0" spc="20"/>
              <a:t> </a:t>
            </a:r>
            <a:r>
              <a:rPr dirty="0" spc="-10"/>
              <a:t>option,</a:t>
            </a:r>
            <a:r>
              <a:rPr dirty="0" spc="20"/>
              <a:t> </a:t>
            </a:r>
            <a:r>
              <a:rPr dirty="0"/>
              <a:t>I</a:t>
            </a:r>
            <a:r>
              <a:rPr dirty="0" spc="20"/>
              <a:t> </a:t>
            </a:r>
            <a:r>
              <a:rPr dirty="0" spc="-10"/>
              <a:t>only</a:t>
            </a:r>
            <a:r>
              <a:rPr dirty="0" spc="20"/>
              <a:t> </a:t>
            </a:r>
            <a:r>
              <a:rPr dirty="0"/>
              <a:t>had</a:t>
            </a:r>
            <a:r>
              <a:rPr dirty="0" spc="20"/>
              <a:t> </a:t>
            </a:r>
            <a:r>
              <a:rPr dirty="0"/>
              <a:t>to</a:t>
            </a:r>
            <a:r>
              <a:rPr dirty="0" spc="20"/>
              <a:t> </a:t>
            </a:r>
            <a:r>
              <a:rPr dirty="0" spc="-10"/>
              <a:t>do</a:t>
            </a:r>
            <a:r>
              <a:rPr dirty="0" spc="20"/>
              <a:t> </a:t>
            </a:r>
            <a:r>
              <a:rPr dirty="0" spc="-25"/>
              <a:t>so </a:t>
            </a:r>
            <a:r>
              <a:rPr dirty="0" spc="-10"/>
              <a:t>because</a:t>
            </a:r>
            <a:r>
              <a:rPr dirty="0" spc="30"/>
              <a:t> </a:t>
            </a:r>
            <a:r>
              <a:rPr dirty="0"/>
              <a:t>I</a:t>
            </a:r>
            <a:r>
              <a:rPr dirty="0" spc="30"/>
              <a:t> </a:t>
            </a:r>
            <a:r>
              <a:rPr dirty="0" spc="-40"/>
              <a:t>was</a:t>
            </a:r>
            <a:r>
              <a:rPr dirty="0" spc="35"/>
              <a:t> </a:t>
            </a:r>
            <a:r>
              <a:rPr dirty="0" spc="-20"/>
              <a:t>installing</a:t>
            </a:r>
            <a:r>
              <a:rPr dirty="0" spc="30"/>
              <a:t> </a:t>
            </a:r>
            <a:r>
              <a:rPr dirty="0" spc="-20"/>
              <a:t>through</a:t>
            </a:r>
            <a:r>
              <a:rPr dirty="0" spc="30"/>
              <a:t> </a:t>
            </a:r>
            <a:r>
              <a:rPr dirty="0" spc="-10"/>
              <a:t>Markdown.</a:t>
            </a:r>
          </a:p>
          <a:p>
            <a:pPr marL="12700" marR="5080">
              <a:lnSpc>
                <a:spcPct val="102600"/>
              </a:lnSpc>
              <a:spcBef>
                <a:spcPts val="600"/>
              </a:spcBef>
            </a:pPr>
            <a:r>
              <a:rPr dirty="0" spc="-45"/>
              <a:t>Always</a:t>
            </a:r>
            <a:r>
              <a:rPr dirty="0" spc="15"/>
              <a:t> </a:t>
            </a:r>
            <a:r>
              <a:rPr dirty="0"/>
              <a:t>be</a:t>
            </a:r>
            <a:r>
              <a:rPr dirty="0" spc="20"/>
              <a:t> </a:t>
            </a:r>
            <a:r>
              <a:rPr dirty="0" spc="-10"/>
              <a:t>sure</a:t>
            </a:r>
            <a:r>
              <a:rPr dirty="0" spc="20"/>
              <a:t> </a:t>
            </a:r>
            <a:r>
              <a:rPr dirty="0"/>
              <a:t>to</a:t>
            </a:r>
            <a:r>
              <a:rPr dirty="0" spc="20"/>
              <a:t> </a:t>
            </a:r>
            <a:r>
              <a:rPr dirty="0"/>
              <a:t>put</a:t>
            </a:r>
            <a:r>
              <a:rPr dirty="0" spc="20"/>
              <a:t> </a:t>
            </a:r>
            <a:r>
              <a:rPr dirty="0" spc="-25"/>
              <a:t>single</a:t>
            </a:r>
            <a:r>
              <a:rPr dirty="0" spc="20"/>
              <a:t> </a:t>
            </a:r>
            <a:r>
              <a:rPr dirty="0"/>
              <a:t>or</a:t>
            </a:r>
            <a:r>
              <a:rPr dirty="0" spc="20"/>
              <a:t> </a:t>
            </a:r>
            <a:r>
              <a:rPr dirty="0" spc="-35"/>
              <a:t>double</a:t>
            </a:r>
            <a:r>
              <a:rPr dirty="0" spc="20"/>
              <a:t> </a:t>
            </a:r>
            <a:r>
              <a:rPr dirty="0" spc="-10"/>
              <a:t>quotation</a:t>
            </a:r>
            <a:r>
              <a:rPr dirty="0" spc="15"/>
              <a:t> </a:t>
            </a:r>
            <a:r>
              <a:rPr dirty="0" spc="-10"/>
              <a:t>marks</a:t>
            </a:r>
            <a:r>
              <a:rPr dirty="0" spc="20"/>
              <a:t> </a:t>
            </a:r>
            <a:r>
              <a:rPr dirty="0" spc="-30"/>
              <a:t>around</a:t>
            </a:r>
            <a:r>
              <a:rPr dirty="0" spc="20"/>
              <a:t> </a:t>
            </a:r>
            <a:r>
              <a:rPr dirty="0" spc="-30"/>
              <a:t>package</a:t>
            </a:r>
            <a:r>
              <a:rPr dirty="0" spc="20"/>
              <a:t> </a:t>
            </a:r>
            <a:r>
              <a:rPr dirty="0" spc="-25"/>
              <a:t>names</a:t>
            </a:r>
            <a:r>
              <a:rPr dirty="0" spc="20"/>
              <a:t> </a:t>
            </a:r>
            <a:r>
              <a:rPr dirty="0"/>
              <a:t>-</a:t>
            </a:r>
            <a:r>
              <a:rPr dirty="0" spc="20"/>
              <a:t> </a:t>
            </a:r>
            <a:r>
              <a:rPr dirty="0" spc="15"/>
              <a:t>R </a:t>
            </a:r>
            <a:r>
              <a:rPr dirty="0" spc="-25"/>
              <a:t>will</a:t>
            </a:r>
            <a:r>
              <a:rPr dirty="0"/>
              <a:t> not </a:t>
            </a:r>
            <a:r>
              <a:rPr dirty="0" spc="-10"/>
              <a:t>read</a:t>
            </a:r>
            <a:r>
              <a:rPr dirty="0" spc="5"/>
              <a:t> </a:t>
            </a:r>
            <a:r>
              <a:rPr dirty="0"/>
              <a:t>them if</a:t>
            </a:r>
            <a:r>
              <a:rPr dirty="0" spc="5"/>
              <a:t> </a:t>
            </a:r>
            <a:r>
              <a:rPr dirty="0" spc="-25"/>
              <a:t>you</a:t>
            </a:r>
            <a:r>
              <a:rPr dirty="0"/>
              <a:t> </a:t>
            </a:r>
            <a:r>
              <a:rPr dirty="0" spc="-10"/>
              <a:t>don’t.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7235"/>
            <a:ext cx="14141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Loading</a:t>
            </a:r>
            <a:r>
              <a:rPr dirty="0"/>
              <a:t> </a:t>
            </a:r>
            <a:r>
              <a:rPr dirty="0" spc="-10"/>
              <a:t>Packages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9824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pc="-10"/>
              <a:t>When</a:t>
            </a:r>
            <a:r>
              <a:rPr dirty="0" spc="10"/>
              <a:t> </a:t>
            </a:r>
            <a:r>
              <a:rPr dirty="0" spc="-25"/>
              <a:t>you</a:t>
            </a:r>
            <a:r>
              <a:rPr dirty="0" spc="10"/>
              <a:t> </a:t>
            </a:r>
            <a:r>
              <a:rPr dirty="0" spc="-10"/>
              <a:t>open</a:t>
            </a:r>
            <a:r>
              <a:rPr dirty="0" spc="10"/>
              <a:t> </a:t>
            </a:r>
            <a:r>
              <a:rPr dirty="0" spc="65"/>
              <a:t>R</a:t>
            </a:r>
            <a:r>
              <a:rPr dirty="0" spc="10"/>
              <a:t> </a:t>
            </a:r>
            <a:r>
              <a:rPr dirty="0" spc="-10"/>
              <a:t>only</a:t>
            </a:r>
            <a:r>
              <a:rPr dirty="0" spc="10"/>
              <a:t> </a:t>
            </a:r>
            <a:r>
              <a:rPr dirty="0"/>
              <a:t>the</a:t>
            </a:r>
            <a:r>
              <a:rPr dirty="0" spc="10"/>
              <a:t> </a:t>
            </a:r>
            <a:r>
              <a:rPr dirty="0"/>
              <a:t>base</a:t>
            </a:r>
            <a:r>
              <a:rPr dirty="0" spc="10"/>
              <a:t> </a:t>
            </a:r>
            <a:r>
              <a:rPr dirty="0" spc="-30"/>
              <a:t>package</a:t>
            </a:r>
            <a:r>
              <a:rPr dirty="0" spc="10"/>
              <a:t> </a:t>
            </a:r>
            <a:r>
              <a:rPr dirty="0" spc="-25"/>
              <a:t>will</a:t>
            </a:r>
            <a:r>
              <a:rPr dirty="0" spc="10"/>
              <a:t> </a:t>
            </a:r>
            <a:r>
              <a:rPr dirty="0"/>
              <a:t>be</a:t>
            </a:r>
            <a:r>
              <a:rPr dirty="0" spc="15"/>
              <a:t> </a:t>
            </a:r>
            <a:r>
              <a:rPr dirty="0" spc="-10" i="1">
                <a:latin typeface="Palatino Linotype"/>
                <a:cs typeface="Palatino Linotype"/>
              </a:rPr>
              <a:t>loaded</a:t>
            </a:r>
            <a:r>
              <a:rPr dirty="0" spc="-10"/>
              <a:t>.</a:t>
            </a:r>
          </a:p>
          <a:p>
            <a:pPr marL="12700" marR="5080">
              <a:lnSpc>
                <a:spcPct val="102699"/>
              </a:lnSpc>
              <a:spcBef>
                <a:spcPts val="595"/>
              </a:spcBef>
            </a:pPr>
            <a:r>
              <a:rPr dirty="0"/>
              <a:t>This</a:t>
            </a:r>
            <a:r>
              <a:rPr dirty="0" spc="30"/>
              <a:t> </a:t>
            </a:r>
            <a:r>
              <a:rPr dirty="0" spc="-20"/>
              <a:t>means</a:t>
            </a:r>
            <a:r>
              <a:rPr dirty="0" spc="30"/>
              <a:t> </a:t>
            </a:r>
            <a:r>
              <a:rPr dirty="0"/>
              <a:t>that</a:t>
            </a:r>
            <a:r>
              <a:rPr dirty="0" spc="35"/>
              <a:t> </a:t>
            </a:r>
            <a:r>
              <a:rPr dirty="0"/>
              <a:t>any</a:t>
            </a:r>
            <a:r>
              <a:rPr dirty="0" spc="30"/>
              <a:t> </a:t>
            </a:r>
            <a:r>
              <a:rPr dirty="0" spc="-25"/>
              <a:t>addon</a:t>
            </a:r>
            <a:r>
              <a:rPr dirty="0" spc="35"/>
              <a:t> </a:t>
            </a:r>
            <a:r>
              <a:rPr dirty="0" spc="-35"/>
              <a:t>packages</a:t>
            </a:r>
            <a:r>
              <a:rPr dirty="0" spc="30"/>
              <a:t> </a:t>
            </a:r>
            <a:r>
              <a:rPr dirty="0" spc="-25"/>
              <a:t>need</a:t>
            </a:r>
            <a:r>
              <a:rPr dirty="0" spc="35"/>
              <a:t> </a:t>
            </a:r>
            <a:r>
              <a:rPr dirty="0"/>
              <a:t>to</a:t>
            </a:r>
            <a:r>
              <a:rPr dirty="0" spc="30"/>
              <a:t> </a:t>
            </a:r>
            <a:r>
              <a:rPr dirty="0"/>
              <a:t>be</a:t>
            </a:r>
            <a:r>
              <a:rPr dirty="0" spc="35"/>
              <a:t> </a:t>
            </a:r>
            <a:r>
              <a:rPr dirty="0" spc="-35"/>
              <a:t>loaded</a:t>
            </a:r>
            <a:r>
              <a:rPr dirty="0" spc="30"/>
              <a:t> </a:t>
            </a:r>
            <a:r>
              <a:rPr dirty="0" spc="-35"/>
              <a:t>manually,</a:t>
            </a:r>
            <a:r>
              <a:rPr dirty="0" spc="30"/>
              <a:t> </a:t>
            </a:r>
            <a:r>
              <a:rPr dirty="0" spc="-30"/>
              <a:t>otherwise</a:t>
            </a:r>
            <a:r>
              <a:rPr dirty="0" spc="35"/>
              <a:t> </a:t>
            </a:r>
            <a:r>
              <a:rPr dirty="0" spc="-25"/>
              <a:t>its functions</a:t>
            </a:r>
            <a:r>
              <a:rPr dirty="0" spc="85"/>
              <a:t> </a:t>
            </a:r>
            <a:r>
              <a:rPr dirty="0" spc="-25"/>
              <a:t>will</a:t>
            </a:r>
            <a:r>
              <a:rPr dirty="0" spc="95"/>
              <a:t> </a:t>
            </a:r>
            <a:r>
              <a:rPr dirty="0" b="1">
                <a:latin typeface="Palatino Linotype"/>
                <a:cs typeface="Palatino Linotype"/>
              </a:rPr>
              <a:t>not</a:t>
            </a:r>
            <a:r>
              <a:rPr dirty="0" spc="85" b="1">
                <a:latin typeface="Palatino Linotype"/>
                <a:cs typeface="Palatino Linotype"/>
              </a:rPr>
              <a:t> </a:t>
            </a:r>
            <a:r>
              <a:rPr dirty="0" spc="-10"/>
              <a:t>work.</a:t>
            </a: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pc="-25"/>
              <a:t>Loading</a:t>
            </a:r>
            <a:r>
              <a:rPr dirty="0" spc="-5"/>
              <a:t> </a:t>
            </a:r>
            <a:r>
              <a:rPr dirty="0" spc="-30"/>
              <a:t>packages</a:t>
            </a:r>
            <a:r>
              <a:rPr dirty="0"/>
              <a:t> is also </a:t>
            </a:r>
            <a:r>
              <a:rPr dirty="0" spc="-20"/>
              <a:t>very</a:t>
            </a:r>
            <a:r>
              <a:rPr dirty="0"/>
              <a:t> </a:t>
            </a:r>
            <a:r>
              <a:rPr dirty="0" spc="-10"/>
              <a:t>simple.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7235"/>
            <a:ext cx="14141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Loading</a:t>
            </a:r>
            <a:r>
              <a:rPr dirty="0"/>
              <a:t> </a:t>
            </a:r>
            <a:r>
              <a:rPr dirty="0" spc="-10"/>
              <a:t>Packages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268220"/>
            <a:ext cx="411987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Palatino Linotype"/>
                <a:cs typeface="Palatino Linotype"/>
              </a:rPr>
              <a:t>Here’s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65">
                <a:latin typeface="Palatino Linotype"/>
                <a:cs typeface="Palatino Linotype"/>
              </a:rPr>
              <a:t>how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55">
                <a:latin typeface="Palatino Linotype"/>
                <a:cs typeface="Palatino Linotype"/>
              </a:rPr>
              <a:t>would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load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i="1">
                <a:latin typeface="Palatino Linotype"/>
                <a:cs typeface="Palatino Linotype"/>
              </a:rPr>
              <a:t>ggplot2</a:t>
            </a:r>
            <a:r>
              <a:rPr dirty="0" sz="1100" spc="20" i="1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package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able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use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it: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2046" y="1629498"/>
            <a:ext cx="5116195" cy="20320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75">
                <a:latin typeface="Palatino Linotype"/>
                <a:cs typeface="Palatino Linotype"/>
              </a:rPr>
              <a:t>library(ggplot2)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6" name="object 6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357235"/>
            <a:ext cx="141414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5">
                <a:solidFill>
                  <a:srgbClr val="3333B2"/>
                </a:solidFill>
                <a:latin typeface="Palatino Linotype"/>
                <a:cs typeface="Palatino Linotype"/>
              </a:rPr>
              <a:t>Loading</a:t>
            </a: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">
                <a:solidFill>
                  <a:srgbClr val="3333B2"/>
                </a:solidFill>
                <a:latin typeface="Palatino Linotype"/>
                <a:cs typeface="Palatino Linotype"/>
              </a:rPr>
              <a:t>Packages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242096"/>
            <a:ext cx="5040630" cy="7842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Palatino Linotype"/>
                <a:cs typeface="Palatino Linotype"/>
              </a:rPr>
              <a:t>Notice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65">
                <a:latin typeface="Palatino Linotype"/>
                <a:cs typeface="Palatino Linotype"/>
              </a:rPr>
              <a:t>how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do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not</a:t>
            </a:r>
            <a:r>
              <a:rPr dirty="0" sz="1100" spc="25" b="1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have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include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quotation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marks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around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package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name </a:t>
            </a:r>
            <a:r>
              <a:rPr dirty="0" sz="1100" spc="-10">
                <a:latin typeface="Palatino Linotype"/>
                <a:cs typeface="Palatino Linotype"/>
              </a:rPr>
              <a:t>anymore.</a:t>
            </a:r>
            <a:endParaRPr sz="1100">
              <a:latin typeface="Palatino Linotype"/>
              <a:cs typeface="Palatino Linotype"/>
            </a:endParaRPr>
          </a:p>
          <a:p>
            <a:pPr marL="12700" marR="307340">
              <a:lnSpc>
                <a:spcPct val="102600"/>
              </a:lnSpc>
              <a:spcBef>
                <a:spcPts val="600"/>
              </a:spcBef>
            </a:pP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because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65">
                <a:latin typeface="Palatino Linotype"/>
                <a:cs typeface="Palatino Linotype"/>
              </a:rPr>
              <a:t>R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65">
                <a:latin typeface="Palatino Linotype"/>
                <a:cs typeface="Palatino Linotype"/>
              </a:rPr>
              <a:t>now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55">
                <a:latin typeface="Palatino Linotype"/>
                <a:cs typeface="Palatino Linotype"/>
              </a:rPr>
              <a:t>knows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name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package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since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have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already </a:t>
            </a:r>
            <a:r>
              <a:rPr dirty="0" sz="1100" spc="-20">
                <a:latin typeface="Palatino Linotype"/>
                <a:cs typeface="Palatino Linotype"/>
              </a:rPr>
              <a:t>installed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it.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Setting</a:t>
            </a:r>
            <a:r>
              <a:rPr dirty="0" spc="90"/>
              <a:t> </a:t>
            </a:r>
            <a:r>
              <a:rPr dirty="0"/>
              <a:t>a</a:t>
            </a:r>
            <a:r>
              <a:rPr dirty="0" spc="95"/>
              <a:t> </a:t>
            </a:r>
            <a:r>
              <a:rPr dirty="0" spc="-35"/>
              <a:t>Working</a:t>
            </a:r>
            <a:r>
              <a:rPr dirty="0" spc="95"/>
              <a:t> </a:t>
            </a:r>
            <a:r>
              <a:rPr dirty="0" spc="-10"/>
              <a:t>Directory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24777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pc="-10"/>
              <a:t>Some</a:t>
            </a:r>
            <a:r>
              <a:rPr dirty="0" spc="30"/>
              <a:t> </a:t>
            </a:r>
            <a:r>
              <a:rPr dirty="0" spc="-25"/>
              <a:t>advise</a:t>
            </a:r>
            <a:r>
              <a:rPr dirty="0" spc="35"/>
              <a:t> </a:t>
            </a:r>
            <a:r>
              <a:rPr dirty="0"/>
              <a:t>against</a:t>
            </a:r>
            <a:r>
              <a:rPr dirty="0" spc="30"/>
              <a:t> </a:t>
            </a:r>
            <a:r>
              <a:rPr dirty="0"/>
              <a:t>this,</a:t>
            </a:r>
            <a:r>
              <a:rPr dirty="0" spc="35"/>
              <a:t> </a:t>
            </a:r>
            <a:r>
              <a:rPr dirty="0"/>
              <a:t>and</a:t>
            </a:r>
            <a:r>
              <a:rPr dirty="0" spc="35"/>
              <a:t> </a:t>
            </a:r>
            <a:r>
              <a:rPr dirty="0"/>
              <a:t>to</a:t>
            </a:r>
            <a:r>
              <a:rPr dirty="0" spc="30"/>
              <a:t> </a:t>
            </a:r>
            <a:r>
              <a:rPr dirty="0" spc="-10"/>
              <a:t>instead</a:t>
            </a:r>
            <a:r>
              <a:rPr dirty="0" spc="35"/>
              <a:t> </a:t>
            </a:r>
            <a:r>
              <a:rPr dirty="0" spc="-20"/>
              <a:t>use</a:t>
            </a:r>
            <a:r>
              <a:rPr dirty="0" spc="30"/>
              <a:t> </a:t>
            </a:r>
            <a:r>
              <a:rPr dirty="0"/>
              <a:t>the</a:t>
            </a:r>
            <a:r>
              <a:rPr dirty="0" spc="35"/>
              <a:t> </a:t>
            </a:r>
            <a:r>
              <a:rPr dirty="0"/>
              <a:t>project</a:t>
            </a:r>
            <a:r>
              <a:rPr dirty="0" spc="35"/>
              <a:t> </a:t>
            </a:r>
            <a:r>
              <a:rPr dirty="0" spc="-10"/>
              <a:t>feature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5"/>
              <a:t> </a:t>
            </a:r>
            <a:r>
              <a:rPr dirty="0" spc="65"/>
              <a:t>R</a:t>
            </a:r>
            <a:r>
              <a:rPr dirty="0" spc="35"/>
              <a:t> </a:t>
            </a:r>
            <a:r>
              <a:rPr dirty="0"/>
              <a:t>to</a:t>
            </a:r>
            <a:r>
              <a:rPr dirty="0" spc="30"/>
              <a:t> </a:t>
            </a:r>
            <a:r>
              <a:rPr dirty="0"/>
              <a:t>just</a:t>
            </a:r>
            <a:r>
              <a:rPr dirty="0" spc="35"/>
              <a:t> </a:t>
            </a:r>
            <a:r>
              <a:rPr dirty="0"/>
              <a:t>set</a:t>
            </a:r>
            <a:r>
              <a:rPr dirty="0" spc="30"/>
              <a:t> </a:t>
            </a:r>
            <a:r>
              <a:rPr dirty="0" spc="-50"/>
              <a:t>a </a:t>
            </a:r>
            <a:r>
              <a:rPr dirty="0"/>
              <a:t>project</a:t>
            </a:r>
            <a:r>
              <a:rPr dirty="0" spc="20"/>
              <a:t> </a:t>
            </a:r>
            <a:r>
              <a:rPr dirty="0" spc="-20"/>
              <a:t>directory</a:t>
            </a:r>
            <a:r>
              <a:rPr dirty="0" spc="20"/>
              <a:t> </a:t>
            </a:r>
            <a:r>
              <a:rPr dirty="0" spc="-35"/>
              <a:t>where</a:t>
            </a:r>
            <a:r>
              <a:rPr dirty="0" spc="25"/>
              <a:t> </a:t>
            </a:r>
            <a:r>
              <a:rPr dirty="0"/>
              <a:t>all</a:t>
            </a:r>
            <a:r>
              <a:rPr dirty="0" spc="20"/>
              <a:t> </a:t>
            </a:r>
            <a:r>
              <a:rPr dirty="0" spc="-20"/>
              <a:t>files</a:t>
            </a:r>
            <a:r>
              <a:rPr dirty="0" spc="25"/>
              <a:t> </a:t>
            </a:r>
            <a:r>
              <a:rPr dirty="0"/>
              <a:t>are</a:t>
            </a:r>
            <a:r>
              <a:rPr dirty="0" spc="20"/>
              <a:t> </a:t>
            </a:r>
            <a:r>
              <a:rPr dirty="0" spc="-10"/>
              <a:t>located.</a:t>
            </a: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/>
              <a:t>I</a:t>
            </a:r>
            <a:r>
              <a:rPr dirty="0" spc="25"/>
              <a:t> </a:t>
            </a:r>
            <a:r>
              <a:rPr dirty="0"/>
              <a:t>don’t</a:t>
            </a:r>
            <a:r>
              <a:rPr dirty="0" spc="30"/>
              <a:t> </a:t>
            </a:r>
            <a:r>
              <a:rPr dirty="0" spc="-10"/>
              <a:t>do</a:t>
            </a:r>
            <a:r>
              <a:rPr dirty="0" spc="25"/>
              <a:t> </a:t>
            </a:r>
            <a:r>
              <a:rPr dirty="0"/>
              <a:t>this</a:t>
            </a:r>
            <a:r>
              <a:rPr dirty="0" spc="30"/>
              <a:t> </a:t>
            </a:r>
            <a:r>
              <a:rPr dirty="0"/>
              <a:t>as</a:t>
            </a:r>
            <a:r>
              <a:rPr dirty="0" spc="25"/>
              <a:t> </a:t>
            </a:r>
            <a:r>
              <a:rPr dirty="0"/>
              <a:t>a</a:t>
            </a:r>
            <a:r>
              <a:rPr dirty="0" spc="30"/>
              <a:t> </a:t>
            </a:r>
            <a:r>
              <a:rPr dirty="0" spc="-20"/>
              <a:t>personal</a:t>
            </a:r>
            <a:r>
              <a:rPr dirty="0" spc="25"/>
              <a:t> </a:t>
            </a:r>
            <a:r>
              <a:rPr dirty="0" spc="-10"/>
              <a:t>preference.</a:t>
            </a:r>
          </a:p>
          <a:p>
            <a:pPr marL="12700" marR="114300">
              <a:lnSpc>
                <a:spcPct val="102600"/>
              </a:lnSpc>
              <a:spcBef>
                <a:spcPts val="595"/>
              </a:spcBef>
            </a:pPr>
            <a:r>
              <a:rPr dirty="0" spc="-10"/>
              <a:t>Mostly</a:t>
            </a:r>
            <a:r>
              <a:rPr dirty="0" spc="20"/>
              <a:t> </a:t>
            </a:r>
            <a:r>
              <a:rPr dirty="0" spc="-10"/>
              <a:t>because</a:t>
            </a:r>
            <a:r>
              <a:rPr dirty="0" spc="25"/>
              <a:t> </a:t>
            </a:r>
            <a:r>
              <a:rPr dirty="0"/>
              <a:t>I</a:t>
            </a:r>
            <a:r>
              <a:rPr dirty="0" spc="25"/>
              <a:t> </a:t>
            </a:r>
            <a:r>
              <a:rPr dirty="0" spc="-25"/>
              <a:t>primarily</a:t>
            </a:r>
            <a:r>
              <a:rPr dirty="0" spc="25"/>
              <a:t> </a:t>
            </a:r>
            <a:r>
              <a:rPr dirty="0" spc="-20"/>
              <a:t>use</a:t>
            </a:r>
            <a:r>
              <a:rPr dirty="0" spc="25"/>
              <a:t> </a:t>
            </a:r>
            <a:r>
              <a:rPr dirty="0"/>
              <a:t>Stata</a:t>
            </a:r>
            <a:r>
              <a:rPr dirty="0" spc="25"/>
              <a:t> </a:t>
            </a:r>
            <a:r>
              <a:rPr dirty="0"/>
              <a:t>for</a:t>
            </a:r>
            <a:r>
              <a:rPr dirty="0" spc="25"/>
              <a:t> </a:t>
            </a:r>
            <a:r>
              <a:rPr dirty="0"/>
              <a:t>data</a:t>
            </a:r>
            <a:r>
              <a:rPr dirty="0" spc="25"/>
              <a:t> </a:t>
            </a:r>
            <a:r>
              <a:rPr dirty="0" spc="-10"/>
              <a:t>analysis</a:t>
            </a:r>
            <a:r>
              <a:rPr dirty="0" spc="20"/>
              <a:t> </a:t>
            </a:r>
            <a:r>
              <a:rPr dirty="0"/>
              <a:t>and</a:t>
            </a:r>
            <a:r>
              <a:rPr dirty="0" spc="25"/>
              <a:t> </a:t>
            </a:r>
            <a:r>
              <a:rPr dirty="0" spc="-15"/>
              <a:t>cleaning</a:t>
            </a:r>
            <a:r>
              <a:rPr dirty="0" spc="25"/>
              <a:t> </a:t>
            </a:r>
            <a:r>
              <a:rPr dirty="0"/>
              <a:t>and</a:t>
            </a:r>
            <a:r>
              <a:rPr dirty="0" spc="25"/>
              <a:t> </a:t>
            </a:r>
            <a:r>
              <a:rPr dirty="0"/>
              <a:t>I</a:t>
            </a:r>
            <a:r>
              <a:rPr dirty="0" spc="25"/>
              <a:t> </a:t>
            </a:r>
            <a:r>
              <a:rPr dirty="0" spc="-10"/>
              <a:t>never </a:t>
            </a:r>
            <a:r>
              <a:rPr dirty="0" spc="-25"/>
              <a:t>learned</a:t>
            </a:r>
            <a:r>
              <a:rPr dirty="0" spc="40"/>
              <a:t> </a:t>
            </a:r>
            <a:r>
              <a:rPr dirty="0" spc="-65"/>
              <a:t>how</a:t>
            </a:r>
            <a:r>
              <a:rPr dirty="0" spc="45"/>
              <a:t> </a:t>
            </a:r>
            <a:r>
              <a:rPr dirty="0"/>
              <a:t>to</a:t>
            </a:r>
            <a:r>
              <a:rPr dirty="0" spc="45"/>
              <a:t> </a:t>
            </a:r>
            <a:r>
              <a:rPr dirty="0" spc="-20"/>
              <a:t>use</a:t>
            </a:r>
            <a:r>
              <a:rPr dirty="0" spc="40"/>
              <a:t> </a:t>
            </a:r>
            <a:r>
              <a:rPr dirty="0"/>
              <a:t>the</a:t>
            </a:r>
            <a:r>
              <a:rPr dirty="0" spc="45"/>
              <a:t> </a:t>
            </a:r>
            <a:r>
              <a:rPr dirty="0"/>
              <a:t>project</a:t>
            </a:r>
            <a:r>
              <a:rPr dirty="0" spc="45"/>
              <a:t> </a:t>
            </a:r>
            <a:r>
              <a:rPr dirty="0" spc="-10"/>
              <a:t>feature</a:t>
            </a:r>
            <a:r>
              <a:rPr dirty="0" spc="40"/>
              <a:t> </a:t>
            </a:r>
            <a:r>
              <a:rPr dirty="0"/>
              <a:t>in</a:t>
            </a:r>
            <a:r>
              <a:rPr dirty="0" spc="45"/>
              <a:t> </a:t>
            </a:r>
            <a:r>
              <a:rPr dirty="0"/>
              <a:t>that,</a:t>
            </a:r>
            <a:r>
              <a:rPr dirty="0" spc="45"/>
              <a:t> </a:t>
            </a:r>
            <a:r>
              <a:rPr dirty="0" spc="-10"/>
              <a:t>either.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Setting</a:t>
            </a:r>
            <a:r>
              <a:rPr dirty="0" spc="90"/>
              <a:t> </a:t>
            </a:r>
            <a:r>
              <a:rPr dirty="0"/>
              <a:t>a</a:t>
            </a:r>
            <a:r>
              <a:rPr dirty="0" spc="95"/>
              <a:t> </a:t>
            </a:r>
            <a:r>
              <a:rPr dirty="0" spc="-35"/>
              <a:t>Working</a:t>
            </a:r>
            <a:r>
              <a:rPr dirty="0" spc="95"/>
              <a:t> </a:t>
            </a:r>
            <a:r>
              <a:rPr dirty="0" spc="-10"/>
              <a:t>Directory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002562"/>
            <a:ext cx="5064125" cy="13557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Palatino Linotype"/>
                <a:cs typeface="Palatino Linotype"/>
              </a:rPr>
              <a:t>Setting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working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directory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important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because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it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determines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part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file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path </a:t>
            </a:r>
            <a:r>
              <a:rPr dirty="0" sz="1100" spc="65">
                <a:latin typeface="Palatino Linotype"/>
                <a:cs typeface="Palatino Linotype"/>
              </a:rPr>
              <a:t>R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uses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find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files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used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your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program.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example,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suppose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want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load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set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into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R,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could:</a:t>
            </a:r>
            <a:endParaRPr sz="1100">
              <a:latin typeface="Palatino Linotype"/>
              <a:cs typeface="Palatino Linotype"/>
            </a:endParaRPr>
          </a:p>
          <a:p>
            <a:pPr marL="289560" indent="-227965">
              <a:lnSpc>
                <a:spcPct val="100000"/>
              </a:lnSpc>
              <a:spcBef>
                <a:spcPts val="930"/>
              </a:spcBef>
              <a:buClr>
                <a:srgbClr val="3333B2"/>
              </a:buClr>
              <a:buAutoNum type="alphaUcParenR"/>
              <a:tabLst>
                <a:tab pos="290195" algn="l"/>
              </a:tabLst>
            </a:pPr>
            <a:r>
              <a:rPr dirty="0" sz="1100" spc="-10">
                <a:latin typeface="Palatino Linotype"/>
                <a:cs typeface="Palatino Linotype"/>
              </a:rPr>
              <a:t>Specify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entire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file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path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or,</a:t>
            </a:r>
            <a:endParaRPr sz="1100">
              <a:latin typeface="Palatino Linotype"/>
              <a:cs typeface="Palatino Linotype"/>
            </a:endParaRPr>
          </a:p>
          <a:p>
            <a:pPr marL="289560" indent="-22225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AutoNum type="alphaUcParenR"/>
              <a:tabLst>
                <a:tab pos="290195" algn="l"/>
              </a:tabLst>
            </a:pPr>
            <a:r>
              <a:rPr dirty="0" sz="1100" spc="-10">
                <a:latin typeface="Palatino Linotype"/>
                <a:cs typeface="Palatino Linotype"/>
              </a:rPr>
              <a:t>Specify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partial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path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or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just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name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file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1100" spc="-10">
                <a:latin typeface="Palatino Linotype"/>
                <a:cs typeface="Palatino Linotype"/>
              </a:rPr>
              <a:t>You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can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only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go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with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Option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90">
                <a:latin typeface="Palatino Linotype"/>
                <a:cs typeface="Palatino Linotype"/>
              </a:rPr>
              <a:t>B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if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set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working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directory.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RStudio</a:t>
            </a:r>
            <a:r>
              <a:rPr dirty="0" spc="114"/>
              <a:t> </a:t>
            </a:r>
            <a:r>
              <a:rPr dirty="0"/>
              <a:t>-</a:t>
            </a:r>
            <a:r>
              <a:rPr dirty="0" spc="120"/>
              <a:t> </a:t>
            </a:r>
            <a:r>
              <a:rPr dirty="0"/>
              <a:t>What</a:t>
            </a:r>
            <a:r>
              <a:rPr dirty="0" spc="114"/>
              <a:t> </a:t>
            </a:r>
            <a:r>
              <a:rPr dirty="0"/>
              <a:t>is</a:t>
            </a:r>
            <a:r>
              <a:rPr dirty="0" spc="120"/>
              <a:t> </a:t>
            </a:r>
            <a:r>
              <a:rPr dirty="0" spc="-25"/>
              <a:t>it?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892186"/>
            <a:ext cx="5039360" cy="158623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>
                <a:latin typeface="Palatino Linotype"/>
                <a:cs typeface="Palatino Linotype"/>
              </a:rPr>
              <a:t>RStudio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UI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overlay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base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65">
                <a:latin typeface="Palatino Linotype"/>
                <a:cs typeface="Palatino Linotype"/>
              </a:rPr>
              <a:t>R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package,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which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open-</a:t>
            </a:r>
            <a:r>
              <a:rPr dirty="0" sz="1100" spc="-20">
                <a:latin typeface="Palatino Linotype"/>
                <a:cs typeface="Palatino Linotype"/>
              </a:rPr>
              <a:t>source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statistical program.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100" spc="65">
                <a:latin typeface="Palatino Linotype"/>
                <a:cs typeface="Palatino Linotype"/>
              </a:rPr>
              <a:t>R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quickly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becoming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i="1">
                <a:latin typeface="Palatino Linotype"/>
                <a:cs typeface="Palatino Linotype"/>
              </a:rPr>
              <a:t>very</a:t>
            </a:r>
            <a:r>
              <a:rPr dirty="0" sz="1100" spc="45" i="1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popular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programming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language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due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its:</a:t>
            </a:r>
            <a:endParaRPr sz="1100">
              <a:latin typeface="Palatino Linotype"/>
              <a:cs typeface="Palatino Linotype"/>
            </a:endParaRPr>
          </a:p>
          <a:p>
            <a:pPr marL="289560" marR="241935" indent="-193040">
              <a:lnSpc>
                <a:spcPct val="102600"/>
              </a:lnSpc>
              <a:spcBef>
                <a:spcPts val="900"/>
              </a:spcBef>
              <a:buClr>
                <a:srgbClr val="3333B2"/>
              </a:buClr>
              <a:buAutoNum type="arabicParenR"/>
              <a:tabLst>
                <a:tab pos="290195" algn="l"/>
              </a:tabLst>
            </a:pPr>
            <a:r>
              <a:rPr dirty="0" sz="1100" spc="-10">
                <a:latin typeface="Palatino Linotype"/>
                <a:cs typeface="Palatino Linotype"/>
              </a:rPr>
              <a:t>Versatility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(lots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50" b="1">
                <a:latin typeface="Palatino Linotype"/>
                <a:cs typeface="Palatino Linotype"/>
              </a:rPr>
              <a:t>can</a:t>
            </a:r>
            <a:r>
              <a:rPr dirty="0" sz="1100" spc="45" b="1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done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65">
                <a:latin typeface="Palatino Linotype"/>
                <a:cs typeface="Palatino Linotype"/>
              </a:rPr>
              <a:t>R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-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does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i="1">
                <a:latin typeface="Palatino Linotype"/>
                <a:cs typeface="Palatino Linotype"/>
              </a:rPr>
              <a:t>not</a:t>
            </a:r>
            <a:r>
              <a:rPr dirty="0" sz="1100" spc="40" i="1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necessarily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mean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should, though)</a:t>
            </a:r>
            <a:endParaRPr sz="1100">
              <a:latin typeface="Palatino Linotype"/>
              <a:cs typeface="Palatino Linotype"/>
            </a:endParaRPr>
          </a:p>
          <a:p>
            <a:pPr marL="289560" indent="-19304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AutoNum type="arabicParenR"/>
              <a:tabLst>
                <a:tab pos="290195" algn="l"/>
              </a:tabLst>
            </a:pPr>
            <a:r>
              <a:rPr dirty="0" sz="1100">
                <a:latin typeface="Palatino Linotype"/>
                <a:cs typeface="Palatino Linotype"/>
              </a:rPr>
              <a:t>It’s</a:t>
            </a:r>
            <a:r>
              <a:rPr dirty="0" sz="1100" spc="1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free!</a:t>
            </a:r>
            <a:endParaRPr sz="1100">
              <a:latin typeface="Palatino Linotype"/>
              <a:cs typeface="Palatino Linotype"/>
            </a:endParaRPr>
          </a:p>
          <a:p>
            <a:pPr marL="289560" marR="39370" indent="-193040">
              <a:lnSpc>
                <a:spcPct val="102699"/>
              </a:lnSpc>
              <a:buClr>
                <a:srgbClr val="3333B2"/>
              </a:buClr>
              <a:buAutoNum type="arabicParenR"/>
              <a:tabLst>
                <a:tab pos="290195" algn="l"/>
              </a:tabLst>
            </a:pPr>
            <a:r>
              <a:rPr dirty="0" sz="1100">
                <a:latin typeface="Palatino Linotype"/>
                <a:cs typeface="Palatino Linotype"/>
              </a:rPr>
              <a:t>That’s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basically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it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-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 spc="185">
                <a:latin typeface="Palatino Linotype"/>
                <a:cs typeface="Palatino Linotype"/>
              </a:rPr>
              <a:t>#2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pretty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big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government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agencies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(stats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programs like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SPSS,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SAS,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or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Stata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hard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on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budgets)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65"/>
              <a:t>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Setting</a:t>
            </a:r>
            <a:r>
              <a:rPr dirty="0" spc="90"/>
              <a:t> </a:t>
            </a:r>
            <a:r>
              <a:rPr dirty="0"/>
              <a:t>a</a:t>
            </a:r>
            <a:r>
              <a:rPr dirty="0" spc="95"/>
              <a:t> </a:t>
            </a:r>
            <a:r>
              <a:rPr dirty="0" spc="-35"/>
              <a:t>Working</a:t>
            </a:r>
            <a:r>
              <a:rPr dirty="0" spc="95"/>
              <a:t> </a:t>
            </a:r>
            <a:r>
              <a:rPr dirty="0" spc="-10"/>
              <a:t>Directory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198839"/>
            <a:ext cx="4956175" cy="76962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100" spc="-25">
                <a:latin typeface="Palatino Linotype"/>
                <a:cs typeface="Palatino Linotype"/>
              </a:rPr>
              <a:t>Luckily,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also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simple,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with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one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important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caveat.</a:t>
            </a:r>
            <a:endParaRPr sz="1100">
              <a:latin typeface="Palatino Linotype"/>
              <a:cs typeface="Palatino Linotype"/>
            </a:endParaRPr>
          </a:p>
          <a:p>
            <a:pPr marL="12700" marR="5080">
              <a:lnSpc>
                <a:spcPct val="147900"/>
              </a:lnSpc>
            </a:pP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Windows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users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file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paths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contain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character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65">
                <a:latin typeface="Palatino Linotype"/>
                <a:cs typeface="Palatino Linotype"/>
              </a:rPr>
              <a:t>R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uses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 i="1">
                <a:latin typeface="Palatino Linotype"/>
                <a:cs typeface="Palatino Linotype"/>
              </a:rPr>
              <a:t>escape</a:t>
            </a:r>
            <a:r>
              <a:rPr dirty="0" sz="1100" spc="50" i="1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functions. You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will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need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use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methods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detail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above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avoid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issue.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Setting</a:t>
            </a:r>
            <a:r>
              <a:rPr dirty="0" spc="90"/>
              <a:t> </a:t>
            </a:r>
            <a:r>
              <a:rPr dirty="0"/>
              <a:t>a</a:t>
            </a:r>
            <a:r>
              <a:rPr dirty="0" spc="95"/>
              <a:t> </a:t>
            </a:r>
            <a:r>
              <a:rPr dirty="0" spc="-35"/>
              <a:t>Working</a:t>
            </a:r>
            <a:r>
              <a:rPr dirty="0" spc="95"/>
              <a:t> </a:t>
            </a:r>
            <a:r>
              <a:rPr dirty="0" spc="-10"/>
              <a:t>Directory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269084"/>
            <a:ext cx="24904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Palatino Linotype"/>
                <a:cs typeface="Palatino Linotype"/>
              </a:rPr>
              <a:t>Here’s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65">
                <a:latin typeface="Palatino Linotype"/>
                <a:cs typeface="Palatino Linotype"/>
              </a:rPr>
              <a:t>how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use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‘setwd()’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function: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2046" y="1630362"/>
            <a:ext cx="5116195" cy="20129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65"/>
              </a:lnSpc>
            </a:pPr>
            <a:r>
              <a:rPr dirty="0" sz="1100" spc="-70" b="1" i="1">
                <a:solidFill>
                  <a:srgbClr val="8E5902"/>
                </a:solidFill>
                <a:latin typeface="Courier New"/>
                <a:cs typeface="Courier New"/>
              </a:rPr>
              <a:t>##setwd('C:\\Users\\sd662\\Desktop')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6" name="object 6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Setting</a:t>
            </a:r>
            <a:r>
              <a:rPr dirty="0" spc="90"/>
              <a:t> </a:t>
            </a:r>
            <a:r>
              <a:rPr dirty="0"/>
              <a:t>a</a:t>
            </a:r>
            <a:r>
              <a:rPr dirty="0" spc="95"/>
              <a:t> </a:t>
            </a:r>
            <a:r>
              <a:rPr dirty="0" spc="-35"/>
              <a:t>Working</a:t>
            </a:r>
            <a:r>
              <a:rPr dirty="0" spc="95"/>
              <a:t> </a:t>
            </a:r>
            <a:r>
              <a:rPr dirty="0" spc="-10"/>
              <a:t>Directory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5547" rIns="0" bIns="0" rtlCol="0" vert="horz">
            <a:spAutoFit/>
          </a:bodyPr>
          <a:lstStyle/>
          <a:p>
            <a:pPr marL="12700" marR="388620">
              <a:lnSpc>
                <a:spcPct val="102699"/>
              </a:lnSpc>
              <a:spcBef>
                <a:spcPts val="55"/>
              </a:spcBef>
            </a:pPr>
            <a:r>
              <a:rPr dirty="0" spc="-10"/>
              <a:t>You’ll</a:t>
            </a:r>
            <a:r>
              <a:rPr dirty="0" spc="20"/>
              <a:t> </a:t>
            </a:r>
            <a:r>
              <a:rPr dirty="0"/>
              <a:t>notice</a:t>
            </a:r>
            <a:r>
              <a:rPr dirty="0" spc="25"/>
              <a:t> </a:t>
            </a:r>
            <a:r>
              <a:rPr dirty="0"/>
              <a:t>that</a:t>
            </a:r>
            <a:r>
              <a:rPr dirty="0" spc="25"/>
              <a:t> </a:t>
            </a:r>
            <a:r>
              <a:rPr dirty="0" spc="-20"/>
              <a:t>nothing</a:t>
            </a:r>
            <a:r>
              <a:rPr dirty="0" spc="25"/>
              <a:t> </a:t>
            </a:r>
            <a:r>
              <a:rPr dirty="0" spc="-25"/>
              <a:t>will</a:t>
            </a:r>
            <a:r>
              <a:rPr dirty="0" spc="25"/>
              <a:t> </a:t>
            </a:r>
            <a:r>
              <a:rPr dirty="0" spc="-10"/>
              <a:t>appear</a:t>
            </a:r>
            <a:r>
              <a:rPr dirty="0" spc="25"/>
              <a:t> </a:t>
            </a:r>
            <a:r>
              <a:rPr dirty="0"/>
              <a:t>in</a:t>
            </a:r>
            <a:r>
              <a:rPr dirty="0" spc="25"/>
              <a:t> </a:t>
            </a:r>
            <a:r>
              <a:rPr dirty="0"/>
              <a:t>the</a:t>
            </a:r>
            <a:r>
              <a:rPr dirty="0" spc="25"/>
              <a:t> </a:t>
            </a:r>
            <a:r>
              <a:rPr dirty="0" spc="-25"/>
              <a:t>console</a:t>
            </a:r>
            <a:r>
              <a:rPr dirty="0" spc="25"/>
              <a:t> </a:t>
            </a:r>
            <a:r>
              <a:rPr dirty="0" spc="-70"/>
              <a:t>window</a:t>
            </a:r>
            <a:r>
              <a:rPr dirty="0" spc="25"/>
              <a:t> </a:t>
            </a:r>
            <a:r>
              <a:rPr dirty="0"/>
              <a:t>to</a:t>
            </a:r>
            <a:r>
              <a:rPr dirty="0" spc="25"/>
              <a:t> </a:t>
            </a:r>
            <a:r>
              <a:rPr dirty="0" spc="-30"/>
              <a:t>confirm</a:t>
            </a:r>
            <a:r>
              <a:rPr dirty="0" spc="25"/>
              <a:t> </a:t>
            </a:r>
            <a:r>
              <a:rPr dirty="0" spc="-25"/>
              <a:t>the </a:t>
            </a:r>
            <a:r>
              <a:rPr dirty="0" spc="-20"/>
              <a:t>directory</a:t>
            </a:r>
            <a:r>
              <a:rPr dirty="0" spc="15"/>
              <a:t> </a:t>
            </a:r>
            <a:r>
              <a:rPr dirty="0"/>
              <a:t>has</a:t>
            </a:r>
            <a:r>
              <a:rPr dirty="0" spc="20"/>
              <a:t> </a:t>
            </a:r>
            <a:r>
              <a:rPr dirty="0" spc="-10"/>
              <a:t>changes.</a:t>
            </a: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/>
              <a:t>That’s</a:t>
            </a:r>
            <a:r>
              <a:rPr dirty="0" spc="30"/>
              <a:t> </a:t>
            </a:r>
            <a:r>
              <a:rPr dirty="0" spc="-35"/>
              <a:t>where</a:t>
            </a:r>
            <a:r>
              <a:rPr dirty="0" spc="35"/>
              <a:t> </a:t>
            </a:r>
            <a:r>
              <a:rPr dirty="0"/>
              <a:t>the</a:t>
            </a:r>
            <a:r>
              <a:rPr dirty="0" spc="35"/>
              <a:t> </a:t>
            </a:r>
            <a:r>
              <a:rPr dirty="0" spc="-10"/>
              <a:t>getwd()</a:t>
            </a:r>
            <a:r>
              <a:rPr dirty="0" spc="35"/>
              <a:t> </a:t>
            </a:r>
            <a:r>
              <a:rPr dirty="0" spc="-20"/>
              <a:t>function</a:t>
            </a:r>
            <a:r>
              <a:rPr dirty="0" spc="35"/>
              <a:t> </a:t>
            </a:r>
            <a:r>
              <a:rPr dirty="0" spc="-25"/>
              <a:t>comes</a:t>
            </a:r>
            <a:r>
              <a:rPr dirty="0" spc="35"/>
              <a:t> </a:t>
            </a:r>
            <a:r>
              <a:rPr dirty="0" spc="-25"/>
              <a:t>in.</a:t>
            </a:r>
          </a:p>
          <a:p>
            <a:pPr marL="12700" marR="5080">
              <a:lnSpc>
                <a:spcPct val="102600"/>
              </a:lnSpc>
              <a:spcBef>
                <a:spcPts val="600"/>
              </a:spcBef>
            </a:pPr>
            <a:r>
              <a:rPr dirty="0"/>
              <a:t>This</a:t>
            </a:r>
            <a:r>
              <a:rPr dirty="0" spc="30"/>
              <a:t> </a:t>
            </a:r>
            <a:r>
              <a:rPr dirty="0" spc="-20"/>
              <a:t>function</a:t>
            </a:r>
            <a:r>
              <a:rPr dirty="0" spc="35"/>
              <a:t> </a:t>
            </a:r>
            <a:r>
              <a:rPr dirty="0" spc="-40"/>
              <a:t>allows</a:t>
            </a:r>
            <a:r>
              <a:rPr dirty="0" spc="35"/>
              <a:t> </a:t>
            </a:r>
            <a:r>
              <a:rPr dirty="0" spc="-25"/>
              <a:t>you</a:t>
            </a:r>
            <a:r>
              <a:rPr dirty="0" spc="35"/>
              <a:t> </a:t>
            </a:r>
            <a:r>
              <a:rPr dirty="0"/>
              <a:t>to</a:t>
            </a:r>
            <a:r>
              <a:rPr dirty="0" spc="35"/>
              <a:t> </a:t>
            </a:r>
            <a:r>
              <a:rPr dirty="0"/>
              <a:t>print</a:t>
            </a:r>
            <a:r>
              <a:rPr dirty="0" spc="35"/>
              <a:t> </a:t>
            </a:r>
            <a:r>
              <a:rPr dirty="0"/>
              <a:t>out</a:t>
            </a:r>
            <a:r>
              <a:rPr dirty="0" spc="30"/>
              <a:t> </a:t>
            </a:r>
            <a:r>
              <a:rPr dirty="0"/>
              <a:t>the</a:t>
            </a:r>
            <a:r>
              <a:rPr dirty="0" spc="35"/>
              <a:t> </a:t>
            </a:r>
            <a:r>
              <a:rPr dirty="0"/>
              <a:t>current</a:t>
            </a:r>
            <a:r>
              <a:rPr dirty="0" spc="35"/>
              <a:t> </a:t>
            </a:r>
            <a:r>
              <a:rPr dirty="0" spc="-45"/>
              <a:t>working</a:t>
            </a:r>
            <a:r>
              <a:rPr dirty="0" spc="35"/>
              <a:t> </a:t>
            </a:r>
            <a:r>
              <a:rPr dirty="0" spc="-20"/>
              <a:t>directory</a:t>
            </a:r>
            <a:r>
              <a:rPr dirty="0" spc="35"/>
              <a:t> </a:t>
            </a:r>
            <a:r>
              <a:rPr dirty="0"/>
              <a:t>to</a:t>
            </a:r>
            <a:r>
              <a:rPr dirty="0" spc="35"/>
              <a:t> </a:t>
            </a:r>
            <a:r>
              <a:rPr dirty="0"/>
              <a:t>the</a:t>
            </a:r>
            <a:r>
              <a:rPr dirty="0" spc="30"/>
              <a:t> </a:t>
            </a:r>
            <a:r>
              <a:rPr dirty="0" spc="-10"/>
              <a:t>console window.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357235"/>
            <a:ext cx="224282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Setting</a:t>
            </a:r>
            <a:r>
              <a:rPr dirty="0" sz="1400" spc="9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a</a:t>
            </a:r>
            <a:r>
              <a:rPr dirty="0" sz="1400" spc="95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 spc="-35">
                <a:solidFill>
                  <a:srgbClr val="3333B2"/>
                </a:solidFill>
                <a:latin typeface="Palatino Linotype"/>
                <a:cs typeface="Palatino Linotype"/>
              </a:rPr>
              <a:t>Working</a:t>
            </a:r>
            <a:r>
              <a:rPr dirty="0" sz="1400" spc="95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 spc="-10">
                <a:solidFill>
                  <a:srgbClr val="3333B2"/>
                </a:solidFill>
                <a:latin typeface="Palatino Linotype"/>
                <a:cs typeface="Palatino Linotype"/>
              </a:rPr>
              <a:t>Directory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2046" y="1480705"/>
            <a:ext cx="5116195" cy="20320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65" i="1">
                <a:solidFill>
                  <a:srgbClr val="8E5902"/>
                </a:solidFill>
                <a:latin typeface="Palatino Linotype"/>
                <a:cs typeface="Palatino Linotype"/>
              </a:rPr>
              <a:t>#getwd()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Setting</a:t>
            </a:r>
            <a:r>
              <a:rPr dirty="0" spc="90"/>
              <a:t> </a:t>
            </a:r>
            <a:r>
              <a:rPr dirty="0"/>
              <a:t>a</a:t>
            </a:r>
            <a:r>
              <a:rPr dirty="0" spc="95"/>
              <a:t> </a:t>
            </a:r>
            <a:r>
              <a:rPr dirty="0" spc="-35"/>
              <a:t>Working</a:t>
            </a:r>
            <a:r>
              <a:rPr dirty="0" spc="95"/>
              <a:t> </a:t>
            </a:r>
            <a:r>
              <a:rPr dirty="0" spc="-10"/>
              <a:t>Directory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9824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pc="-95"/>
              <a:t>Now</a:t>
            </a:r>
            <a:r>
              <a:rPr dirty="0" spc="25"/>
              <a:t> </a:t>
            </a:r>
            <a:r>
              <a:rPr dirty="0" spc="-25"/>
              <a:t>you</a:t>
            </a:r>
            <a:r>
              <a:rPr dirty="0"/>
              <a:t> </a:t>
            </a:r>
            <a:r>
              <a:rPr dirty="0" spc="-25"/>
              <a:t>will</a:t>
            </a:r>
            <a:r>
              <a:rPr dirty="0" spc="15"/>
              <a:t> </a:t>
            </a:r>
            <a:r>
              <a:rPr dirty="0" spc="-10"/>
              <a:t>see</a:t>
            </a:r>
            <a:r>
              <a:rPr dirty="0" spc="15"/>
              <a:t> </a:t>
            </a:r>
            <a:r>
              <a:rPr dirty="0"/>
              <a:t>in</a:t>
            </a:r>
            <a:r>
              <a:rPr dirty="0" spc="15"/>
              <a:t> </a:t>
            </a:r>
            <a:r>
              <a:rPr dirty="0"/>
              <a:t>the</a:t>
            </a:r>
            <a:r>
              <a:rPr dirty="0" spc="15"/>
              <a:t> </a:t>
            </a:r>
            <a:r>
              <a:rPr dirty="0" spc="-25"/>
              <a:t>console</a:t>
            </a:r>
            <a:r>
              <a:rPr dirty="0" spc="15"/>
              <a:t> </a:t>
            </a:r>
            <a:r>
              <a:rPr dirty="0" spc="-70"/>
              <a:t>window</a:t>
            </a:r>
            <a:r>
              <a:rPr dirty="0" spc="15"/>
              <a:t> </a:t>
            </a:r>
            <a:r>
              <a:rPr dirty="0"/>
              <a:t>the</a:t>
            </a:r>
            <a:r>
              <a:rPr dirty="0" spc="15"/>
              <a:t> </a:t>
            </a:r>
            <a:r>
              <a:rPr dirty="0" spc="-20"/>
              <a:t>directory</a:t>
            </a:r>
            <a:r>
              <a:rPr dirty="0" spc="15"/>
              <a:t> </a:t>
            </a:r>
            <a:r>
              <a:rPr dirty="0" spc="-25"/>
              <a:t>you</a:t>
            </a:r>
            <a:r>
              <a:rPr dirty="0" spc="15"/>
              <a:t> </a:t>
            </a:r>
            <a:r>
              <a:rPr dirty="0"/>
              <a:t>are</a:t>
            </a:r>
            <a:r>
              <a:rPr dirty="0" spc="15"/>
              <a:t> </a:t>
            </a:r>
            <a:r>
              <a:rPr dirty="0" spc="-10"/>
              <a:t>currently</a:t>
            </a:r>
            <a:r>
              <a:rPr dirty="0" spc="15"/>
              <a:t> </a:t>
            </a:r>
            <a:r>
              <a:rPr dirty="0" spc="-25"/>
              <a:t>in.</a:t>
            </a:r>
          </a:p>
          <a:p>
            <a:pPr marL="12700" marR="5080">
              <a:lnSpc>
                <a:spcPct val="102699"/>
              </a:lnSpc>
              <a:spcBef>
                <a:spcPts val="595"/>
              </a:spcBef>
            </a:pPr>
            <a:r>
              <a:rPr dirty="0" b="1">
                <a:latin typeface="Palatino Linotype"/>
                <a:cs typeface="Palatino Linotype"/>
              </a:rPr>
              <a:t>Note</a:t>
            </a:r>
            <a:r>
              <a:rPr dirty="0"/>
              <a:t>:</a:t>
            </a:r>
            <a:r>
              <a:rPr dirty="0" spc="155"/>
              <a:t> </a:t>
            </a:r>
            <a:r>
              <a:rPr dirty="0"/>
              <a:t>In</a:t>
            </a:r>
            <a:r>
              <a:rPr dirty="0" spc="55"/>
              <a:t> </a:t>
            </a:r>
            <a:r>
              <a:rPr dirty="0"/>
              <a:t>practice,</a:t>
            </a:r>
            <a:r>
              <a:rPr dirty="0" spc="50"/>
              <a:t> </a:t>
            </a:r>
            <a:r>
              <a:rPr dirty="0"/>
              <a:t>I</a:t>
            </a:r>
            <a:r>
              <a:rPr dirty="0" spc="50"/>
              <a:t> </a:t>
            </a:r>
            <a:r>
              <a:rPr dirty="0" spc="-10"/>
              <a:t>strongly</a:t>
            </a:r>
            <a:r>
              <a:rPr dirty="0" spc="50"/>
              <a:t> </a:t>
            </a:r>
            <a:r>
              <a:rPr dirty="0" spc="-25"/>
              <a:t>advise</a:t>
            </a:r>
            <a:r>
              <a:rPr dirty="0" spc="50"/>
              <a:t> </a:t>
            </a:r>
            <a:r>
              <a:rPr dirty="0"/>
              <a:t>against</a:t>
            </a:r>
            <a:r>
              <a:rPr dirty="0" spc="50"/>
              <a:t> </a:t>
            </a:r>
            <a:r>
              <a:rPr dirty="0"/>
              <a:t>setting</a:t>
            </a:r>
            <a:r>
              <a:rPr dirty="0" spc="55"/>
              <a:t> </a:t>
            </a:r>
            <a:r>
              <a:rPr dirty="0" spc="-25"/>
              <a:t>your</a:t>
            </a:r>
            <a:r>
              <a:rPr dirty="0" spc="50"/>
              <a:t> </a:t>
            </a:r>
            <a:r>
              <a:rPr dirty="0" spc="-25"/>
              <a:t>Desktop</a:t>
            </a:r>
            <a:r>
              <a:rPr dirty="0" spc="50"/>
              <a:t> </a:t>
            </a:r>
            <a:r>
              <a:rPr dirty="0"/>
              <a:t>as</a:t>
            </a:r>
            <a:r>
              <a:rPr dirty="0" spc="50"/>
              <a:t> </a:t>
            </a:r>
            <a:r>
              <a:rPr dirty="0"/>
              <a:t>the</a:t>
            </a:r>
            <a:r>
              <a:rPr dirty="0" spc="50"/>
              <a:t> </a:t>
            </a:r>
            <a:r>
              <a:rPr dirty="0" spc="-35"/>
              <a:t>working </a:t>
            </a:r>
            <a:r>
              <a:rPr dirty="0" spc="-10"/>
              <a:t>directory.</a:t>
            </a: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/>
              <a:t>Instead,</a:t>
            </a:r>
            <a:r>
              <a:rPr dirty="0" spc="25"/>
              <a:t> </a:t>
            </a:r>
            <a:r>
              <a:rPr dirty="0"/>
              <a:t>create</a:t>
            </a:r>
            <a:r>
              <a:rPr dirty="0" spc="25"/>
              <a:t> </a:t>
            </a:r>
            <a:r>
              <a:rPr dirty="0"/>
              <a:t>a</a:t>
            </a:r>
            <a:r>
              <a:rPr dirty="0" spc="30"/>
              <a:t> </a:t>
            </a:r>
            <a:r>
              <a:rPr dirty="0" spc="-30"/>
              <a:t>folder</a:t>
            </a:r>
            <a:r>
              <a:rPr dirty="0" spc="25"/>
              <a:t> </a:t>
            </a:r>
            <a:r>
              <a:rPr dirty="0" spc="-25"/>
              <a:t>specifically</a:t>
            </a:r>
            <a:r>
              <a:rPr dirty="0" spc="25"/>
              <a:t> </a:t>
            </a:r>
            <a:r>
              <a:rPr dirty="0"/>
              <a:t>for</a:t>
            </a:r>
            <a:r>
              <a:rPr dirty="0" spc="30"/>
              <a:t> </a:t>
            </a:r>
            <a:r>
              <a:rPr dirty="0"/>
              <a:t>this</a:t>
            </a:r>
            <a:r>
              <a:rPr dirty="0" spc="25"/>
              <a:t> </a:t>
            </a:r>
            <a:r>
              <a:rPr dirty="0" spc="-10"/>
              <a:t>class.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Setting</a:t>
            </a:r>
            <a:r>
              <a:rPr dirty="0" spc="70"/>
              <a:t> </a:t>
            </a:r>
            <a:r>
              <a:rPr dirty="0"/>
              <a:t>a</a:t>
            </a:r>
            <a:r>
              <a:rPr dirty="0" spc="70"/>
              <a:t> </a:t>
            </a:r>
            <a:r>
              <a:rPr dirty="0" spc="-35"/>
              <a:t>Working</a:t>
            </a:r>
            <a:r>
              <a:rPr dirty="0" spc="70"/>
              <a:t> </a:t>
            </a:r>
            <a:r>
              <a:rPr dirty="0"/>
              <a:t>Directory</a:t>
            </a:r>
            <a:r>
              <a:rPr dirty="0" spc="75"/>
              <a:t> </a:t>
            </a:r>
            <a:r>
              <a:rPr dirty="0"/>
              <a:t>-</a:t>
            </a:r>
            <a:r>
              <a:rPr dirty="0" spc="70"/>
              <a:t> </a:t>
            </a:r>
            <a:r>
              <a:rPr dirty="0" spc="-10"/>
              <a:t>Redux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26378" rIns="0" bIns="0" rtlCol="0" vert="horz">
            <a:spAutoFit/>
          </a:bodyPr>
          <a:lstStyle/>
          <a:p>
            <a:pPr marL="12700" marR="87630">
              <a:lnSpc>
                <a:spcPct val="102699"/>
              </a:lnSpc>
              <a:spcBef>
                <a:spcPts val="55"/>
              </a:spcBef>
            </a:pPr>
            <a:r>
              <a:rPr dirty="0" spc="-25"/>
              <a:t>Okay,</a:t>
            </a:r>
            <a:r>
              <a:rPr dirty="0" spc="20"/>
              <a:t> </a:t>
            </a:r>
            <a:r>
              <a:rPr dirty="0"/>
              <a:t>so</a:t>
            </a:r>
            <a:r>
              <a:rPr dirty="0" spc="20"/>
              <a:t> </a:t>
            </a:r>
            <a:r>
              <a:rPr dirty="0"/>
              <a:t>Macs</a:t>
            </a:r>
            <a:r>
              <a:rPr dirty="0" spc="20"/>
              <a:t> </a:t>
            </a:r>
            <a:r>
              <a:rPr dirty="0" spc="-30"/>
              <a:t>have</a:t>
            </a:r>
            <a:r>
              <a:rPr dirty="0" spc="20"/>
              <a:t> </a:t>
            </a:r>
            <a:r>
              <a:rPr dirty="0" spc="-45"/>
              <a:t>weird</a:t>
            </a:r>
            <a:r>
              <a:rPr dirty="0" spc="20"/>
              <a:t> </a:t>
            </a:r>
            <a:r>
              <a:rPr dirty="0" spc="-30"/>
              <a:t>issues</a:t>
            </a:r>
            <a:r>
              <a:rPr dirty="0" spc="25"/>
              <a:t> </a:t>
            </a:r>
            <a:r>
              <a:rPr dirty="0" spc="-10"/>
              <a:t>with</a:t>
            </a:r>
            <a:r>
              <a:rPr dirty="0" spc="20"/>
              <a:t> </a:t>
            </a:r>
            <a:r>
              <a:rPr dirty="0"/>
              <a:t>setting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 spc="-45"/>
              <a:t>working</a:t>
            </a:r>
            <a:r>
              <a:rPr dirty="0" spc="20"/>
              <a:t> </a:t>
            </a:r>
            <a:r>
              <a:rPr dirty="0" spc="-20"/>
              <a:t>directory</a:t>
            </a:r>
            <a:r>
              <a:rPr dirty="0" spc="20"/>
              <a:t> </a:t>
            </a:r>
            <a:r>
              <a:rPr dirty="0"/>
              <a:t>that</a:t>
            </a:r>
            <a:r>
              <a:rPr dirty="0" spc="25"/>
              <a:t> </a:t>
            </a:r>
            <a:r>
              <a:rPr dirty="0"/>
              <a:t>I’m</a:t>
            </a:r>
            <a:r>
              <a:rPr dirty="0" spc="20"/>
              <a:t> </a:t>
            </a:r>
            <a:r>
              <a:rPr dirty="0" spc="-25"/>
              <a:t>not </a:t>
            </a:r>
            <a:r>
              <a:rPr dirty="0" spc="-10"/>
              <a:t>capable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10"/>
              <a:t> </a:t>
            </a:r>
            <a:r>
              <a:rPr dirty="0" spc="-45"/>
              <a:t>debugging</a:t>
            </a:r>
            <a:r>
              <a:rPr dirty="0" spc="10"/>
              <a:t> </a:t>
            </a:r>
            <a:r>
              <a:rPr dirty="0" spc="-10"/>
              <a:t>(never</a:t>
            </a:r>
            <a:r>
              <a:rPr dirty="0" spc="10"/>
              <a:t> </a:t>
            </a:r>
            <a:r>
              <a:rPr dirty="0" spc="-30"/>
              <a:t>used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 spc="-10"/>
              <a:t>Mac).</a:t>
            </a:r>
          </a:p>
          <a:p>
            <a:pPr marL="12700" marR="83820">
              <a:lnSpc>
                <a:spcPct val="147900"/>
              </a:lnSpc>
            </a:pPr>
            <a:r>
              <a:rPr dirty="0" spc="-30"/>
              <a:t>Here’s</a:t>
            </a:r>
            <a:r>
              <a:rPr dirty="0" spc="-40"/>
              <a:t> </a:t>
            </a:r>
            <a:r>
              <a:rPr dirty="0"/>
              <a:t>an</a:t>
            </a:r>
            <a:r>
              <a:rPr dirty="0" spc="35"/>
              <a:t> </a:t>
            </a:r>
            <a:r>
              <a:rPr dirty="0" spc="-10"/>
              <a:t>easy</a:t>
            </a:r>
            <a:r>
              <a:rPr dirty="0" spc="35"/>
              <a:t> </a:t>
            </a:r>
            <a:r>
              <a:rPr dirty="0" spc="-20"/>
              <a:t>solution</a:t>
            </a:r>
            <a:r>
              <a:rPr dirty="0" spc="35"/>
              <a:t> </a:t>
            </a:r>
            <a:r>
              <a:rPr dirty="0"/>
              <a:t>-</a:t>
            </a:r>
            <a:r>
              <a:rPr dirty="0" spc="35"/>
              <a:t> </a:t>
            </a:r>
            <a:r>
              <a:rPr dirty="0" spc="-20"/>
              <a:t>use</a:t>
            </a:r>
            <a:r>
              <a:rPr dirty="0" spc="35"/>
              <a:t> </a:t>
            </a:r>
            <a:r>
              <a:rPr dirty="0"/>
              <a:t>the</a:t>
            </a:r>
            <a:r>
              <a:rPr dirty="0" spc="40"/>
              <a:t> </a:t>
            </a:r>
            <a:r>
              <a:rPr dirty="0" spc="-55"/>
              <a:t>dropdown</a:t>
            </a:r>
            <a:r>
              <a:rPr dirty="0" spc="35"/>
              <a:t> </a:t>
            </a:r>
            <a:r>
              <a:rPr dirty="0" spc="-35"/>
              <a:t>menu</a:t>
            </a:r>
            <a:r>
              <a:rPr dirty="0" spc="35"/>
              <a:t> </a:t>
            </a:r>
            <a:r>
              <a:rPr dirty="0"/>
              <a:t>(yeah,</a:t>
            </a:r>
            <a:r>
              <a:rPr dirty="0" spc="35"/>
              <a:t> </a:t>
            </a:r>
            <a:r>
              <a:rPr dirty="0"/>
              <a:t>just</a:t>
            </a:r>
            <a:r>
              <a:rPr dirty="0" spc="35"/>
              <a:t> </a:t>
            </a:r>
            <a:r>
              <a:rPr dirty="0"/>
              <a:t>this</a:t>
            </a:r>
            <a:r>
              <a:rPr dirty="0" spc="35"/>
              <a:t> </a:t>
            </a:r>
            <a:r>
              <a:rPr dirty="0" spc="-10"/>
              <a:t>one</a:t>
            </a:r>
            <a:r>
              <a:rPr dirty="0" spc="35"/>
              <a:t> </a:t>
            </a:r>
            <a:r>
              <a:rPr dirty="0" spc="-20"/>
              <a:t>time.</a:t>
            </a:r>
            <a:r>
              <a:rPr dirty="0" spc="-95"/>
              <a:t> </a:t>
            </a:r>
            <a:r>
              <a:rPr dirty="0"/>
              <a:t>.</a:t>
            </a:r>
            <a:r>
              <a:rPr dirty="0" spc="-95"/>
              <a:t> </a:t>
            </a:r>
            <a:r>
              <a:rPr dirty="0"/>
              <a:t>.</a:t>
            </a:r>
            <a:r>
              <a:rPr dirty="0" spc="-95"/>
              <a:t> </a:t>
            </a:r>
            <a:r>
              <a:rPr dirty="0"/>
              <a:t>) </a:t>
            </a:r>
            <a:r>
              <a:rPr dirty="0" spc="-25"/>
              <a:t>Session</a:t>
            </a:r>
            <a:r>
              <a:rPr dirty="0" spc="50"/>
              <a:t> </a:t>
            </a:r>
            <a:r>
              <a:rPr dirty="0" spc="-10"/>
              <a:t>-</a:t>
            </a:r>
            <a:r>
              <a:rPr dirty="0" spc="295"/>
              <a:t>&gt;</a:t>
            </a:r>
            <a:r>
              <a:rPr dirty="0" spc="50"/>
              <a:t> </a:t>
            </a:r>
            <a:r>
              <a:rPr dirty="0"/>
              <a:t>Set</a:t>
            </a:r>
            <a:r>
              <a:rPr dirty="0" spc="50"/>
              <a:t> </a:t>
            </a:r>
            <a:r>
              <a:rPr dirty="0"/>
              <a:t>a</a:t>
            </a:r>
            <a:r>
              <a:rPr dirty="0" spc="50"/>
              <a:t> </a:t>
            </a:r>
            <a:r>
              <a:rPr dirty="0" spc="-35"/>
              <a:t>Working</a:t>
            </a:r>
            <a:r>
              <a:rPr dirty="0" spc="50"/>
              <a:t> </a:t>
            </a:r>
            <a:r>
              <a:rPr dirty="0" spc="-10"/>
              <a:t>Directory</a:t>
            </a:r>
            <a:r>
              <a:rPr dirty="0" spc="50"/>
              <a:t> </a:t>
            </a:r>
            <a:r>
              <a:rPr dirty="0" spc="114"/>
              <a:t>-</a:t>
            </a:r>
            <a:r>
              <a:rPr dirty="0" spc="175"/>
              <a:t>&gt;</a:t>
            </a:r>
            <a:r>
              <a:rPr dirty="0" spc="50"/>
              <a:t> </a:t>
            </a:r>
            <a:r>
              <a:rPr dirty="0" spc="-20"/>
              <a:t>Choose</a:t>
            </a:r>
            <a:r>
              <a:rPr dirty="0" spc="50"/>
              <a:t> </a:t>
            </a:r>
            <a:r>
              <a:rPr dirty="0" spc="-10"/>
              <a:t>Directory</a:t>
            </a: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/>
              <a:t>Then</a:t>
            </a:r>
            <a:r>
              <a:rPr dirty="0" spc="35"/>
              <a:t> </a:t>
            </a:r>
            <a:r>
              <a:rPr dirty="0" spc="-20"/>
              <a:t>navigate</a:t>
            </a:r>
            <a:r>
              <a:rPr dirty="0" spc="40"/>
              <a:t> </a:t>
            </a:r>
            <a:r>
              <a:rPr dirty="0"/>
              <a:t>to</a:t>
            </a:r>
            <a:r>
              <a:rPr dirty="0" spc="35"/>
              <a:t> </a:t>
            </a:r>
            <a:r>
              <a:rPr dirty="0"/>
              <a:t>the</a:t>
            </a:r>
            <a:r>
              <a:rPr dirty="0" spc="40"/>
              <a:t> </a:t>
            </a:r>
            <a:r>
              <a:rPr dirty="0" spc="-20"/>
              <a:t>directory</a:t>
            </a:r>
            <a:r>
              <a:rPr dirty="0" spc="35"/>
              <a:t> </a:t>
            </a:r>
            <a:r>
              <a:rPr dirty="0" spc="-35"/>
              <a:t>where</a:t>
            </a:r>
            <a:r>
              <a:rPr dirty="0" spc="40"/>
              <a:t> </a:t>
            </a:r>
            <a:r>
              <a:rPr dirty="0" spc="-25"/>
              <a:t>your</a:t>
            </a:r>
            <a:r>
              <a:rPr dirty="0" spc="40"/>
              <a:t> </a:t>
            </a:r>
            <a:r>
              <a:rPr dirty="0"/>
              <a:t>data</a:t>
            </a:r>
            <a:r>
              <a:rPr dirty="0" spc="35"/>
              <a:t> </a:t>
            </a:r>
            <a:r>
              <a:rPr dirty="0"/>
              <a:t>is</a:t>
            </a:r>
            <a:r>
              <a:rPr dirty="0" spc="40"/>
              <a:t> </a:t>
            </a:r>
            <a:r>
              <a:rPr dirty="0" spc="-10"/>
              <a:t>located.</a:t>
            </a:r>
          </a:p>
          <a:p>
            <a:pPr marL="12700" marR="5080">
              <a:lnSpc>
                <a:spcPct val="102600"/>
              </a:lnSpc>
              <a:spcBef>
                <a:spcPts val="600"/>
              </a:spcBef>
            </a:pPr>
            <a:r>
              <a:rPr dirty="0"/>
              <a:t>The</a:t>
            </a:r>
            <a:r>
              <a:rPr dirty="0" spc="25"/>
              <a:t> </a:t>
            </a:r>
            <a:r>
              <a:rPr dirty="0"/>
              <a:t>actual</a:t>
            </a:r>
            <a:r>
              <a:rPr dirty="0" spc="25"/>
              <a:t> </a:t>
            </a:r>
            <a:r>
              <a:rPr dirty="0" spc="-30"/>
              <a:t>command</a:t>
            </a:r>
            <a:r>
              <a:rPr dirty="0" spc="30"/>
              <a:t> </a:t>
            </a:r>
            <a:r>
              <a:rPr dirty="0"/>
              <a:t>to</a:t>
            </a:r>
            <a:r>
              <a:rPr dirty="0" spc="25"/>
              <a:t> </a:t>
            </a:r>
            <a:r>
              <a:rPr dirty="0" spc="-10"/>
              <a:t>do</a:t>
            </a:r>
            <a:r>
              <a:rPr dirty="0" spc="25"/>
              <a:t> </a:t>
            </a:r>
            <a:r>
              <a:rPr dirty="0"/>
              <a:t>this</a:t>
            </a:r>
            <a:r>
              <a:rPr dirty="0" spc="30"/>
              <a:t> </a:t>
            </a:r>
            <a:r>
              <a:rPr dirty="0" spc="-30"/>
              <a:t>should</a:t>
            </a:r>
            <a:r>
              <a:rPr dirty="0" spc="25"/>
              <a:t> </a:t>
            </a:r>
            <a:r>
              <a:rPr dirty="0"/>
              <a:t>then</a:t>
            </a:r>
            <a:r>
              <a:rPr dirty="0" spc="30"/>
              <a:t> </a:t>
            </a:r>
            <a:r>
              <a:rPr dirty="0"/>
              <a:t>be</a:t>
            </a:r>
            <a:r>
              <a:rPr dirty="0" spc="25"/>
              <a:t> </a:t>
            </a:r>
            <a:r>
              <a:rPr dirty="0"/>
              <a:t>in</a:t>
            </a:r>
            <a:r>
              <a:rPr dirty="0" spc="25"/>
              <a:t> </a:t>
            </a:r>
            <a:r>
              <a:rPr dirty="0" spc="-25"/>
              <a:t>your</a:t>
            </a:r>
            <a:r>
              <a:rPr dirty="0" spc="30"/>
              <a:t> </a:t>
            </a:r>
            <a:r>
              <a:rPr dirty="0" spc="-25"/>
              <a:t>console</a:t>
            </a:r>
            <a:r>
              <a:rPr dirty="0" spc="25"/>
              <a:t> </a:t>
            </a:r>
            <a:r>
              <a:rPr dirty="0" spc="-10"/>
              <a:t>pane</a:t>
            </a:r>
            <a:r>
              <a:rPr dirty="0" spc="30"/>
              <a:t> </a:t>
            </a:r>
            <a:r>
              <a:rPr dirty="0"/>
              <a:t>-</a:t>
            </a:r>
            <a:r>
              <a:rPr dirty="0" spc="25"/>
              <a:t> </a:t>
            </a:r>
            <a:r>
              <a:rPr dirty="0" spc="-25"/>
              <a:t>copy</a:t>
            </a:r>
            <a:r>
              <a:rPr dirty="0" spc="25"/>
              <a:t> </a:t>
            </a:r>
            <a:r>
              <a:rPr dirty="0" spc="-25"/>
              <a:t>and </a:t>
            </a:r>
            <a:r>
              <a:rPr dirty="0"/>
              <a:t>paste</a:t>
            </a:r>
            <a:r>
              <a:rPr dirty="0" spc="25"/>
              <a:t> </a:t>
            </a:r>
            <a:r>
              <a:rPr dirty="0"/>
              <a:t>that</a:t>
            </a:r>
            <a:r>
              <a:rPr dirty="0" spc="25"/>
              <a:t> </a:t>
            </a:r>
            <a:r>
              <a:rPr dirty="0"/>
              <a:t>into</a:t>
            </a:r>
            <a:r>
              <a:rPr dirty="0" spc="30"/>
              <a:t> </a:t>
            </a:r>
            <a:r>
              <a:rPr dirty="0" spc="-20"/>
              <a:t>your</a:t>
            </a:r>
            <a:r>
              <a:rPr dirty="0" spc="25"/>
              <a:t> </a:t>
            </a:r>
            <a:r>
              <a:rPr dirty="0"/>
              <a:t>script</a:t>
            </a:r>
            <a:r>
              <a:rPr dirty="0" spc="30"/>
              <a:t> </a:t>
            </a:r>
            <a:r>
              <a:rPr dirty="0" spc="-10"/>
              <a:t>file.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Loading</a:t>
            </a:r>
            <a:r>
              <a:rPr dirty="0" spc="85"/>
              <a:t> </a:t>
            </a:r>
            <a:r>
              <a:rPr dirty="0"/>
              <a:t>Data</a:t>
            </a:r>
            <a:r>
              <a:rPr dirty="0" spc="85"/>
              <a:t> </a:t>
            </a:r>
            <a:r>
              <a:rPr dirty="0"/>
              <a:t>Into</a:t>
            </a:r>
            <a:r>
              <a:rPr dirty="0" spc="85"/>
              <a:t> </a:t>
            </a:r>
            <a:r>
              <a:rPr dirty="0" spc="90"/>
              <a:t>R </a:t>
            </a:r>
            <a:r>
              <a:rPr dirty="0"/>
              <a:t>-</a:t>
            </a:r>
            <a:r>
              <a:rPr dirty="0" spc="85"/>
              <a:t> </a:t>
            </a:r>
            <a:r>
              <a:rPr dirty="0" spc="-20"/>
              <a:t>Opening</a:t>
            </a:r>
            <a:r>
              <a:rPr dirty="0" spc="85"/>
              <a:t> </a:t>
            </a:r>
            <a:r>
              <a:rPr dirty="0" spc="90"/>
              <a:t>R</a:t>
            </a:r>
            <a:r>
              <a:rPr dirty="0" spc="85"/>
              <a:t> </a:t>
            </a:r>
            <a:r>
              <a:rPr dirty="0" spc="-20"/>
              <a:t>Data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228241"/>
            <a:ext cx="5026660" cy="7842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Palatino Linotype"/>
                <a:cs typeface="Palatino Linotype"/>
              </a:rPr>
              <a:t>We’re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actually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going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combine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some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lessons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here.</a:t>
            </a:r>
            <a:r>
              <a:rPr dirty="0" sz="1100" spc="114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Loading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into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65">
                <a:latin typeface="Palatino Linotype"/>
                <a:cs typeface="Palatino Linotype"/>
              </a:rPr>
              <a:t>R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simple, </a:t>
            </a:r>
            <a:r>
              <a:rPr dirty="0" sz="1100">
                <a:latin typeface="Palatino Linotype"/>
                <a:cs typeface="Palatino Linotype"/>
              </a:rPr>
              <a:t>but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referencing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file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paths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can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chore.</a:t>
            </a:r>
            <a:endParaRPr sz="1100">
              <a:latin typeface="Palatino Linotype"/>
              <a:cs typeface="Palatino Linotype"/>
            </a:endParaRPr>
          </a:p>
          <a:p>
            <a:pPr marL="12700" marR="12065">
              <a:lnSpc>
                <a:spcPct val="102600"/>
              </a:lnSpc>
              <a:spcBef>
                <a:spcPts val="600"/>
              </a:spcBef>
            </a:pPr>
            <a:r>
              <a:rPr dirty="0" sz="1100">
                <a:latin typeface="Palatino Linotype"/>
                <a:cs typeface="Palatino Linotype"/>
              </a:rPr>
              <a:t>So,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70">
                <a:latin typeface="Palatino Linotype"/>
                <a:cs typeface="Palatino Linotype"/>
              </a:rPr>
              <a:t>we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going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use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setwd()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function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load()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package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accomplish </a:t>
            </a: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task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(but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will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55">
                <a:latin typeface="Palatino Linotype"/>
                <a:cs typeface="Palatino Linotype"/>
              </a:rPr>
              <a:t>show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alternative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just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using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latter).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Loading</a:t>
            </a:r>
            <a:r>
              <a:rPr dirty="0" spc="75"/>
              <a:t> </a:t>
            </a:r>
            <a:r>
              <a:rPr dirty="0"/>
              <a:t>Data</a:t>
            </a:r>
            <a:r>
              <a:rPr dirty="0" spc="75"/>
              <a:t> </a:t>
            </a:r>
            <a:r>
              <a:rPr dirty="0"/>
              <a:t>into</a:t>
            </a:r>
            <a:r>
              <a:rPr dirty="0" spc="80"/>
              <a:t> </a:t>
            </a:r>
            <a:r>
              <a:rPr dirty="0" spc="90"/>
              <a:t>R</a:t>
            </a:r>
            <a:r>
              <a:rPr dirty="0" spc="75"/>
              <a:t> </a:t>
            </a:r>
            <a:r>
              <a:rPr dirty="0"/>
              <a:t>-</a:t>
            </a:r>
            <a:r>
              <a:rPr dirty="0" spc="75"/>
              <a:t> </a:t>
            </a:r>
            <a:r>
              <a:rPr dirty="0" spc="-20"/>
              <a:t>Opening</a:t>
            </a:r>
            <a:r>
              <a:rPr dirty="0" spc="80"/>
              <a:t> </a:t>
            </a:r>
            <a:r>
              <a:rPr dirty="0" spc="90"/>
              <a:t>R</a:t>
            </a:r>
            <a:r>
              <a:rPr dirty="0" spc="75"/>
              <a:t> </a:t>
            </a:r>
            <a:r>
              <a:rPr dirty="0" spc="-20"/>
              <a:t>Data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231327"/>
            <a:ext cx="5066030" cy="7842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Palatino Linotype"/>
                <a:cs typeface="Palatino Linotype"/>
              </a:rPr>
              <a:t>One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60">
                <a:latin typeface="Palatino Linotype"/>
                <a:cs typeface="Palatino Linotype"/>
              </a:rPr>
              <a:t>way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make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process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easier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on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yourself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put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65">
                <a:latin typeface="Palatino Linotype"/>
                <a:cs typeface="Palatino Linotype"/>
              </a:rPr>
              <a:t>R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particular </a:t>
            </a:r>
            <a:r>
              <a:rPr dirty="0" sz="1100" spc="-20">
                <a:latin typeface="Palatino Linotype"/>
                <a:cs typeface="Palatino Linotype"/>
              </a:rPr>
              <a:t>folder,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then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set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your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working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directory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folder.</a:t>
            </a:r>
            <a:endParaRPr sz="1100">
              <a:latin typeface="Palatino Linotype"/>
              <a:cs typeface="Palatino Linotype"/>
            </a:endParaRPr>
          </a:p>
          <a:p>
            <a:pPr marL="12700" marR="106045">
              <a:lnSpc>
                <a:spcPct val="102600"/>
              </a:lnSpc>
              <a:spcBef>
                <a:spcPts val="600"/>
              </a:spcBef>
            </a:pP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55">
                <a:latin typeface="Palatino Linotype"/>
                <a:cs typeface="Palatino Linotype"/>
              </a:rPr>
              <a:t>way,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only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have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type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name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set,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not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entire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file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path </a:t>
            </a:r>
            <a:r>
              <a:rPr dirty="0" sz="1100" spc="-30">
                <a:latin typeface="Palatino Linotype"/>
                <a:cs typeface="Palatino Linotype"/>
              </a:rPr>
              <a:t>leading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it.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Loading</a:t>
            </a:r>
            <a:r>
              <a:rPr dirty="0" spc="85"/>
              <a:t> </a:t>
            </a:r>
            <a:r>
              <a:rPr dirty="0"/>
              <a:t>Data</a:t>
            </a:r>
            <a:r>
              <a:rPr dirty="0" spc="85"/>
              <a:t> </a:t>
            </a:r>
            <a:r>
              <a:rPr dirty="0"/>
              <a:t>Into</a:t>
            </a:r>
            <a:r>
              <a:rPr dirty="0" spc="85"/>
              <a:t> </a:t>
            </a:r>
            <a:r>
              <a:rPr dirty="0" spc="90"/>
              <a:t>R </a:t>
            </a:r>
            <a:r>
              <a:rPr dirty="0"/>
              <a:t>-</a:t>
            </a:r>
            <a:r>
              <a:rPr dirty="0" spc="85"/>
              <a:t> </a:t>
            </a:r>
            <a:r>
              <a:rPr dirty="0" spc="-20"/>
              <a:t>Opening</a:t>
            </a:r>
            <a:r>
              <a:rPr dirty="0" spc="85"/>
              <a:t> </a:t>
            </a:r>
            <a:r>
              <a:rPr dirty="0" spc="90"/>
              <a:t>R</a:t>
            </a:r>
            <a:r>
              <a:rPr dirty="0" spc="85"/>
              <a:t> </a:t>
            </a:r>
            <a:r>
              <a:rPr dirty="0" spc="-20"/>
              <a:t>Data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207755"/>
            <a:ext cx="2561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Palatino Linotype"/>
                <a:cs typeface="Palatino Linotype"/>
              </a:rPr>
              <a:t>Example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185">
                <a:latin typeface="Palatino Linotype"/>
                <a:cs typeface="Palatino Linotype"/>
              </a:rPr>
              <a:t>#1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-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using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setwd()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before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load()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2046" y="1569021"/>
            <a:ext cx="5116195" cy="35433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65"/>
              </a:lnSpc>
            </a:pPr>
            <a:r>
              <a:rPr dirty="0" sz="1100" spc="-70" b="1" i="1">
                <a:solidFill>
                  <a:srgbClr val="8E5902"/>
                </a:solidFill>
                <a:latin typeface="Courier New"/>
                <a:cs typeface="Courier New"/>
              </a:rPr>
              <a:t>##setwd('C:\\Users\\sd662\\Desktop')</a:t>
            </a:r>
            <a:endParaRPr sz="1100">
              <a:latin typeface="Courier New"/>
              <a:cs typeface="Courier New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45" b="1" i="1">
                <a:solidFill>
                  <a:srgbClr val="8E5902"/>
                </a:solidFill>
                <a:latin typeface="Courier New"/>
                <a:cs typeface="Courier New"/>
              </a:rPr>
              <a:t>##load('test.Rdata')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6" name="object 6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Loading</a:t>
            </a:r>
            <a:r>
              <a:rPr dirty="0" spc="85"/>
              <a:t> </a:t>
            </a:r>
            <a:r>
              <a:rPr dirty="0"/>
              <a:t>Data</a:t>
            </a:r>
            <a:r>
              <a:rPr dirty="0" spc="85"/>
              <a:t> </a:t>
            </a:r>
            <a:r>
              <a:rPr dirty="0"/>
              <a:t>Into</a:t>
            </a:r>
            <a:r>
              <a:rPr dirty="0" spc="85"/>
              <a:t> </a:t>
            </a:r>
            <a:r>
              <a:rPr dirty="0" spc="90"/>
              <a:t>R </a:t>
            </a:r>
            <a:r>
              <a:rPr dirty="0"/>
              <a:t>-</a:t>
            </a:r>
            <a:r>
              <a:rPr dirty="0" spc="85"/>
              <a:t> </a:t>
            </a:r>
            <a:r>
              <a:rPr dirty="0" spc="-20"/>
              <a:t>Opening</a:t>
            </a:r>
            <a:r>
              <a:rPr dirty="0" spc="85"/>
              <a:t> </a:t>
            </a:r>
            <a:r>
              <a:rPr dirty="0" spc="90"/>
              <a:t>R</a:t>
            </a:r>
            <a:r>
              <a:rPr dirty="0" spc="85"/>
              <a:t> </a:t>
            </a:r>
            <a:r>
              <a:rPr dirty="0" spc="-20"/>
              <a:t>Data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269084"/>
            <a:ext cx="30784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Palatino Linotype"/>
                <a:cs typeface="Palatino Linotype"/>
              </a:rPr>
              <a:t>Example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185">
                <a:latin typeface="Palatino Linotype"/>
                <a:cs typeface="Palatino Linotype"/>
              </a:rPr>
              <a:t>#2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-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without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using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setwd()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before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load()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2046" y="1630362"/>
            <a:ext cx="5116195" cy="20129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65"/>
              </a:lnSpc>
            </a:pPr>
            <a:r>
              <a:rPr dirty="0" sz="1100" spc="-75" b="1" i="1">
                <a:solidFill>
                  <a:srgbClr val="8E5902"/>
                </a:solidFill>
                <a:latin typeface="Courier New"/>
                <a:cs typeface="Courier New"/>
              </a:rPr>
              <a:t>##load('C:\\Users\\sd662\\Desktop\\test.Rdata')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6" name="object 6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RStudio</a:t>
            </a:r>
            <a:r>
              <a:rPr dirty="0" spc="114"/>
              <a:t> </a:t>
            </a:r>
            <a:r>
              <a:rPr dirty="0"/>
              <a:t>-</a:t>
            </a:r>
            <a:r>
              <a:rPr dirty="0" spc="120"/>
              <a:t> </a:t>
            </a:r>
            <a:r>
              <a:rPr dirty="0"/>
              <a:t>What</a:t>
            </a:r>
            <a:r>
              <a:rPr dirty="0" spc="114"/>
              <a:t> </a:t>
            </a:r>
            <a:r>
              <a:rPr dirty="0"/>
              <a:t>is</a:t>
            </a:r>
            <a:r>
              <a:rPr dirty="0" spc="120"/>
              <a:t> </a:t>
            </a:r>
            <a:r>
              <a:rPr dirty="0" spc="-25"/>
              <a:t>it?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197875"/>
            <a:ext cx="5066030" cy="822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turn,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RStudio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popular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overlay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because:</a:t>
            </a:r>
            <a:endParaRPr sz="1100">
              <a:latin typeface="Palatino Linotype"/>
              <a:cs typeface="Palatino Linotype"/>
            </a:endParaRPr>
          </a:p>
          <a:p>
            <a:pPr marL="289560" indent="-193040">
              <a:lnSpc>
                <a:spcPct val="100000"/>
              </a:lnSpc>
              <a:spcBef>
                <a:spcPts val="930"/>
              </a:spcBef>
              <a:buClr>
                <a:srgbClr val="3333B2"/>
              </a:buClr>
              <a:buAutoNum type="arabicParenR"/>
              <a:tabLst>
                <a:tab pos="290195" algn="l"/>
              </a:tabLst>
            </a:pPr>
            <a:r>
              <a:rPr dirty="0" sz="1100">
                <a:latin typeface="Palatino Linotype"/>
                <a:cs typeface="Palatino Linotype"/>
              </a:rPr>
              <a:t>It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makes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65">
                <a:latin typeface="Palatino Linotype"/>
                <a:cs typeface="Palatino Linotype"/>
              </a:rPr>
              <a:t>R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look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more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like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other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popular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stats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programs</a:t>
            </a:r>
            <a:endParaRPr sz="1100">
              <a:latin typeface="Palatino Linotype"/>
              <a:cs typeface="Palatino Linotype"/>
            </a:endParaRPr>
          </a:p>
          <a:p>
            <a:pPr marL="289560" marR="5080" indent="-193040">
              <a:lnSpc>
                <a:spcPct val="102600"/>
              </a:lnSpc>
              <a:buClr>
                <a:srgbClr val="3333B2"/>
              </a:buClr>
              <a:buAutoNum type="arabicParenR"/>
              <a:tabLst>
                <a:tab pos="290195" algn="l"/>
              </a:tabLst>
            </a:pPr>
            <a:r>
              <a:rPr dirty="0" sz="1100">
                <a:latin typeface="Palatino Linotype"/>
                <a:cs typeface="Palatino Linotype"/>
              </a:rPr>
              <a:t>It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allows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many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functions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be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completed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through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point-</a:t>
            </a:r>
            <a:r>
              <a:rPr dirty="0" sz="1100" spc="-25">
                <a:latin typeface="Palatino Linotype"/>
                <a:cs typeface="Palatino Linotype"/>
              </a:rPr>
              <a:t>and-</a:t>
            </a:r>
            <a:r>
              <a:rPr dirty="0" sz="1100">
                <a:latin typeface="Palatino Linotype"/>
                <a:cs typeface="Palatino Linotype"/>
              </a:rPr>
              <a:t>click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(I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highly </a:t>
            </a:r>
            <a:r>
              <a:rPr dirty="0" sz="1100" spc="-25">
                <a:latin typeface="Palatino Linotype"/>
                <a:cs typeface="Palatino Linotype"/>
              </a:rPr>
              <a:t>advise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against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this!)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65"/>
              <a:t>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Loading</a:t>
            </a:r>
            <a:r>
              <a:rPr dirty="0" spc="85"/>
              <a:t> </a:t>
            </a:r>
            <a:r>
              <a:rPr dirty="0"/>
              <a:t>Data</a:t>
            </a:r>
            <a:r>
              <a:rPr dirty="0" spc="85"/>
              <a:t> </a:t>
            </a:r>
            <a:r>
              <a:rPr dirty="0"/>
              <a:t>Into</a:t>
            </a:r>
            <a:r>
              <a:rPr dirty="0" spc="85"/>
              <a:t> </a:t>
            </a:r>
            <a:r>
              <a:rPr dirty="0" spc="90"/>
              <a:t>R </a:t>
            </a:r>
            <a:r>
              <a:rPr dirty="0"/>
              <a:t>-</a:t>
            </a:r>
            <a:r>
              <a:rPr dirty="0" spc="85"/>
              <a:t> </a:t>
            </a:r>
            <a:r>
              <a:rPr dirty="0" spc="-20"/>
              <a:t>Opening</a:t>
            </a:r>
            <a:r>
              <a:rPr dirty="0" spc="85"/>
              <a:t> </a:t>
            </a:r>
            <a:r>
              <a:rPr dirty="0" spc="90"/>
              <a:t>R</a:t>
            </a:r>
            <a:r>
              <a:rPr dirty="0" spc="85"/>
              <a:t> </a:t>
            </a:r>
            <a:r>
              <a:rPr dirty="0" spc="-20"/>
              <a:t>Data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2939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/>
              <a:t>Either</a:t>
            </a:r>
            <a:r>
              <a:rPr dirty="0" spc="25"/>
              <a:t> </a:t>
            </a:r>
            <a:r>
              <a:rPr dirty="0" spc="-10"/>
              <a:t>option</a:t>
            </a:r>
            <a:r>
              <a:rPr dirty="0" spc="25"/>
              <a:t> </a:t>
            </a:r>
            <a:r>
              <a:rPr dirty="0" spc="-25"/>
              <a:t>will</a:t>
            </a:r>
            <a:r>
              <a:rPr dirty="0" spc="25"/>
              <a:t> </a:t>
            </a:r>
            <a:r>
              <a:rPr dirty="0" spc="-30"/>
              <a:t>work,</a:t>
            </a:r>
            <a:r>
              <a:rPr dirty="0" spc="25"/>
              <a:t> </a:t>
            </a:r>
            <a:r>
              <a:rPr dirty="0"/>
              <a:t>but</a:t>
            </a:r>
            <a:r>
              <a:rPr dirty="0" spc="25"/>
              <a:t> </a:t>
            </a:r>
            <a:r>
              <a:rPr dirty="0"/>
              <a:t>I</a:t>
            </a:r>
            <a:r>
              <a:rPr dirty="0" spc="25"/>
              <a:t> </a:t>
            </a:r>
            <a:r>
              <a:rPr dirty="0" spc="-25"/>
              <a:t>suggest</a:t>
            </a:r>
            <a:r>
              <a:rPr dirty="0" spc="25"/>
              <a:t> </a:t>
            </a:r>
            <a:r>
              <a:rPr dirty="0" spc="-30"/>
              <a:t>using</a:t>
            </a:r>
            <a:r>
              <a:rPr dirty="0" spc="30"/>
              <a:t> </a:t>
            </a:r>
            <a:r>
              <a:rPr dirty="0"/>
              <a:t>the</a:t>
            </a:r>
            <a:r>
              <a:rPr dirty="0" spc="25"/>
              <a:t> </a:t>
            </a:r>
            <a:r>
              <a:rPr dirty="0"/>
              <a:t>first</a:t>
            </a:r>
            <a:r>
              <a:rPr dirty="0" spc="25"/>
              <a:t> </a:t>
            </a:r>
            <a:r>
              <a:rPr dirty="0"/>
              <a:t>for</a:t>
            </a:r>
            <a:r>
              <a:rPr dirty="0" spc="25"/>
              <a:t> </a:t>
            </a:r>
            <a:r>
              <a:rPr dirty="0" spc="-10"/>
              <a:t>simplicity.</a:t>
            </a:r>
          </a:p>
          <a:p>
            <a:pPr marL="12700" marR="27940">
              <a:lnSpc>
                <a:spcPct val="102600"/>
              </a:lnSpc>
              <a:spcBef>
                <a:spcPts val="595"/>
              </a:spcBef>
            </a:pPr>
            <a:r>
              <a:rPr dirty="0" spc="-10"/>
              <a:t>You</a:t>
            </a:r>
            <a:r>
              <a:rPr dirty="0"/>
              <a:t> </a:t>
            </a:r>
            <a:r>
              <a:rPr dirty="0" spc="-25"/>
              <a:t>could</a:t>
            </a:r>
            <a:r>
              <a:rPr dirty="0" spc="5"/>
              <a:t> </a:t>
            </a:r>
            <a:r>
              <a:rPr dirty="0" spc="-40"/>
              <a:t>always</a:t>
            </a:r>
            <a:r>
              <a:rPr dirty="0" spc="5"/>
              <a:t> </a:t>
            </a:r>
            <a:r>
              <a:rPr dirty="0"/>
              <a:t>also</a:t>
            </a:r>
            <a:r>
              <a:rPr dirty="0" spc="5"/>
              <a:t> </a:t>
            </a:r>
            <a:r>
              <a:rPr dirty="0" spc="-20"/>
              <a:t>use</a:t>
            </a:r>
            <a:r>
              <a:rPr dirty="0" spc="5"/>
              <a:t> </a:t>
            </a:r>
            <a:r>
              <a:rPr dirty="0"/>
              <a:t>the</a:t>
            </a:r>
            <a:r>
              <a:rPr dirty="0" spc="5"/>
              <a:t> </a:t>
            </a:r>
            <a:r>
              <a:rPr dirty="0" spc="-55"/>
              <a:t>drop-down</a:t>
            </a:r>
            <a:r>
              <a:rPr dirty="0" spc="5"/>
              <a:t> </a:t>
            </a:r>
            <a:r>
              <a:rPr dirty="0" spc="-30"/>
              <a:t>menus,</a:t>
            </a:r>
            <a:r>
              <a:rPr dirty="0" spc="5"/>
              <a:t> </a:t>
            </a:r>
            <a:r>
              <a:rPr dirty="0"/>
              <a:t>but </a:t>
            </a:r>
            <a:r>
              <a:rPr dirty="0" spc="-40"/>
              <a:t>doing</a:t>
            </a:r>
            <a:r>
              <a:rPr dirty="0" spc="5"/>
              <a:t> </a:t>
            </a:r>
            <a:r>
              <a:rPr dirty="0"/>
              <a:t>so</a:t>
            </a:r>
            <a:r>
              <a:rPr dirty="0" spc="5"/>
              <a:t> </a:t>
            </a:r>
            <a:r>
              <a:rPr dirty="0" spc="-20"/>
              <a:t>means</a:t>
            </a:r>
            <a:r>
              <a:rPr dirty="0" spc="5"/>
              <a:t> </a:t>
            </a:r>
            <a:r>
              <a:rPr dirty="0" spc="-25"/>
              <a:t>you</a:t>
            </a:r>
            <a:r>
              <a:rPr dirty="0" spc="5"/>
              <a:t> </a:t>
            </a:r>
            <a:r>
              <a:rPr dirty="0" spc="-30"/>
              <a:t>have</a:t>
            </a:r>
            <a:r>
              <a:rPr dirty="0" spc="5"/>
              <a:t> </a:t>
            </a:r>
            <a:r>
              <a:rPr dirty="0" spc="-25"/>
              <a:t>to </a:t>
            </a:r>
            <a:r>
              <a:rPr dirty="0" spc="-10"/>
              <a:t>load </a:t>
            </a:r>
            <a:r>
              <a:rPr dirty="0"/>
              <a:t>data</a:t>
            </a:r>
            <a:r>
              <a:rPr dirty="0" spc="-10"/>
              <a:t> each </a:t>
            </a:r>
            <a:r>
              <a:rPr dirty="0"/>
              <a:t>time</a:t>
            </a:r>
            <a:r>
              <a:rPr dirty="0" spc="-10"/>
              <a:t> </a:t>
            </a:r>
            <a:r>
              <a:rPr dirty="0" spc="-25"/>
              <a:t>you</a:t>
            </a:r>
            <a:r>
              <a:rPr dirty="0" spc="-10"/>
              <a:t> open </a:t>
            </a:r>
            <a:r>
              <a:rPr dirty="0" spc="-25"/>
              <a:t>R.</a:t>
            </a:r>
          </a:p>
          <a:p>
            <a:pPr marL="12700" marR="5080">
              <a:lnSpc>
                <a:spcPct val="102600"/>
              </a:lnSpc>
              <a:spcBef>
                <a:spcPts val="600"/>
              </a:spcBef>
            </a:pPr>
            <a:r>
              <a:rPr dirty="0"/>
              <a:t>Since</a:t>
            </a:r>
            <a:r>
              <a:rPr dirty="0" spc="35"/>
              <a:t> </a:t>
            </a:r>
            <a:r>
              <a:rPr dirty="0"/>
              <a:t>that</a:t>
            </a:r>
            <a:r>
              <a:rPr dirty="0" spc="35"/>
              <a:t> </a:t>
            </a:r>
            <a:r>
              <a:rPr dirty="0"/>
              <a:t>is</a:t>
            </a:r>
            <a:r>
              <a:rPr dirty="0" spc="35"/>
              <a:t> </a:t>
            </a:r>
            <a:r>
              <a:rPr dirty="0"/>
              <a:t>pretty</a:t>
            </a:r>
            <a:r>
              <a:rPr dirty="0" spc="35"/>
              <a:t> </a:t>
            </a:r>
            <a:r>
              <a:rPr dirty="0" spc="-20"/>
              <a:t>tedious,</a:t>
            </a:r>
            <a:r>
              <a:rPr dirty="0" spc="35"/>
              <a:t> </a:t>
            </a:r>
            <a:r>
              <a:rPr dirty="0"/>
              <a:t>I</a:t>
            </a:r>
            <a:r>
              <a:rPr dirty="0" spc="35"/>
              <a:t> </a:t>
            </a:r>
            <a:r>
              <a:rPr dirty="0" spc="-25"/>
              <a:t>suggest</a:t>
            </a:r>
            <a:r>
              <a:rPr dirty="0" spc="35"/>
              <a:t> </a:t>
            </a:r>
            <a:r>
              <a:rPr dirty="0" spc="-30"/>
              <a:t>loading</a:t>
            </a:r>
            <a:r>
              <a:rPr dirty="0" spc="35"/>
              <a:t> </a:t>
            </a:r>
            <a:r>
              <a:rPr dirty="0"/>
              <a:t>data</a:t>
            </a:r>
            <a:r>
              <a:rPr dirty="0" spc="35"/>
              <a:t> </a:t>
            </a:r>
            <a:r>
              <a:rPr dirty="0"/>
              <a:t>sets</a:t>
            </a:r>
            <a:r>
              <a:rPr dirty="0" spc="35"/>
              <a:t> </a:t>
            </a:r>
            <a:r>
              <a:rPr dirty="0" spc="-30"/>
              <a:t>using</a:t>
            </a:r>
            <a:r>
              <a:rPr dirty="0" spc="35"/>
              <a:t> </a:t>
            </a:r>
            <a:r>
              <a:rPr dirty="0"/>
              <a:t>the</a:t>
            </a:r>
            <a:r>
              <a:rPr dirty="0" spc="35"/>
              <a:t> </a:t>
            </a:r>
            <a:r>
              <a:rPr dirty="0" spc="-30"/>
              <a:t>coding</a:t>
            </a:r>
            <a:r>
              <a:rPr dirty="0" spc="35"/>
              <a:t> </a:t>
            </a:r>
            <a:r>
              <a:rPr dirty="0" spc="-10"/>
              <a:t>language instead</a:t>
            </a:r>
            <a:r>
              <a:rPr dirty="0" spc="15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the</a:t>
            </a:r>
            <a:r>
              <a:rPr dirty="0" spc="20"/>
              <a:t> </a:t>
            </a:r>
            <a:r>
              <a:rPr dirty="0" spc="-40"/>
              <a:t>point-</a:t>
            </a:r>
            <a:r>
              <a:rPr dirty="0" spc="-25"/>
              <a:t>and-</a:t>
            </a:r>
            <a:r>
              <a:rPr dirty="0"/>
              <a:t>click</a:t>
            </a:r>
            <a:r>
              <a:rPr dirty="0" spc="15"/>
              <a:t> </a:t>
            </a:r>
            <a:r>
              <a:rPr dirty="0" spc="-10"/>
              <a:t>interface.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95"/>
              <a:t> </a:t>
            </a:r>
            <a:r>
              <a:rPr dirty="0" spc="-30"/>
              <a:t>Assignment</a:t>
            </a:r>
            <a:r>
              <a:rPr dirty="0" spc="100"/>
              <a:t> </a:t>
            </a:r>
            <a:r>
              <a:rPr dirty="0"/>
              <a:t>Operator:</a:t>
            </a:r>
            <a:r>
              <a:rPr dirty="0" spc="250"/>
              <a:t> </a:t>
            </a:r>
            <a:r>
              <a:rPr dirty="0" spc="160"/>
              <a:t>&lt;-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401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/>
              <a:t>The</a:t>
            </a:r>
            <a:r>
              <a:rPr dirty="0" spc="40"/>
              <a:t> </a:t>
            </a:r>
            <a:r>
              <a:rPr dirty="0" spc="-30"/>
              <a:t>assignment</a:t>
            </a:r>
            <a:r>
              <a:rPr dirty="0" spc="40"/>
              <a:t> </a:t>
            </a:r>
            <a:r>
              <a:rPr dirty="0" spc="-10"/>
              <a:t>operator</a:t>
            </a:r>
            <a:r>
              <a:rPr dirty="0" spc="40"/>
              <a:t> </a:t>
            </a:r>
            <a:r>
              <a:rPr dirty="0"/>
              <a:t>is</a:t>
            </a:r>
            <a:r>
              <a:rPr dirty="0" spc="40"/>
              <a:t> </a:t>
            </a:r>
            <a:r>
              <a:rPr dirty="0"/>
              <a:t>a</a:t>
            </a:r>
            <a:r>
              <a:rPr dirty="0" spc="45"/>
              <a:t> </a:t>
            </a:r>
            <a:r>
              <a:rPr dirty="0" spc="-10"/>
              <a:t>special</a:t>
            </a:r>
            <a:r>
              <a:rPr dirty="0" spc="40"/>
              <a:t> </a:t>
            </a:r>
            <a:r>
              <a:rPr dirty="0"/>
              <a:t>character</a:t>
            </a:r>
            <a:r>
              <a:rPr dirty="0" spc="40"/>
              <a:t> </a:t>
            </a:r>
            <a:r>
              <a:rPr dirty="0"/>
              <a:t>set</a:t>
            </a:r>
            <a:r>
              <a:rPr dirty="0" spc="40"/>
              <a:t> </a:t>
            </a:r>
            <a:r>
              <a:rPr dirty="0"/>
              <a:t>in</a:t>
            </a:r>
            <a:r>
              <a:rPr dirty="0" spc="45"/>
              <a:t> </a:t>
            </a:r>
            <a:r>
              <a:rPr dirty="0" spc="-25"/>
              <a:t>R.</a:t>
            </a:r>
          </a:p>
          <a:p>
            <a:pPr marL="12700" marR="61594">
              <a:lnSpc>
                <a:spcPct val="102600"/>
              </a:lnSpc>
              <a:spcBef>
                <a:spcPts val="595"/>
              </a:spcBef>
            </a:pPr>
            <a:r>
              <a:rPr dirty="0"/>
              <a:t>To</a:t>
            </a:r>
            <a:r>
              <a:rPr dirty="0" spc="25"/>
              <a:t> </a:t>
            </a:r>
            <a:r>
              <a:rPr dirty="0" spc="-20"/>
              <a:t>use</a:t>
            </a:r>
            <a:r>
              <a:rPr dirty="0" spc="30"/>
              <a:t> </a:t>
            </a:r>
            <a:r>
              <a:rPr dirty="0"/>
              <a:t>the</a:t>
            </a:r>
            <a:r>
              <a:rPr dirty="0" spc="30"/>
              <a:t> </a:t>
            </a:r>
            <a:r>
              <a:rPr dirty="0" spc="-30"/>
              <a:t>assignment</a:t>
            </a:r>
            <a:r>
              <a:rPr dirty="0" spc="30"/>
              <a:t> </a:t>
            </a:r>
            <a:r>
              <a:rPr dirty="0"/>
              <a:t>operator,</a:t>
            </a:r>
            <a:r>
              <a:rPr dirty="0" spc="25"/>
              <a:t> </a:t>
            </a:r>
            <a:r>
              <a:rPr dirty="0" spc="-25"/>
              <a:t>you</a:t>
            </a:r>
            <a:r>
              <a:rPr dirty="0" spc="30"/>
              <a:t> </a:t>
            </a:r>
            <a:r>
              <a:rPr dirty="0" spc="-20"/>
              <a:t>specify</a:t>
            </a:r>
            <a:r>
              <a:rPr dirty="0" spc="30"/>
              <a:t> </a:t>
            </a:r>
            <a:r>
              <a:rPr dirty="0"/>
              <a:t>a</a:t>
            </a:r>
            <a:r>
              <a:rPr dirty="0" spc="30"/>
              <a:t> </a:t>
            </a:r>
            <a:r>
              <a:rPr dirty="0" spc="-20"/>
              <a:t>name</a:t>
            </a:r>
            <a:r>
              <a:rPr dirty="0" spc="30"/>
              <a:t> </a:t>
            </a:r>
            <a:r>
              <a:rPr dirty="0"/>
              <a:t>for</a:t>
            </a:r>
            <a:r>
              <a:rPr dirty="0" spc="25"/>
              <a:t> </a:t>
            </a:r>
            <a:r>
              <a:rPr dirty="0"/>
              <a:t>an</a:t>
            </a:r>
            <a:r>
              <a:rPr dirty="0" spc="30"/>
              <a:t> </a:t>
            </a:r>
            <a:r>
              <a:rPr dirty="0"/>
              <a:t>object</a:t>
            </a:r>
            <a:r>
              <a:rPr dirty="0" spc="30"/>
              <a:t> </a:t>
            </a:r>
            <a:r>
              <a:rPr dirty="0"/>
              <a:t>on</a:t>
            </a:r>
            <a:r>
              <a:rPr dirty="0" spc="30"/>
              <a:t> </a:t>
            </a:r>
            <a:r>
              <a:rPr dirty="0"/>
              <a:t>its</a:t>
            </a:r>
            <a:r>
              <a:rPr dirty="0" spc="30"/>
              <a:t> </a:t>
            </a:r>
            <a:r>
              <a:rPr dirty="0"/>
              <a:t>left,</a:t>
            </a:r>
            <a:r>
              <a:rPr dirty="0" spc="25"/>
              <a:t> </a:t>
            </a:r>
            <a:r>
              <a:rPr dirty="0" spc="-25"/>
              <a:t>and </a:t>
            </a:r>
            <a:r>
              <a:rPr dirty="0"/>
              <a:t>the</a:t>
            </a:r>
            <a:r>
              <a:rPr dirty="0" spc="40"/>
              <a:t> </a:t>
            </a:r>
            <a:r>
              <a:rPr dirty="0" spc="-20"/>
              <a:t>function</a:t>
            </a:r>
            <a:r>
              <a:rPr dirty="0" spc="45"/>
              <a:t> </a:t>
            </a:r>
            <a:r>
              <a:rPr dirty="0"/>
              <a:t>creating</a:t>
            </a:r>
            <a:r>
              <a:rPr dirty="0" spc="40"/>
              <a:t> </a:t>
            </a:r>
            <a:r>
              <a:rPr dirty="0"/>
              <a:t>the</a:t>
            </a:r>
            <a:r>
              <a:rPr dirty="0" spc="45"/>
              <a:t> </a:t>
            </a:r>
            <a:r>
              <a:rPr dirty="0"/>
              <a:t>object</a:t>
            </a:r>
            <a:r>
              <a:rPr dirty="0" spc="40"/>
              <a:t> </a:t>
            </a:r>
            <a:r>
              <a:rPr dirty="0"/>
              <a:t>on</a:t>
            </a:r>
            <a:r>
              <a:rPr dirty="0" spc="45"/>
              <a:t> </a:t>
            </a:r>
            <a:r>
              <a:rPr dirty="0"/>
              <a:t>its</a:t>
            </a:r>
            <a:r>
              <a:rPr dirty="0" spc="40"/>
              <a:t> </a:t>
            </a:r>
            <a:r>
              <a:rPr dirty="0" spc="-10"/>
              <a:t>right.</a:t>
            </a:r>
          </a:p>
          <a:p>
            <a:pPr marL="12700" marR="5080">
              <a:lnSpc>
                <a:spcPct val="102600"/>
              </a:lnSpc>
              <a:spcBef>
                <a:spcPts val="600"/>
              </a:spcBef>
            </a:pPr>
            <a:r>
              <a:rPr dirty="0"/>
              <a:t>Think</a:t>
            </a:r>
            <a:r>
              <a:rPr dirty="0" spc="25"/>
              <a:t> </a:t>
            </a:r>
            <a:r>
              <a:rPr dirty="0"/>
              <a:t>of</a:t>
            </a:r>
            <a:r>
              <a:rPr dirty="0" spc="25"/>
              <a:t> </a:t>
            </a:r>
            <a:r>
              <a:rPr dirty="0"/>
              <a:t>this</a:t>
            </a:r>
            <a:r>
              <a:rPr dirty="0" spc="30"/>
              <a:t> </a:t>
            </a:r>
            <a:r>
              <a:rPr dirty="0"/>
              <a:t>as</a:t>
            </a:r>
            <a:r>
              <a:rPr dirty="0" spc="25"/>
              <a:t> </a:t>
            </a:r>
            <a:r>
              <a:rPr dirty="0" spc="-25"/>
              <a:t>you</a:t>
            </a:r>
            <a:r>
              <a:rPr dirty="0" spc="25"/>
              <a:t> </a:t>
            </a:r>
            <a:r>
              <a:rPr dirty="0" spc="-10"/>
              <a:t>telling</a:t>
            </a:r>
            <a:r>
              <a:rPr dirty="0" spc="30"/>
              <a:t> </a:t>
            </a:r>
            <a:r>
              <a:rPr dirty="0" spc="65"/>
              <a:t>R</a:t>
            </a:r>
            <a:r>
              <a:rPr dirty="0" spc="25"/>
              <a:t> </a:t>
            </a:r>
            <a:r>
              <a:rPr dirty="0"/>
              <a:t>to</a:t>
            </a:r>
            <a:r>
              <a:rPr dirty="0" spc="25"/>
              <a:t> </a:t>
            </a:r>
            <a:r>
              <a:rPr dirty="0"/>
              <a:t>store</a:t>
            </a:r>
            <a:r>
              <a:rPr dirty="0" spc="30"/>
              <a:t> </a:t>
            </a:r>
            <a:r>
              <a:rPr dirty="0"/>
              <a:t>the</a:t>
            </a:r>
            <a:r>
              <a:rPr dirty="0" spc="25"/>
              <a:t> </a:t>
            </a:r>
            <a:r>
              <a:rPr dirty="0" spc="-10"/>
              <a:t>result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25"/>
              <a:t> </a:t>
            </a:r>
            <a:r>
              <a:rPr dirty="0"/>
              <a:t>the</a:t>
            </a:r>
            <a:r>
              <a:rPr dirty="0" spc="25"/>
              <a:t> </a:t>
            </a:r>
            <a:r>
              <a:rPr dirty="0" spc="-20"/>
              <a:t>function</a:t>
            </a:r>
            <a:r>
              <a:rPr dirty="0" spc="30"/>
              <a:t> </a:t>
            </a:r>
            <a:r>
              <a:rPr dirty="0"/>
              <a:t>as</a:t>
            </a:r>
            <a:r>
              <a:rPr dirty="0" spc="25"/>
              <a:t> </a:t>
            </a:r>
            <a:r>
              <a:rPr dirty="0" spc="-30"/>
              <a:t>something</a:t>
            </a:r>
            <a:r>
              <a:rPr dirty="0" spc="25"/>
              <a:t> </a:t>
            </a:r>
            <a:r>
              <a:rPr dirty="0" spc="-25"/>
              <a:t>you </a:t>
            </a:r>
            <a:r>
              <a:rPr dirty="0"/>
              <a:t>can</a:t>
            </a:r>
            <a:r>
              <a:rPr dirty="0" spc="20"/>
              <a:t> </a:t>
            </a:r>
            <a:r>
              <a:rPr dirty="0" spc="-20"/>
              <a:t>use</a:t>
            </a:r>
            <a:r>
              <a:rPr dirty="0" spc="20"/>
              <a:t> </a:t>
            </a:r>
            <a:r>
              <a:rPr dirty="0"/>
              <a:t>later</a:t>
            </a:r>
            <a:r>
              <a:rPr dirty="0" spc="20"/>
              <a:t> </a:t>
            </a:r>
            <a:r>
              <a:rPr dirty="0" spc="-25"/>
              <a:t>on.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95"/>
              <a:t> </a:t>
            </a:r>
            <a:r>
              <a:rPr dirty="0" spc="-30"/>
              <a:t>Assignment</a:t>
            </a:r>
            <a:r>
              <a:rPr dirty="0" spc="100"/>
              <a:t> </a:t>
            </a:r>
            <a:r>
              <a:rPr dirty="0"/>
              <a:t>Operator:</a:t>
            </a:r>
            <a:r>
              <a:rPr dirty="0" spc="250"/>
              <a:t> </a:t>
            </a:r>
            <a:r>
              <a:rPr dirty="0" spc="160"/>
              <a:t>&lt;-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985810"/>
            <a:ext cx="487870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Palatino Linotype"/>
                <a:cs typeface="Palatino Linotype"/>
              </a:rPr>
              <a:t>Here’s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example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-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can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create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random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dummy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variable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using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rbinom() function.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will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55">
                <a:latin typeface="Palatino Linotype"/>
                <a:cs typeface="Palatino Linotype"/>
              </a:rPr>
              <a:t>show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what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happens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when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do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or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do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not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use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assignment operator.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2046" y="1691233"/>
            <a:ext cx="5116195" cy="19177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65">
                <a:latin typeface="Palatino Linotype"/>
                <a:cs typeface="Palatino Linotype"/>
              </a:rPr>
              <a:t>rbinom(</a:t>
            </a:r>
            <a:r>
              <a:rPr dirty="0" sz="1100" spc="65">
                <a:solidFill>
                  <a:srgbClr val="0000CE"/>
                </a:solidFill>
                <a:latin typeface="Palatino Linotype"/>
                <a:cs typeface="Palatino Linotype"/>
              </a:rPr>
              <a:t>10</a:t>
            </a:r>
            <a:r>
              <a:rPr dirty="0" sz="1100" spc="65">
                <a:latin typeface="Palatino Linotype"/>
                <a:cs typeface="Palatino Linotype"/>
              </a:rPr>
              <a:t>,</a:t>
            </a:r>
            <a:r>
              <a:rPr dirty="0" sz="1100" spc="65">
                <a:solidFill>
                  <a:srgbClr val="0000CE"/>
                </a:solidFill>
                <a:latin typeface="Palatino Linotype"/>
                <a:cs typeface="Palatino Linotype"/>
              </a:rPr>
              <a:t>1</a:t>
            </a:r>
            <a:r>
              <a:rPr dirty="0" sz="1100" spc="65">
                <a:latin typeface="Palatino Linotype"/>
                <a:cs typeface="Palatino Linotype"/>
              </a:rPr>
              <a:t>,</a:t>
            </a:r>
            <a:r>
              <a:rPr dirty="0" sz="1100" spc="65">
                <a:solidFill>
                  <a:srgbClr val="0000CE"/>
                </a:solidFill>
                <a:latin typeface="Palatino Linotype"/>
                <a:cs typeface="Palatino Linotype"/>
              </a:rPr>
              <a:t>0.50</a:t>
            </a:r>
            <a:r>
              <a:rPr dirty="0" sz="1100" spc="65">
                <a:latin typeface="Palatino Linotype"/>
                <a:cs typeface="Palatino Linotype"/>
              </a:rPr>
              <a:t>)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7294" y="2093238"/>
            <a:ext cx="19894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03530" algn="l"/>
              </a:tabLst>
            </a:pPr>
            <a:r>
              <a:rPr dirty="0" sz="1100" spc="-25">
                <a:latin typeface="Palatino Linotype"/>
                <a:cs typeface="Palatino Linotype"/>
              </a:rPr>
              <a:t>##</a:t>
            </a:r>
            <a:r>
              <a:rPr dirty="0" sz="1100">
                <a:latin typeface="Palatino Linotype"/>
                <a:cs typeface="Palatino Linotype"/>
              </a:rPr>
              <a:t>	</a:t>
            </a:r>
            <a:r>
              <a:rPr dirty="0" sz="1100" spc="140">
                <a:latin typeface="Palatino Linotype"/>
                <a:cs typeface="Palatino Linotype"/>
              </a:rPr>
              <a:t>[1]</a:t>
            </a:r>
            <a:r>
              <a:rPr dirty="0" sz="1100" spc="3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1</a:t>
            </a:r>
            <a:r>
              <a:rPr dirty="0" sz="1100" spc="3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0</a:t>
            </a:r>
            <a:r>
              <a:rPr dirty="0" sz="1100" spc="3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1</a:t>
            </a:r>
            <a:r>
              <a:rPr dirty="0" sz="1100" spc="3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0</a:t>
            </a:r>
            <a:r>
              <a:rPr dirty="0" sz="1100" spc="3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1</a:t>
            </a:r>
            <a:r>
              <a:rPr dirty="0" sz="1100" spc="3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0</a:t>
            </a:r>
            <a:r>
              <a:rPr dirty="0" sz="1100" spc="3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0</a:t>
            </a:r>
            <a:r>
              <a:rPr dirty="0" sz="1100" spc="3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0</a:t>
            </a:r>
            <a:r>
              <a:rPr dirty="0" sz="1100" spc="3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1</a:t>
            </a:r>
            <a:r>
              <a:rPr dirty="0" sz="1100" spc="315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0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7" name="object 7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95"/>
              <a:t> </a:t>
            </a:r>
            <a:r>
              <a:rPr dirty="0" spc="-30"/>
              <a:t>Assignment</a:t>
            </a:r>
            <a:r>
              <a:rPr dirty="0" spc="100"/>
              <a:t> </a:t>
            </a:r>
            <a:r>
              <a:rPr dirty="0"/>
              <a:t>Operator:</a:t>
            </a:r>
            <a:r>
              <a:rPr dirty="0" spc="250"/>
              <a:t> </a:t>
            </a:r>
            <a:r>
              <a:rPr dirty="0" spc="160"/>
              <a:t>&lt;-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55943" rIns="0" bIns="0" rtlCol="0" vert="horz">
            <a:spAutoFit/>
          </a:bodyPr>
          <a:lstStyle/>
          <a:p>
            <a:pPr marL="12700" marR="54610">
              <a:lnSpc>
                <a:spcPct val="102600"/>
              </a:lnSpc>
              <a:spcBef>
                <a:spcPts val="55"/>
              </a:spcBef>
            </a:pPr>
            <a:r>
              <a:rPr dirty="0"/>
              <a:t>If</a:t>
            </a:r>
            <a:r>
              <a:rPr dirty="0" spc="15"/>
              <a:t> </a:t>
            </a:r>
            <a:r>
              <a:rPr dirty="0" spc="-25"/>
              <a:t>you</a:t>
            </a:r>
            <a:r>
              <a:rPr dirty="0" spc="20"/>
              <a:t> </a:t>
            </a:r>
            <a:r>
              <a:rPr dirty="0" spc="-25"/>
              <a:t>copy</a:t>
            </a:r>
            <a:r>
              <a:rPr dirty="0" spc="20"/>
              <a:t> </a:t>
            </a:r>
            <a:r>
              <a:rPr dirty="0"/>
              <a:t>and</a:t>
            </a:r>
            <a:r>
              <a:rPr dirty="0" spc="20"/>
              <a:t> </a:t>
            </a:r>
            <a:r>
              <a:rPr dirty="0"/>
              <a:t>paste</a:t>
            </a:r>
            <a:r>
              <a:rPr dirty="0" spc="20"/>
              <a:t> </a:t>
            </a:r>
            <a:r>
              <a:rPr dirty="0"/>
              <a:t>that</a:t>
            </a:r>
            <a:r>
              <a:rPr dirty="0" spc="20"/>
              <a:t> </a:t>
            </a:r>
            <a:r>
              <a:rPr dirty="0" spc="-20"/>
              <a:t>function</a:t>
            </a:r>
            <a:r>
              <a:rPr dirty="0" spc="20"/>
              <a:t> </a:t>
            </a:r>
            <a:r>
              <a:rPr dirty="0" spc="-25"/>
              <a:t>you</a:t>
            </a:r>
            <a:r>
              <a:rPr dirty="0" spc="20"/>
              <a:t> </a:t>
            </a:r>
            <a:r>
              <a:rPr dirty="0" spc="-25"/>
              <a:t>will</a:t>
            </a:r>
            <a:r>
              <a:rPr dirty="0" spc="20"/>
              <a:t> </a:t>
            </a:r>
            <a:r>
              <a:rPr dirty="0"/>
              <a:t>see</a:t>
            </a:r>
            <a:r>
              <a:rPr dirty="0" spc="20"/>
              <a:t> </a:t>
            </a:r>
            <a:r>
              <a:rPr dirty="0" spc="-10"/>
              <a:t>similar</a:t>
            </a:r>
            <a:r>
              <a:rPr dirty="0" spc="20"/>
              <a:t> </a:t>
            </a:r>
            <a:r>
              <a:rPr dirty="0"/>
              <a:t>output,</a:t>
            </a:r>
            <a:r>
              <a:rPr dirty="0" spc="20"/>
              <a:t> </a:t>
            </a:r>
            <a:r>
              <a:rPr dirty="0"/>
              <a:t>but</a:t>
            </a:r>
            <a:r>
              <a:rPr dirty="0" spc="20"/>
              <a:t> </a:t>
            </a:r>
            <a:r>
              <a:rPr dirty="0"/>
              <a:t>just</a:t>
            </a:r>
            <a:r>
              <a:rPr dirty="0" spc="20"/>
              <a:t> </a:t>
            </a:r>
            <a:r>
              <a:rPr dirty="0"/>
              <a:t>in</a:t>
            </a:r>
            <a:r>
              <a:rPr dirty="0" spc="20"/>
              <a:t> </a:t>
            </a:r>
            <a:r>
              <a:rPr dirty="0" spc="-25"/>
              <a:t>the console</a:t>
            </a:r>
            <a:r>
              <a:rPr dirty="0" spc="5"/>
              <a:t> </a:t>
            </a:r>
            <a:r>
              <a:rPr dirty="0" spc="-10"/>
              <a:t>window.</a:t>
            </a:r>
          </a:p>
          <a:p>
            <a:pPr marL="12700" marR="115570">
              <a:lnSpc>
                <a:spcPct val="102600"/>
              </a:lnSpc>
              <a:spcBef>
                <a:spcPts val="600"/>
              </a:spcBef>
            </a:pPr>
            <a:r>
              <a:rPr dirty="0"/>
              <a:t>Further, </a:t>
            </a:r>
            <a:r>
              <a:rPr dirty="0" spc="-20"/>
              <a:t>nothing</a:t>
            </a:r>
            <a:r>
              <a:rPr dirty="0" spc="5"/>
              <a:t> </a:t>
            </a:r>
            <a:r>
              <a:rPr dirty="0" spc="-25"/>
              <a:t>will</a:t>
            </a:r>
            <a:r>
              <a:rPr dirty="0" spc="5"/>
              <a:t> </a:t>
            </a:r>
            <a:r>
              <a:rPr dirty="0" spc="-55"/>
              <a:t>show</a:t>
            </a:r>
            <a:r>
              <a:rPr dirty="0" spc="5"/>
              <a:t> </a:t>
            </a:r>
            <a:r>
              <a:rPr dirty="0"/>
              <a:t>up</a:t>
            </a:r>
            <a:r>
              <a:rPr dirty="0" spc="5"/>
              <a:t> </a:t>
            </a:r>
            <a:r>
              <a:rPr dirty="0"/>
              <a:t>in</a:t>
            </a:r>
            <a:r>
              <a:rPr dirty="0" spc="5"/>
              <a:t> </a:t>
            </a:r>
            <a:r>
              <a:rPr dirty="0"/>
              <a:t>the</a:t>
            </a:r>
            <a:r>
              <a:rPr dirty="0" spc="5"/>
              <a:t> </a:t>
            </a:r>
            <a:r>
              <a:rPr dirty="0" spc="-10"/>
              <a:t>global</a:t>
            </a:r>
            <a:r>
              <a:rPr dirty="0" spc="5"/>
              <a:t> </a:t>
            </a:r>
            <a:r>
              <a:rPr dirty="0" spc="-35"/>
              <a:t>environment</a:t>
            </a:r>
            <a:r>
              <a:rPr dirty="0" spc="5"/>
              <a:t> </a:t>
            </a:r>
            <a:r>
              <a:rPr dirty="0"/>
              <a:t>(top</a:t>
            </a:r>
            <a:r>
              <a:rPr dirty="0" spc="5"/>
              <a:t> </a:t>
            </a:r>
            <a:r>
              <a:rPr dirty="0"/>
              <a:t>right</a:t>
            </a:r>
            <a:r>
              <a:rPr dirty="0" spc="5"/>
              <a:t> </a:t>
            </a:r>
            <a:r>
              <a:rPr dirty="0" spc="-70"/>
              <a:t>window</a:t>
            </a:r>
            <a:r>
              <a:rPr dirty="0" spc="5"/>
              <a:t> </a:t>
            </a:r>
            <a:r>
              <a:rPr dirty="0" spc="-25"/>
              <a:t>in </a:t>
            </a:r>
            <a:r>
              <a:rPr dirty="0" spc="-10"/>
              <a:t>RStudio).</a:t>
            </a:r>
          </a:p>
          <a:p>
            <a:pPr marL="12700" marR="5080">
              <a:lnSpc>
                <a:spcPct val="102600"/>
              </a:lnSpc>
              <a:spcBef>
                <a:spcPts val="595"/>
              </a:spcBef>
            </a:pPr>
            <a:r>
              <a:rPr dirty="0"/>
              <a:t>That</a:t>
            </a:r>
            <a:r>
              <a:rPr dirty="0" spc="40"/>
              <a:t> </a:t>
            </a:r>
            <a:r>
              <a:rPr dirty="0" spc="-20"/>
              <a:t>means</a:t>
            </a:r>
            <a:r>
              <a:rPr dirty="0" spc="45"/>
              <a:t> </a:t>
            </a:r>
            <a:r>
              <a:rPr dirty="0" spc="-25"/>
              <a:t>you</a:t>
            </a:r>
            <a:r>
              <a:rPr dirty="0" spc="45"/>
              <a:t> </a:t>
            </a:r>
            <a:r>
              <a:rPr dirty="0" spc="-25"/>
              <a:t>will</a:t>
            </a:r>
            <a:r>
              <a:rPr dirty="0" spc="45"/>
              <a:t> </a:t>
            </a:r>
            <a:r>
              <a:rPr dirty="0"/>
              <a:t>not</a:t>
            </a:r>
            <a:r>
              <a:rPr dirty="0" spc="40"/>
              <a:t> </a:t>
            </a:r>
            <a:r>
              <a:rPr dirty="0"/>
              <a:t>be</a:t>
            </a:r>
            <a:r>
              <a:rPr dirty="0" spc="45"/>
              <a:t> </a:t>
            </a:r>
            <a:r>
              <a:rPr dirty="0"/>
              <a:t>able</a:t>
            </a:r>
            <a:r>
              <a:rPr dirty="0" spc="45"/>
              <a:t> </a:t>
            </a:r>
            <a:r>
              <a:rPr dirty="0"/>
              <a:t>to</a:t>
            </a:r>
            <a:r>
              <a:rPr dirty="0" spc="45"/>
              <a:t> </a:t>
            </a:r>
            <a:r>
              <a:rPr dirty="0" spc="-30"/>
              <a:t>reference</a:t>
            </a:r>
            <a:r>
              <a:rPr dirty="0" spc="40"/>
              <a:t> </a:t>
            </a:r>
            <a:r>
              <a:rPr dirty="0"/>
              <a:t>that</a:t>
            </a:r>
            <a:r>
              <a:rPr dirty="0" spc="45"/>
              <a:t> </a:t>
            </a:r>
            <a:r>
              <a:rPr dirty="0"/>
              <a:t>exact</a:t>
            </a:r>
            <a:r>
              <a:rPr dirty="0" spc="45"/>
              <a:t> </a:t>
            </a:r>
            <a:r>
              <a:rPr dirty="0"/>
              <a:t>result</a:t>
            </a:r>
            <a:r>
              <a:rPr dirty="0" spc="45"/>
              <a:t> </a:t>
            </a:r>
            <a:r>
              <a:rPr dirty="0" spc="-10"/>
              <a:t>again</a:t>
            </a:r>
            <a:r>
              <a:rPr dirty="0" spc="45"/>
              <a:t> </a:t>
            </a:r>
            <a:r>
              <a:rPr dirty="0"/>
              <a:t>later</a:t>
            </a:r>
            <a:r>
              <a:rPr dirty="0" spc="40"/>
              <a:t> </a:t>
            </a:r>
            <a:r>
              <a:rPr dirty="0"/>
              <a:t>on</a:t>
            </a:r>
            <a:r>
              <a:rPr dirty="0" spc="45"/>
              <a:t> </a:t>
            </a:r>
            <a:r>
              <a:rPr dirty="0" spc="-25"/>
              <a:t>in your</a:t>
            </a:r>
            <a:r>
              <a:rPr dirty="0" spc="-10"/>
              <a:t> syntax.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95"/>
              <a:t> </a:t>
            </a:r>
            <a:r>
              <a:rPr dirty="0" spc="-30"/>
              <a:t>Assignment</a:t>
            </a:r>
            <a:r>
              <a:rPr dirty="0" spc="100"/>
              <a:t> </a:t>
            </a:r>
            <a:r>
              <a:rPr dirty="0"/>
              <a:t>Operator:</a:t>
            </a:r>
            <a:r>
              <a:rPr dirty="0" spc="250"/>
              <a:t> </a:t>
            </a:r>
            <a:r>
              <a:rPr dirty="0" spc="160"/>
              <a:t>&lt;-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050034"/>
            <a:ext cx="3782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Palatino Linotype"/>
                <a:cs typeface="Palatino Linotype"/>
              </a:rPr>
              <a:t>Let’s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65">
                <a:latin typeface="Palatino Linotype"/>
                <a:cs typeface="Palatino Linotype"/>
              </a:rPr>
              <a:t>now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use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assignment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operator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see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what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happens.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2046" y="1411312"/>
            <a:ext cx="5116195" cy="37528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-125">
                <a:latin typeface="Palatino Linotype"/>
                <a:cs typeface="Palatino Linotype"/>
              </a:rPr>
              <a:t>dummy</a:t>
            </a:r>
            <a:r>
              <a:rPr dirty="0" sz="1100" spc="-125">
                <a:solidFill>
                  <a:srgbClr val="8E5902"/>
                </a:solidFill>
                <a:latin typeface="Palatino Linotype"/>
                <a:cs typeface="Palatino Linotype"/>
              </a:rPr>
              <a:t>&lt;-</a:t>
            </a:r>
            <a:r>
              <a:rPr dirty="0" sz="1100" spc="65">
                <a:latin typeface="Palatino Linotype"/>
                <a:cs typeface="Palatino Linotype"/>
              </a:rPr>
              <a:t>rbinom(</a:t>
            </a:r>
            <a:r>
              <a:rPr dirty="0" sz="1100" spc="65">
                <a:solidFill>
                  <a:srgbClr val="0000CE"/>
                </a:solidFill>
                <a:latin typeface="Palatino Linotype"/>
                <a:cs typeface="Palatino Linotype"/>
              </a:rPr>
              <a:t>10</a:t>
            </a:r>
            <a:r>
              <a:rPr dirty="0" sz="1100" spc="65">
                <a:latin typeface="Palatino Linotype"/>
                <a:cs typeface="Palatino Linotype"/>
              </a:rPr>
              <a:t>,</a:t>
            </a:r>
            <a:r>
              <a:rPr dirty="0" sz="1100" spc="65">
                <a:solidFill>
                  <a:srgbClr val="0000CE"/>
                </a:solidFill>
                <a:latin typeface="Palatino Linotype"/>
                <a:cs typeface="Palatino Linotype"/>
              </a:rPr>
              <a:t>1</a:t>
            </a:r>
            <a:r>
              <a:rPr dirty="0" sz="1100" spc="65">
                <a:latin typeface="Palatino Linotype"/>
                <a:cs typeface="Palatino Linotype"/>
              </a:rPr>
              <a:t>,</a:t>
            </a:r>
            <a:r>
              <a:rPr dirty="0" sz="1100" spc="65">
                <a:solidFill>
                  <a:srgbClr val="0000CE"/>
                </a:solidFill>
                <a:latin typeface="Palatino Linotype"/>
                <a:cs typeface="Palatino Linotype"/>
              </a:rPr>
              <a:t>0.50</a:t>
            </a:r>
            <a:r>
              <a:rPr dirty="0" sz="1100" spc="65">
                <a:latin typeface="Palatino Linotype"/>
                <a:cs typeface="Palatino Linotype"/>
              </a:rPr>
              <a:t>)</a:t>
            </a:r>
            <a:endParaRPr sz="1100">
              <a:latin typeface="Palatino Linotype"/>
              <a:cs typeface="Palatino Linotype"/>
            </a:endParaRPr>
          </a:p>
          <a:p>
            <a:pPr marL="37465">
              <a:lnSpc>
                <a:spcPct val="100000"/>
              </a:lnSpc>
              <a:spcBef>
                <a:spcPts val="35"/>
              </a:spcBef>
            </a:pPr>
            <a:r>
              <a:rPr dirty="0" sz="1100" spc="-25">
                <a:latin typeface="Palatino Linotype"/>
                <a:cs typeface="Palatino Linotype"/>
              </a:rPr>
              <a:t>dummy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7294" y="1996921"/>
            <a:ext cx="19894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03530" algn="l"/>
              </a:tabLst>
            </a:pPr>
            <a:r>
              <a:rPr dirty="0" sz="1100" spc="-25">
                <a:latin typeface="Palatino Linotype"/>
                <a:cs typeface="Palatino Linotype"/>
              </a:rPr>
              <a:t>##</a:t>
            </a:r>
            <a:r>
              <a:rPr dirty="0" sz="1100">
                <a:latin typeface="Palatino Linotype"/>
                <a:cs typeface="Palatino Linotype"/>
              </a:rPr>
              <a:t>	</a:t>
            </a:r>
            <a:r>
              <a:rPr dirty="0" sz="1100" spc="140">
                <a:latin typeface="Palatino Linotype"/>
                <a:cs typeface="Palatino Linotype"/>
              </a:rPr>
              <a:t>[1]</a:t>
            </a:r>
            <a:r>
              <a:rPr dirty="0" sz="1100" spc="3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0</a:t>
            </a:r>
            <a:r>
              <a:rPr dirty="0" sz="1100" spc="3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1</a:t>
            </a:r>
            <a:r>
              <a:rPr dirty="0" sz="1100" spc="3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0</a:t>
            </a:r>
            <a:r>
              <a:rPr dirty="0" sz="1100" spc="3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0</a:t>
            </a:r>
            <a:r>
              <a:rPr dirty="0" sz="1100" spc="3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1</a:t>
            </a:r>
            <a:r>
              <a:rPr dirty="0" sz="1100" spc="3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1</a:t>
            </a:r>
            <a:r>
              <a:rPr dirty="0" sz="1100" spc="3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0</a:t>
            </a:r>
            <a:r>
              <a:rPr dirty="0" sz="1100" spc="3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0</a:t>
            </a:r>
            <a:r>
              <a:rPr dirty="0" sz="1100" spc="3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1</a:t>
            </a:r>
            <a:r>
              <a:rPr dirty="0" sz="1100" spc="315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0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7" name="object 7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95"/>
              <a:t> </a:t>
            </a:r>
            <a:r>
              <a:rPr dirty="0" spc="-30"/>
              <a:t>Assignment</a:t>
            </a:r>
            <a:r>
              <a:rPr dirty="0" spc="100"/>
              <a:t> </a:t>
            </a:r>
            <a:r>
              <a:rPr dirty="0"/>
              <a:t>Operator:</a:t>
            </a:r>
            <a:r>
              <a:rPr dirty="0" spc="250"/>
              <a:t> </a:t>
            </a:r>
            <a:r>
              <a:rPr dirty="0" spc="160"/>
              <a:t>&lt;-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613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pc="-10"/>
              <a:t>Notice</a:t>
            </a:r>
            <a:r>
              <a:rPr dirty="0" spc="30"/>
              <a:t> </a:t>
            </a:r>
            <a:r>
              <a:rPr dirty="0"/>
              <a:t>that</a:t>
            </a:r>
            <a:r>
              <a:rPr dirty="0" spc="30"/>
              <a:t> </a:t>
            </a:r>
            <a:r>
              <a:rPr dirty="0"/>
              <a:t>I</a:t>
            </a:r>
            <a:r>
              <a:rPr dirty="0" spc="35"/>
              <a:t> </a:t>
            </a:r>
            <a:r>
              <a:rPr dirty="0" spc="-45"/>
              <a:t>needed</a:t>
            </a:r>
            <a:r>
              <a:rPr dirty="0" spc="30"/>
              <a:t> </a:t>
            </a:r>
            <a:r>
              <a:rPr dirty="0" spc="-30"/>
              <a:t>two</a:t>
            </a:r>
            <a:r>
              <a:rPr dirty="0" spc="35"/>
              <a:t> </a:t>
            </a:r>
            <a:r>
              <a:rPr dirty="0" spc="-20"/>
              <a:t>lines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5"/>
              <a:t> </a:t>
            </a:r>
            <a:r>
              <a:rPr dirty="0" spc="-10"/>
              <a:t>code</a:t>
            </a:r>
            <a:r>
              <a:rPr dirty="0" spc="30"/>
              <a:t> </a:t>
            </a:r>
            <a:r>
              <a:rPr dirty="0"/>
              <a:t>to</a:t>
            </a:r>
            <a:r>
              <a:rPr dirty="0" spc="35"/>
              <a:t> </a:t>
            </a:r>
            <a:r>
              <a:rPr dirty="0" spc="-35"/>
              <a:t>display</a:t>
            </a:r>
            <a:r>
              <a:rPr dirty="0" spc="30"/>
              <a:t> </a:t>
            </a:r>
            <a:r>
              <a:rPr dirty="0"/>
              <a:t>the</a:t>
            </a:r>
            <a:r>
              <a:rPr dirty="0" spc="35"/>
              <a:t> </a:t>
            </a:r>
            <a:r>
              <a:rPr dirty="0" spc="-10"/>
              <a:t>results?</a:t>
            </a:r>
          </a:p>
          <a:p>
            <a:pPr marL="12700" marR="5080">
              <a:lnSpc>
                <a:spcPct val="102600"/>
              </a:lnSpc>
              <a:spcBef>
                <a:spcPts val="595"/>
              </a:spcBef>
            </a:pPr>
            <a:r>
              <a:rPr dirty="0"/>
              <a:t>The</a:t>
            </a:r>
            <a:r>
              <a:rPr dirty="0" spc="70"/>
              <a:t> </a:t>
            </a:r>
            <a:r>
              <a:rPr dirty="0"/>
              <a:t>first</a:t>
            </a:r>
            <a:r>
              <a:rPr dirty="0" spc="75"/>
              <a:t> </a:t>
            </a:r>
            <a:r>
              <a:rPr dirty="0" spc="-10"/>
              <a:t>line</a:t>
            </a:r>
            <a:r>
              <a:rPr dirty="0" spc="75"/>
              <a:t> </a:t>
            </a:r>
            <a:r>
              <a:rPr dirty="0" b="1">
                <a:latin typeface="Palatino Linotype"/>
                <a:cs typeface="Palatino Linotype"/>
              </a:rPr>
              <a:t>assigns</a:t>
            </a:r>
            <a:r>
              <a:rPr dirty="0" spc="75" b="1">
                <a:latin typeface="Palatino Linotype"/>
                <a:cs typeface="Palatino Linotype"/>
              </a:rPr>
              <a:t> </a:t>
            </a:r>
            <a:r>
              <a:rPr dirty="0"/>
              <a:t>the</a:t>
            </a:r>
            <a:r>
              <a:rPr dirty="0" spc="75"/>
              <a:t> </a:t>
            </a:r>
            <a:r>
              <a:rPr dirty="0" spc="-35"/>
              <a:t>values</a:t>
            </a:r>
            <a:r>
              <a:rPr dirty="0" spc="75"/>
              <a:t> </a:t>
            </a:r>
            <a:r>
              <a:rPr dirty="0" spc="-20"/>
              <a:t>from</a:t>
            </a:r>
            <a:r>
              <a:rPr dirty="0" spc="75"/>
              <a:t> </a:t>
            </a:r>
            <a:r>
              <a:rPr dirty="0"/>
              <a:t>the</a:t>
            </a:r>
            <a:r>
              <a:rPr dirty="0" spc="75"/>
              <a:t> </a:t>
            </a:r>
            <a:r>
              <a:rPr dirty="0" spc="-20"/>
              <a:t>function</a:t>
            </a:r>
            <a:r>
              <a:rPr dirty="0" spc="70"/>
              <a:t> </a:t>
            </a:r>
            <a:r>
              <a:rPr dirty="0"/>
              <a:t>to</a:t>
            </a:r>
            <a:r>
              <a:rPr dirty="0" spc="75"/>
              <a:t> </a:t>
            </a:r>
            <a:r>
              <a:rPr dirty="0"/>
              <a:t>an</a:t>
            </a:r>
            <a:r>
              <a:rPr dirty="0" spc="90"/>
              <a:t> </a:t>
            </a:r>
            <a:r>
              <a:rPr dirty="0" b="1">
                <a:latin typeface="Palatino Linotype"/>
                <a:cs typeface="Palatino Linotype"/>
              </a:rPr>
              <a:t>object</a:t>
            </a:r>
            <a:r>
              <a:rPr dirty="0" spc="75" b="1">
                <a:latin typeface="Palatino Linotype"/>
                <a:cs typeface="Palatino Linotype"/>
              </a:rPr>
              <a:t> </a:t>
            </a:r>
            <a:r>
              <a:rPr dirty="0"/>
              <a:t>I</a:t>
            </a:r>
            <a:r>
              <a:rPr dirty="0" spc="75"/>
              <a:t> </a:t>
            </a:r>
            <a:r>
              <a:rPr dirty="0" spc="-40"/>
              <a:t>decided</a:t>
            </a:r>
            <a:r>
              <a:rPr dirty="0" spc="75"/>
              <a:t> </a:t>
            </a:r>
            <a:r>
              <a:rPr dirty="0"/>
              <a:t>to</a:t>
            </a:r>
            <a:r>
              <a:rPr dirty="0" spc="75"/>
              <a:t> </a:t>
            </a:r>
            <a:r>
              <a:rPr dirty="0" spc="-20"/>
              <a:t>call </a:t>
            </a:r>
            <a:r>
              <a:rPr dirty="0" spc="-10"/>
              <a:t>‘dummy’</a:t>
            </a:r>
          </a:p>
          <a:p>
            <a:pPr marL="12700" marR="100965">
              <a:lnSpc>
                <a:spcPct val="102600"/>
              </a:lnSpc>
              <a:spcBef>
                <a:spcPts val="600"/>
              </a:spcBef>
            </a:pPr>
            <a:r>
              <a:rPr dirty="0" spc="-10"/>
              <a:t>Notice</a:t>
            </a:r>
            <a:r>
              <a:rPr dirty="0" spc="20"/>
              <a:t> </a:t>
            </a:r>
            <a:r>
              <a:rPr dirty="0"/>
              <a:t>also</a:t>
            </a:r>
            <a:r>
              <a:rPr dirty="0" spc="20"/>
              <a:t> </a:t>
            </a:r>
            <a:r>
              <a:rPr dirty="0"/>
              <a:t>that</a:t>
            </a:r>
            <a:r>
              <a:rPr dirty="0" spc="25"/>
              <a:t> </a:t>
            </a:r>
            <a:r>
              <a:rPr dirty="0"/>
              <a:t>if</a:t>
            </a:r>
            <a:r>
              <a:rPr dirty="0" spc="20"/>
              <a:t> </a:t>
            </a:r>
            <a:r>
              <a:rPr dirty="0" spc="-25"/>
              <a:t>you</a:t>
            </a:r>
            <a:r>
              <a:rPr dirty="0" spc="20"/>
              <a:t> </a:t>
            </a:r>
            <a:r>
              <a:rPr dirty="0"/>
              <a:t>run</a:t>
            </a:r>
            <a:r>
              <a:rPr dirty="0" spc="25"/>
              <a:t> </a:t>
            </a:r>
            <a:r>
              <a:rPr dirty="0"/>
              <a:t>that</a:t>
            </a:r>
            <a:r>
              <a:rPr dirty="0" spc="20"/>
              <a:t> </a:t>
            </a:r>
            <a:r>
              <a:rPr dirty="0"/>
              <a:t>first</a:t>
            </a:r>
            <a:r>
              <a:rPr dirty="0" spc="20"/>
              <a:t> </a:t>
            </a:r>
            <a:r>
              <a:rPr dirty="0" spc="-10"/>
              <a:t>line</a:t>
            </a:r>
            <a:r>
              <a:rPr dirty="0" spc="25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 spc="-10"/>
              <a:t>code</a:t>
            </a:r>
            <a:r>
              <a:rPr dirty="0" spc="25"/>
              <a:t> </a:t>
            </a:r>
            <a:r>
              <a:rPr dirty="0"/>
              <a:t>by</a:t>
            </a:r>
            <a:r>
              <a:rPr dirty="0" spc="20"/>
              <a:t> </a:t>
            </a:r>
            <a:r>
              <a:rPr dirty="0"/>
              <a:t>itself</a:t>
            </a:r>
            <a:r>
              <a:rPr dirty="0" spc="20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that</a:t>
            </a:r>
            <a:r>
              <a:rPr dirty="0" spc="20"/>
              <a:t> </a:t>
            </a:r>
            <a:r>
              <a:rPr dirty="0" spc="-30"/>
              <a:t>happens</a:t>
            </a:r>
            <a:r>
              <a:rPr dirty="0" spc="20"/>
              <a:t> </a:t>
            </a:r>
            <a:r>
              <a:rPr dirty="0"/>
              <a:t>is</a:t>
            </a:r>
            <a:r>
              <a:rPr dirty="0" spc="25"/>
              <a:t> </a:t>
            </a:r>
            <a:r>
              <a:rPr dirty="0" spc="-25"/>
              <a:t>an </a:t>
            </a:r>
            <a:r>
              <a:rPr dirty="0"/>
              <a:t>object</a:t>
            </a:r>
            <a:r>
              <a:rPr dirty="0" spc="25"/>
              <a:t> </a:t>
            </a:r>
            <a:r>
              <a:rPr dirty="0" spc="-35"/>
              <a:t>named</a:t>
            </a:r>
            <a:r>
              <a:rPr dirty="0" spc="30"/>
              <a:t> </a:t>
            </a:r>
            <a:r>
              <a:rPr dirty="0" spc="-40"/>
              <a:t>‘dummy’</a:t>
            </a:r>
            <a:r>
              <a:rPr dirty="0" spc="25"/>
              <a:t> </a:t>
            </a:r>
            <a:r>
              <a:rPr dirty="0" spc="-70"/>
              <a:t>now</a:t>
            </a:r>
            <a:r>
              <a:rPr dirty="0" spc="30"/>
              <a:t> </a:t>
            </a:r>
            <a:r>
              <a:rPr dirty="0" spc="-20"/>
              <a:t>appears</a:t>
            </a:r>
            <a:r>
              <a:rPr dirty="0" spc="25"/>
              <a:t> </a:t>
            </a:r>
            <a:r>
              <a:rPr dirty="0"/>
              <a:t>in</a:t>
            </a:r>
            <a:r>
              <a:rPr dirty="0" spc="30"/>
              <a:t> </a:t>
            </a:r>
            <a:r>
              <a:rPr dirty="0"/>
              <a:t>the</a:t>
            </a:r>
            <a:r>
              <a:rPr dirty="0" spc="30"/>
              <a:t> </a:t>
            </a:r>
            <a:r>
              <a:rPr dirty="0" spc="-10"/>
              <a:t>global</a:t>
            </a:r>
            <a:r>
              <a:rPr dirty="0" spc="25"/>
              <a:t> </a:t>
            </a:r>
            <a:r>
              <a:rPr dirty="0" spc="-10"/>
              <a:t>environment.</a:t>
            </a: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/>
              <a:t>This</a:t>
            </a:r>
            <a:r>
              <a:rPr dirty="0" spc="30"/>
              <a:t> </a:t>
            </a:r>
            <a:r>
              <a:rPr dirty="0" spc="-20"/>
              <a:t>means</a:t>
            </a:r>
            <a:r>
              <a:rPr dirty="0" spc="35"/>
              <a:t> </a:t>
            </a:r>
            <a:r>
              <a:rPr dirty="0"/>
              <a:t>that</a:t>
            </a:r>
            <a:r>
              <a:rPr dirty="0" spc="35"/>
              <a:t> </a:t>
            </a:r>
            <a:r>
              <a:rPr dirty="0" spc="-25"/>
              <a:t>you</a:t>
            </a:r>
            <a:r>
              <a:rPr dirty="0" spc="35"/>
              <a:t> </a:t>
            </a:r>
            <a:r>
              <a:rPr dirty="0"/>
              <a:t>can</a:t>
            </a:r>
            <a:r>
              <a:rPr dirty="0" spc="35"/>
              <a:t> </a:t>
            </a:r>
            <a:r>
              <a:rPr dirty="0" spc="-70"/>
              <a:t>now</a:t>
            </a:r>
            <a:r>
              <a:rPr dirty="0" spc="35"/>
              <a:t> </a:t>
            </a:r>
            <a:r>
              <a:rPr dirty="0" spc="-20"/>
              <a:t>use</a:t>
            </a:r>
            <a:r>
              <a:rPr dirty="0" spc="35"/>
              <a:t> </a:t>
            </a:r>
            <a:r>
              <a:rPr dirty="0"/>
              <a:t>this</a:t>
            </a:r>
            <a:r>
              <a:rPr dirty="0" spc="35"/>
              <a:t> </a:t>
            </a:r>
            <a:r>
              <a:rPr dirty="0"/>
              <a:t>result</a:t>
            </a:r>
            <a:r>
              <a:rPr dirty="0" spc="35"/>
              <a:t> </a:t>
            </a:r>
            <a:r>
              <a:rPr dirty="0"/>
              <a:t>in</a:t>
            </a:r>
            <a:r>
              <a:rPr dirty="0" spc="35"/>
              <a:t> </a:t>
            </a:r>
            <a:r>
              <a:rPr dirty="0"/>
              <a:t>later</a:t>
            </a:r>
            <a:r>
              <a:rPr dirty="0" spc="35"/>
              <a:t> </a:t>
            </a:r>
            <a:r>
              <a:rPr dirty="0" spc="-20"/>
              <a:t>functions,</a:t>
            </a:r>
            <a:r>
              <a:rPr dirty="0" spc="30"/>
              <a:t> </a:t>
            </a:r>
            <a:r>
              <a:rPr dirty="0" spc="-10"/>
              <a:t>since</a:t>
            </a:r>
            <a:r>
              <a:rPr dirty="0" spc="35"/>
              <a:t> </a:t>
            </a:r>
            <a:r>
              <a:rPr dirty="0"/>
              <a:t>it</a:t>
            </a:r>
            <a:r>
              <a:rPr dirty="0" spc="35"/>
              <a:t> </a:t>
            </a:r>
            <a:r>
              <a:rPr dirty="0"/>
              <a:t>is</a:t>
            </a:r>
            <a:r>
              <a:rPr dirty="0" spc="35"/>
              <a:t> </a:t>
            </a:r>
            <a:r>
              <a:rPr dirty="0" spc="-25"/>
              <a:t>now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i="1">
                <a:latin typeface="Palatino Linotype"/>
                <a:cs typeface="Palatino Linotype"/>
              </a:rPr>
              <a:t>stored</a:t>
            </a:r>
            <a:r>
              <a:rPr dirty="0" spc="65" i="1">
                <a:latin typeface="Palatino Linotype"/>
                <a:cs typeface="Palatino Linotype"/>
              </a:rPr>
              <a:t> </a:t>
            </a:r>
            <a:r>
              <a:rPr dirty="0"/>
              <a:t>as</a:t>
            </a:r>
            <a:r>
              <a:rPr dirty="0" spc="70"/>
              <a:t> </a:t>
            </a:r>
            <a:r>
              <a:rPr dirty="0"/>
              <a:t>an</a:t>
            </a:r>
            <a:r>
              <a:rPr dirty="0" spc="75"/>
              <a:t> </a:t>
            </a:r>
            <a:r>
              <a:rPr dirty="0" spc="35" b="1">
                <a:latin typeface="Palatino Linotype"/>
                <a:cs typeface="Palatino Linotype"/>
              </a:rPr>
              <a:t>object</a:t>
            </a:r>
            <a:r>
              <a:rPr dirty="0" spc="35"/>
              <a:t>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95"/>
              <a:t> </a:t>
            </a:r>
            <a:r>
              <a:rPr dirty="0" spc="-30"/>
              <a:t>Assignment</a:t>
            </a:r>
            <a:r>
              <a:rPr dirty="0" spc="100"/>
              <a:t> </a:t>
            </a:r>
            <a:r>
              <a:rPr dirty="0"/>
              <a:t>Operator:</a:t>
            </a:r>
            <a:r>
              <a:rPr dirty="0" spc="250"/>
              <a:t> </a:t>
            </a:r>
            <a:r>
              <a:rPr dirty="0" spc="160"/>
              <a:t>&lt;-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783168"/>
            <a:ext cx="5052695" cy="1781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7900"/>
              </a:lnSpc>
              <a:spcBef>
                <a:spcPts val="100"/>
              </a:spcBef>
            </a:pPr>
            <a:r>
              <a:rPr dirty="0" sz="1100" spc="-10">
                <a:latin typeface="Palatino Linotype"/>
                <a:cs typeface="Palatino Linotype"/>
              </a:rPr>
              <a:t>You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can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use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assignment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operator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store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literally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anything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as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object</a:t>
            </a:r>
            <a:r>
              <a:rPr dirty="0" sz="1100" spc="55" b="1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R. </a:t>
            </a: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includes:</a:t>
            </a:r>
            <a:endParaRPr sz="1100">
              <a:latin typeface="Palatino Linotype"/>
              <a:cs typeface="Palatino Linotype"/>
            </a:endParaRPr>
          </a:p>
          <a:p>
            <a:pPr marL="289560" marR="200660" indent="-193040">
              <a:lnSpc>
                <a:spcPct val="102600"/>
              </a:lnSpc>
              <a:spcBef>
                <a:spcPts val="900"/>
              </a:spcBef>
              <a:buClr>
                <a:srgbClr val="3333B2"/>
              </a:buClr>
              <a:buAutoNum type="arabicParenR"/>
              <a:tabLst>
                <a:tab pos="290195" algn="l"/>
              </a:tabLst>
            </a:pPr>
            <a:r>
              <a:rPr dirty="0" sz="1100">
                <a:latin typeface="Palatino Linotype"/>
                <a:cs typeface="Palatino Linotype"/>
              </a:rPr>
              <a:t>Results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from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multivariate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regression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(or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any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other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model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results,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that </a:t>
            </a:r>
            <a:r>
              <a:rPr dirty="0" sz="1100" spc="-10">
                <a:latin typeface="Palatino Linotype"/>
                <a:cs typeface="Palatino Linotype"/>
              </a:rPr>
              <a:t>matter)</a:t>
            </a:r>
            <a:endParaRPr sz="1100">
              <a:latin typeface="Palatino Linotype"/>
              <a:cs typeface="Palatino Linotype"/>
            </a:endParaRPr>
          </a:p>
          <a:p>
            <a:pPr marL="289560" indent="-19304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AutoNum type="arabicParenR"/>
              <a:tabLst>
                <a:tab pos="290195" algn="l"/>
              </a:tabLst>
            </a:pPr>
            <a:r>
              <a:rPr dirty="0" sz="1100" spc="-25">
                <a:latin typeface="Palatino Linotype"/>
                <a:cs typeface="Palatino Linotype"/>
              </a:rPr>
              <a:t>Individual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column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vectors</a:t>
            </a:r>
            <a:endParaRPr sz="1100">
              <a:latin typeface="Palatino Linotype"/>
              <a:cs typeface="Palatino Linotype"/>
            </a:endParaRPr>
          </a:p>
          <a:p>
            <a:pPr marL="289560" indent="-19304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AutoNum type="arabicParenR"/>
              <a:tabLst>
                <a:tab pos="290195" algn="l"/>
              </a:tabLst>
            </a:pPr>
            <a:r>
              <a:rPr dirty="0" sz="1100">
                <a:latin typeface="Palatino Linotype"/>
                <a:cs typeface="Palatino Linotype"/>
              </a:rPr>
              <a:t>Lists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names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or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numbers</a:t>
            </a:r>
            <a:endParaRPr sz="1100">
              <a:latin typeface="Palatino Linotype"/>
              <a:cs typeface="Palatino Linotype"/>
            </a:endParaRPr>
          </a:p>
          <a:p>
            <a:pPr marL="289560" indent="-19304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AutoNum type="arabicParenR"/>
              <a:tabLst>
                <a:tab pos="290195" algn="l"/>
              </a:tabLst>
            </a:pP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visualizations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-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plots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can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stored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amended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at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will.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10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why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 spc="65">
                <a:latin typeface="Palatino Linotype"/>
                <a:cs typeface="Palatino Linotype"/>
              </a:rPr>
              <a:t>R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called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</a:t>
            </a:r>
            <a:r>
              <a:rPr dirty="0" sz="1100" spc="110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object-oriented</a:t>
            </a:r>
            <a:r>
              <a:rPr dirty="0" sz="1100" spc="105" b="1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programming</a:t>
            </a:r>
            <a:r>
              <a:rPr dirty="0" sz="1100" spc="10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language!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Summarizing</a:t>
            </a:r>
            <a:r>
              <a:rPr dirty="0" spc="65"/>
              <a:t> </a:t>
            </a:r>
            <a:r>
              <a:rPr dirty="0"/>
              <a:t>a</a:t>
            </a:r>
            <a:r>
              <a:rPr dirty="0" spc="65"/>
              <a:t> </a:t>
            </a:r>
            <a:r>
              <a:rPr dirty="0"/>
              <a:t>Vector</a:t>
            </a:r>
            <a:r>
              <a:rPr dirty="0" spc="65"/>
              <a:t> </a:t>
            </a:r>
            <a:r>
              <a:rPr dirty="0"/>
              <a:t>or</a:t>
            </a:r>
            <a:r>
              <a:rPr dirty="0" spc="70"/>
              <a:t> </a:t>
            </a:r>
            <a:r>
              <a:rPr dirty="0"/>
              <a:t>Data</a:t>
            </a:r>
            <a:r>
              <a:rPr dirty="0" spc="65"/>
              <a:t> </a:t>
            </a:r>
            <a:r>
              <a:rPr dirty="0"/>
              <a:t>Frame</a:t>
            </a:r>
            <a:r>
              <a:rPr dirty="0" spc="65"/>
              <a:t> </a:t>
            </a:r>
            <a:r>
              <a:rPr dirty="0"/>
              <a:t>-</a:t>
            </a:r>
            <a:r>
              <a:rPr dirty="0" spc="65"/>
              <a:t> </a:t>
            </a:r>
            <a:r>
              <a:rPr dirty="0"/>
              <a:t>The</a:t>
            </a:r>
            <a:r>
              <a:rPr dirty="0" spc="70"/>
              <a:t> </a:t>
            </a:r>
            <a:r>
              <a:rPr dirty="0"/>
              <a:t>summary()</a:t>
            </a:r>
            <a:r>
              <a:rPr dirty="0" spc="65"/>
              <a:t> </a:t>
            </a:r>
            <a:r>
              <a:rPr dirty="0" spc="-10"/>
              <a:t>Function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87923" rIns="0" bIns="0" rtlCol="0" vert="horz">
            <a:spAutoFit/>
          </a:bodyPr>
          <a:lstStyle/>
          <a:p>
            <a:pPr marL="12700" marR="229235">
              <a:lnSpc>
                <a:spcPct val="102600"/>
              </a:lnSpc>
              <a:spcBef>
                <a:spcPts val="55"/>
              </a:spcBef>
            </a:pPr>
            <a:r>
              <a:rPr dirty="0"/>
              <a:t>The</a:t>
            </a:r>
            <a:r>
              <a:rPr dirty="0" spc="45"/>
              <a:t> </a:t>
            </a:r>
            <a:r>
              <a:rPr dirty="0" spc="-10"/>
              <a:t>summary()</a:t>
            </a:r>
            <a:r>
              <a:rPr dirty="0" spc="45"/>
              <a:t> </a:t>
            </a:r>
            <a:r>
              <a:rPr dirty="0" spc="-20"/>
              <a:t>function</a:t>
            </a:r>
            <a:r>
              <a:rPr dirty="0" spc="45"/>
              <a:t> </a:t>
            </a:r>
            <a:r>
              <a:rPr dirty="0" spc="-40"/>
              <a:t>provides</a:t>
            </a:r>
            <a:r>
              <a:rPr dirty="0" spc="50"/>
              <a:t> </a:t>
            </a:r>
            <a:r>
              <a:rPr dirty="0"/>
              <a:t>basic</a:t>
            </a:r>
            <a:r>
              <a:rPr dirty="0" spc="45"/>
              <a:t> </a:t>
            </a:r>
            <a:r>
              <a:rPr dirty="0" spc="-30"/>
              <a:t>descriptive</a:t>
            </a:r>
            <a:r>
              <a:rPr dirty="0" spc="45"/>
              <a:t> </a:t>
            </a:r>
            <a:r>
              <a:rPr dirty="0"/>
              <a:t>statistics</a:t>
            </a:r>
            <a:r>
              <a:rPr dirty="0" spc="45"/>
              <a:t> </a:t>
            </a:r>
            <a:r>
              <a:rPr dirty="0"/>
              <a:t>about</a:t>
            </a:r>
            <a:r>
              <a:rPr dirty="0" spc="50"/>
              <a:t> </a:t>
            </a:r>
            <a:r>
              <a:rPr dirty="0"/>
              <a:t>a</a:t>
            </a:r>
            <a:r>
              <a:rPr dirty="0" spc="45"/>
              <a:t> </a:t>
            </a:r>
            <a:r>
              <a:rPr dirty="0" spc="-10"/>
              <a:t>vector</a:t>
            </a:r>
            <a:r>
              <a:rPr dirty="0" spc="45"/>
              <a:t> </a:t>
            </a:r>
            <a:r>
              <a:rPr dirty="0" spc="-25"/>
              <a:t>or </a:t>
            </a:r>
            <a:r>
              <a:rPr dirty="0"/>
              <a:t>data</a:t>
            </a:r>
            <a:r>
              <a:rPr dirty="0" spc="45"/>
              <a:t> </a:t>
            </a:r>
            <a:r>
              <a:rPr dirty="0" spc="-10"/>
              <a:t>frame.</a:t>
            </a:r>
          </a:p>
          <a:p>
            <a:pPr marL="12700" marR="46990">
              <a:lnSpc>
                <a:spcPct val="102600"/>
              </a:lnSpc>
              <a:spcBef>
                <a:spcPts val="600"/>
              </a:spcBef>
            </a:pPr>
            <a:r>
              <a:rPr dirty="0"/>
              <a:t>It’s</a:t>
            </a:r>
            <a:r>
              <a:rPr dirty="0" spc="30"/>
              <a:t> </a:t>
            </a:r>
            <a:r>
              <a:rPr dirty="0"/>
              <a:t>often</a:t>
            </a:r>
            <a:r>
              <a:rPr dirty="0" spc="30"/>
              <a:t> </a:t>
            </a:r>
            <a:r>
              <a:rPr dirty="0" spc="-25"/>
              <a:t>helpful,</a:t>
            </a:r>
            <a:r>
              <a:rPr dirty="0" spc="35"/>
              <a:t> </a:t>
            </a:r>
            <a:r>
              <a:rPr dirty="0" spc="-15"/>
              <a:t>especially</a:t>
            </a:r>
            <a:r>
              <a:rPr dirty="0" spc="30"/>
              <a:t> </a:t>
            </a:r>
            <a:r>
              <a:rPr dirty="0"/>
              <a:t>after</a:t>
            </a:r>
            <a:r>
              <a:rPr dirty="0" spc="35"/>
              <a:t> </a:t>
            </a:r>
            <a:r>
              <a:rPr dirty="0"/>
              <a:t>creating</a:t>
            </a:r>
            <a:r>
              <a:rPr dirty="0" spc="30"/>
              <a:t> </a:t>
            </a:r>
            <a:r>
              <a:rPr dirty="0"/>
              <a:t>a</a:t>
            </a:r>
            <a:r>
              <a:rPr dirty="0" spc="35"/>
              <a:t> </a:t>
            </a:r>
            <a:r>
              <a:rPr dirty="0" spc="-10"/>
              <a:t>variable,</a:t>
            </a:r>
            <a:r>
              <a:rPr dirty="0" spc="30"/>
              <a:t> </a:t>
            </a:r>
            <a:r>
              <a:rPr dirty="0"/>
              <a:t>to</a:t>
            </a:r>
            <a:r>
              <a:rPr dirty="0" spc="30"/>
              <a:t> </a:t>
            </a:r>
            <a:r>
              <a:rPr dirty="0" spc="-25"/>
              <a:t>verify</a:t>
            </a:r>
            <a:r>
              <a:rPr dirty="0" spc="35"/>
              <a:t> </a:t>
            </a:r>
            <a:r>
              <a:rPr dirty="0"/>
              <a:t>that</a:t>
            </a:r>
            <a:r>
              <a:rPr dirty="0" spc="30"/>
              <a:t> </a:t>
            </a:r>
            <a:r>
              <a:rPr dirty="0" spc="-25"/>
              <a:t>you</a:t>
            </a:r>
            <a:r>
              <a:rPr dirty="0" spc="35"/>
              <a:t> </a:t>
            </a:r>
            <a:r>
              <a:rPr dirty="0" spc="-10"/>
              <a:t>created</a:t>
            </a:r>
            <a:r>
              <a:rPr dirty="0" spc="30"/>
              <a:t> </a:t>
            </a:r>
            <a:r>
              <a:rPr dirty="0" spc="-25"/>
              <a:t>it </a:t>
            </a:r>
            <a:r>
              <a:rPr dirty="0" spc="-10"/>
              <a:t>correctly.</a:t>
            </a:r>
          </a:p>
          <a:p>
            <a:pPr marL="12700" marR="5080">
              <a:lnSpc>
                <a:spcPct val="102600"/>
              </a:lnSpc>
              <a:spcBef>
                <a:spcPts val="595"/>
              </a:spcBef>
            </a:pPr>
            <a:r>
              <a:rPr dirty="0"/>
              <a:t>For</a:t>
            </a:r>
            <a:r>
              <a:rPr dirty="0" spc="25"/>
              <a:t> </a:t>
            </a:r>
            <a:r>
              <a:rPr dirty="0"/>
              <a:t>the</a:t>
            </a:r>
            <a:r>
              <a:rPr dirty="0" spc="30"/>
              <a:t> </a:t>
            </a:r>
            <a:r>
              <a:rPr dirty="0" spc="-35"/>
              <a:t>purposes</a:t>
            </a:r>
            <a:r>
              <a:rPr dirty="0" spc="25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/>
              <a:t>this</a:t>
            </a:r>
            <a:r>
              <a:rPr dirty="0" spc="30"/>
              <a:t> </a:t>
            </a:r>
            <a:r>
              <a:rPr dirty="0" spc="-20"/>
              <a:t>example,</a:t>
            </a:r>
            <a:r>
              <a:rPr dirty="0" spc="25"/>
              <a:t> </a:t>
            </a:r>
            <a:r>
              <a:rPr dirty="0" spc="-75"/>
              <a:t>we</a:t>
            </a:r>
            <a:r>
              <a:rPr dirty="0" spc="30"/>
              <a:t> </a:t>
            </a:r>
            <a:r>
              <a:rPr dirty="0" spc="-25"/>
              <a:t>will</a:t>
            </a:r>
            <a:r>
              <a:rPr dirty="0" spc="25"/>
              <a:t> </a:t>
            </a:r>
            <a:r>
              <a:rPr dirty="0" spc="-20"/>
              <a:t>use</a:t>
            </a:r>
            <a:r>
              <a:rPr dirty="0" spc="30"/>
              <a:t> </a:t>
            </a:r>
            <a:r>
              <a:rPr dirty="0"/>
              <a:t>the</a:t>
            </a:r>
            <a:r>
              <a:rPr dirty="0" spc="30"/>
              <a:t> </a:t>
            </a:r>
            <a:r>
              <a:rPr dirty="0" spc="-10"/>
              <a:t>‘mtcars’</a:t>
            </a:r>
            <a:r>
              <a:rPr dirty="0" spc="25"/>
              <a:t> </a:t>
            </a:r>
            <a:r>
              <a:rPr dirty="0"/>
              <a:t>data</a:t>
            </a:r>
            <a:r>
              <a:rPr dirty="0" spc="30"/>
              <a:t> </a:t>
            </a:r>
            <a:r>
              <a:rPr dirty="0"/>
              <a:t>set</a:t>
            </a:r>
            <a:r>
              <a:rPr dirty="0" spc="30"/>
              <a:t> </a:t>
            </a:r>
            <a:r>
              <a:rPr dirty="0"/>
              <a:t>-</a:t>
            </a:r>
            <a:r>
              <a:rPr dirty="0" spc="25"/>
              <a:t> </a:t>
            </a:r>
            <a:r>
              <a:rPr dirty="0"/>
              <a:t>data</a:t>
            </a:r>
            <a:r>
              <a:rPr dirty="0" spc="30"/>
              <a:t> </a:t>
            </a:r>
            <a:r>
              <a:rPr dirty="0" spc="-20"/>
              <a:t>from</a:t>
            </a:r>
            <a:r>
              <a:rPr dirty="0" spc="25"/>
              <a:t> </a:t>
            </a:r>
            <a:r>
              <a:rPr dirty="0" spc="-50"/>
              <a:t>a </a:t>
            </a:r>
            <a:r>
              <a:rPr dirty="0"/>
              <a:t>1974</a:t>
            </a:r>
            <a:r>
              <a:rPr dirty="0" spc="20"/>
              <a:t> </a:t>
            </a:r>
            <a:r>
              <a:rPr dirty="0" spc="-10"/>
              <a:t>Motor</a:t>
            </a:r>
            <a:r>
              <a:rPr dirty="0" spc="20"/>
              <a:t> </a:t>
            </a:r>
            <a:r>
              <a:rPr dirty="0" spc="-10"/>
              <a:t>Trend</a:t>
            </a:r>
            <a:r>
              <a:rPr dirty="0" spc="20"/>
              <a:t> </a:t>
            </a:r>
            <a:r>
              <a:rPr dirty="0" spc="-35"/>
              <a:t>magazine</a:t>
            </a:r>
            <a:r>
              <a:rPr dirty="0" spc="20"/>
              <a:t> </a:t>
            </a:r>
            <a:r>
              <a:rPr dirty="0" spc="-25"/>
              <a:t>concerning</a:t>
            </a:r>
            <a:r>
              <a:rPr dirty="0" spc="25"/>
              <a:t> </a:t>
            </a:r>
            <a:r>
              <a:rPr dirty="0"/>
              <a:t>the</a:t>
            </a:r>
            <a:r>
              <a:rPr dirty="0" spc="20"/>
              <a:t> </a:t>
            </a:r>
            <a:r>
              <a:rPr dirty="0" spc="-40"/>
              <a:t>design</a:t>
            </a:r>
            <a:r>
              <a:rPr dirty="0" spc="20"/>
              <a:t> </a:t>
            </a:r>
            <a:r>
              <a:rPr dirty="0"/>
              <a:t>and</a:t>
            </a:r>
            <a:r>
              <a:rPr dirty="0" spc="20"/>
              <a:t> </a:t>
            </a:r>
            <a:r>
              <a:rPr dirty="0" spc="-30"/>
              <a:t>performance</a:t>
            </a:r>
            <a:r>
              <a:rPr dirty="0" spc="25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32</a:t>
            </a:r>
            <a:r>
              <a:rPr dirty="0" spc="20"/>
              <a:t> </a:t>
            </a:r>
            <a:r>
              <a:rPr dirty="0" spc="-10"/>
              <a:t>popular </a:t>
            </a:r>
            <a:r>
              <a:rPr dirty="0"/>
              <a:t>cars</a:t>
            </a:r>
            <a:r>
              <a:rPr dirty="0" spc="100"/>
              <a:t> </a:t>
            </a:r>
            <a:r>
              <a:rPr dirty="0"/>
              <a:t>(at</a:t>
            </a:r>
            <a:r>
              <a:rPr dirty="0" spc="105"/>
              <a:t> </a:t>
            </a:r>
            <a:r>
              <a:rPr dirty="0"/>
              <a:t>that</a:t>
            </a:r>
            <a:r>
              <a:rPr dirty="0" spc="105"/>
              <a:t> </a:t>
            </a:r>
            <a:r>
              <a:rPr dirty="0"/>
              <a:t>time,</a:t>
            </a:r>
            <a:r>
              <a:rPr dirty="0" spc="100"/>
              <a:t> </a:t>
            </a:r>
            <a:r>
              <a:rPr dirty="0"/>
              <a:t>at</a:t>
            </a:r>
            <a:r>
              <a:rPr dirty="0" spc="105"/>
              <a:t> </a:t>
            </a:r>
            <a:r>
              <a:rPr dirty="0" spc="-10"/>
              <a:t>least).</a:t>
            </a: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/>
              <a:t>There’s</a:t>
            </a:r>
            <a:r>
              <a:rPr dirty="0" spc="10"/>
              <a:t> </a:t>
            </a:r>
            <a:r>
              <a:rPr dirty="0"/>
              <a:t>no</a:t>
            </a:r>
            <a:r>
              <a:rPr dirty="0" spc="15"/>
              <a:t> </a:t>
            </a:r>
            <a:r>
              <a:rPr dirty="0" spc="-25"/>
              <a:t>need</a:t>
            </a:r>
            <a:r>
              <a:rPr dirty="0" spc="15"/>
              <a:t> </a:t>
            </a:r>
            <a:r>
              <a:rPr dirty="0"/>
              <a:t>to</a:t>
            </a:r>
            <a:r>
              <a:rPr dirty="0" spc="15"/>
              <a:t> </a:t>
            </a:r>
            <a:r>
              <a:rPr dirty="0" spc="-55"/>
              <a:t>download</a:t>
            </a:r>
            <a:r>
              <a:rPr dirty="0" spc="15"/>
              <a:t> </a:t>
            </a:r>
            <a:r>
              <a:rPr dirty="0"/>
              <a:t>these</a:t>
            </a:r>
            <a:r>
              <a:rPr dirty="0" spc="15"/>
              <a:t> </a:t>
            </a:r>
            <a:r>
              <a:rPr dirty="0"/>
              <a:t>data</a:t>
            </a:r>
            <a:r>
              <a:rPr dirty="0" spc="15"/>
              <a:t> </a:t>
            </a:r>
            <a:r>
              <a:rPr dirty="0"/>
              <a:t>-</a:t>
            </a:r>
            <a:r>
              <a:rPr dirty="0" spc="15"/>
              <a:t> </a:t>
            </a:r>
            <a:r>
              <a:rPr dirty="0"/>
              <a:t>they</a:t>
            </a:r>
            <a:r>
              <a:rPr dirty="0" spc="15"/>
              <a:t> </a:t>
            </a:r>
            <a:r>
              <a:rPr dirty="0" spc="-20"/>
              <a:t>come</a:t>
            </a:r>
            <a:r>
              <a:rPr dirty="0" spc="15"/>
              <a:t> </a:t>
            </a:r>
            <a:r>
              <a:rPr dirty="0" spc="-35"/>
              <a:t>pre-</a:t>
            </a:r>
            <a:r>
              <a:rPr dirty="0" spc="-40"/>
              <a:t>packaged</a:t>
            </a:r>
            <a:r>
              <a:rPr dirty="0" spc="15"/>
              <a:t> </a:t>
            </a:r>
            <a:r>
              <a:rPr dirty="0" spc="-10"/>
              <a:t>with</a:t>
            </a:r>
            <a:r>
              <a:rPr dirty="0" spc="15"/>
              <a:t> </a:t>
            </a:r>
            <a:r>
              <a:rPr dirty="0"/>
              <a:t>base</a:t>
            </a:r>
            <a:r>
              <a:rPr dirty="0" spc="15"/>
              <a:t> </a:t>
            </a:r>
            <a:r>
              <a:rPr dirty="0" spc="-25"/>
              <a:t>R.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Summarizing</a:t>
            </a:r>
            <a:r>
              <a:rPr dirty="0" spc="65"/>
              <a:t> </a:t>
            </a:r>
            <a:r>
              <a:rPr dirty="0"/>
              <a:t>a</a:t>
            </a:r>
            <a:r>
              <a:rPr dirty="0" spc="65"/>
              <a:t> </a:t>
            </a:r>
            <a:r>
              <a:rPr dirty="0"/>
              <a:t>Vector</a:t>
            </a:r>
            <a:r>
              <a:rPr dirty="0" spc="65"/>
              <a:t> </a:t>
            </a:r>
            <a:r>
              <a:rPr dirty="0"/>
              <a:t>or</a:t>
            </a:r>
            <a:r>
              <a:rPr dirty="0" spc="70"/>
              <a:t> </a:t>
            </a:r>
            <a:r>
              <a:rPr dirty="0"/>
              <a:t>Data</a:t>
            </a:r>
            <a:r>
              <a:rPr dirty="0" spc="65"/>
              <a:t> </a:t>
            </a:r>
            <a:r>
              <a:rPr dirty="0"/>
              <a:t>Frame</a:t>
            </a:r>
            <a:r>
              <a:rPr dirty="0" spc="65"/>
              <a:t> </a:t>
            </a:r>
            <a:r>
              <a:rPr dirty="0"/>
              <a:t>-</a:t>
            </a:r>
            <a:r>
              <a:rPr dirty="0" spc="65"/>
              <a:t> </a:t>
            </a:r>
            <a:r>
              <a:rPr dirty="0"/>
              <a:t>The</a:t>
            </a:r>
            <a:r>
              <a:rPr dirty="0" spc="70"/>
              <a:t> </a:t>
            </a:r>
            <a:r>
              <a:rPr dirty="0"/>
              <a:t>summary()</a:t>
            </a:r>
            <a:r>
              <a:rPr dirty="0" spc="65"/>
              <a:t> </a:t>
            </a:r>
            <a:r>
              <a:rPr dirty="0" spc="-10"/>
              <a:t>Function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2046" y="608114"/>
            <a:ext cx="5116195" cy="233679"/>
          </a:xfrm>
          <a:prstGeom prst="rect">
            <a:avLst/>
          </a:prstGeom>
          <a:solidFill>
            <a:srgbClr val="F8F8F8"/>
          </a:solidFill>
        </p:spPr>
        <p:txBody>
          <a:bodyPr wrap="square" lIns="0" tIns="18415" rIns="0" bIns="0" rtlCol="0" vert="horz">
            <a:spAutoFit/>
          </a:bodyPr>
          <a:lstStyle/>
          <a:p>
            <a:pPr marL="37465" marR="4465320">
              <a:lnSpc>
                <a:spcPts val="700"/>
              </a:lnSpc>
              <a:spcBef>
                <a:spcPts val="145"/>
              </a:spcBef>
            </a:pPr>
            <a:r>
              <a:rPr dirty="0" sz="600" spc="-10">
                <a:latin typeface="Palatino Linotype"/>
                <a:cs typeface="Palatino Linotype"/>
              </a:rPr>
              <a:t>data(mtcars)</a:t>
            </a:r>
            <a:r>
              <a:rPr dirty="0" sz="600" spc="500">
                <a:latin typeface="Palatino Linotype"/>
                <a:cs typeface="Palatino Linotype"/>
              </a:rPr>
              <a:t> </a:t>
            </a:r>
            <a:r>
              <a:rPr dirty="0" sz="600" spc="-10">
                <a:latin typeface="Palatino Linotype"/>
                <a:cs typeface="Palatino Linotype"/>
              </a:rPr>
              <a:t>summary(mtcars)</a:t>
            </a:r>
            <a:endParaRPr sz="600">
              <a:latin typeface="Palatino Linotype"/>
              <a:cs typeface="Palatino Linotyp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7294" y="1002492"/>
            <a:ext cx="5099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5285" algn="l"/>
              </a:tabLst>
            </a:pPr>
            <a:r>
              <a:rPr dirty="0" sz="600" spc="-25">
                <a:latin typeface="Palatino Linotype"/>
                <a:cs typeface="Palatino Linotype"/>
              </a:rPr>
              <a:t>##</a:t>
            </a:r>
            <a:r>
              <a:rPr dirty="0" sz="600">
                <a:latin typeface="Palatino Linotype"/>
                <a:cs typeface="Palatino Linotype"/>
              </a:rPr>
              <a:t>	</a:t>
            </a:r>
            <a:r>
              <a:rPr dirty="0" sz="600" spc="-80">
                <a:latin typeface="Palatino Linotype"/>
                <a:cs typeface="Palatino Linotype"/>
              </a:rPr>
              <a:t>mpg</a:t>
            </a:r>
            <a:endParaRPr sz="600">
              <a:latin typeface="Palatino Linotype"/>
              <a:cs typeface="Palatino Linotyp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53881" y="1002492"/>
            <a:ext cx="590550" cy="1887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32384">
              <a:lnSpc>
                <a:spcPts val="710"/>
              </a:lnSpc>
              <a:spcBef>
                <a:spcPts val="95"/>
              </a:spcBef>
            </a:pPr>
            <a:r>
              <a:rPr dirty="0" sz="600" spc="30">
                <a:latin typeface="Palatino Linotype"/>
                <a:cs typeface="Palatino Linotype"/>
              </a:rPr>
              <a:t>cyl</a:t>
            </a:r>
            <a:endParaRPr sz="600">
              <a:latin typeface="Palatino Linotype"/>
              <a:cs typeface="Palatino Linotype"/>
            </a:endParaRPr>
          </a:p>
          <a:p>
            <a:pPr algn="ctr" marL="12700" marR="45085">
              <a:lnSpc>
                <a:spcPts val="700"/>
              </a:lnSpc>
              <a:spcBef>
                <a:spcPts val="30"/>
              </a:spcBef>
            </a:pPr>
            <a:r>
              <a:rPr dirty="0" sz="600">
                <a:latin typeface="Palatino Linotype"/>
                <a:cs typeface="Palatino Linotype"/>
              </a:rPr>
              <a:t>Min.</a:t>
            </a:r>
            <a:r>
              <a:rPr dirty="0" sz="600" spc="335">
                <a:latin typeface="Palatino Linotype"/>
                <a:cs typeface="Palatino Linotype"/>
              </a:rPr>
              <a:t>  </a:t>
            </a:r>
            <a:r>
              <a:rPr dirty="0" sz="600" spc="55">
                <a:latin typeface="Palatino Linotype"/>
                <a:cs typeface="Palatino Linotype"/>
              </a:rPr>
              <a:t>:4.000 </a:t>
            </a:r>
            <a:r>
              <a:rPr dirty="0" sz="600" spc="65">
                <a:latin typeface="Palatino Linotype"/>
                <a:cs typeface="Palatino Linotype"/>
              </a:rPr>
              <a:t>1st</a:t>
            </a:r>
            <a:r>
              <a:rPr dirty="0" sz="600" spc="165">
                <a:latin typeface="Palatino Linotype"/>
                <a:cs typeface="Palatino Linotype"/>
              </a:rPr>
              <a:t> </a:t>
            </a:r>
            <a:r>
              <a:rPr dirty="0" sz="600" spc="-10">
                <a:latin typeface="Palatino Linotype"/>
                <a:cs typeface="Palatino Linotype"/>
              </a:rPr>
              <a:t>Qu.:4.000</a:t>
            </a:r>
            <a:endParaRPr sz="600">
              <a:latin typeface="Palatino Linotype"/>
              <a:cs typeface="Palatino Linotype"/>
            </a:endParaRPr>
          </a:p>
          <a:p>
            <a:pPr algn="ctr" marR="32384">
              <a:lnSpc>
                <a:spcPts val="665"/>
              </a:lnSpc>
            </a:pPr>
            <a:r>
              <a:rPr dirty="0" sz="600" spc="-10">
                <a:latin typeface="Palatino Linotype"/>
                <a:cs typeface="Palatino Linotype"/>
              </a:rPr>
              <a:t>Median</a:t>
            </a:r>
            <a:r>
              <a:rPr dirty="0" sz="600" spc="80">
                <a:latin typeface="Palatino Linotype"/>
                <a:cs typeface="Palatino Linotype"/>
              </a:rPr>
              <a:t> </a:t>
            </a:r>
            <a:r>
              <a:rPr dirty="0" sz="600" spc="55">
                <a:latin typeface="Palatino Linotype"/>
                <a:cs typeface="Palatino Linotype"/>
              </a:rPr>
              <a:t>:6.000</a:t>
            </a:r>
            <a:endParaRPr sz="600">
              <a:latin typeface="Palatino Linotype"/>
              <a:cs typeface="Palatino Linotype"/>
            </a:endParaRPr>
          </a:p>
          <a:p>
            <a:pPr algn="just" marL="12700" marR="45085">
              <a:lnSpc>
                <a:spcPts val="700"/>
              </a:lnSpc>
              <a:spcBef>
                <a:spcPts val="30"/>
              </a:spcBef>
            </a:pPr>
            <a:r>
              <a:rPr dirty="0" sz="600">
                <a:latin typeface="Palatino Linotype"/>
                <a:cs typeface="Palatino Linotype"/>
              </a:rPr>
              <a:t>Mean</a:t>
            </a:r>
            <a:r>
              <a:rPr dirty="0" sz="600" spc="200">
                <a:latin typeface="Palatino Linotype"/>
                <a:cs typeface="Palatino Linotype"/>
              </a:rPr>
              <a:t>  </a:t>
            </a:r>
            <a:r>
              <a:rPr dirty="0" sz="600" spc="55">
                <a:latin typeface="Palatino Linotype"/>
                <a:cs typeface="Palatino Linotype"/>
              </a:rPr>
              <a:t>:6.188 </a:t>
            </a:r>
            <a:r>
              <a:rPr dirty="0" sz="600">
                <a:latin typeface="Palatino Linotype"/>
                <a:cs typeface="Palatino Linotype"/>
              </a:rPr>
              <a:t>3rd</a:t>
            </a:r>
            <a:r>
              <a:rPr dirty="0" sz="600" spc="210">
                <a:latin typeface="Palatino Linotype"/>
                <a:cs typeface="Palatino Linotype"/>
              </a:rPr>
              <a:t> </a:t>
            </a:r>
            <a:r>
              <a:rPr dirty="0" sz="600" spc="-10">
                <a:latin typeface="Palatino Linotype"/>
                <a:cs typeface="Palatino Linotype"/>
              </a:rPr>
              <a:t>Qu.:8.000</a:t>
            </a:r>
            <a:r>
              <a:rPr dirty="0" sz="600" spc="500">
                <a:latin typeface="Palatino Linotype"/>
                <a:cs typeface="Palatino Linotype"/>
              </a:rPr>
              <a:t> </a:t>
            </a:r>
            <a:r>
              <a:rPr dirty="0" sz="600">
                <a:latin typeface="Palatino Linotype"/>
                <a:cs typeface="Palatino Linotype"/>
              </a:rPr>
              <a:t>Max.</a:t>
            </a:r>
            <a:r>
              <a:rPr dirty="0" sz="600" spc="290">
                <a:latin typeface="Palatino Linotype"/>
                <a:cs typeface="Palatino Linotype"/>
              </a:rPr>
              <a:t>  </a:t>
            </a:r>
            <a:r>
              <a:rPr dirty="0" sz="600" spc="55">
                <a:latin typeface="Palatino Linotype"/>
                <a:cs typeface="Palatino Linotype"/>
              </a:rPr>
              <a:t>:8.000</a:t>
            </a:r>
            <a:endParaRPr sz="600">
              <a:latin typeface="Palatino Linotype"/>
              <a:cs typeface="Palatino Linotype"/>
            </a:endParaRPr>
          </a:p>
          <a:p>
            <a:pPr algn="ctr">
              <a:lnSpc>
                <a:spcPts val="660"/>
              </a:lnSpc>
            </a:pPr>
            <a:r>
              <a:rPr dirty="0" sz="600" spc="-25">
                <a:latin typeface="Palatino Linotype"/>
                <a:cs typeface="Palatino Linotype"/>
              </a:rPr>
              <a:t>wt</a:t>
            </a:r>
            <a:endParaRPr sz="600">
              <a:latin typeface="Palatino Linotype"/>
              <a:cs typeface="Palatino Linotype"/>
            </a:endParaRPr>
          </a:p>
          <a:p>
            <a:pPr algn="ctr" marL="12700" marR="45085">
              <a:lnSpc>
                <a:spcPts val="700"/>
              </a:lnSpc>
              <a:spcBef>
                <a:spcPts val="25"/>
              </a:spcBef>
            </a:pPr>
            <a:r>
              <a:rPr dirty="0" sz="600">
                <a:latin typeface="Palatino Linotype"/>
                <a:cs typeface="Palatino Linotype"/>
              </a:rPr>
              <a:t>Min.</a:t>
            </a:r>
            <a:r>
              <a:rPr dirty="0" sz="600" spc="335">
                <a:latin typeface="Palatino Linotype"/>
                <a:cs typeface="Palatino Linotype"/>
              </a:rPr>
              <a:t>  </a:t>
            </a:r>
            <a:r>
              <a:rPr dirty="0" sz="600" spc="55">
                <a:latin typeface="Palatino Linotype"/>
                <a:cs typeface="Palatino Linotype"/>
              </a:rPr>
              <a:t>:1.513 </a:t>
            </a:r>
            <a:r>
              <a:rPr dirty="0" sz="600" spc="65">
                <a:latin typeface="Palatino Linotype"/>
                <a:cs typeface="Palatino Linotype"/>
              </a:rPr>
              <a:t>1st</a:t>
            </a:r>
            <a:r>
              <a:rPr dirty="0" sz="600" spc="165">
                <a:latin typeface="Palatino Linotype"/>
                <a:cs typeface="Palatino Linotype"/>
              </a:rPr>
              <a:t> </a:t>
            </a:r>
            <a:r>
              <a:rPr dirty="0" sz="600" spc="-10">
                <a:latin typeface="Palatino Linotype"/>
                <a:cs typeface="Palatino Linotype"/>
              </a:rPr>
              <a:t>Qu.:2.581</a:t>
            </a:r>
            <a:endParaRPr sz="600">
              <a:latin typeface="Palatino Linotype"/>
              <a:cs typeface="Palatino Linotype"/>
            </a:endParaRPr>
          </a:p>
          <a:p>
            <a:pPr algn="ctr" marR="32384">
              <a:lnSpc>
                <a:spcPts val="665"/>
              </a:lnSpc>
            </a:pPr>
            <a:r>
              <a:rPr dirty="0" sz="600" spc="-10">
                <a:latin typeface="Palatino Linotype"/>
                <a:cs typeface="Palatino Linotype"/>
              </a:rPr>
              <a:t>Median</a:t>
            </a:r>
            <a:r>
              <a:rPr dirty="0" sz="600" spc="80">
                <a:latin typeface="Palatino Linotype"/>
                <a:cs typeface="Palatino Linotype"/>
              </a:rPr>
              <a:t> </a:t>
            </a:r>
            <a:r>
              <a:rPr dirty="0" sz="600" spc="55">
                <a:latin typeface="Palatino Linotype"/>
                <a:cs typeface="Palatino Linotype"/>
              </a:rPr>
              <a:t>:3.325</a:t>
            </a:r>
            <a:endParaRPr sz="600">
              <a:latin typeface="Palatino Linotype"/>
              <a:cs typeface="Palatino Linotype"/>
            </a:endParaRPr>
          </a:p>
          <a:p>
            <a:pPr algn="just" marL="12700" marR="45085">
              <a:lnSpc>
                <a:spcPts val="700"/>
              </a:lnSpc>
              <a:spcBef>
                <a:spcPts val="30"/>
              </a:spcBef>
            </a:pPr>
            <a:r>
              <a:rPr dirty="0" sz="600">
                <a:latin typeface="Palatino Linotype"/>
                <a:cs typeface="Palatino Linotype"/>
              </a:rPr>
              <a:t>Mean</a:t>
            </a:r>
            <a:r>
              <a:rPr dirty="0" sz="600" spc="200">
                <a:latin typeface="Palatino Linotype"/>
                <a:cs typeface="Palatino Linotype"/>
              </a:rPr>
              <a:t>  </a:t>
            </a:r>
            <a:r>
              <a:rPr dirty="0" sz="600" spc="55">
                <a:latin typeface="Palatino Linotype"/>
                <a:cs typeface="Palatino Linotype"/>
              </a:rPr>
              <a:t>:3.217 </a:t>
            </a:r>
            <a:r>
              <a:rPr dirty="0" sz="600">
                <a:latin typeface="Palatino Linotype"/>
                <a:cs typeface="Palatino Linotype"/>
              </a:rPr>
              <a:t>3rd</a:t>
            </a:r>
            <a:r>
              <a:rPr dirty="0" sz="600" spc="210">
                <a:latin typeface="Palatino Linotype"/>
                <a:cs typeface="Palatino Linotype"/>
              </a:rPr>
              <a:t> </a:t>
            </a:r>
            <a:r>
              <a:rPr dirty="0" sz="600" spc="-10">
                <a:latin typeface="Palatino Linotype"/>
                <a:cs typeface="Palatino Linotype"/>
              </a:rPr>
              <a:t>Qu.:3.610</a:t>
            </a:r>
            <a:r>
              <a:rPr dirty="0" sz="600" spc="500">
                <a:latin typeface="Palatino Linotype"/>
                <a:cs typeface="Palatino Linotype"/>
              </a:rPr>
              <a:t> </a:t>
            </a:r>
            <a:r>
              <a:rPr dirty="0" sz="600">
                <a:latin typeface="Palatino Linotype"/>
                <a:cs typeface="Palatino Linotype"/>
              </a:rPr>
              <a:t>Max.</a:t>
            </a:r>
            <a:r>
              <a:rPr dirty="0" sz="600" spc="290">
                <a:latin typeface="Palatino Linotype"/>
                <a:cs typeface="Palatino Linotype"/>
              </a:rPr>
              <a:t>  </a:t>
            </a:r>
            <a:r>
              <a:rPr dirty="0" sz="600" spc="55">
                <a:latin typeface="Palatino Linotype"/>
                <a:cs typeface="Palatino Linotype"/>
              </a:rPr>
              <a:t>:5.424</a:t>
            </a:r>
            <a:endParaRPr sz="600">
              <a:latin typeface="Palatino Linotype"/>
              <a:cs typeface="Palatino Linotype"/>
            </a:endParaRPr>
          </a:p>
          <a:p>
            <a:pPr algn="ctr" marL="80645">
              <a:lnSpc>
                <a:spcPts val="660"/>
              </a:lnSpc>
            </a:pPr>
            <a:r>
              <a:rPr dirty="0" sz="600" spc="-20">
                <a:latin typeface="Palatino Linotype"/>
                <a:cs typeface="Palatino Linotype"/>
              </a:rPr>
              <a:t>gear</a:t>
            </a:r>
            <a:endParaRPr sz="600">
              <a:latin typeface="Palatino Linotype"/>
              <a:cs typeface="Palatino Linotype"/>
            </a:endParaRPr>
          </a:p>
          <a:p>
            <a:pPr algn="ctr" marL="52705" marR="5080">
              <a:lnSpc>
                <a:spcPts val="700"/>
              </a:lnSpc>
              <a:spcBef>
                <a:spcPts val="30"/>
              </a:spcBef>
            </a:pPr>
            <a:r>
              <a:rPr dirty="0" sz="600">
                <a:latin typeface="Palatino Linotype"/>
                <a:cs typeface="Palatino Linotype"/>
              </a:rPr>
              <a:t>Min.</a:t>
            </a:r>
            <a:r>
              <a:rPr dirty="0" sz="600" spc="335">
                <a:latin typeface="Palatino Linotype"/>
                <a:cs typeface="Palatino Linotype"/>
              </a:rPr>
              <a:t>  </a:t>
            </a:r>
            <a:r>
              <a:rPr dirty="0" sz="600" spc="55">
                <a:latin typeface="Palatino Linotype"/>
                <a:cs typeface="Palatino Linotype"/>
              </a:rPr>
              <a:t>:3.000 </a:t>
            </a:r>
            <a:r>
              <a:rPr dirty="0" sz="600" spc="65">
                <a:latin typeface="Palatino Linotype"/>
                <a:cs typeface="Palatino Linotype"/>
              </a:rPr>
              <a:t>1st</a:t>
            </a:r>
            <a:r>
              <a:rPr dirty="0" sz="600" spc="165">
                <a:latin typeface="Palatino Linotype"/>
                <a:cs typeface="Palatino Linotype"/>
              </a:rPr>
              <a:t> </a:t>
            </a:r>
            <a:r>
              <a:rPr dirty="0" sz="600" spc="-10">
                <a:latin typeface="Palatino Linotype"/>
                <a:cs typeface="Palatino Linotype"/>
              </a:rPr>
              <a:t>Qu.:3.000</a:t>
            </a:r>
            <a:endParaRPr sz="600">
              <a:latin typeface="Palatino Linotype"/>
              <a:cs typeface="Palatino Linotype"/>
            </a:endParaRPr>
          </a:p>
          <a:p>
            <a:pPr algn="ctr" marL="40005">
              <a:lnSpc>
                <a:spcPts val="665"/>
              </a:lnSpc>
            </a:pPr>
            <a:r>
              <a:rPr dirty="0" sz="600" spc="-10">
                <a:latin typeface="Palatino Linotype"/>
                <a:cs typeface="Palatino Linotype"/>
              </a:rPr>
              <a:t>Median</a:t>
            </a:r>
            <a:r>
              <a:rPr dirty="0" sz="600" spc="70">
                <a:latin typeface="Palatino Linotype"/>
                <a:cs typeface="Palatino Linotype"/>
              </a:rPr>
              <a:t> </a:t>
            </a:r>
            <a:r>
              <a:rPr dirty="0" sz="600" spc="55">
                <a:latin typeface="Palatino Linotype"/>
                <a:cs typeface="Palatino Linotype"/>
              </a:rPr>
              <a:t>:4.000</a:t>
            </a:r>
            <a:endParaRPr sz="600">
              <a:latin typeface="Palatino Linotype"/>
              <a:cs typeface="Palatino Linotype"/>
            </a:endParaRPr>
          </a:p>
          <a:p>
            <a:pPr algn="just" marL="52705" marR="5080">
              <a:lnSpc>
                <a:spcPts val="700"/>
              </a:lnSpc>
              <a:spcBef>
                <a:spcPts val="30"/>
              </a:spcBef>
            </a:pPr>
            <a:r>
              <a:rPr dirty="0" sz="600">
                <a:latin typeface="Palatino Linotype"/>
                <a:cs typeface="Palatino Linotype"/>
              </a:rPr>
              <a:t>Mean</a:t>
            </a:r>
            <a:r>
              <a:rPr dirty="0" sz="600" spc="200">
                <a:latin typeface="Palatino Linotype"/>
                <a:cs typeface="Palatino Linotype"/>
              </a:rPr>
              <a:t>  </a:t>
            </a:r>
            <a:r>
              <a:rPr dirty="0" sz="600" spc="55">
                <a:latin typeface="Palatino Linotype"/>
                <a:cs typeface="Palatino Linotype"/>
              </a:rPr>
              <a:t>:3.688 </a:t>
            </a:r>
            <a:r>
              <a:rPr dirty="0" sz="600">
                <a:latin typeface="Palatino Linotype"/>
                <a:cs typeface="Palatino Linotype"/>
              </a:rPr>
              <a:t>3rd</a:t>
            </a:r>
            <a:r>
              <a:rPr dirty="0" sz="600" spc="210">
                <a:latin typeface="Palatino Linotype"/>
                <a:cs typeface="Palatino Linotype"/>
              </a:rPr>
              <a:t> </a:t>
            </a:r>
            <a:r>
              <a:rPr dirty="0" sz="600" spc="-10">
                <a:latin typeface="Palatino Linotype"/>
                <a:cs typeface="Palatino Linotype"/>
              </a:rPr>
              <a:t>Qu.:4.000</a:t>
            </a:r>
            <a:r>
              <a:rPr dirty="0" sz="600" spc="500">
                <a:latin typeface="Palatino Linotype"/>
                <a:cs typeface="Palatino Linotype"/>
              </a:rPr>
              <a:t> </a:t>
            </a:r>
            <a:r>
              <a:rPr dirty="0" sz="600">
                <a:latin typeface="Palatino Linotype"/>
                <a:cs typeface="Palatino Linotype"/>
              </a:rPr>
              <a:t>Max.</a:t>
            </a:r>
            <a:r>
              <a:rPr dirty="0" sz="600" spc="290">
                <a:latin typeface="Palatino Linotype"/>
                <a:cs typeface="Palatino Linotype"/>
              </a:rPr>
              <a:t>  </a:t>
            </a:r>
            <a:r>
              <a:rPr dirty="0" sz="600" spc="55">
                <a:latin typeface="Palatino Linotype"/>
                <a:cs typeface="Palatino Linotype"/>
              </a:rPr>
              <a:t>:5.000</a:t>
            </a:r>
            <a:endParaRPr sz="600">
              <a:latin typeface="Palatino Linotype"/>
              <a:cs typeface="Palatino Linotyp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99193" y="1002492"/>
            <a:ext cx="590550" cy="1887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710"/>
              </a:lnSpc>
              <a:spcBef>
                <a:spcPts val="95"/>
              </a:spcBef>
            </a:pPr>
            <a:r>
              <a:rPr dirty="0" sz="600" spc="-20">
                <a:latin typeface="Palatino Linotype"/>
                <a:cs typeface="Palatino Linotype"/>
              </a:rPr>
              <a:t>disp</a:t>
            </a:r>
            <a:endParaRPr sz="600">
              <a:latin typeface="Palatino Linotype"/>
              <a:cs typeface="Palatino Linotype"/>
            </a:endParaRPr>
          </a:p>
          <a:p>
            <a:pPr algn="ctr" marL="12065" marR="45085" indent="-635">
              <a:lnSpc>
                <a:spcPts val="700"/>
              </a:lnSpc>
              <a:spcBef>
                <a:spcPts val="30"/>
              </a:spcBef>
            </a:pPr>
            <a:r>
              <a:rPr dirty="0" sz="600">
                <a:latin typeface="Palatino Linotype"/>
                <a:cs typeface="Palatino Linotype"/>
              </a:rPr>
              <a:t>Min.</a:t>
            </a:r>
            <a:r>
              <a:rPr dirty="0" sz="600" spc="330">
                <a:latin typeface="Palatino Linotype"/>
                <a:cs typeface="Palatino Linotype"/>
              </a:rPr>
              <a:t>  </a:t>
            </a:r>
            <a:r>
              <a:rPr dirty="0" sz="600" spc="165">
                <a:latin typeface="Palatino Linotype"/>
                <a:cs typeface="Palatino Linotype"/>
              </a:rPr>
              <a:t>:</a:t>
            </a:r>
            <a:r>
              <a:rPr dirty="0" sz="600" spc="180">
                <a:latin typeface="Palatino Linotype"/>
                <a:cs typeface="Palatino Linotype"/>
              </a:rPr>
              <a:t> </a:t>
            </a:r>
            <a:r>
              <a:rPr dirty="0" sz="600" spc="30">
                <a:latin typeface="Palatino Linotype"/>
                <a:cs typeface="Palatino Linotype"/>
              </a:rPr>
              <a:t>71.1</a:t>
            </a:r>
            <a:r>
              <a:rPr dirty="0" sz="600" spc="65">
                <a:latin typeface="Palatino Linotype"/>
                <a:cs typeface="Palatino Linotype"/>
              </a:rPr>
              <a:t> 1st</a:t>
            </a:r>
            <a:r>
              <a:rPr dirty="0" sz="600" spc="165">
                <a:latin typeface="Palatino Linotype"/>
                <a:cs typeface="Palatino Linotype"/>
              </a:rPr>
              <a:t> </a:t>
            </a:r>
            <a:r>
              <a:rPr dirty="0" sz="600" spc="-10">
                <a:latin typeface="Palatino Linotype"/>
                <a:cs typeface="Palatino Linotype"/>
              </a:rPr>
              <a:t>Qu.:120.8</a:t>
            </a:r>
            <a:endParaRPr sz="600">
              <a:latin typeface="Palatino Linotype"/>
              <a:cs typeface="Palatino Linotype"/>
            </a:endParaRPr>
          </a:p>
          <a:p>
            <a:pPr algn="ctr" marR="32384">
              <a:lnSpc>
                <a:spcPts val="665"/>
              </a:lnSpc>
            </a:pPr>
            <a:r>
              <a:rPr dirty="0" sz="600" spc="-10">
                <a:latin typeface="Palatino Linotype"/>
                <a:cs typeface="Palatino Linotype"/>
              </a:rPr>
              <a:t>Median</a:t>
            </a:r>
            <a:r>
              <a:rPr dirty="0" sz="600" spc="80">
                <a:latin typeface="Palatino Linotype"/>
                <a:cs typeface="Palatino Linotype"/>
              </a:rPr>
              <a:t> </a:t>
            </a:r>
            <a:r>
              <a:rPr dirty="0" sz="600" spc="55">
                <a:latin typeface="Palatino Linotype"/>
                <a:cs typeface="Palatino Linotype"/>
              </a:rPr>
              <a:t>:196.3</a:t>
            </a:r>
            <a:endParaRPr sz="600">
              <a:latin typeface="Palatino Linotype"/>
              <a:cs typeface="Palatino Linotype"/>
            </a:endParaRPr>
          </a:p>
          <a:p>
            <a:pPr algn="just" marL="12700" marR="45085">
              <a:lnSpc>
                <a:spcPts val="700"/>
              </a:lnSpc>
              <a:spcBef>
                <a:spcPts val="30"/>
              </a:spcBef>
            </a:pPr>
            <a:r>
              <a:rPr dirty="0" sz="600">
                <a:latin typeface="Palatino Linotype"/>
                <a:cs typeface="Palatino Linotype"/>
              </a:rPr>
              <a:t>Mean</a:t>
            </a:r>
            <a:r>
              <a:rPr dirty="0" sz="600" spc="200">
                <a:latin typeface="Palatino Linotype"/>
                <a:cs typeface="Palatino Linotype"/>
              </a:rPr>
              <a:t>  </a:t>
            </a:r>
            <a:r>
              <a:rPr dirty="0" sz="600" spc="55">
                <a:latin typeface="Palatino Linotype"/>
                <a:cs typeface="Palatino Linotype"/>
              </a:rPr>
              <a:t>:230.7 </a:t>
            </a:r>
            <a:r>
              <a:rPr dirty="0" sz="600">
                <a:latin typeface="Palatino Linotype"/>
                <a:cs typeface="Palatino Linotype"/>
              </a:rPr>
              <a:t>3rd</a:t>
            </a:r>
            <a:r>
              <a:rPr dirty="0" sz="600" spc="210">
                <a:latin typeface="Palatino Linotype"/>
                <a:cs typeface="Palatino Linotype"/>
              </a:rPr>
              <a:t> </a:t>
            </a:r>
            <a:r>
              <a:rPr dirty="0" sz="600" spc="-10">
                <a:latin typeface="Palatino Linotype"/>
                <a:cs typeface="Palatino Linotype"/>
              </a:rPr>
              <a:t>Qu.:326.0</a:t>
            </a:r>
            <a:r>
              <a:rPr dirty="0" sz="600" spc="500">
                <a:latin typeface="Palatino Linotype"/>
                <a:cs typeface="Palatino Linotype"/>
              </a:rPr>
              <a:t> </a:t>
            </a:r>
            <a:r>
              <a:rPr dirty="0" sz="600">
                <a:latin typeface="Palatino Linotype"/>
                <a:cs typeface="Palatino Linotype"/>
              </a:rPr>
              <a:t>Max.</a:t>
            </a:r>
            <a:r>
              <a:rPr dirty="0" sz="600" spc="290">
                <a:latin typeface="Palatino Linotype"/>
                <a:cs typeface="Palatino Linotype"/>
              </a:rPr>
              <a:t>  </a:t>
            </a:r>
            <a:r>
              <a:rPr dirty="0" sz="600" spc="55">
                <a:latin typeface="Palatino Linotype"/>
                <a:cs typeface="Palatino Linotype"/>
              </a:rPr>
              <a:t>:472.0</a:t>
            </a:r>
            <a:endParaRPr sz="600">
              <a:latin typeface="Palatino Linotype"/>
              <a:cs typeface="Palatino Linotype"/>
            </a:endParaRPr>
          </a:p>
          <a:p>
            <a:pPr algn="ctr">
              <a:lnSpc>
                <a:spcPts val="660"/>
              </a:lnSpc>
            </a:pPr>
            <a:r>
              <a:rPr dirty="0" sz="600" spc="-20">
                <a:latin typeface="Palatino Linotype"/>
                <a:cs typeface="Palatino Linotype"/>
              </a:rPr>
              <a:t>qsec</a:t>
            </a:r>
            <a:endParaRPr sz="600">
              <a:latin typeface="Palatino Linotype"/>
              <a:cs typeface="Palatino Linotype"/>
            </a:endParaRPr>
          </a:p>
          <a:p>
            <a:pPr algn="ctr" marL="12700" marR="45085">
              <a:lnSpc>
                <a:spcPts val="700"/>
              </a:lnSpc>
              <a:spcBef>
                <a:spcPts val="25"/>
              </a:spcBef>
            </a:pPr>
            <a:r>
              <a:rPr dirty="0" sz="600">
                <a:latin typeface="Palatino Linotype"/>
                <a:cs typeface="Palatino Linotype"/>
              </a:rPr>
              <a:t>Min.</a:t>
            </a:r>
            <a:r>
              <a:rPr dirty="0" sz="600" spc="335">
                <a:latin typeface="Palatino Linotype"/>
                <a:cs typeface="Palatino Linotype"/>
              </a:rPr>
              <a:t>  </a:t>
            </a:r>
            <a:r>
              <a:rPr dirty="0" sz="600" spc="55">
                <a:latin typeface="Palatino Linotype"/>
                <a:cs typeface="Palatino Linotype"/>
              </a:rPr>
              <a:t>:14.50 </a:t>
            </a:r>
            <a:r>
              <a:rPr dirty="0" sz="600" spc="65">
                <a:latin typeface="Palatino Linotype"/>
                <a:cs typeface="Palatino Linotype"/>
              </a:rPr>
              <a:t>1st</a:t>
            </a:r>
            <a:r>
              <a:rPr dirty="0" sz="600" spc="165">
                <a:latin typeface="Palatino Linotype"/>
                <a:cs typeface="Palatino Linotype"/>
              </a:rPr>
              <a:t> </a:t>
            </a:r>
            <a:r>
              <a:rPr dirty="0" sz="600" spc="-10">
                <a:latin typeface="Palatino Linotype"/>
                <a:cs typeface="Palatino Linotype"/>
              </a:rPr>
              <a:t>Qu.:16.89</a:t>
            </a:r>
            <a:endParaRPr sz="600">
              <a:latin typeface="Palatino Linotype"/>
              <a:cs typeface="Palatino Linotype"/>
            </a:endParaRPr>
          </a:p>
          <a:p>
            <a:pPr algn="ctr" marR="32384">
              <a:lnSpc>
                <a:spcPts val="665"/>
              </a:lnSpc>
            </a:pPr>
            <a:r>
              <a:rPr dirty="0" sz="600" spc="-10">
                <a:latin typeface="Palatino Linotype"/>
                <a:cs typeface="Palatino Linotype"/>
              </a:rPr>
              <a:t>Median</a:t>
            </a:r>
            <a:r>
              <a:rPr dirty="0" sz="600" spc="80">
                <a:latin typeface="Palatino Linotype"/>
                <a:cs typeface="Palatino Linotype"/>
              </a:rPr>
              <a:t> </a:t>
            </a:r>
            <a:r>
              <a:rPr dirty="0" sz="600" spc="55">
                <a:latin typeface="Palatino Linotype"/>
                <a:cs typeface="Palatino Linotype"/>
              </a:rPr>
              <a:t>:17.71</a:t>
            </a:r>
            <a:endParaRPr sz="600">
              <a:latin typeface="Palatino Linotype"/>
              <a:cs typeface="Palatino Linotype"/>
            </a:endParaRPr>
          </a:p>
          <a:p>
            <a:pPr algn="just" marL="12700" marR="45085">
              <a:lnSpc>
                <a:spcPts val="700"/>
              </a:lnSpc>
              <a:spcBef>
                <a:spcPts val="30"/>
              </a:spcBef>
            </a:pPr>
            <a:r>
              <a:rPr dirty="0" sz="600">
                <a:latin typeface="Palatino Linotype"/>
                <a:cs typeface="Palatino Linotype"/>
              </a:rPr>
              <a:t>Mean</a:t>
            </a:r>
            <a:r>
              <a:rPr dirty="0" sz="600" spc="200">
                <a:latin typeface="Palatino Linotype"/>
                <a:cs typeface="Palatino Linotype"/>
              </a:rPr>
              <a:t>  </a:t>
            </a:r>
            <a:r>
              <a:rPr dirty="0" sz="600" spc="55">
                <a:latin typeface="Palatino Linotype"/>
                <a:cs typeface="Palatino Linotype"/>
              </a:rPr>
              <a:t>:17.85 </a:t>
            </a:r>
            <a:r>
              <a:rPr dirty="0" sz="600">
                <a:latin typeface="Palatino Linotype"/>
                <a:cs typeface="Palatino Linotype"/>
              </a:rPr>
              <a:t>3rd</a:t>
            </a:r>
            <a:r>
              <a:rPr dirty="0" sz="600" spc="210">
                <a:latin typeface="Palatino Linotype"/>
                <a:cs typeface="Palatino Linotype"/>
              </a:rPr>
              <a:t> </a:t>
            </a:r>
            <a:r>
              <a:rPr dirty="0" sz="600" spc="-10">
                <a:latin typeface="Palatino Linotype"/>
                <a:cs typeface="Palatino Linotype"/>
              </a:rPr>
              <a:t>Qu.:18.90</a:t>
            </a:r>
            <a:r>
              <a:rPr dirty="0" sz="600" spc="500">
                <a:latin typeface="Palatino Linotype"/>
                <a:cs typeface="Palatino Linotype"/>
              </a:rPr>
              <a:t> </a:t>
            </a:r>
            <a:r>
              <a:rPr dirty="0" sz="600">
                <a:latin typeface="Palatino Linotype"/>
                <a:cs typeface="Palatino Linotype"/>
              </a:rPr>
              <a:t>Max.</a:t>
            </a:r>
            <a:r>
              <a:rPr dirty="0" sz="600" spc="290">
                <a:latin typeface="Palatino Linotype"/>
                <a:cs typeface="Palatino Linotype"/>
              </a:rPr>
              <a:t>  </a:t>
            </a:r>
            <a:r>
              <a:rPr dirty="0" sz="600" spc="55">
                <a:latin typeface="Palatino Linotype"/>
                <a:cs typeface="Palatino Linotype"/>
              </a:rPr>
              <a:t>:22.90</a:t>
            </a:r>
            <a:endParaRPr sz="600">
              <a:latin typeface="Palatino Linotype"/>
              <a:cs typeface="Palatino Linotype"/>
            </a:endParaRPr>
          </a:p>
          <a:p>
            <a:pPr algn="ctr" marL="80010">
              <a:lnSpc>
                <a:spcPts val="660"/>
              </a:lnSpc>
            </a:pPr>
            <a:r>
              <a:rPr dirty="0" sz="600" spc="-20">
                <a:latin typeface="Palatino Linotype"/>
                <a:cs typeface="Palatino Linotype"/>
              </a:rPr>
              <a:t>carb</a:t>
            </a:r>
            <a:endParaRPr sz="600">
              <a:latin typeface="Palatino Linotype"/>
              <a:cs typeface="Palatino Linotype"/>
            </a:endParaRPr>
          </a:p>
          <a:p>
            <a:pPr algn="ctr" marL="52705" marR="5080">
              <a:lnSpc>
                <a:spcPts val="700"/>
              </a:lnSpc>
              <a:spcBef>
                <a:spcPts val="30"/>
              </a:spcBef>
            </a:pPr>
            <a:r>
              <a:rPr dirty="0" sz="600">
                <a:latin typeface="Palatino Linotype"/>
                <a:cs typeface="Palatino Linotype"/>
              </a:rPr>
              <a:t>Min.</a:t>
            </a:r>
            <a:r>
              <a:rPr dirty="0" sz="600" spc="335">
                <a:latin typeface="Palatino Linotype"/>
                <a:cs typeface="Palatino Linotype"/>
              </a:rPr>
              <a:t>  </a:t>
            </a:r>
            <a:r>
              <a:rPr dirty="0" sz="600" spc="55">
                <a:latin typeface="Palatino Linotype"/>
                <a:cs typeface="Palatino Linotype"/>
              </a:rPr>
              <a:t>:1.000 </a:t>
            </a:r>
            <a:r>
              <a:rPr dirty="0" sz="600" spc="65">
                <a:latin typeface="Palatino Linotype"/>
                <a:cs typeface="Palatino Linotype"/>
              </a:rPr>
              <a:t>1st</a:t>
            </a:r>
            <a:r>
              <a:rPr dirty="0" sz="600" spc="165">
                <a:latin typeface="Palatino Linotype"/>
                <a:cs typeface="Palatino Linotype"/>
              </a:rPr>
              <a:t> </a:t>
            </a:r>
            <a:r>
              <a:rPr dirty="0" sz="600" spc="-10">
                <a:latin typeface="Palatino Linotype"/>
                <a:cs typeface="Palatino Linotype"/>
              </a:rPr>
              <a:t>Qu.:2.000</a:t>
            </a:r>
            <a:endParaRPr sz="600">
              <a:latin typeface="Palatino Linotype"/>
              <a:cs typeface="Palatino Linotype"/>
            </a:endParaRPr>
          </a:p>
          <a:p>
            <a:pPr algn="ctr" marL="40005">
              <a:lnSpc>
                <a:spcPts val="665"/>
              </a:lnSpc>
            </a:pPr>
            <a:r>
              <a:rPr dirty="0" sz="600" spc="-10">
                <a:latin typeface="Palatino Linotype"/>
                <a:cs typeface="Palatino Linotype"/>
              </a:rPr>
              <a:t>Median</a:t>
            </a:r>
            <a:r>
              <a:rPr dirty="0" sz="600" spc="80">
                <a:latin typeface="Palatino Linotype"/>
                <a:cs typeface="Palatino Linotype"/>
              </a:rPr>
              <a:t> </a:t>
            </a:r>
            <a:r>
              <a:rPr dirty="0" sz="600" spc="55">
                <a:latin typeface="Palatino Linotype"/>
                <a:cs typeface="Palatino Linotype"/>
              </a:rPr>
              <a:t>:2.000</a:t>
            </a:r>
            <a:endParaRPr sz="600">
              <a:latin typeface="Palatino Linotype"/>
              <a:cs typeface="Palatino Linotype"/>
            </a:endParaRPr>
          </a:p>
          <a:p>
            <a:pPr algn="just" marL="52705" marR="5080">
              <a:lnSpc>
                <a:spcPts val="700"/>
              </a:lnSpc>
              <a:spcBef>
                <a:spcPts val="30"/>
              </a:spcBef>
            </a:pPr>
            <a:r>
              <a:rPr dirty="0" sz="600">
                <a:latin typeface="Palatino Linotype"/>
                <a:cs typeface="Palatino Linotype"/>
              </a:rPr>
              <a:t>Mean</a:t>
            </a:r>
            <a:r>
              <a:rPr dirty="0" sz="600" spc="200">
                <a:latin typeface="Palatino Linotype"/>
                <a:cs typeface="Palatino Linotype"/>
              </a:rPr>
              <a:t>  </a:t>
            </a:r>
            <a:r>
              <a:rPr dirty="0" sz="600" spc="55">
                <a:latin typeface="Palatino Linotype"/>
                <a:cs typeface="Palatino Linotype"/>
              </a:rPr>
              <a:t>:2.812 </a:t>
            </a:r>
            <a:r>
              <a:rPr dirty="0" sz="600">
                <a:latin typeface="Palatino Linotype"/>
                <a:cs typeface="Palatino Linotype"/>
              </a:rPr>
              <a:t>3rd</a:t>
            </a:r>
            <a:r>
              <a:rPr dirty="0" sz="600" spc="210">
                <a:latin typeface="Palatino Linotype"/>
                <a:cs typeface="Palatino Linotype"/>
              </a:rPr>
              <a:t> </a:t>
            </a:r>
            <a:r>
              <a:rPr dirty="0" sz="600" spc="-10">
                <a:latin typeface="Palatino Linotype"/>
                <a:cs typeface="Palatino Linotype"/>
              </a:rPr>
              <a:t>Qu.:4.000</a:t>
            </a:r>
            <a:r>
              <a:rPr dirty="0" sz="600" spc="500">
                <a:latin typeface="Palatino Linotype"/>
                <a:cs typeface="Palatino Linotype"/>
              </a:rPr>
              <a:t> </a:t>
            </a:r>
            <a:r>
              <a:rPr dirty="0" sz="600">
                <a:latin typeface="Palatino Linotype"/>
                <a:cs typeface="Palatino Linotype"/>
              </a:rPr>
              <a:t>Max.</a:t>
            </a:r>
            <a:r>
              <a:rPr dirty="0" sz="600" spc="290">
                <a:latin typeface="Palatino Linotype"/>
                <a:cs typeface="Palatino Linotype"/>
              </a:rPr>
              <a:t>  </a:t>
            </a:r>
            <a:r>
              <a:rPr dirty="0" sz="600" spc="55">
                <a:latin typeface="Palatino Linotype"/>
                <a:cs typeface="Palatino Linotype"/>
              </a:rPr>
              <a:t>:8.000</a:t>
            </a:r>
            <a:endParaRPr sz="600">
              <a:latin typeface="Palatino Linotype"/>
              <a:cs typeface="Palatino Linotyp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444414" y="1002492"/>
            <a:ext cx="590550" cy="1268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710"/>
              </a:lnSpc>
              <a:spcBef>
                <a:spcPts val="95"/>
              </a:spcBef>
            </a:pPr>
            <a:r>
              <a:rPr dirty="0" sz="600" spc="-25">
                <a:latin typeface="Palatino Linotype"/>
                <a:cs typeface="Palatino Linotype"/>
              </a:rPr>
              <a:t>hp</a:t>
            </a:r>
            <a:endParaRPr sz="600">
              <a:latin typeface="Palatino Linotype"/>
              <a:cs typeface="Palatino Linotype"/>
            </a:endParaRPr>
          </a:p>
          <a:p>
            <a:pPr algn="ctr" marR="32384">
              <a:lnSpc>
                <a:spcPts val="695"/>
              </a:lnSpc>
            </a:pPr>
            <a:r>
              <a:rPr dirty="0" sz="600">
                <a:latin typeface="Palatino Linotype"/>
                <a:cs typeface="Palatino Linotype"/>
              </a:rPr>
              <a:t>Min.</a:t>
            </a:r>
            <a:r>
              <a:rPr dirty="0" sz="600" spc="330">
                <a:latin typeface="Palatino Linotype"/>
                <a:cs typeface="Palatino Linotype"/>
              </a:rPr>
              <a:t>  </a:t>
            </a:r>
            <a:r>
              <a:rPr dirty="0" sz="600" spc="165">
                <a:latin typeface="Palatino Linotype"/>
                <a:cs typeface="Palatino Linotype"/>
              </a:rPr>
              <a:t>:</a:t>
            </a:r>
            <a:r>
              <a:rPr dirty="0" sz="600" spc="180">
                <a:latin typeface="Palatino Linotype"/>
                <a:cs typeface="Palatino Linotype"/>
              </a:rPr>
              <a:t> </a:t>
            </a:r>
            <a:r>
              <a:rPr dirty="0" sz="600" spc="30">
                <a:latin typeface="Palatino Linotype"/>
                <a:cs typeface="Palatino Linotype"/>
              </a:rPr>
              <a:t>52.0</a:t>
            </a:r>
            <a:endParaRPr sz="600">
              <a:latin typeface="Palatino Linotype"/>
              <a:cs typeface="Palatino Linotype"/>
            </a:endParaRPr>
          </a:p>
          <a:p>
            <a:pPr algn="ctr" marR="32384">
              <a:lnSpc>
                <a:spcPts val="695"/>
              </a:lnSpc>
            </a:pPr>
            <a:r>
              <a:rPr dirty="0" sz="600" spc="65">
                <a:latin typeface="Palatino Linotype"/>
                <a:cs typeface="Palatino Linotype"/>
              </a:rPr>
              <a:t>1st</a:t>
            </a:r>
            <a:r>
              <a:rPr dirty="0" sz="600" spc="229">
                <a:latin typeface="Palatino Linotype"/>
                <a:cs typeface="Palatino Linotype"/>
              </a:rPr>
              <a:t> </a:t>
            </a:r>
            <a:r>
              <a:rPr dirty="0" sz="600">
                <a:latin typeface="Palatino Linotype"/>
                <a:cs typeface="Palatino Linotype"/>
              </a:rPr>
              <a:t>Qu.:</a:t>
            </a:r>
            <a:r>
              <a:rPr dirty="0" sz="600" spc="235">
                <a:latin typeface="Palatino Linotype"/>
                <a:cs typeface="Palatino Linotype"/>
              </a:rPr>
              <a:t> </a:t>
            </a:r>
            <a:r>
              <a:rPr dirty="0" sz="600" spc="30">
                <a:latin typeface="Palatino Linotype"/>
                <a:cs typeface="Palatino Linotype"/>
              </a:rPr>
              <a:t>96.5</a:t>
            </a:r>
            <a:endParaRPr sz="600">
              <a:latin typeface="Palatino Linotype"/>
              <a:cs typeface="Palatino Linotype"/>
            </a:endParaRPr>
          </a:p>
          <a:p>
            <a:pPr algn="ctr" marR="32384">
              <a:lnSpc>
                <a:spcPts val="695"/>
              </a:lnSpc>
            </a:pPr>
            <a:r>
              <a:rPr dirty="0" sz="600" spc="-10">
                <a:latin typeface="Palatino Linotype"/>
                <a:cs typeface="Palatino Linotype"/>
              </a:rPr>
              <a:t>Median</a:t>
            </a:r>
            <a:r>
              <a:rPr dirty="0" sz="600" spc="80">
                <a:latin typeface="Palatino Linotype"/>
                <a:cs typeface="Palatino Linotype"/>
              </a:rPr>
              <a:t> </a:t>
            </a:r>
            <a:r>
              <a:rPr dirty="0" sz="600" spc="55">
                <a:latin typeface="Palatino Linotype"/>
                <a:cs typeface="Palatino Linotype"/>
              </a:rPr>
              <a:t>:123.0</a:t>
            </a:r>
            <a:endParaRPr sz="600">
              <a:latin typeface="Palatino Linotype"/>
              <a:cs typeface="Palatino Linotype"/>
            </a:endParaRPr>
          </a:p>
          <a:p>
            <a:pPr algn="just" marL="12700" marR="45085">
              <a:lnSpc>
                <a:spcPts val="700"/>
              </a:lnSpc>
              <a:spcBef>
                <a:spcPts val="30"/>
              </a:spcBef>
            </a:pPr>
            <a:r>
              <a:rPr dirty="0" sz="600">
                <a:latin typeface="Palatino Linotype"/>
                <a:cs typeface="Palatino Linotype"/>
              </a:rPr>
              <a:t>Mean</a:t>
            </a:r>
            <a:r>
              <a:rPr dirty="0" sz="600" spc="200">
                <a:latin typeface="Palatino Linotype"/>
                <a:cs typeface="Palatino Linotype"/>
              </a:rPr>
              <a:t>  </a:t>
            </a:r>
            <a:r>
              <a:rPr dirty="0" sz="600" spc="55">
                <a:latin typeface="Palatino Linotype"/>
                <a:cs typeface="Palatino Linotype"/>
              </a:rPr>
              <a:t>:146.7 </a:t>
            </a:r>
            <a:r>
              <a:rPr dirty="0" sz="600">
                <a:latin typeface="Palatino Linotype"/>
                <a:cs typeface="Palatino Linotype"/>
              </a:rPr>
              <a:t>3rd</a:t>
            </a:r>
            <a:r>
              <a:rPr dirty="0" sz="600" spc="210">
                <a:latin typeface="Palatino Linotype"/>
                <a:cs typeface="Palatino Linotype"/>
              </a:rPr>
              <a:t> </a:t>
            </a:r>
            <a:r>
              <a:rPr dirty="0" sz="600" spc="-10">
                <a:latin typeface="Palatino Linotype"/>
                <a:cs typeface="Palatino Linotype"/>
              </a:rPr>
              <a:t>Qu.:180.0</a:t>
            </a:r>
            <a:r>
              <a:rPr dirty="0" sz="600" spc="500">
                <a:latin typeface="Palatino Linotype"/>
                <a:cs typeface="Palatino Linotype"/>
              </a:rPr>
              <a:t> </a:t>
            </a:r>
            <a:r>
              <a:rPr dirty="0" sz="600">
                <a:latin typeface="Palatino Linotype"/>
                <a:cs typeface="Palatino Linotype"/>
              </a:rPr>
              <a:t>Max.</a:t>
            </a:r>
            <a:r>
              <a:rPr dirty="0" sz="600" spc="290">
                <a:latin typeface="Palatino Linotype"/>
                <a:cs typeface="Palatino Linotype"/>
              </a:rPr>
              <a:t>  </a:t>
            </a:r>
            <a:r>
              <a:rPr dirty="0" sz="600" spc="55">
                <a:latin typeface="Palatino Linotype"/>
                <a:cs typeface="Palatino Linotype"/>
              </a:rPr>
              <a:t>:335.0</a:t>
            </a:r>
            <a:endParaRPr sz="600">
              <a:latin typeface="Palatino Linotype"/>
              <a:cs typeface="Palatino Linotype"/>
            </a:endParaRPr>
          </a:p>
          <a:p>
            <a:pPr algn="ctr">
              <a:lnSpc>
                <a:spcPts val="660"/>
              </a:lnSpc>
            </a:pPr>
            <a:r>
              <a:rPr dirty="0" sz="600" spc="-25">
                <a:latin typeface="Palatino Linotype"/>
                <a:cs typeface="Palatino Linotype"/>
              </a:rPr>
              <a:t>vs</a:t>
            </a:r>
            <a:endParaRPr sz="600">
              <a:latin typeface="Palatino Linotype"/>
              <a:cs typeface="Palatino Linotype"/>
            </a:endParaRPr>
          </a:p>
          <a:p>
            <a:pPr algn="ctr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>
                <a:latin typeface="Palatino Linotype"/>
                <a:cs typeface="Palatino Linotype"/>
              </a:rPr>
              <a:t>Min.</a:t>
            </a:r>
            <a:r>
              <a:rPr dirty="0" sz="600" spc="335">
                <a:latin typeface="Palatino Linotype"/>
                <a:cs typeface="Palatino Linotype"/>
              </a:rPr>
              <a:t>  </a:t>
            </a:r>
            <a:r>
              <a:rPr dirty="0" sz="600" spc="45">
                <a:latin typeface="Palatino Linotype"/>
                <a:cs typeface="Palatino Linotype"/>
              </a:rPr>
              <a:t>:0.0000</a:t>
            </a:r>
            <a:r>
              <a:rPr dirty="0" sz="600" spc="65">
                <a:latin typeface="Palatino Linotype"/>
                <a:cs typeface="Palatino Linotype"/>
              </a:rPr>
              <a:t> 1st</a:t>
            </a:r>
            <a:r>
              <a:rPr dirty="0" sz="600" spc="165">
                <a:latin typeface="Palatino Linotype"/>
                <a:cs typeface="Palatino Linotype"/>
              </a:rPr>
              <a:t> </a:t>
            </a:r>
            <a:r>
              <a:rPr dirty="0" sz="600" spc="-10">
                <a:latin typeface="Palatino Linotype"/>
                <a:cs typeface="Palatino Linotype"/>
              </a:rPr>
              <a:t>Qu.:0.0000</a:t>
            </a:r>
            <a:endParaRPr sz="600">
              <a:latin typeface="Palatino Linotype"/>
              <a:cs typeface="Palatino Linotype"/>
            </a:endParaRPr>
          </a:p>
          <a:p>
            <a:pPr algn="ctr">
              <a:lnSpc>
                <a:spcPts val="665"/>
              </a:lnSpc>
            </a:pPr>
            <a:r>
              <a:rPr dirty="0" sz="600" spc="-10">
                <a:latin typeface="Palatino Linotype"/>
                <a:cs typeface="Palatino Linotype"/>
              </a:rPr>
              <a:t>Median</a:t>
            </a:r>
            <a:r>
              <a:rPr dirty="0" sz="600" spc="70">
                <a:latin typeface="Palatino Linotype"/>
                <a:cs typeface="Palatino Linotype"/>
              </a:rPr>
              <a:t> </a:t>
            </a:r>
            <a:r>
              <a:rPr dirty="0" sz="600" spc="45">
                <a:latin typeface="Palatino Linotype"/>
                <a:cs typeface="Palatino Linotype"/>
              </a:rPr>
              <a:t>:0.0000</a:t>
            </a:r>
            <a:endParaRPr sz="600">
              <a:latin typeface="Palatino Linotype"/>
              <a:cs typeface="Palatino Linotype"/>
            </a:endParaRPr>
          </a:p>
          <a:p>
            <a:pPr algn="just" marL="12700" marR="5080">
              <a:lnSpc>
                <a:spcPts val="700"/>
              </a:lnSpc>
              <a:spcBef>
                <a:spcPts val="25"/>
              </a:spcBef>
            </a:pPr>
            <a:r>
              <a:rPr dirty="0" sz="600">
                <a:latin typeface="Palatino Linotype"/>
                <a:cs typeface="Palatino Linotype"/>
              </a:rPr>
              <a:t>Mean</a:t>
            </a:r>
            <a:r>
              <a:rPr dirty="0" sz="600" spc="200">
                <a:latin typeface="Palatino Linotype"/>
                <a:cs typeface="Palatino Linotype"/>
              </a:rPr>
              <a:t>  </a:t>
            </a:r>
            <a:r>
              <a:rPr dirty="0" sz="600" spc="45">
                <a:latin typeface="Palatino Linotype"/>
                <a:cs typeface="Palatino Linotype"/>
              </a:rPr>
              <a:t>:0.4375</a:t>
            </a:r>
            <a:r>
              <a:rPr dirty="0" sz="600" spc="500">
                <a:latin typeface="Palatino Linotype"/>
                <a:cs typeface="Palatino Linotype"/>
              </a:rPr>
              <a:t> </a:t>
            </a:r>
            <a:r>
              <a:rPr dirty="0" sz="600">
                <a:latin typeface="Palatino Linotype"/>
                <a:cs typeface="Palatino Linotype"/>
              </a:rPr>
              <a:t>3rd</a:t>
            </a:r>
            <a:r>
              <a:rPr dirty="0" sz="600" spc="210">
                <a:latin typeface="Palatino Linotype"/>
                <a:cs typeface="Palatino Linotype"/>
              </a:rPr>
              <a:t> </a:t>
            </a:r>
            <a:r>
              <a:rPr dirty="0" sz="600" spc="-10">
                <a:latin typeface="Palatino Linotype"/>
                <a:cs typeface="Palatino Linotype"/>
              </a:rPr>
              <a:t>Qu.:1.0000</a:t>
            </a:r>
            <a:r>
              <a:rPr dirty="0" sz="600" spc="500">
                <a:latin typeface="Palatino Linotype"/>
                <a:cs typeface="Palatino Linotype"/>
              </a:rPr>
              <a:t> </a:t>
            </a:r>
            <a:r>
              <a:rPr dirty="0" sz="600">
                <a:latin typeface="Palatino Linotype"/>
                <a:cs typeface="Palatino Linotype"/>
              </a:rPr>
              <a:t>Max.</a:t>
            </a:r>
            <a:r>
              <a:rPr dirty="0" sz="600" spc="290">
                <a:latin typeface="Palatino Linotype"/>
                <a:cs typeface="Palatino Linotype"/>
              </a:rPr>
              <a:t>  </a:t>
            </a:r>
            <a:r>
              <a:rPr dirty="0" sz="600" spc="45">
                <a:latin typeface="Palatino Linotype"/>
                <a:cs typeface="Palatino Linotype"/>
              </a:rPr>
              <a:t>:1.0000</a:t>
            </a:r>
            <a:endParaRPr sz="600">
              <a:latin typeface="Palatino Linotype"/>
              <a:cs typeface="Palatino Linotyp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47294" y="1091062"/>
            <a:ext cx="711200" cy="11798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>
                <a:latin typeface="Palatino Linotype"/>
                <a:cs typeface="Palatino Linotype"/>
              </a:rPr>
              <a:t>##</a:t>
            </a:r>
            <a:r>
              <a:rPr dirty="0" sz="600" spc="180">
                <a:latin typeface="Palatino Linotype"/>
                <a:cs typeface="Palatino Linotype"/>
              </a:rPr>
              <a:t>  </a:t>
            </a:r>
            <a:r>
              <a:rPr dirty="0" sz="600">
                <a:latin typeface="Palatino Linotype"/>
                <a:cs typeface="Palatino Linotype"/>
              </a:rPr>
              <a:t>Min.</a:t>
            </a:r>
            <a:r>
              <a:rPr dirty="0" sz="600" spc="350">
                <a:latin typeface="Palatino Linotype"/>
                <a:cs typeface="Palatino Linotype"/>
              </a:rPr>
              <a:t>  </a:t>
            </a:r>
            <a:r>
              <a:rPr dirty="0" sz="600" spc="55">
                <a:latin typeface="Palatino Linotype"/>
                <a:cs typeface="Palatino Linotype"/>
              </a:rPr>
              <a:t>:10.40 </a:t>
            </a:r>
            <a:r>
              <a:rPr dirty="0" sz="600">
                <a:latin typeface="Palatino Linotype"/>
                <a:cs typeface="Palatino Linotype"/>
              </a:rPr>
              <a:t>##</a:t>
            </a:r>
            <a:r>
              <a:rPr dirty="0" sz="600" spc="185">
                <a:latin typeface="Palatino Linotype"/>
                <a:cs typeface="Palatino Linotype"/>
              </a:rPr>
              <a:t>  </a:t>
            </a:r>
            <a:r>
              <a:rPr dirty="0" sz="600" spc="65">
                <a:latin typeface="Palatino Linotype"/>
                <a:cs typeface="Palatino Linotype"/>
              </a:rPr>
              <a:t>1st</a:t>
            </a:r>
            <a:r>
              <a:rPr dirty="0" sz="600" spc="185">
                <a:latin typeface="Palatino Linotype"/>
                <a:cs typeface="Palatino Linotype"/>
              </a:rPr>
              <a:t> </a:t>
            </a:r>
            <a:r>
              <a:rPr dirty="0" sz="600" spc="-10">
                <a:latin typeface="Palatino Linotype"/>
                <a:cs typeface="Palatino Linotype"/>
              </a:rPr>
              <a:t>Qu.:15.43</a:t>
            </a:r>
            <a:endParaRPr sz="600">
              <a:latin typeface="Palatino Linotype"/>
              <a:cs typeface="Palatino Linotype"/>
            </a:endParaRPr>
          </a:p>
          <a:p>
            <a:pPr algn="just" marL="12700">
              <a:lnSpc>
                <a:spcPts val="665"/>
              </a:lnSpc>
            </a:pPr>
            <a:r>
              <a:rPr dirty="0" sz="600">
                <a:latin typeface="Palatino Linotype"/>
                <a:cs typeface="Palatino Linotype"/>
              </a:rPr>
              <a:t>##</a:t>
            </a:r>
            <a:r>
              <a:rPr dirty="0" sz="600" spc="465">
                <a:latin typeface="Palatino Linotype"/>
                <a:cs typeface="Palatino Linotype"/>
              </a:rPr>
              <a:t> </a:t>
            </a:r>
            <a:r>
              <a:rPr dirty="0" sz="600" spc="-10">
                <a:latin typeface="Palatino Linotype"/>
                <a:cs typeface="Palatino Linotype"/>
              </a:rPr>
              <a:t>Median</a:t>
            </a:r>
            <a:r>
              <a:rPr dirty="0" sz="600" spc="155">
                <a:latin typeface="Palatino Linotype"/>
                <a:cs typeface="Palatino Linotype"/>
              </a:rPr>
              <a:t> </a:t>
            </a:r>
            <a:r>
              <a:rPr dirty="0" sz="600" spc="55">
                <a:latin typeface="Palatino Linotype"/>
                <a:cs typeface="Palatino Linotype"/>
              </a:rPr>
              <a:t>:19.20</a:t>
            </a:r>
            <a:endParaRPr sz="600">
              <a:latin typeface="Palatino Linotype"/>
              <a:cs typeface="Palatino Linotype"/>
            </a:endParaRPr>
          </a:p>
          <a:p>
            <a:pPr algn="just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>
                <a:latin typeface="Palatino Linotype"/>
                <a:cs typeface="Palatino Linotype"/>
              </a:rPr>
              <a:t>##</a:t>
            </a:r>
            <a:r>
              <a:rPr dirty="0" sz="600" spc="409">
                <a:latin typeface="Palatino Linotype"/>
                <a:cs typeface="Palatino Linotype"/>
              </a:rPr>
              <a:t> </a:t>
            </a:r>
            <a:r>
              <a:rPr dirty="0" sz="600">
                <a:latin typeface="Palatino Linotype"/>
                <a:cs typeface="Palatino Linotype"/>
              </a:rPr>
              <a:t>Mean</a:t>
            </a:r>
            <a:r>
              <a:rPr dirty="0" sz="600" spc="270">
                <a:latin typeface="Palatino Linotype"/>
                <a:cs typeface="Palatino Linotype"/>
              </a:rPr>
              <a:t>  </a:t>
            </a:r>
            <a:r>
              <a:rPr dirty="0" sz="600" spc="55">
                <a:latin typeface="Palatino Linotype"/>
                <a:cs typeface="Palatino Linotype"/>
              </a:rPr>
              <a:t>:20.09 </a:t>
            </a:r>
            <a:r>
              <a:rPr dirty="0" sz="600">
                <a:latin typeface="Palatino Linotype"/>
                <a:cs typeface="Palatino Linotype"/>
              </a:rPr>
              <a:t>##</a:t>
            </a:r>
            <a:r>
              <a:rPr dirty="0" sz="600" spc="200">
                <a:latin typeface="Palatino Linotype"/>
                <a:cs typeface="Palatino Linotype"/>
              </a:rPr>
              <a:t>  </a:t>
            </a:r>
            <a:r>
              <a:rPr dirty="0" sz="600">
                <a:latin typeface="Palatino Linotype"/>
                <a:cs typeface="Palatino Linotype"/>
              </a:rPr>
              <a:t>3rd</a:t>
            </a:r>
            <a:r>
              <a:rPr dirty="0" sz="600" spc="200">
                <a:latin typeface="Palatino Linotype"/>
                <a:cs typeface="Palatino Linotype"/>
              </a:rPr>
              <a:t> </a:t>
            </a:r>
            <a:r>
              <a:rPr dirty="0" sz="600" spc="-10">
                <a:latin typeface="Palatino Linotype"/>
                <a:cs typeface="Palatino Linotype"/>
              </a:rPr>
              <a:t>Qu.:22.80</a:t>
            </a:r>
            <a:r>
              <a:rPr dirty="0" sz="600" spc="500">
                <a:latin typeface="Palatino Linotype"/>
                <a:cs typeface="Palatino Linotype"/>
              </a:rPr>
              <a:t> </a:t>
            </a:r>
            <a:r>
              <a:rPr dirty="0" sz="600">
                <a:latin typeface="Palatino Linotype"/>
                <a:cs typeface="Palatino Linotype"/>
              </a:rPr>
              <a:t>##</a:t>
            </a:r>
            <a:r>
              <a:rPr dirty="0" sz="600" spc="480">
                <a:latin typeface="Palatino Linotype"/>
                <a:cs typeface="Palatino Linotype"/>
              </a:rPr>
              <a:t> </a:t>
            </a:r>
            <a:r>
              <a:rPr dirty="0" sz="600">
                <a:latin typeface="Palatino Linotype"/>
                <a:cs typeface="Palatino Linotype"/>
              </a:rPr>
              <a:t>Max.</a:t>
            </a:r>
            <a:r>
              <a:rPr dirty="0" sz="600" spc="320">
                <a:latin typeface="Palatino Linotype"/>
                <a:cs typeface="Palatino Linotype"/>
              </a:rPr>
              <a:t>  </a:t>
            </a:r>
            <a:r>
              <a:rPr dirty="0" sz="600" spc="55">
                <a:latin typeface="Palatino Linotype"/>
                <a:cs typeface="Palatino Linotype"/>
              </a:rPr>
              <a:t>:33.90</a:t>
            </a:r>
            <a:endParaRPr sz="600">
              <a:latin typeface="Palatino Linotype"/>
              <a:cs typeface="Palatino Linotype"/>
            </a:endParaRPr>
          </a:p>
          <a:p>
            <a:pPr algn="just" marL="12700">
              <a:lnSpc>
                <a:spcPts val="660"/>
              </a:lnSpc>
              <a:tabLst>
                <a:tab pos="375285" algn="l"/>
              </a:tabLst>
            </a:pPr>
            <a:r>
              <a:rPr dirty="0" sz="600" spc="-25">
                <a:latin typeface="Palatino Linotype"/>
                <a:cs typeface="Palatino Linotype"/>
              </a:rPr>
              <a:t>##</a:t>
            </a:r>
            <a:r>
              <a:rPr dirty="0" sz="600">
                <a:latin typeface="Palatino Linotype"/>
                <a:cs typeface="Palatino Linotype"/>
              </a:rPr>
              <a:t>	</a:t>
            </a:r>
            <a:r>
              <a:rPr dirty="0" sz="600" spc="-20">
                <a:latin typeface="Palatino Linotype"/>
                <a:cs typeface="Palatino Linotype"/>
              </a:rPr>
              <a:t>drat</a:t>
            </a:r>
            <a:endParaRPr sz="600">
              <a:latin typeface="Palatino Linotype"/>
              <a:cs typeface="Palatino Linotype"/>
            </a:endParaRPr>
          </a:p>
          <a:p>
            <a:pPr algn="just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>
                <a:latin typeface="Palatino Linotype"/>
                <a:cs typeface="Palatino Linotype"/>
              </a:rPr>
              <a:t>##</a:t>
            </a:r>
            <a:r>
              <a:rPr dirty="0" sz="600" spc="180">
                <a:latin typeface="Palatino Linotype"/>
                <a:cs typeface="Palatino Linotype"/>
              </a:rPr>
              <a:t>  </a:t>
            </a:r>
            <a:r>
              <a:rPr dirty="0" sz="600">
                <a:latin typeface="Palatino Linotype"/>
                <a:cs typeface="Palatino Linotype"/>
              </a:rPr>
              <a:t>Min.</a:t>
            </a:r>
            <a:r>
              <a:rPr dirty="0" sz="600" spc="350">
                <a:latin typeface="Palatino Linotype"/>
                <a:cs typeface="Palatino Linotype"/>
              </a:rPr>
              <a:t>  </a:t>
            </a:r>
            <a:r>
              <a:rPr dirty="0" sz="600" spc="55">
                <a:latin typeface="Palatino Linotype"/>
                <a:cs typeface="Palatino Linotype"/>
              </a:rPr>
              <a:t>:2.760 </a:t>
            </a:r>
            <a:r>
              <a:rPr dirty="0" sz="600">
                <a:latin typeface="Palatino Linotype"/>
                <a:cs typeface="Palatino Linotype"/>
              </a:rPr>
              <a:t>##</a:t>
            </a:r>
            <a:r>
              <a:rPr dirty="0" sz="600" spc="185">
                <a:latin typeface="Palatino Linotype"/>
                <a:cs typeface="Palatino Linotype"/>
              </a:rPr>
              <a:t>  </a:t>
            </a:r>
            <a:r>
              <a:rPr dirty="0" sz="600" spc="65">
                <a:latin typeface="Palatino Linotype"/>
                <a:cs typeface="Palatino Linotype"/>
              </a:rPr>
              <a:t>1st</a:t>
            </a:r>
            <a:r>
              <a:rPr dirty="0" sz="600" spc="185">
                <a:latin typeface="Palatino Linotype"/>
                <a:cs typeface="Palatino Linotype"/>
              </a:rPr>
              <a:t> </a:t>
            </a:r>
            <a:r>
              <a:rPr dirty="0" sz="600" spc="-10">
                <a:latin typeface="Palatino Linotype"/>
                <a:cs typeface="Palatino Linotype"/>
              </a:rPr>
              <a:t>Qu.:3.080</a:t>
            </a:r>
            <a:endParaRPr sz="600">
              <a:latin typeface="Palatino Linotype"/>
              <a:cs typeface="Palatino Linotype"/>
            </a:endParaRPr>
          </a:p>
          <a:p>
            <a:pPr algn="just" marL="12700">
              <a:lnSpc>
                <a:spcPts val="665"/>
              </a:lnSpc>
            </a:pPr>
            <a:r>
              <a:rPr dirty="0" sz="600">
                <a:latin typeface="Palatino Linotype"/>
                <a:cs typeface="Palatino Linotype"/>
              </a:rPr>
              <a:t>##</a:t>
            </a:r>
            <a:r>
              <a:rPr dirty="0" sz="600" spc="465">
                <a:latin typeface="Palatino Linotype"/>
                <a:cs typeface="Palatino Linotype"/>
              </a:rPr>
              <a:t> </a:t>
            </a:r>
            <a:r>
              <a:rPr dirty="0" sz="600" spc="-10">
                <a:latin typeface="Palatino Linotype"/>
                <a:cs typeface="Palatino Linotype"/>
              </a:rPr>
              <a:t>Median</a:t>
            </a:r>
            <a:r>
              <a:rPr dirty="0" sz="600" spc="155">
                <a:latin typeface="Palatino Linotype"/>
                <a:cs typeface="Palatino Linotype"/>
              </a:rPr>
              <a:t> </a:t>
            </a:r>
            <a:r>
              <a:rPr dirty="0" sz="600" spc="55">
                <a:latin typeface="Palatino Linotype"/>
                <a:cs typeface="Palatino Linotype"/>
              </a:rPr>
              <a:t>:3.695</a:t>
            </a:r>
            <a:endParaRPr sz="600">
              <a:latin typeface="Palatino Linotype"/>
              <a:cs typeface="Palatino Linotype"/>
            </a:endParaRPr>
          </a:p>
          <a:p>
            <a:pPr algn="just" marL="12700" marR="5080">
              <a:lnSpc>
                <a:spcPts val="700"/>
              </a:lnSpc>
              <a:spcBef>
                <a:spcPts val="25"/>
              </a:spcBef>
            </a:pPr>
            <a:r>
              <a:rPr dirty="0" sz="600">
                <a:latin typeface="Palatino Linotype"/>
                <a:cs typeface="Palatino Linotype"/>
              </a:rPr>
              <a:t>##</a:t>
            </a:r>
            <a:r>
              <a:rPr dirty="0" sz="600" spc="409">
                <a:latin typeface="Palatino Linotype"/>
                <a:cs typeface="Palatino Linotype"/>
              </a:rPr>
              <a:t> </a:t>
            </a:r>
            <a:r>
              <a:rPr dirty="0" sz="600">
                <a:latin typeface="Palatino Linotype"/>
                <a:cs typeface="Palatino Linotype"/>
              </a:rPr>
              <a:t>Mean</a:t>
            </a:r>
            <a:r>
              <a:rPr dirty="0" sz="600" spc="270">
                <a:latin typeface="Palatino Linotype"/>
                <a:cs typeface="Palatino Linotype"/>
              </a:rPr>
              <a:t>  </a:t>
            </a:r>
            <a:r>
              <a:rPr dirty="0" sz="600" spc="55">
                <a:latin typeface="Palatino Linotype"/>
                <a:cs typeface="Palatino Linotype"/>
              </a:rPr>
              <a:t>:3.597 </a:t>
            </a:r>
            <a:r>
              <a:rPr dirty="0" sz="600">
                <a:latin typeface="Palatino Linotype"/>
                <a:cs typeface="Palatino Linotype"/>
              </a:rPr>
              <a:t>##</a:t>
            </a:r>
            <a:r>
              <a:rPr dirty="0" sz="600" spc="200">
                <a:latin typeface="Palatino Linotype"/>
                <a:cs typeface="Palatino Linotype"/>
              </a:rPr>
              <a:t>  </a:t>
            </a:r>
            <a:r>
              <a:rPr dirty="0" sz="600">
                <a:latin typeface="Palatino Linotype"/>
                <a:cs typeface="Palatino Linotype"/>
              </a:rPr>
              <a:t>3rd</a:t>
            </a:r>
            <a:r>
              <a:rPr dirty="0" sz="600" spc="200">
                <a:latin typeface="Palatino Linotype"/>
                <a:cs typeface="Palatino Linotype"/>
              </a:rPr>
              <a:t> </a:t>
            </a:r>
            <a:r>
              <a:rPr dirty="0" sz="600" spc="-10">
                <a:latin typeface="Palatino Linotype"/>
                <a:cs typeface="Palatino Linotype"/>
              </a:rPr>
              <a:t>Qu.:3.920</a:t>
            </a:r>
            <a:r>
              <a:rPr dirty="0" sz="600" spc="500">
                <a:latin typeface="Palatino Linotype"/>
                <a:cs typeface="Palatino Linotype"/>
              </a:rPr>
              <a:t> </a:t>
            </a:r>
            <a:r>
              <a:rPr dirty="0" sz="600">
                <a:latin typeface="Palatino Linotype"/>
                <a:cs typeface="Palatino Linotype"/>
              </a:rPr>
              <a:t>##</a:t>
            </a:r>
            <a:r>
              <a:rPr dirty="0" sz="600" spc="480">
                <a:latin typeface="Palatino Linotype"/>
                <a:cs typeface="Palatino Linotype"/>
              </a:rPr>
              <a:t> </a:t>
            </a:r>
            <a:r>
              <a:rPr dirty="0" sz="600">
                <a:latin typeface="Palatino Linotype"/>
                <a:cs typeface="Palatino Linotype"/>
              </a:rPr>
              <a:t>Max.</a:t>
            </a:r>
            <a:r>
              <a:rPr dirty="0" sz="600" spc="320">
                <a:latin typeface="Palatino Linotype"/>
                <a:cs typeface="Palatino Linotype"/>
              </a:rPr>
              <a:t>  </a:t>
            </a:r>
            <a:r>
              <a:rPr dirty="0" sz="600" spc="55">
                <a:latin typeface="Palatino Linotype"/>
                <a:cs typeface="Palatino Linotype"/>
              </a:rPr>
              <a:t>:4.930</a:t>
            </a:r>
            <a:endParaRPr sz="600">
              <a:latin typeface="Palatino Linotype"/>
              <a:cs typeface="Palatino Linotyp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47294" y="2242444"/>
            <a:ext cx="5099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5925" algn="l"/>
              </a:tabLst>
            </a:pPr>
            <a:r>
              <a:rPr dirty="0" sz="600" spc="-25">
                <a:latin typeface="Palatino Linotype"/>
                <a:cs typeface="Palatino Linotype"/>
              </a:rPr>
              <a:t>##</a:t>
            </a:r>
            <a:r>
              <a:rPr dirty="0" sz="600">
                <a:latin typeface="Palatino Linotype"/>
                <a:cs typeface="Palatino Linotype"/>
              </a:rPr>
              <a:t>	</a:t>
            </a:r>
            <a:r>
              <a:rPr dirty="0" sz="600" spc="-75">
                <a:latin typeface="Palatino Linotype"/>
                <a:cs typeface="Palatino Linotype"/>
              </a:rPr>
              <a:t>am</a:t>
            </a:r>
            <a:endParaRPr sz="600">
              <a:latin typeface="Palatino Linotype"/>
              <a:cs typeface="Palatino Linotyp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47294" y="2331013"/>
            <a:ext cx="751840" cy="559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12700" marR="5080">
              <a:lnSpc>
                <a:spcPts val="700"/>
              </a:lnSpc>
              <a:spcBef>
                <a:spcPts val="135"/>
              </a:spcBef>
            </a:pPr>
            <a:r>
              <a:rPr dirty="0" sz="600">
                <a:latin typeface="Palatino Linotype"/>
                <a:cs typeface="Palatino Linotype"/>
              </a:rPr>
              <a:t>##</a:t>
            </a:r>
            <a:r>
              <a:rPr dirty="0" sz="600" spc="180">
                <a:latin typeface="Palatino Linotype"/>
                <a:cs typeface="Palatino Linotype"/>
              </a:rPr>
              <a:t>  </a:t>
            </a:r>
            <a:r>
              <a:rPr dirty="0" sz="600">
                <a:latin typeface="Palatino Linotype"/>
                <a:cs typeface="Palatino Linotype"/>
              </a:rPr>
              <a:t>Min.</a:t>
            </a:r>
            <a:r>
              <a:rPr dirty="0" sz="600" spc="350">
                <a:latin typeface="Palatino Linotype"/>
                <a:cs typeface="Palatino Linotype"/>
              </a:rPr>
              <a:t>  </a:t>
            </a:r>
            <a:r>
              <a:rPr dirty="0" sz="600" spc="45">
                <a:latin typeface="Palatino Linotype"/>
                <a:cs typeface="Palatino Linotype"/>
              </a:rPr>
              <a:t>:0.0000</a:t>
            </a:r>
            <a:r>
              <a:rPr dirty="0" sz="600" spc="500">
                <a:latin typeface="Palatino Linotype"/>
                <a:cs typeface="Palatino Linotype"/>
              </a:rPr>
              <a:t> </a:t>
            </a:r>
            <a:r>
              <a:rPr dirty="0" sz="600">
                <a:latin typeface="Palatino Linotype"/>
                <a:cs typeface="Palatino Linotype"/>
              </a:rPr>
              <a:t>##</a:t>
            </a:r>
            <a:r>
              <a:rPr dirty="0" sz="600" spc="185">
                <a:latin typeface="Palatino Linotype"/>
                <a:cs typeface="Palatino Linotype"/>
              </a:rPr>
              <a:t>  </a:t>
            </a:r>
            <a:r>
              <a:rPr dirty="0" sz="600" spc="65">
                <a:latin typeface="Palatino Linotype"/>
                <a:cs typeface="Palatino Linotype"/>
              </a:rPr>
              <a:t>1st</a:t>
            </a:r>
            <a:r>
              <a:rPr dirty="0" sz="600" spc="185">
                <a:latin typeface="Palatino Linotype"/>
                <a:cs typeface="Palatino Linotype"/>
              </a:rPr>
              <a:t> </a:t>
            </a:r>
            <a:r>
              <a:rPr dirty="0" sz="600" spc="-10">
                <a:latin typeface="Palatino Linotype"/>
                <a:cs typeface="Palatino Linotype"/>
              </a:rPr>
              <a:t>Qu.:0.0000</a:t>
            </a:r>
            <a:endParaRPr sz="600">
              <a:latin typeface="Palatino Linotype"/>
              <a:cs typeface="Palatino Linotype"/>
            </a:endParaRPr>
          </a:p>
          <a:p>
            <a:pPr algn="just" marL="12700">
              <a:lnSpc>
                <a:spcPts val="665"/>
              </a:lnSpc>
            </a:pPr>
            <a:r>
              <a:rPr dirty="0" sz="600">
                <a:latin typeface="Palatino Linotype"/>
                <a:cs typeface="Palatino Linotype"/>
              </a:rPr>
              <a:t>##</a:t>
            </a:r>
            <a:r>
              <a:rPr dirty="0" sz="600" spc="465">
                <a:latin typeface="Palatino Linotype"/>
                <a:cs typeface="Palatino Linotype"/>
              </a:rPr>
              <a:t> </a:t>
            </a:r>
            <a:r>
              <a:rPr dirty="0" sz="600" spc="-10">
                <a:latin typeface="Palatino Linotype"/>
                <a:cs typeface="Palatino Linotype"/>
              </a:rPr>
              <a:t>Median</a:t>
            </a:r>
            <a:r>
              <a:rPr dirty="0" sz="600" spc="155">
                <a:latin typeface="Palatino Linotype"/>
                <a:cs typeface="Palatino Linotype"/>
              </a:rPr>
              <a:t> </a:t>
            </a:r>
            <a:r>
              <a:rPr dirty="0" sz="600" spc="45">
                <a:latin typeface="Palatino Linotype"/>
                <a:cs typeface="Palatino Linotype"/>
              </a:rPr>
              <a:t>:0.0000</a:t>
            </a:r>
            <a:endParaRPr sz="600">
              <a:latin typeface="Palatino Linotype"/>
              <a:cs typeface="Palatino Linotype"/>
            </a:endParaRPr>
          </a:p>
          <a:p>
            <a:pPr algn="just" marL="12700" marR="5080">
              <a:lnSpc>
                <a:spcPts val="700"/>
              </a:lnSpc>
              <a:spcBef>
                <a:spcPts val="30"/>
              </a:spcBef>
            </a:pPr>
            <a:r>
              <a:rPr dirty="0" sz="600">
                <a:latin typeface="Palatino Linotype"/>
                <a:cs typeface="Palatino Linotype"/>
              </a:rPr>
              <a:t>##</a:t>
            </a:r>
            <a:r>
              <a:rPr dirty="0" sz="600" spc="409">
                <a:latin typeface="Palatino Linotype"/>
                <a:cs typeface="Palatino Linotype"/>
              </a:rPr>
              <a:t> </a:t>
            </a:r>
            <a:r>
              <a:rPr dirty="0" sz="600">
                <a:latin typeface="Palatino Linotype"/>
                <a:cs typeface="Palatino Linotype"/>
              </a:rPr>
              <a:t>Mean</a:t>
            </a:r>
            <a:r>
              <a:rPr dirty="0" sz="600" spc="270">
                <a:latin typeface="Palatino Linotype"/>
                <a:cs typeface="Palatino Linotype"/>
              </a:rPr>
              <a:t>  </a:t>
            </a:r>
            <a:r>
              <a:rPr dirty="0" sz="600" spc="45">
                <a:latin typeface="Palatino Linotype"/>
                <a:cs typeface="Palatino Linotype"/>
              </a:rPr>
              <a:t>:0.4062</a:t>
            </a:r>
            <a:r>
              <a:rPr dirty="0" sz="600" spc="500">
                <a:latin typeface="Palatino Linotype"/>
                <a:cs typeface="Palatino Linotype"/>
              </a:rPr>
              <a:t> </a:t>
            </a:r>
            <a:r>
              <a:rPr dirty="0" sz="600">
                <a:latin typeface="Palatino Linotype"/>
                <a:cs typeface="Palatino Linotype"/>
              </a:rPr>
              <a:t>##</a:t>
            </a:r>
            <a:r>
              <a:rPr dirty="0" sz="600" spc="200">
                <a:latin typeface="Palatino Linotype"/>
                <a:cs typeface="Palatino Linotype"/>
              </a:rPr>
              <a:t>  </a:t>
            </a:r>
            <a:r>
              <a:rPr dirty="0" sz="600">
                <a:latin typeface="Palatino Linotype"/>
                <a:cs typeface="Palatino Linotype"/>
              </a:rPr>
              <a:t>3rd</a:t>
            </a:r>
            <a:r>
              <a:rPr dirty="0" sz="600" spc="200">
                <a:latin typeface="Palatino Linotype"/>
                <a:cs typeface="Palatino Linotype"/>
              </a:rPr>
              <a:t> </a:t>
            </a:r>
            <a:r>
              <a:rPr dirty="0" sz="600" spc="-10">
                <a:latin typeface="Palatino Linotype"/>
                <a:cs typeface="Palatino Linotype"/>
              </a:rPr>
              <a:t>Qu.:1.0000</a:t>
            </a:r>
            <a:r>
              <a:rPr dirty="0" sz="600" spc="500">
                <a:latin typeface="Palatino Linotype"/>
                <a:cs typeface="Palatino Linotype"/>
              </a:rPr>
              <a:t> </a:t>
            </a:r>
            <a:r>
              <a:rPr dirty="0" sz="600">
                <a:latin typeface="Palatino Linotype"/>
                <a:cs typeface="Palatino Linotype"/>
              </a:rPr>
              <a:t>##</a:t>
            </a:r>
            <a:r>
              <a:rPr dirty="0" sz="600" spc="480">
                <a:latin typeface="Palatino Linotype"/>
                <a:cs typeface="Palatino Linotype"/>
              </a:rPr>
              <a:t> </a:t>
            </a:r>
            <a:r>
              <a:rPr dirty="0" sz="600">
                <a:latin typeface="Palatino Linotype"/>
                <a:cs typeface="Palatino Linotype"/>
              </a:rPr>
              <a:t>Max.</a:t>
            </a:r>
            <a:r>
              <a:rPr dirty="0" sz="600" spc="320">
                <a:latin typeface="Palatino Linotype"/>
                <a:cs typeface="Palatino Linotype"/>
              </a:rPr>
              <a:t>  </a:t>
            </a:r>
            <a:r>
              <a:rPr dirty="0" sz="600" spc="45">
                <a:latin typeface="Palatino Linotype"/>
                <a:cs typeface="Palatino Linotype"/>
              </a:rPr>
              <a:t>:1.0000</a:t>
            </a:r>
            <a:endParaRPr sz="600">
              <a:latin typeface="Palatino Linotype"/>
              <a:cs typeface="Palatino Linotype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12" name="object 12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15" name="object 15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Summarizing</a:t>
            </a:r>
            <a:r>
              <a:rPr dirty="0" spc="65"/>
              <a:t> </a:t>
            </a:r>
            <a:r>
              <a:rPr dirty="0"/>
              <a:t>a</a:t>
            </a:r>
            <a:r>
              <a:rPr dirty="0" spc="65"/>
              <a:t> </a:t>
            </a:r>
            <a:r>
              <a:rPr dirty="0"/>
              <a:t>Vector</a:t>
            </a:r>
            <a:r>
              <a:rPr dirty="0" spc="65"/>
              <a:t> </a:t>
            </a:r>
            <a:r>
              <a:rPr dirty="0"/>
              <a:t>or</a:t>
            </a:r>
            <a:r>
              <a:rPr dirty="0" spc="70"/>
              <a:t> </a:t>
            </a:r>
            <a:r>
              <a:rPr dirty="0"/>
              <a:t>Data</a:t>
            </a:r>
            <a:r>
              <a:rPr dirty="0" spc="65"/>
              <a:t> </a:t>
            </a:r>
            <a:r>
              <a:rPr dirty="0"/>
              <a:t>Frame</a:t>
            </a:r>
            <a:r>
              <a:rPr dirty="0" spc="65"/>
              <a:t> </a:t>
            </a:r>
            <a:r>
              <a:rPr dirty="0"/>
              <a:t>-</a:t>
            </a:r>
            <a:r>
              <a:rPr dirty="0" spc="65"/>
              <a:t> </a:t>
            </a:r>
            <a:r>
              <a:rPr dirty="0"/>
              <a:t>The</a:t>
            </a:r>
            <a:r>
              <a:rPr dirty="0" spc="70"/>
              <a:t> </a:t>
            </a:r>
            <a:r>
              <a:rPr dirty="0"/>
              <a:t>summary()</a:t>
            </a:r>
            <a:r>
              <a:rPr dirty="0" spc="65"/>
              <a:t> </a:t>
            </a:r>
            <a:r>
              <a:rPr dirty="0" spc="-10"/>
              <a:t>Function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40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/>
              <a:t>That’s</a:t>
            </a:r>
            <a:r>
              <a:rPr dirty="0" spc="75"/>
              <a:t> </a:t>
            </a:r>
            <a:r>
              <a:rPr dirty="0"/>
              <a:t>a</a:t>
            </a:r>
            <a:r>
              <a:rPr dirty="0" spc="75"/>
              <a:t> </a:t>
            </a:r>
            <a:r>
              <a:rPr dirty="0"/>
              <a:t>lot</a:t>
            </a:r>
            <a:r>
              <a:rPr dirty="0" spc="75"/>
              <a:t> </a:t>
            </a:r>
            <a:r>
              <a:rPr dirty="0"/>
              <a:t>of</a:t>
            </a:r>
            <a:r>
              <a:rPr dirty="0" spc="75"/>
              <a:t> </a:t>
            </a:r>
            <a:r>
              <a:rPr dirty="0" spc="-10"/>
              <a:t>output!</a:t>
            </a: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/>
              <a:t>Probably</a:t>
            </a:r>
            <a:r>
              <a:rPr dirty="0" spc="45"/>
              <a:t> </a:t>
            </a:r>
            <a:r>
              <a:rPr dirty="0"/>
              <a:t>too</a:t>
            </a:r>
            <a:r>
              <a:rPr dirty="0" spc="50"/>
              <a:t> </a:t>
            </a:r>
            <a:r>
              <a:rPr dirty="0" spc="-40"/>
              <a:t>much</a:t>
            </a:r>
            <a:r>
              <a:rPr dirty="0" spc="50"/>
              <a:t> </a:t>
            </a:r>
            <a:r>
              <a:rPr dirty="0"/>
              <a:t>to</a:t>
            </a:r>
            <a:r>
              <a:rPr dirty="0" spc="50"/>
              <a:t> </a:t>
            </a:r>
            <a:r>
              <a:rPr dirty="0" spc="-10"/>
              <a:t>look</a:t>
            </a:r>
            <a:r>
              <a:rPr dirty="0" spc="50"/>
              <a:t> </a:t>
            </a:r>
            <a:r>
              <a:rPr dirty="0"/>
              <a:t>at</a:t>
            </a:r>
            <a:r>
              <a:rPr dirty="0" spc="50"/>
              <a:t> </a:t>
            </a:r>
            <a:r>
              <a:rPr dirty="0"/>
              <a:t>all</a:t>
            </a:r>
            <a:r>
              <a:rPr dirty="0" spc="50"/>
              <a:t> </a:t>
            </a:r>
            <a:r>
              <a:rPr dirty="0"/>
              <a:t>at</a:t>
            </a:r>
            <a:r>
              <a:rPr dirty="0" spc="50"/>
              <a:t> </a:t>
            </a:r>
            <a:r>
              <a:rPr dirty="0" spc="-10"/>
              <a:t>once.</a:t>
            </a: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pc="-10"/>
              <a:t>Perhaps</a:t>
            </a:r>
            <a:r>
              <a:rPr dirty="0" spc="30"/>
              <a:t> </a:t>
            </a:r>
            <a:r>
              <a:rPr dirty="0" spc="-25"/>
              <a:t>you</a:t>
            </a:r>
            <a:r>
              <a:rPr dirty="0" spc="35"/>
              <a:t> </a:t>
            </a:r>
            <a:r>
              <a:rPr dirty="0"/>
              <a:t>just</a:t>
            </a:r>
            <a:r>
              <a:rPr dirty="0" spc="35"/>
              <a:t> </a:t>
            </a:r>
            <a:r>
              <a:rPr dirty="0" spc="-25"/>
              <a:t>want</a:t>
            </a:r>
            <a:r>
              <a:rPr dirty="0" spc="35"/>
              <a:t> </a:t>
            </a:r>
            <a:r>
              <a:rPr dirty="0"/>
              <a:t>to</a:t>
            </a:r>
            <a:r>
              <a:rPr dirty="0" spc="30"/>
              <a:t> </a:t>
            </a:r>
            <a:r>
              <a:rPr dirty="0" spc="-10"/>
              <a:t>look</a:t>
            </a:r>
            <a:r>
              <a:rPr dirty="0" spc="35"/>
              <a:t> </a:t>
            </a:r>
            <a:r>
              <a:rPr dirty="0"/>
              <a:t>at</a:t>
            </a:r>
            <a:r>
              <a:rPr dirty="0" spc="35"/>
              <a:t> </a:t>
            </a:r>
            <a:r>
              <a:rPr dirty="0"/>
              <a:t>the</a:t>
            </a:r>
            <a:r>
              <a:rPr dirty="0" spc="35"/>
              <a:t> </a:t>
            </a:r>
            <a:r>
              <a:rPr dirty="0" spc="-30"/>
              <a:t>summary</a:t>
            </a:r>
            <a:r>
              <a:rPr dirty="0" spc="30"/>
              <a:t> </a:t>
            </a:r>
            <a:r>
              <a:rPr dirty="0"/>
              <a:t>statistics</a:t>
            </a:r>
            <a:r>
              <a:rPr dirty="0" spc="35"/>
              <a:t> </a:t>
            </a:r>
            <a:r>
              <a:rPr dirty="0"/>
              <a:t>for</a:t>
            </a:r>
            <a:r>
              <a:rPr dirty="0" spc="35"/>
              <a:t> </a:t>
            </a:r>
            <a:r>
              <a:rPr dirty="0" spc="-10"/>
              <a:t>one</a:t>
            </a:r>
            <a:r>
              <a:rPr dirty="0" spc="35"/>
              <a:t> </a:t>
            </a:r>
            <a:r>
              <a:rPr dirty="0" spc="-30"/>
              <a:t>column</a:t>
            </a:r>
            <a:r>
              <a:rPr dirty="0" spc="30"/>
              <a:t> </a:t>
            </a:r>
            <a:r>
              <a:rPr dirty="0"/>
              <a:t>in</a:t>
            </a:r>
            <a:r>
              <a:rPr dirty="0" spc="35"/>
              <a:t> </a:t>
            </a:r>
            <a:r>
              <a:rPr dirty="0" spc="-25"/>
              <a:t>the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i="1">
                <a:latin typeface="Palatino Linotype"/>
                <a:cs typeface="Palatino Linotype"/>
              </a:rPr>
              <a:t>mtcars</a:t>
            </a:r>
            <a:r>
              <a:rPr dirty="0" spc="204" i="1">
                <a:latin typeface="Palatino Linotype"/>
                <a:cs typeface="Palatino Linotype"/>
              </a:rPr>
              <a:t> </a:t>
            </a:r>
            <a:r>
              <a:rPr dirty="0" spc="-10"/>
              <a:t>data.</a:t>
            </a:r>
          </a:p>
          <a:p>
            <a:pPr marL="12700" marR="5080">
              <a:lnSpc>
                <a:spcPct val="102600"/>
              </a:lnSpc>
              <a:spcBef>
                <a:spcPts val="595"/>
              </a:spcBef>
            </a:pPr>
            <a:r>
              <a:rPr dirty="0"/>
              <a:t>To</a:t>
            </a:r>
            <a:r>
              <a:rPr dirty="0" spc="40"/>
              <a:t> </a:t>
            </a:r>
            <a:r>
              <a:rPr dirty="0" spc="-10"/>
              <a:t>do</a:t>
            </a:r>
            <a:r>
              <a:rPr dirty="0" spc="45"/>
              <a:t> </a:t>
            </a:r>
            <a:r>
              <a:rPr dirty="0"/>
              <a:t>that,</a:t>
            </a:r>
            <a:r>
              <a:rPr dirty="0" spc="40"/>
              <a:t> </a:t>
            </a:r>
            <a:r>
              <a:rPr dirty="0" spc="-25"/>
              <a:t>you</a:t>
            </a:r>
            <a:r>
              <a:rPr dirty="0" spc="45"/>
              <a:t> </a:t>
            </a:r>
            <a:r>
              <a:rPr dirty="0" spc="-25"/>
              <a:t>need</a:t>
            </a:r>
            <a:r>
              <a:rPr dirty="0" spc="40"/>
              <a:t> </a:t>
            </a:r>
            <a:r>
              <a:rPr dirty="0"/>
              <a:t>to</a:t>
            </a:r>
            <a:r>
              <a:rPr dirty="0" spc="45"/>
              <a:t> </a:t>
            </a:r>
            <a:r>
              <a:rPr dirty="0" spc="-30"/>
              <a:t>reference</a:t>
            </a:r>
            <a:r>
              <a:rPr dirty="0" spc="45"/>
              <a:t> </a:t>
            </a:r>
            <a:r>
              <a:rPr dirty="0"/>
              <a:t>that</a:t>
            </a:r>
            <a:r>
              <a:rPr dirty="0" spc="40"/>
              <a:t> </a:t>
            </a:r>
            <a:r>
              <a:rPr dirty="0" spc="-20"/>
              <a:t>specific</a:t>
            </a:r>
            <a:r>
              <a:rPr dirty="0" spc="45"/>
              <a:t> </a:t>
            </a:r>
            <a:r>
              <a:rPr dirty="0" spc="-30"/>
              <a:t>column</a:t>
            </a:r>
            <a:r>
              <a:rPr dirty="0" spc="40"/>
              <a:t> </a:t>
            </a:r>
            <a:r>
              <a:rPr dirty="0" spc="-60"/>
              <a:t>somehow</a:t>
            </a:r>
            <a:r>
              <a:rPr dirty="0" spc="45"/>
              <a:t> </a:t>
            </a:r>
            <a:r>
              <a:rPr dirty="0"/>
              <a:t>in</a:t>
            </a:r>
            <a:r>
              <a:rPr dirty="0" spc="40"/>
              <a:t> </a:t>
            </a:r>
            <a:r>
              <a:rPr dirty="0"/>
              <a:t>the</a:t>
            </a:r>
            <a:r>
              <a:rPr dirty="0" spc="45"/>
              <a:t> </a:t>
            </a:r>
            <a:r>
              <a:rPr dirty="0" spc="-10"/>
              <a:t>summary() function.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664911" y="2889102"/>
            <a:ext cx="723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65">
                <a:solidFill>
                  <a:srgbClr val="ADADE0"/>
                </a:solidFill>
                <a:latin typeface="Palatino Linotype"/>
                <a:cs typeface="Palatino Linotype"/>
              </a:rPr>
              <a:t>4</a:t>
            </a:r>
            <a:endParaRPr sz="600">
              <a:latin typeface="Palatino Linotype"/>
              <a:cs typeface="Palatino Linotype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5760085" cy="282575"/>
            <a:chOff x="0" y="0"/>
            <a:chExt cx="5760085" cy="282575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5760085" cy="163830"/>
            </a:xfrm>
            <a:custGeom>
              <a:avLst/>
              <a:gdLst/>
              <a:ahLst/>
              <a:cxnLst/>
              <a:rect l="l" t="t" r="r" b="b"/>
              <a:pathLst>
                <a:path w="5760085" h="163830">
                  <a:moveTo>
                    <a:pt x="5759996" y="0"/>
                  </a:moveTo>
                  <a:lnTo>
                    <a:pt x="0" y="0"/>
                  </a:lnTo>
                  <a:lnTo>
                    <a:pt x="0" y="163690"/>
                  </a:lnTo>
                  <a:lnTo>
                    <a:pt x="5759996" y="1636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63690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5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357235"/>
            <a:ext cx="40474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90"/>
              <a:t>How</a:t>
            </a:r>
            <a:r>
              <a:rPr dirty="0" spc="50"/>
              <a:t> </a:t>
            </a:r>
            <a:r>
              <a:rPr dirty="0"/>
              <a:t>to</a:t>
            </a:r>
            <a:r>
              <a:rPr dirty="0" spc="55"/>
              <a:t> </a:t>
            </a:r>
            <a:r>
              <a:rPr dirty="0"/>
              <a:t>Install</a:t>
            </a:r>
            <a:r>
              <a:rPr dirty="0" spc="55"/>
              <a:t> </a:t>
            </a:r>
            <a:r>
              <a:rPr dirty="0" spc="90"/>
              <a:t>R</a:t>
            </a:r>
            <a:r>
              <a:rPr dirty="0" spc="55"/>
              <a:t> </a:t>
            </a:r>
            <a:r>
              <a:rPr dirty="0"/>
              <a:t>and</a:t>
            </a:r>
            <a:r>
              <a:rPr dirty="0" spc="50"/>
              <a:t> </a:t>
            </a:r>
            <a:r>
              <a:rPr dirty="0"/>
              <a:t>&amp;</a:t>
            </a:r>
            <a:r>
              <a:rPr dirty="0" spc="55"/>
              <a:t> </a:t>
            </a:r>
            <a:r>
              <a:rPr dirty="0"/>
              <a:t>RStudio</a:t>
            </a:r>
            <a:r>
              <a:rPr dirty="0" spc="55"/>
              <a:t> </a:t>
            </a:r>
            <a:r>
              <a:rPr dirty="0"/>
              <a:t>on</a:t>
            </a:r>
            <a:r>
              <a:rPr dirty="0" spc="55"/>
              <a:t> </a:t>
            </a:r>
            <a:r>
              <a:rPr dirty="0" spc="-30"/>
              <a:t>your</a:t>
            </a:r>
            <a:r>
              <a:rPr dirty="0" spc="55"/>
              <a:t> </a:t>
            </a:r>
            <a:r>
              <a:rPr dirty="0" spc="-45"/>
              <a:t>Home</a:t>
            </a:r>
            <a:r>
              <a:rPr dirty="0" spc="50"/>
              <a:t> </a:t>
            </a:r>
            <a:r>
              <a:rPr dirty="0" spc="35"/>
              <a:t>PC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47294" y="522056"/>
            <a:ext cx="4812665" cy="243840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100">
                <a:latin typeface="Palatino Linotype"/>
                <a:cs typeface="Palatino Linotype"/>
              </a:rPr>
              <a:t>First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step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-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install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15">
                <a:latin typeface="Palatino Linotype"/>
                <a:cs typeface="Palatino Linotype"/>
              </a:rPr>
              <a:t>R</a:t>
            </a:r>
            <a:endParaRPr sz="1100">
              <a:latin typeface="Palatino Linotype"/>
              <a:cs typeface="Palatino Linotype"/>
            </a:endParaRPr>
          </a:p>
          <a:p>
            <a:pPr marL="289560" indent="-193040">
              <a:lnSpc>
                <a:spcPct val="100000"/>
              </a:lnSpc>
              <a:spcBef>
                <a:spcPts val="580"/>
              </a:spcBef>
              <a:buClr>
                <a:srgbClr val="3333B2"/>
              </a:buClr>
              <a:buAutoNum type="arabicParenR"/>
              <a:tabLst>
                <a:tab pos="290195" algn="l"/>
              </a:tabLst>
            </a:pPr>
            <a:r>
              <a:rPr dirty="0" sz="1100" spc="-25">
                <a:latin typeface="Palatino Linotype"/>
                <a:cs typeface="Palatino Linotype"/>
              </a:rPr>
              <a:t>Navigate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  <a:hlinkClick r:id="rId2"/>
              </a:rPr>
              <a:t>https://archive.linux.duke.edu/cran/</a:t>
            </a:r>
            <a:endParaRPr sz="1100">
              <a:latin typeface="Palatino Linotype"/>
              <a:cs typeface="Palatino Linotype"/>
            </a:endParaRPr>
          </a:p>
          <a:p>
            <a:pPr marL="289560" indent="-19304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AutoNum type="arabicParenR"/>
              <a:tabLst>
                <a:tab pos="290195" algn="l"/>
              </a:tabLst>
            </a:pPr>
            <a:r>
              <a:rPr dirty="0" sz="1100">
                <a:latin typeface="Palatino Linotype"/>
                <a:cs typeface="Palatino Linotype"/>
              </a:rPr>
              <a:t>Select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65">
                <a:latin typeface="Palatino Linotype"/>
                <a:cs typeface="Palatino Linotype"/>
              </a:rPr>
              <a:t>R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55">
                <a:latin typeface="Palatino Linotype"/>
                <a:cs typeface="Palatino Linotype"/>
              </a:rPr>
              <a:t>download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your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OS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(Linux,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Mac,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or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Windows)</a:t>
            </a:r>
            <a:endParaRPr sz="1100">
              <a:latin typeface="Palatino Linotype"/>
              <a:cs typeface="Palatino Linotype"/>
            </a:endParaRPr>
          </a:p>
          <a:p>
            <a:pPr marL="289560" marR="5080" indent="-193040">
              <a:lnSpc>
                <a:spcPct val="102600"/>
              </a:lnSpc>
              <a:buClr>
                <a:srgbClr val="3333B2"/>
              </a:buClr>
              <a:buAutoNum type="arabicParenR"/>
              <a:tabLst>
                <a:tab pos="290195" algn="l"/>
              </a:tabLst>
            </a:pPr>
            <a:r>
              <a:rPr dirty="0" sz="1100" spc="-50">
                <a:latin typeface="Palatino Linotype"/>
                <a:cs typeface="Palatino Linotype"/>
              </a:rPr>
              <a:t>Download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run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installer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(default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install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options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appropriate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for </a:t>
            </a:r>
            <a:r>
              <a:rPr dirty="0" sz="1100">
                <a:latin typeface="Palatino Linotype"/>
                <a:cs typeface="Palatino Linotype"/>
              </a:rPr>
              <a:t>most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users)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100" spc="-20">
                <a:latin typeface="Palatino Linotype"/>
                <a:cs typeface="Palatino Linotype"/>
              </a:rPr>
              <a:t>Second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step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-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install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RStudio</a:t>
            </a:r>
            <a:endParaRPr sz="1100">
              <a:latin typeface="Palatino Linotype"/>
              <a:cs typeface="Palatino Linotype"/>
            </a:endParaRPr>
          </a:p>
          <a:p>
            <a:pPr marL="289560" marR="485140" indent="-193040">
              <a:lnSpc>
                <a:spcPct val="102600"/>
              </a:lnSpc>
              <a:spcBef>
                <a:spcPts val="550"/>
              </a:spcBef>
              <a:buClr>
                <a:srgbClr val="3333B2"/>
              </a:buClr>
              <a:buAutoNum type="arabicParenR"/>
              <a:tabLst>
                <a:tab pos="290195" algn="l"/>
              </a:tabLst>
            </a:pPr>
            <a:r>
              <a:rPr dirty="0" sz="1100" spc="-25">
                <a:latin typeface="Palatino Linotype"/>
                <a:cs typeface="Palatino Linotype"/>
              </a:rPr>
              <a:t>Navigate</a:t>
            </a:r>
            <a:r>
              <a:rPr dirty="0" sz="110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to </a:t>
            </a:r>
            <a:r>
              <a:rPr dirty="0" sz="1100" spc="-10">
                <a:latin typeface="Palatino Linotype"/>
                <a:cs typeface="Palatino Linotype"/>
                <a:hlinkClick r:id="rId3"/>
              </a:rPr>
              <a:t>https://www.rstudio.com/products/rstudio/download/#download</a:t>
            </a:r>
            <a:endParaRPr sz="1100">
              <a:latin typeface="Palatino Linotype"/>
              <a:cs typeface="Palatino Linotype"/>
            </a:endParaRPr>
          </a:p>
          <a:p>
            <a:pPr marL="289560" indent="-19304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AutoNum type="arabicParenR"/>
              <a:tabLst>
                <a:tab pos="290195" algn="l"/>
              </a:tabLst>
            </a:pPr>
            <a:r>
              <a:rPr dirty="0" sz="1100">
                <a:latin typeface="Palatino Linotype"/>
                <a:cs typeface="Palatino Linotype"/>
              </a:rPr>
              <a:t>Select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RStudio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55">
                <a:latin typeface="Palatino Linotype"/>
                <a:cs typeface="Palatino Linotype"/>
              </a:rPr>
              <a:t>download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your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(Linux,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Mac,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or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Windows)</a:t>
            </a:r>
            <a:endParaRPr sz="1100">
              <a:latin typeface="Palatino Linotype"/>
              <a:cs typeface="Palatino Linotype"/>
            </a:endParaRPr>
          </a:p>
          <a:p>
            <a:pPr marL="289560" marR="5080" indent="-193040">
              <a:lnSpc>
                <a:spcPct val="102699"/>
              </a:lnSpc>
              <a:buClr>
                <a:srgbClr val="3333B2"/>
              </a:buClr>
              <a:buAutoNum type="arabicParenR"/>
              <a:tabLst>
                <a:tab pos="290195" algn="l"/>
              </a:tabLst>
            </a:pPr>
            <a:r>
              <a:rPr dirty="0" sz="1100" spc="-50">
                <a:latin typeface="Palatino Linotype"/>
                <a:cs typeface="Palatino Linotype"/>
              </a:rPr>
              <a:t>Download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run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installer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(default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install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options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appropriate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for </a:t>
            </a:r>
            <a:r>
              <a:rPr dirty="0" sz="1100">
                <a:latin typeface="Palatino Linotype"/>
                <a:cs typeface="Palatino Linotype"/>
              </a:rPr>
              <a:t>most</a:t>
            </a:r>
            <a:r>
              <a:rPr dirty="0" sz="1100" spc="-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users)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100">
                <a:latin typeface="Palatino Linotype"/>
                <a:cs typeface="Palatino Linotype"/>
              </a:rPr>
              <a:t>Third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step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-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there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isn’t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one.</a:t>
            </a:r>
            <a:r>
              <a:rPr dirty="0" sz="1100" spc="1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Just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open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program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(RStudio)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now.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9" name="object 9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4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4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4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Summarizing</a:t>
            </a:r>
            <a:r>
              <a:rPr dirty="0" spc="65"/>
              <a:t> </a:t>
            </a:r>
            <a:r>
              <a:rPr dirty="0"/>
              <a:t>a</a:t>
            </a:r>
            <a:r>
              <a:rPr dirty="0" spc="65"/>
              <a:t> </a:t>
            </a:r>
            <a:r>
              <a:rPr dirty="0"/>
              <a:t>Vector</a:t>
            </a:r>
            <a:r>
              <a:rPr dirty="0" spc="65"/>
              <a:t> </a:t>
            </a:r>
            <a:r>
              <a:rPr dirty="0"/>
              <a:t>or</a:t>
            </a:r>
            <a:r>
              <a:rPr dirty="0" spc="70"/>
              <a:t> </a:t>
            </a:r>
            <a:r>
              <a:rPr dirty="0"/>
              <a:t>Data</a:t>
            </a:r>
            <a:r>
              <a:rPr dirty="0" spc="65"/>
              <a:t> </a:t>
            </a:r>
            <a:r>
              <a:rPr dirty="0"/>
              <a:t>Frame</a:t>
            </a:r>
            <a:r>
              <a:rPr dirty="0" spc="65"/>
              <a:t> </a:t>
            </a:r>
            <a:r>
              <a:rPr dirty="0"/>
              <a:t>-</a:t>
            </a:r>
            <a:r>
              <a:rPr dirty="0" spc="65"/>
              <a:t> </a:t>
            </a:r>
            <a:r>
              <a:rPr dirty="0"/>
              <a:t>The</a:t>
            </a:r>
            <a:r>
              <a:rPr dirty="0" spc="70"/>
              <a:t> </a:t>
            </a:r>
            <a:r>
              <a:rPr dirty="0"/>
              <a:t>summary()</a:t>
            </a:r>
            <a:r>
              <a:rPr dirty="0" spc="65"/>
              <a:t> </a:t>
            </a:r>
            <a:r>
              <a:rPr dirty="0" spc="-10"/>
              <a:t>Function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909077"/>
            <a:ext cx="166306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Palatino Linotype"/>
                <a:cs typeface="Palatino Linotype"/>
              </a:rPr>
              <a:t>Here’s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65">
                <a:latin typeface="Palatino Linotype"/>
                <a:cs typeface="Palatino Linotype"/>
              </a:rPr>
              <a:t>how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do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just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that: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2046" y="1237462"/>
            <a:ext cx="5116195" cy="18034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2540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20"/>
              </a:spcBef>
            </a:pPr>
            <a:r>
              <a:rPr dirty="0" sz="900" spc="-10">
                <a:latin typeface="Palatino Linotype"/>
                <a:cs typeface="Palatino Linotype"/>
              </a:rPr>
              <a:t>summary(mtcars$mpg)</a:t>
            </a:r>
            <a:endParaRPr sz="900">
              <a:latin typeface="Palatino Linotype"/>
              <a:cs typeface="Palatino Linotype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328244" y="1631037"/>
          <a:ext cx="3053080" cy="290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300"/>
                <a:gridCol w="1435100"/>
                <a:gridCol w="956944"/>
                <a:gridCol w="421005"/>
              </a:tblGrid>
              <a:tr h="145415">
                <a:tc>
                  <a:txBody>
                    <a:bodyPr/>
                    <a:lstStyle/>
                    <a:p>
                      <a:pPr marL="31750">
                        <a:lnSpc>
                          <a:spcPts val="1035"/>
                        </a:lnSpc>
                        <a:spcBef>
                          <a:spcPts val="10"/>
                        </a:spcBef>
                      </a:pPr>
                      <a:r>
                        <a:rPr dirty="0" sz="900" spc="-25">
                          <a:latin typeface="Palatino Linotype"/>
                          <a:cs typeface="Palatino Linotype"/>
                        </a:rPr>
                        <a:t>##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81915">
                        <a:lnSpc>
                          <a:spcPts val="1035"/>
                        </a:lnSpc>
                        <a:spcBef>
                          <a:spcPts val="10"/>
                        </a:spcBef>
                      </a:pPr>
                      <a:r>
                        <a:rPr dirty="0" sz="900">
                          <a:latin typeface="Palatino Linotype"/>
                          <a:cs typeface="Palatino Linotype"/>
                        </a:rPr>
                        <a:t>Min.</a:t>
                      </a:r>
                      <a:r>
                        <a:rPr dirty="0" sz="900" spc="229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900" spc="90">
                          <a:latin typeface="Palatino Linotype"/>
                          <a:cs typeface="Palatino Linotype"/>
                        </a:rPr>
                        <a:t>1st</a:t>
                      </a:r>
                      <a:r>
                        <a:rPr dirty="0" sz="900" spc="235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900">
                          <a:latin typeface="Palatino Linotype"/>
                          <a:cs typeface="Palatino Linotype"/>
                        </a:rPr>
                        <a:t>Qu.</a:t>
                      </a:r>
                      <a:r>
                        <a:rPr dirty="0" sz="900" spc="235">
                          <a:latin typeface="Palatino Linotype"/>
                          <a:cs typeface="Palatino Linotype"/>
                        </a:rPr>
                        <a:t>  </a:t>
                      </a:r>
                      <a:r>
                        <a:rPr dirty="0" sz="900" spc="-10">
                          <a:latin typeface="Palatino Linotype"/>
                          <a:cs typeface="Palatino Linotype"/>
                        </a:rPr>
                        <a:t>Median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81915">
                        <a:lnSpc>
                          <a:spcPts val="1035"/>
                        </a:lnSpc>
                        <a:spcBef>
                          <a:spcPts val="10"/>
                        </a:spcBef>
                      </a:pPr>
                      <a:r>
                        <a:rPr dirty="0" sz="900" spc="-60">
                          <a:latin typeface="Palatino Linotype"/>
                          <a:cs typeface="Palatino Linotype"/>
                        </a:rPr>
                        <a:t>Mean</a:t>
                      </a:r>
                      <a:r>
                        <a:rPr dirty="0" sz="900" spc="20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900">
                          <a:latin typeface="Palatino Linotype"/>
                          <a:cs typeface="Palatino Linotype"/>
                        </a:rPr>
                        <a:t>3rd</a:t>
                      </a:r>
                      <a:r>
                        <a:rPr dirty="0" sz="900" spc="20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900" spc="-25">
                          <a:latin typeface="Palatino Linotype"/>
                          <a:cs typeface="Palatino Linotype"/>
                        </a:rPr>
                        <a:t>Qu.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35"/>
                        </a:lnSpc>
                        <a:spcBef>
                          <a:spcPts val="10"/>
                        </a:spcBef>
                      </a:pPr>
                      <a:r>
                        <a:rPr dirty="0" sz="900" spc="-20">
                          <a:latin typeface="Palatino Linotype"/>
                          <a:cs typeface="Palatino Linotype"/>
                        </a:rPr>
                        <a:t>Max.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1270"/>
                </a:tc>
              </a:tr>
              <a:tr h="145415">
                <a:tc>
                  <a:txBody>
                    <a:bodyPr/>
                    <a:lstStyle/>
                    <a:p>
                      <a:pPr marL="31750">
                        <a:lnSpc>
                          <a:spcPts val="1040"/>
                        </a:lnSpc>
                      </a:pPr>
                      <a:r>
                        <a:rPr dirty="0" sz="900" spc="-25">
                          <a:latin typeface="Palatino Linotype"/>
                          <a:cs typeface="Palatino Linotype"/>
                        </a:rPr>
                        <a:t>##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1915">
                        <a:lnSpc>
                          <a:spcPts val="1040"/>
                        </a:lnSpc>
                        <a:tabLst>
                          <a:tab pos="478155" algn="l"/>
                          <a:tab pos="956310" algn="l"/>
                        </a:tabLst>
                      </a:pPr>
                      <a:r>
                        <a:rPr dirty="0" sz="900" spc="50">
                          <a:latin typeface="Palatino Linotype"/>
                          <a:cs typeface="Palatino Linotype"/>
                        </a:rPr>
                        <a:t>10.40</a:t>
                      </a:r>
                      <a:r>
                        <a:rPr dirty="0" sz="9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900" spc="50">
                          <a:latin typeface="Palatino Linotype"/>
                          <a:cs typeface="Palatino Linotype"/>
                        </a:rPr>
                        <a:t>15.43</a:t>
                      </a:r>
                      <a:r>
                        <a:rPr dirty="0" sz="9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900" spc="50">
                          <a:latin typeface="Palatino Linotype"/>
                          <a:cs typeface="Palatino Linotype"/>
                        </a:rPr>
                        <a:t>19.20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1915">
                        <a:lnSpc>
                          <a:spcPts val="1040"/>
                        </a:lnSpc>
                        <a:tabLst>
                          <a:tab pos="478155" algn="l"/>
                        </a:tabLst>
                      </a:pPr>
                      <a:r>
                        <a:rPr dirty="0" sz="900" spc="50">
                          <a:latin typeface="Palatino Linotype"/>
                          <a:cs typeface="Palatino Linotype"/>
                        </a:rPr>
                        <a:t>20.09</a:t>
                      </a:r>
                      <a:r>
                        <a:rPr dirty="0" sz="9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900" spc="50">
                          <a:latin typeface="Palatino Linotype"/>
                          <a:cs typeface="Palatino Linotype"/>
                        </a:rPr>
                        <a:t>22.80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40"/>
                        </a:lnSpc>
                      </a:pPr>
                      <a:r>
                        <a:rPr dirty="0" sz="900" spc="50">
                          <a:latin typeface="Palatino Linotype"/>
                          <a:cs typeface="Palatino Linotype"/>
                        </a:rPr>
                        <a:t>33.90</a:t>
                      </a:r>
                      <a:endParaRPr sz="9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347294" y="2088306"/>
            <a:ext cx="2969895" cy="4102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Palatino Linotype"/>
                <a:cs typeface="Palatino Linotype"/>
              </a:rPr>
              <a:t>That’s</a:t>
            </a:r>
            <a:r>
              <a:rPr dirty="0" sz="900" spc="90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a</a:t>
            </a:r>
            <a:r>
              <a:rPr dirty="0" sz="900" spc="9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lot</a:t>
            </a:r>
            <a:r>
              <a:rPr dirty="0" sz="900" spc="9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less</a:t>
            </a:r>
            <a:r>
              <a:rPr dirty="0" sz="900" spc="90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output</a:t>
            </a:r>
            <a:r>
              <a:rPr dirty="0" sz="900" spc="9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to</a:t>
            </a:r>
            <a:r>
              <a:rPr dirty="0" sz="900" spc="9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sort</a:t>
            </a:r>
            <a:r>
              <a:rPr dirty="0" sz="900" spc="95">
                <a:latin typeface="Palatino Linotype"/>
                <a:cs typeface="Palatino Linotype"/>
              </a:rPr>
              <a:t> </a:t>
            </a:r>
            <a:r>
              <a:rPr dirty="0" sz="900" spc="-10">
                <a:latin typeface="Palatino Linotype"/>
                <a:cs typeface="Palatino Linotype"/>
              </a:rPr>
              <a:t>through.</a:t>
            </a:r>
            <a:endParaRPr sz="9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900">
                <a:latin typeface="Palatino Linotype"/>
                <a:cs typeface="Palatino Linotype"/>
              </a:rPr>
              <a:t>Can</a:t>
            </a:r>
            <a:r>
              <a:rPr dirty="0" sz="900" spc="65">
                <a:latin typeface="Palatino Linotype"/>
                <a:cs typeface="Palatino Linotype"/>
              </a:rPr>
              <a:t> </a:t>
            </a:r>
            <a:r>
              <a:rPr dirty="0" sz="900" spc="-20">
                <a:latin typeface="Palatino Linotype"/>
                <a:cs typeface="Palatino Linotype"/>
              </a:rPr>
              <a:t>anyone</a:t>
            </a:r>
            <a:r>
              <a:rPr dirty="0" sz="900" spc="65">
                <a:latin typeface="Palatino Linotype"/>
                <a:cs typeface="Palatino Linotype"/>
              </a:rPr>
              <a:t> </a:t>
            </a:r>
            <a:r>
              <a:rPr dirty="0" sz="900" spc="-10">
                <a:latin typeface="Palatino Linotype"/>
                <a:cs typeface="Palatino Linotype"/>
              </a:rPr>
              <a:t>guess</a:t>
            </a:r>
            <a:r>
              <a:rPr dirty="0" sz="900" spc="6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at</a:t>
            </a:r>
            <a:r>
              <a:rPr dirty="0" sz="900" spc="6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what</a:t>
            </a:r>
            <a:r>
              <a:rPr dirty="0" sz="900" spc="6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each</a:t>
            </a:r>
            <a:r>
              <a:rPr dirty="0" sz="900" spc="6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of</a:t>
            </a:r>
            <a:r>
              <a:rPr dirty="0" sz="900" spc="6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these</a:t>
            </a:r>
            <a:r>
              <a:rPr dirty="0" sz="900" spc="6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statistics</a:t>
            </a:r>
            <a:r>
              <a:rPr dirty="0" sz="900" spc="70">
                <a:latin typeface="Palatino Linotype"/>
                <a:cs typeface="Palatino Linotype"/>
              </a:rPr>
              <a:t> </a:t>
            </a:r>
            <a:r>
              <a:rPr dirty="0" sz="900" spc="-10">
                <a:latin typeface="Palatino Linotype"/>
                <a:cs typeface="Palatino Linotype"/>
              </a:rPr>
              <a:t>means?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8" name="object 8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11" name="object 11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Summarizing</a:t>
            </a:r>
            <a:r>
              <a:rPr dirty="0" spc="65"/>
              <a:t> </a:t>
            </a:r>
            <a:r>
              <a:rPr dirty="0"/>
              <a:t>a</a:t>
            </a:r>
            <a:r>
              <a:rPr dirty="0" spc="65"/>
              <a:t> </a:t>
            </a:r>
            <a:r>
              <a:rPr dirty="0"/>
              <a:t>Vector</a:t>
            </a:r>
            <a:r>
              <a:rPr dirty="0" spc="65"/>
              <a:t> </a:t>
            </a:r>
            <a:r>
              <a:rPr dirty="0"/>
              <a:t>or</a:t>
            </a:r>
            <a:r>
              <a:rPr dirty="0" spc="70"/>
              <a:t> </a:t>
            </a:r>
            <a:r>
              <a:rPr dirty="0"/>
              <a:t>Data</a:t>
            </a:r>
            <a:r>
              <a:rPr dirty="0" spc="65"/>
              <a:t> </a:t>
            </a:r>
            <a:r>
              <a:rPr dirty="0"/>
              <a:t>Frame</a:t>
            </a:r>
            <a:r>
              <a:rPr dirty="0" spc="65"/>
              <a:t> </a:t>
            </a:r>
            <a:r>
              <a:rPr dirty="0"/>
              <a:t>-</a:t>
            </a:r>
            <a:r>
              <a:rPr dirty="0" spc="65"/>
              <a:t> </a:t>
            </a:r>
            <a:r>
              <a:rPr dirty="0"/>
              <a:t>The</a:t>
            </a:r>
            <a:r>
              <a:rPr dirty="0" spc="70"/>
              <a:t> </a:t>
            </a:r>
            <a:r>
              <a:rPr dirty="0"/>
              <a:t>summary()</a:t>
            </a:r>
            <a:r>
              <a:rPr dirty="0" spc="65"/>
              <a:t> </a:t>
            </a:r>
            <a:r>
              <a:rPr dirty="0" spc="-10"/>
              <a:t>Function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231327"/>
            <a:ext cx="4802505" cy="7842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$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sign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after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set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name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tells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65">
                <a:latin typeface="Palatino Linotype"/>
                <a:cs typeface="Palatino Linotype"/>
              </a:rPr>
              <a:t>R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look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within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set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a </a:t>
            </a:r>
            <a:r>
              <a:rPr dirty="0" sz="1100" spc="-30">
                <a:latin typeface="Palatino Linotype"/>
                <a:cs typeface="Palatino Linotype"/>
              </a:rPr>
              <a:t>column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named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whatever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type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after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$.</a:t>
            </a:r>
            <a:r>
              <a:rPr dirty="0" sz="1100" spc="1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case,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75">
                <a:latin typeface="Palatino Linotype"/>
                <a:cs typeface="Palatino Linotype"/>
              </a:rPr>
              <a:t>we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summarized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the ‘mpg’</a:t>
            </a:r>
            <a:r>
              <a:rPr dirty="0" sz="1100" spc="-10">
                <a:latin typeface="Palatino Linotype"/>
                <a:cs typeface="Palatino Linotype"/>
              </a:rPr>
              <a:t> column.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100">
                <a:latin typeface="Palatino Linotype"/>
                <a:cs typeface="Palatino Linotype"/>
              </a:rPr>
              <a:t>Keep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structure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mind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-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you’ll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using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it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frequently.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Summarizing</a:t>
            </a:r>
            <a:r>
              <a:rPr dirty="0" spc="65"/>
              <a:t> </a:t>
            </a:r>
            <a:r>
              <a:rPr dirty="0"/>
              <a:t>a</a:t>
            </a:r>
            <a:r>
              <a:rPr dirty="0" spc="65"/>
              <a:t> </a:t>
            </a:r>
            <a:r>
              <a:rPr dirty="0"/>
              <a:t>Vector</a:t>
            </a:r>
            <a:r>
              <a:rPr dirty="0" spc="65"/>
              <a:t> </a:t>
            </a:r>
            <a:r>
              <a:rPr dirty="0"/>
              <a:t>or</a:t>
            </a:r>
            <a:r>
              <a:rPr dirty="0" spc="70"/>
              <a:t> </a:t>
            </a:r>
            <a:r>
              <a:rPr dirty="0"/>
              <a:t>Data</a:t>
            </a:r>
            <a:r>
              <a:rPr dirty="0" spc="65"/>
              <a:t> </a:t>
            </a:r>
            <a:r>
              <a:rPr dirty="0"/>
              <a:t>Frame</a:t>
            </a:r>
            <a:r>
              <a:rPr dirty="0" spc="65"/>
              <a:t> </a:t>
            </a:r>
            <a:r>
              <a:rPr dirty="0"/>
              <a:t>-</a:t>
            </a:r>
            <a:r>
              <a:rPr dirty="0" spc="65"/>
              <a:t> </a:t>
            </a:r>
            <a:r>
              <a:rPr dirty="0"/>
              <a:t>The</a:t>
            </a:r>
            <a:r>
              <a:rPr dirty="0" spc="70"/>
              <a:t> </a:t>
            </a:r>
            <a:r>
              <a:rPr dirty="0"/>
              <a:t>summary()</a:t>
            </a:r>
            <a:r>
              <a:rPr dirty="0" spc="65"/>
              <a:t> </a:t>
            </a:r>
            <a:r>
              <a:rPr dirty="0" spc="-10"/>
              <a:t>Function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300148"/>
            <a:ext cx="4763770" cy="6121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Palatino Linotype"/>
                <a:cs typeface="Palatino Linotype"/>
              </a:rPr>
              <a:t>You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can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also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get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some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additional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information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about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set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by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typing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in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Palatino Linotype"/>
                <a:cs typeface="Palatino Linotype"/>
              </a:rPr>
              <a:t>?mtcars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into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console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window.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will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bring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up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description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file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Help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window.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Creating</a:t>
            </a:r>
            <a:r>
              <a:rPr dirty="0" spc="85"/>
              <a:t> </a:t>
            </a:r>
            <a:r>
              <a:rPr dirty="0"/>
              <a:t>a</a:t>
            </a:r>
            <a:r>
              <a:rPr dirty="0" spc="85"/>
              <a:t> </a:t>
            </a:r>
            <a:r>
              <a:rPr dirty="0"/>
              <a:t>Data</a:t>
            </a:r>
            <a:r>
              <a:rPr dirty="0" spc="85"/>
              <a:t> </a:t>
            </a:r>
            <a:r>
              <a:rPr dirty="0"/>
              <a:t>Frame:</a:t>
            </a:r>
            <a:r>
              <a:rPr dirty="0" spc="229"/>
              <a:t> </a:t>
            </a:r>
            <a:r>
              <a:rPr dirty="0"/>
              <a:t>the</a:t>
            </a:r>
            <a:r>
              <a:rPr dirty="0" spc="85"/>
              <a:t> </a:t>
            </a:r>
            <a:r>
              <a:rPr dirty="0"/>
              <a:t>data.frame()</a:t>
            </a:r>
            <a:r>
              <a:rPr dirty="0" spc="85"/>
              <a:t> </a:t>
            </a:r>
            <a:r>
              <a:rPr dirty="0" spc="-10"/>
              <a:t>function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97892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/>
              <a:t>Data</a:t>
            </a:r>
            <a:r>
              <a:rPr dirty="0" spc="5"/>
              <a:t> </a:t>
            </a:r>
            <a:r>
              <a:rPr dirty="0" spc="-25"/>
              <a:t>frames</a:t>
            </a:r>
            <a:r>
              <a:rPr dirty="0" spc="5"/>
              <a:t> </a:t>
            </a:r>
            <a:r>
              <a:rPr dirty="0"/>
              <a:t>are</a:t>
            </a:r>
            <a:r>
              <a:rPr dirty="0" spc="5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 spc="-20"/>
              <a:t>specific</a:t>
            </a:r>
            <a:r>
              <a:rPr dirty="0" spc="5"/>
              <a:t> </a:t>
            </a:r>
            <a:r>
              <a:rPr dirty="0"/>
              <a:t>type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5"/>
              <a:t> </a:t>
            </a:r>
            <a:r>
              <a:rPr dirty="0"/>
              <a:t>data</a:t>
            </a:r>
            <a:r>
              <a:rPr dirty="0" spc="5"/>
              <a:t> </a:t>
            </a:r>
            <a:r>
              <a:rPr dirty="0" spc="-10"/>
              <a:t>storage</a:t>
            </a:r>
            <a:r>
              <a:rPr dirty="0" spc="5"/>
              <a:t> </a:t>
            </a:r>
            <a:r>
              <a:rPr dirty="0"/>
              <a:t>in</a:t>
            </a:r>
            <a:r>
              <a:rPr dirty="0" spc="5"/>
              <a:t> </a:t>
            </a:r>
            <a:r>
              <a:rPr dirty="0" spc="65"/>
              <a:t>R</a:t>
            </a:r>
            <a:r>
              <a:rPr dirty="0" spc="10"/>
              <a:t> </a:t>
            </a:r>
            <a:r>
              <a:rPr dirty="0"/>
              <a:t>and</a:t>
            </a:r>
            <a:r>
              <a:rPr dirty="0" spc="10"/>
              <a:t> </a:t>
            </a:r>
            <a:r>
              <a:rPr dirty="0"/>
              <a:t>are</a:t>
            </a:r>
            <a:r>
              <a:rPr dirty="0" spc="5"/>
              <a:t> </a:t>
            </a:r>
            <a:r>
              <a:rPr dirty="0" spc="-35"/>
              <a:t>unique</a:t>
            </a:r>
            <a:r>
              <a:rPr dirty="0" spc="5"/>
              <a:t> </a:t>
            </a:r>
            <a:r>
              <a:rPr dirty="0"/>
              <a:t>for</a:t>
            </a:r>
            <a:r>
              <a:rPr dirty="0" spc="5"/>
              <a:t> </a:t>
            </a:r>
            <a:r>
              <a:rPr dirty="0"/>
              <a:t>their</a:t>
            </a:r>
            <a:r>
              <a:rPr dirty="0" spc="5"/>
              <a:t> </a:t>
            </a:r>
            <a:r>
              <a:rPr dirty="0" spc="-10"/>
              <a:t>ability </a:t>
            </a:r>
            <a:r>
              <a:rPr dirty="0"/>
              <a:t>to</a:t>
            </a:r>
            <a:r>
              <a:rPr dirty="0" spc="30"/>
              <a:t> </a:t>
            </a:r>
            <a:r>
              <a:rPr dirty="0" spc="-25"/>
              <a:t>accommodate</a:t>
            </a:r>
            <a:r>
              <a:rPr dirty="0" spc="35"/>
              <a:t> </a:t>
            </a:r>
            <a:r>
              <a:rPr dirty="0" spc="-30"/>
              <a:t>different</a:t>
            </a:r>
            <a:r>
              <a:rPr dirty="0" spc="30"/>
              <a:t> </a:t>
            </a:r>
            <a:r>
              <a:rPr dirty="0" spc="-10"/>
              <a:t>types</a:t>
            </a:r>
            <a:r>
              <a:rPr dirty="0" spc="35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 spc="-10"/>
              <a:t>variables.</a:t>
            </a:r>
          </a:p>
          <a:p>
            <a:pPr marL="12700" marR="78740">
              <a:lnSpc>
                <a:spcPct val="102600"/>
              </a:lnSpc>
              <a:spcBef>
                <a:spcPts val="600"/>
              </a:spcBef>
            </a:pPr>
            <a:r>
              <a:rPr dirty="0"/>
              <a:t>As</a:t>
            </a:r>
            <a:r>
              <a:rPr dirty="0" spc="25"/>
              <a:t> </a:t>
            </a:r>
            <a:r>
              <a:rPr dirty="0"/>
              <a:t>an</a:t>
            </a:r>
            <a:r>
              <a:rPr dirty="0" spc="30"/>
              <a:t> </a:t>
            </a:r>
            <a:r>
              <a:rPr dirty="0" spc="-20"/>
              <a:t>example,</a:t>
            </a:r>
            <a:r>
              <a:rPr dirty="0" spc="30"/>
              <a:t> </a:t>
            </a:r>
            <a:r>
              <a:rPr dirty="0"/>
              <a:t>a</a:t>
            </a:r>
            <a:r>
              <a:rPr dirty="0" spc="25"/>
              <a:t> </a:t>
            </a:r>
            <a:r>
              <a:rPr dirty="0"/>
              <a:t>matrix</a:t>
            </a:r>
            <a:r>
              <a:rPr dirty="0" spc="30"/>
              <a:t> </a:t>
            </a:r>
            <a:r>
              <a:rPr dirty="0"/>
              <a:t>(another</a:t>
            </a:r>
            <a:r>
              <a:rPr dirty="0" spc="30"/>
              <a:t> </a:t>
            </a:r>
            <a:r>
              <a:rPr dirty="0" spc="-10"/>
              <a:t>storage</a:t>
            </a:r>
            <a:r>
              <a:rPr dirty="0" spc="25"/>
              <a:t> </a:t>
            </a:r>
            <a:r>
              <a:rPr dirty="0"/>
              <a:t>format)</a:t>
            </a:r>
            <a:r>
              <a:rPr dirty="0" spc="30"/>
              <a:t> </a:t>
            </a:r>
            <a:r>
              <a:rPr dirty="0"/>
              <a:t>can</a:t>
            </a:r>
            <a:r>
              <a:rPr dirty="0" spc="30"/>
              <a:t> </a:t>
            </a:r>
            <a:r>
              <a:rPr dirty="0" spc="-10"/>
              <a:t>only</a:t>
            </a:r>
            <a:r>
              <a:rPr dirty="0" spc="30"/>
              <a:t> </a:t>
            </a:r>
            <a:r>
              <a:rPr dirty="0"/>
              <a:t>accept</a:t>
            </a:r>
            <a:r>
              <a:rPr dirty="0" spc="20"/>
              <a:t> </a:t>
            </a:r>
            <a:r>
              <a:rPr dirty="0" i="1">
                <a:latin typeface="Palatino Linotype"/>
                <a:cs typeface="Palatino Linotype"/>
              </a:rPr>
              <a:t>one</a:t>
            </a:r>
            <a:r>
              <a:rPr dirty="0" spc="30" i="1">
                <a:latin typeface="Palatino Linotype"/>
                <a:cs typeface="Palatino Linotype"/>
              </a:rPr>
              <a:t> </a:t>
            </a:r>
            <a:r>
              <a:rPr dirty="0"/>
              <a:t>type</a:t>
            </a:r>
            <a:r>
              <a:rPr dirty="0" spc="30"/>
              <a:t> </a:t>
            </a:r>
            <a:r>
              <a:rPr dirty="0" spc="-25"/>
              <a:t>of </a:t>
            </a:r>
            <a:r>
              <a:rPr dirty="0"/>
              <a:t>data.</a:t>
            </a:r>
            <a:r>
              <a:rPr dirty="0" spc="12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the</a:t>
            </a:r>
            <a:r>
              <a:rPr dirty="0" spc="25"/>
              <a:t> </a:t>
            </a:r>
            <a:r>
              <a:rPr dirty="0" spc="-30"/>
              <a:t>columns</a:t>
            </a:r>
            <a:r>
              <a:rPr dirty="0" spc="30"/>
              <a:t> </a:t>
            </a:r>
            <a:r>
              <a:rPr dirty="0" spc="-10"/>
              <a:t>(variables)</a:t>
            </a:r>
            <a:r>
              <a:rPr dirty="0" spc="25"/>
              <a:t> </a:t>
            </a:r>
            <a:r>
              <a:rPr dirty="0" spc="-10"/>
              <a:t>must</a:t>
            </a:r>
            <a:r>
              <a:rPr dirty="0" spc="25"/>
              <a:t> </a:t>
            </a:r>
            <a:r>
              <a:rPr dirty="0"/>
              <a:t>be</a:t>
            </a:r>
            <a:r>
              <a:rPr dirty="0" spc="30"/>
              <a:t> </a:t>
            </a:r>
            <a:r>
              <a:rPr dirty="0"/>
              <a:t>the</a:t>
            </a:r>
            <a:r>
              <a:rPr dirty="0" spc="25"/>
              <a:t> </a:t>
            </a:r>
            <a:r>
              <a:rPr dirty="0" spc="-10"/>
              <a:t>same</a:t>
            </a:r>
            <a:r>
              <a:rPr dirty="0" spc="25"/>
              <a:t> </a:t>
            </a:r>
            <a:r>
              <a:rPr dirty="0"/>
              <a:t>type</a:t>
            </a:r>
            <a:r>
              <a:rPr dirty="0" spc="25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/>
              <a:t>data</a:t>
            </a:r>
            <a:r>
              <a:rPr dirty="0" spc="25"/>
              <a:t> </a:t>
            </a:r>
            <a:r>
              <a:rPr dirty="0" spc="-20"/>
              <a:t>(numeric,</a:t>
            </a:r>
            <a:r>
              <a:rPr dirty="0" spc="25"/>
              <a:t> </a:t>
            </a:r>
            <a:r>
              <a:rPr dirty="0" spc="-10"/>
              <a:t>string, </a:t>
            </a:r>
            <a:r>
              <a:rPr dirty="0"/>
              <a:t>etc.</a:t>
            </a:r>
            <a:r>
              <a:rPr dirty="0" spc="-70"/>
              <a:t> </a:t>
            </a:r>
            <a:r>
              <a:rPr dirty="0"/>
              <a:t>.</a:t>
            </a:r>
            <a:r>
              <a:rPr dirty="0" spc="-65"/>
              <a:t> </a:t>
            </a:r>
            <a:r>
              <a:rPr dirty="0"/>
              <a:t>.</a:t>
            </a:r>
            <a:r>
              <a:rPr dirty="0" spc="-65"/>
              <a:t> </a:t>
            </a:r>
            <a:r>
              <a:rPr dirty="0" spc="-25"/>
              <a:t>).</a:t>
            </a:r>
          </a:p>
          <a:p>
            <a:pPr marL="12700" marR="59055">
              <a:lnSpc>
                <a:spcPct val="102600"/>
              </a:lnSpc>
              <a:spcBef>
                <a:spcPts val="595"/>
              </a:spcBef>
            </a:pPr>
            <a:r>
              <a:rPr dirty="0" spc="-10"/>
              <a:t>Therefore,</a:t>
            </a:r>
            <a:r>
              <a:rPr dirty="0" spc="25"/>
              <a:t> </a:t>
            </a:r>
            <a:r>
              <a:rPr dirty="0"/>
              <a:t>if</a:t>
            </a:r>
            <a:r>
              <a:rPr dirty="0" spc="25"/>
              <a:t> </a:t>
            </a:r>
            <a:r>
              <a:rPr dirty="0" spc="-25"/>
              <a:t>you</a:t>
            </a:r>
            <a:r>
              <a:rPr dirty="0" spc="25"/>
              <a:t> </a:t>
            </a:r>
            <a:r>
              <a:rPr dirty="0"/>
              <a:t>create</a:t>
            </a:r>
            <a:r>
              <a:rPr dirty="0" spc="25"/>
              <a:t> </a:t>
            </a:r>
            <a:r>
              <a:rPr dirty="0"/>
              <a:t>a</a:t>
            </a:r>
            <a:r>
              <a:rPr dirty="0" spc="25"/>
              <a:t> </a:t>
            </a:r>
            <a:r>
              <a:rPr dirty="0"/>
              <a:t>matrix</a:t>
            </a:r>
            <a:r>
              <a:rPr dirty="0" spc="25"/>
              <a:t> </a:t>
            </a:r>
            <a:r>
              <a:rPr dirty="0" spc="-30"/>
              <a:t>using</a:t>
            </a:r>
            <a:r>
              <a:rPr dirty="0" spc="25"/>
              <a:t> </a:t>
            </a:r>
            <a:r>
              <a:rPr dirty="0"/>
              <a:t>a</a:t>
            </a:r>
            <a:r>
              <a:rPr dirty="0" spc="30"/>
              <a:t> </a:t>
            </a:r>
            <a:r>
              <a:rPr dirty="0" spc="-35"/>
              <a:t>numeric</a:t>
            </a:r>
            <a:r>
              <a:rPr dirty="0" spc="25"/>
              <a:t> </a:t>
            </a:r>
            <a:r>
              <a:rPr dirty="0" spc="-10"/>
              <a:t>variable,</a:t>
            </a:r>
            <a:r>
              <a:rPr dirty="0" spc="2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other</a:t>
            </a:r>
            <a:r>
              <a:rPr dirty="0" spc="25"/>
              <a:t> </a:t>
            </a:r>
            <a:r>
              <a:rPr dirty="0" spc="-30"/>
              <a:t>columns</a:t>
            </a:r>
            <a:r>
              <a:rPr dirty="0" spc="25"/>
              <a:t> </a:t>
            </a:r>
            <a:r>
              <a:rPr dirty="0" spc="-20"/>
              <a:t>must </a:t>
            </a:r>
            <a:r>
              <a:rPr dirty="0"/>
              <a:t>also</a:t>
            </a:r>
            <a:r>
              <a:rPr dirty="0" spc="15"/>
              <a:t> </a:t>
            </a:r>
            <a:r>
              <a:rPr dirty="0"/>
              <a:t>be</a:t>
            </a:r>
            <a:r>
              <a:rPr dirty="0" spc="15"/>
              <a:t> </a:t>
            </a:r>
            <a:r>
              <a:rPr dirty="0" spc="-10"/>
              <a:t>numeric.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Creating</a:t>
            </a:r>
            <a:r>
              <a:rPr dirty="0" spc="85"/>
              <a:t> </a:t>
            </a:r>
            <a:r>
              <a:rPr dirty="0"/>
              <a:t>a</a:t>
            </a:r>
            <a:r>
              <a:rPr dirty="0" spc="85"/>
              <a:t> </a:t>
            </a:r>
            <a:r>
              <a:rPr dirty="0"/>
              <a:t>Data</a:t>
            </a:r>
            <a:r>
              <a:rPr dirty="0" spc="85"/>
              <a:t> </a:t>
            </a:r>
            <a:r>
              <a:rPr dirty="0"/>
              <a:t>Frame:</a:t>
            </a:r>
            <a:r>
              <a:rPr dirty="0" spc="229"/>
              <a:t> </a:t>
            </a:r>
            <a:r>
              <a:rPr dirty="0"/>
              <a:t>the</a:t>
            </a:r>
            <a:r>
              <a:rPr dirty="0" spc="85"/>
              <a:t> </a:t>
            </a:r>
            <a:r>
              <a:rPr dirty="0"/>
              <a:t>data.frame()</a:t>
            </a:r>
            <a:r>
              <a:rPr dirty="0" spc="85"/>
              <a:t> </a:t>
            </a:r>
            <a:r>
              <a:rPr dirty="0" spc="-10"/>
              <a:t>function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2861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/>
              <a:t>A</a:t>
            </a:r>
            <a:r>
              <a:rPr dirty="0" spc="40"/>
              <a:t> </a:t>
            </a:r>
            <a:r>
              <a:rPr dirty="0"/>
              <a:t>data</a:t>
            </a:r>
            <a:r>
              <a:rPr dirty="0" spc="45"/>
              <a:t> </a:t>
            </a:r>
            <a:r>
              <a:rPr dirty="0" spc="-20"/>
              <a:t>frame</a:t>
            </a:r>
            <a:r>
              <a:rPr dirty="0" spc="45"/>
              <a:t> </a:t>
            </a:r>
            <a:r>
              <a:rPr dirty="0"/>
              <a:t>object</a:t>
            </a:r>
            <a:r>
              <a:rPr dirty="0" spc="45"/>
              <a:t> </a:t>
            </a:r>
            <a:r>
              <a:rPr dirty="0" spc="-20"/>
              <a:t>does</a:t>
            </a:r>
            <a:r>
              <a:rPr dirty="0" spc="45"/>
              <a:t> </a:t>
            </a:r>
            <a:r>
              <a:rPr dirty="0"/>
              <a:t>not</a:t>
            </a:r>
            <a:r>
              <a:rPr dirty="0" spc="45"/>
              <a:t> </a:t>
            </a:r>
            <a:r>
              <a:rPr dirty="0" spc="-30"/>
              <a:t>have</a:t>
            </a:r>
            <a:r>
              <a:rPr dirty="0" spc="45"/>
              <a:t> </a:t>
            </a:r>
            <a:r>
              <a:rPr dirty="0"/>
              <a:t>this</a:t>
            </a:r>
            <a:r>
              <a:rPr dirty="0" spc="45"/>
              <a:t> </a:t>
            </a:r>
            <a:r>
              <a:rPr dirty="0"/>
              <a:t>strict</a:t>
            </a:r>
            <a:r>
              <a:rPr dirty="0" spc="40"/>
              <a:t> </a:t>
            </a:r>
            <a:r>
              <a:rPr dirty="0" spc="-10"/>
              <a:t>restriction.</a:t>
            </a:r>
          </a:p>
          <a:p>
            <a:pPr marL="12700" marR="5080">
              <a:lnSpc>
                <a:spcPct val="102600"/>
              </a:lnSpc>
              <a:spcBef>
                <a:spcPts val="595"/>
              </a:spcBef>
            </a:pPr>
            <a:r>
              <a:rPr dirty="0" spc="-20"/>
              <a:t>Although</a:t>
            </a:r>
            <a:r>
              <a:rPr dirty="0" spc="15"/>
              <a:t> </a:t>
            </a:r>
            <a:r>
              <a:rPr dirty="0" spc="-35"/>
              <a:t>much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0"/>
              <a:t> </a:t>
            </a:r>
            <a:r>
              <a:rPr dirty="0"/>
              <a:t>the</a:t>
            </a:r>
            <a:r>
              <a:rPr dirty="0" spc="20"/>
              <a:t> </a:t>
            </a:r>
            <a:r>
              <a:rPr dirty="0"/>
              <a:t>data</a:t>
            </a:r>
            <a:r>
              <a:rPr dirty="0" spc="20"/>
              <a:t> </a:t>
            </a:r>
            <a:r>
              <a:rPr dirty="0" spc="-70"/>
              <a:t>we</a:t>
            </a:r>
            <a:r>
              <a:rPr dirty="0" spc="20"/>
              <a:t> </a:t>
            </a:r>
            <a:r>
              <a:rPr dirty="0" spc="-25"/>
              <a:t>will</a:t>
            </a:r>
            <a:r>
              <a:rPr dirty="0" spc="15"/>
              <a:t> </a:t>
            </a:r>
            <a:r>
              <a:rPr dirty="0" spc="-20"/>
              <a:t>use</a:t>
            </a:r>
            <a:r>
              <a:rPr dirty="0" spc="20"/>
              <a:t> </a:t>
            </a:r>
            <a:r>
              <a:rPr dirty="0"/>
              <a:t>this</a:t>
            </a:r>
            <a:r>
              <a:rPr dirty="0" spc="20"/>
              <a:t> </a:t>
            </a:r>
            <a:r>
              <a:rPr dirty="0" spc="-20"/>
              <a:t>semester</a:t>
            </a:r>
            <a:r>
              <a:rPr dirty="0" spc="20"/>
              <a:t> </a:t>
            </a:r>
            <a:r>
              <a:rPr dirty="0"/>
              <a:t>is</a:t>
            </a:r>
            <a:r>
              <a:rPr dirty="0" spc="20"/>
              <a:t> </a:t>
            </a:r>
            <a:r>
              <a:rPr dirty="0" spc="-30"/>
              <a:t>numeric,</a:t>
            </a:r>
            <a:r>
              <a:rPr dirty="0" spc="20"/>
              <a:t> </a:t>
            </a:r>
            <a:r>
              <a:rPr dirty="0" spc="-30"/>
              <a:t>using</a:t>
            </a:r>
            <a:r>
              <a:rPr dirty="0" spc="15"/>
              <a:t> </a:t>
            </a:r>
            <a:r>
              <a:rPr dirty="0"/>
              <a:t>data</a:t>
            </a:r>
            <a:r>
              <a:rPr dirty="0" spc="20"/>
              <a:t> </a:t>
            </a:r>
            <a:r>
              <a:rPr dirty="0" spc="-10"/>
              <a:t>frames </a:t>
            </a:r>
            <a:r>
              <a:rPr dirty="0" spc="-40"/>
              <a:t>allows</a:t>
            </a:r>
            <a:r>
              <a:rPr dirty="0" spc="10"/>
              <a:t> </a:t>
            </a:r>
            <a:r>
              <a:rPr dirty="0"/>
              <a:t>us</a:t>
            </a:r>
            <a:r>
              <a:rPr dirty="0" spc="10"/>
              <a:t> </a:t>
            </a:r>
            <a:r>
              <a:rPr dirty="0"/>
              <a:t>to</a:t>
            </a:r>
            <a:r>
              <a:rPr dirty="0" spc="10"/>
              <a:t> </a:t>
            </a:r>
            <a:r>
              <a:rPr dirty="0" spc="-35"/>
              <a:t>avoid</a:t>
            </a:r>
            <a:r>
              <a:rPr dirty="0" spc="10"/>
              <a:t> </a:t>
            </a:r>
            <a:r>
              <a:rPr dirty="0"/>
              <a:t>any</a:t>
            </a:r>
            <a:r>
              <a:rPr dirty="0" spc="15"/>
              <a:t> </a:t>
            </a:r>
            <a:r>
              <a:rPr dirty="0" spc="-30"/>
              <a:t>issues</a:t>
            </a:r>
            <a:r>
              <a:rPr dirty="0" spc="10"/>
              <a:t> </a:t>
            </a:r>
            <a:r>
              <a:rPr dirty="0" spc="-10"/>
              <a:t>with</a:t>
            </a:r>
            <a:r>
              <a:rPr dirty="0" spc="10"/>
              <a:t> </a:t>
            </a:r>
            <a:r>
              <a:rPr dirty="0" spc="-25"/>
              <a:t>variables</a:t>
            </a:r>
            <a:r>
              <a:rPr dirty="0" spc="10"/>
              <a:t> </a:t>
            </a:r>
            <a:r>
              <a:rPr dirty="0" spc="-20"/>
              <a:t>(columns)</a:t>
            </a:r>
            <a:r>
              <a:rPr dirty="0" spc="10"/>
              <a:t> </a:t>
            </a:r>
            <a:r>
              <a:rPr dirty="0" spc="-10"/>
              <a:t>being</a:t>
            </a:r>
            <a:r>
              <a:rPr dirty="0" spc="15"/>
              <a:t> </a:t>
            </a:r>
            <a:r>
              <a:rPr dirty="0" spc="-35"/>
              <a:t>measured</a:t>
            </a:r>
            <a:r>
              <a:rPr dirty="0" spc="10"/>
              <a:t> </a:t>
            </a:r>
            <a:r>
              <a:rPr dirty="0"/>
              <a:t>in</a:t>
            </a:r>
            <a:r>
              <a:rPr dirty="0" spc="10"/>
              <a:t> </a:t>
            </a:r>
            <a:r>
              <a:rPr dirty="0" spc="-10"/>
              <a:t>different types </a:t>
            </a:r>
            <a:r>
              <a:rPr dirty="0"/>
              <a:t>of</a:t>
            </a:r>
            <a:r>
              <a:rPr dirty="0" spc="-10"/>
              <a:t> storage units.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Creating</a:t>
            </a:r>
            <a:r>
              <a:rPr dirty="0" spc="85"/>
              <a:t> </a:t>
            </a:r>
            <a:r>
              <a:rPr dirty="0"/>
              <a:t>a</a:t>
            </a:r>
            <a:r>
              <a:rPr dirty="0" spc="85"/>
              <a:t> </a:t>
            </a:r>
            <a:r>
              <a:rPr dirty="0"/>
              <a:t>Data</a:t>
            </a:r>
            <a:r>
              <a:rPr dirty="0" spc="85"/>
              <a:t> </a:t>
            </a:r>
            <a:r>
              <a:rPr dirty="0"/>
              <a:t>Frame:</a:t>
            </a:r>
            <a:r>
              <a:rPr dirty="0" spc="229"/>
              <a:t> </a:t>
            </a:r>
            <a:r>
              <a:rPr dirty="0"/>
              <a:t>the</a:t>
            </a:r>
            <a:r>
              <a:rPr dirty="0" spc="85"/>
              <a:t> </a:t>
            </a:r>
            <a:r>
              <a:rPr dirty="0"/>
              <a:t>data.frame()</a:t>
            </a:r>
            <a:r>
              <a:rPr dirty="0" spc="85"/>
              <a:t> </a:t>
            </a:r>
            <a:r>
              <a:rPr dirty="0" spc="-10"/>
              <a:t>function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020023"/>
            <a:ext cx="4869180" cy="1189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7900"/>
              </a:lnSpc>
              <a:spcBef>
                <a:spcPts val="100"/>
              </a:spcBef>
            </a:pP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am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going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create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few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different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variables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store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them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column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vectors.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column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vector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simply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single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column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containing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one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type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data.</a:t>
            </a:r>
            <a:endParaRPr sz="1100">
              <a:latin typeface="Palatino Linotype"/>
              <a:cs typeface="Palatino Linotype"/>
            </a:endParaRPr>
          </a:p>
          <a:p>
            <a:pPr marL="12700" marR="259079">
              <a:lnSpc>
                <a:spcPct val="102699"/>
              </a:lnSpc>
              <a:spcBef>
                <a:spcPts val="600"/>
              </a:spcBef>
            </a:pP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will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then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collect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these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separate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columns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into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single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frame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using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the </a:t>
            </a:r>
            <a:r>
              <a:rPr dirty="0" sz="1100">
                <a:latin typeface="Palatino Linotype"/>
                <a:cs typeface="Palatino Linotype"/>
              </a:rPr>
              <a:t>data.frame()</a:t>
            </a:r>
            <a:r>
              <a:rPr dirty="0" sz="1100" spc="-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function.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100" spc="-25">
                <a:latin typeface="Palatino Linotype"/>
                <a:cs typeface="Palatino Linotype"/>
              </a:rPr>
              <a:t>Here</a:t>
            </a:r>
            <a:r>
              <a:rPr dirty="0" sz="1100" spc="-10">
                <a:latin typeface="Palatino Linotype"/>
                <a:cs typeface="Palatino Linotype"/>
              </a:rPr>
              <a:t> goes.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Creating</a:t>
            </a:r>
            <a:r>
              <a:rPr dirty="0" spc="85"/>
              <a:t> </a:t>
            </a:r>
            <a:r>
              <a:rPr dirty="0"/>
              <a:t>a</a:t>
            </a:r>
            <a:r>
              <a:rPr dirty="0" spc="85"/>
              <a:t> </a:t>
            </a:r>
            <a:r>
              <a:rPr dirty="0"/>
              <a:t>Data</a:t>
            </a:r>
            <a:r>
              <a:rPr dirty="0" spc="85"/>
              <a:t> </a:t>
            </a:r>
            <a:r>
              <a:rPr dirty="0"/>
              <a:t>Frame:</a:t>
            </a:r>
            <a:r>
              <a:rPr dirty="0" spc="229"/>
              <a:t> </a:t>
            </a:r>
            <a:r>
              <a:rPr dirty="0"/>
              <a:t>the</a:t>
            </a:r>
            <a:r>
              <a:rPr dirty="0" spc="85"/>
              <a:t> </a:t>
            </a:r>
            <a:r>
              <a:rPr dirty="0"/>
              <a:t>data.frame()</a:t>
            </a:r>
            <a:r>
              <a:rPr dirty="0" spc="85"/>
              <a:t> </a:t>
            </a:r>
            <a:r>
              <a:rPr dirty="0" spc="-10"/>
              <a:t>function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2046" y="1169301"/>
            <a:ext cx="5116195" cy="95123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3810" rIns="0" bIns="0" rtlCol="0" vert="horz">
            <a:spAutoFit/>
          </a:bodyPr>
          <a:lstStyle/>
          <a:p>
            <a:pPr marL="37465" marR="752475">
              <a:lnSpc>
                <a:spcPts val="1200"/>
              </a:lnSpc>
              <a:spcBef>
                <a:spcPts val="30"/>
              </a:spcBef>
            </a:pPr>
            <a:r>
              <a:rPr dirty="0" sz="1000">
                <a:latin typeface="Palatino Linotype"/>
                <a:cs typeface="Palatino Linotype"/>
              </a:rPr>
              <a:t>d1</a:t>
            </a:r>
            <a:r>
              <a:rPr dirty="0" sz="1000">
                <a:solidFill>
                  <a:srgbClr val="8E5902"/>
                </a:solidFill>
                <a:latin typeface="Palatino Linotype"/>
                <a:cs typeface="Palatino Linotype"/>
              </a:rPr>
              <a:t>&lt;-</a:t>
            </a:r>
            <a:r>
              <a:rPr dirty="0" sz="1000" spc="65">
                <a:latin typeface="Palatino Linotype"/>
                <a:cs typeface="Palatino Linotype"/>
              </a:rPr>
              <a:t>rbinom(</a:t>
            </a:r>
            <a:r>
              <a:rPr dirty="0" sz="1000" spc="65">
                <a:solidFill>
                  <a:srgbClr val="0000CE"/>
                </a:solidFill>
                <a:latin typeface="Palatino Linotype"/>
                <a:cs typeface="Palatino Linotype"/>
              </a:rPr>
              <a:t>100</a:t>
            </a:r>
            <a:r>
              <a:rPr dirty="0" sz="1000" spc="65">
                <a:latin typeface="Palatino Linotype"/>
                <a:cs typeface="Palatino Linotype"/>
              </a:rPr>
              <a:t>,</a:t>
            </a:r>
            <a:r>
              <a:rPr dirty="0" sz="1000" spc="65">
                <a:solidFill>
                  <a:srgbClr val="0000CE"/>
                </a:solidFill>
                <a:latin typeface="Palatino Linotype"/>
                <a:cs typeface="Palatino Linotype"/>
              </a:rPr>
              <a:t>1</a:t>
            </a:r>
            <a:r>
              <a:rPr dirty="0" sz="1000" spc="65">
                <a:latin typeface="Palatino Linotype"/>
                <a:cs typeface="Palatino Linotype"/>
              </a:rPr>
              <a:t>,.</a:t>
            </a:r>
            <a:r>
              <a:rPr dirty="0" sz="1000" spc="65">
                <a:solidFill>
                  <a:srgbClr val="0000CE"/>
                </a:solidFill>
                <a:latin typeface="Palatino Linotype"/>
                <a:cs typeface="Palatino Linotype"/>
              </a:rPr>
              <a:t>25</a:t>
            </a:r>
            <a:r>
              <a:rPr dirty="0" sz="1000" spc="65">
                <a:latin typeface="Palatino Linotype"/>
                <a:cs typeface="Palatino Linotype"/>
              </a:rPr>
              <a:t>)</a:t>
            </a:r>
            <a:r>
              <a:rPr dirty="0" sz="1000" spc="320">
                <a:latin typeface="Palatino Linotype"/>
                <a:cs typeface="Palatino Linotype"/>
              </a:rPr>
              <a:t> </a:t>
            </a:r>
            <a:r>
              <a:rPr dirty="0" sz="1000" spc="-80" b="1" i="1">
                <a:solidFill>
                  <a:srgbClr val="8E5902"/>
                </a:solidFill>
                <a:latin typeface="Courier New"/>
                <a:cs typeface="Courier New"/>
              </a:rPr>
              <a:t>##</a:t>
            </a:r>
            <a:r>
              <a:rPr dirty="0" sz="1000" spc="-25" b="1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1000" spc="-85" b="1" i="1">
                <a:solidFill>
                  <a:srgbClr val="8E5902"/>
                </a:solidFill>
                <a:latin typeface="Courier New"/>
                <a:cs typeface="Courier New"/>
              </a:rPr>
              <a:t>this</a:t>
            </a:r>
            <a:r>
              <a:rPr dirty="0" sz="1000" spc="-25" b="1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1000" spc="-85" b="1" i="1">
                <a:solidFill>
                  <a:srgbClr val="8E5902"/>
                </a:solidFill>
                <a:latin typeface="Courier New"/>
                <a:cs typeface="Courier New"/>
              </a:rPr>
              <a:t>creates</a:t>
            </a:r>
            <a:r>
              <a:rPr dirty="0" sz="1000" spc="-25" b="1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1000" spc="-80" b="1" i="1">
                <a:solidFill>
                  <a:srgbClr val="8E5902"/>
                </a:solidFill>
                <a:latin typeface="Courier New"/>
                <a:cs typeface="Courier New"/>
              </a:rPr>
              <a:t>a</a:t>
            </a:r>
            <a:r>
              <a:rPr dirty="0" sz="1000" spc="-30" b="1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1000" spc="-85" b="1" i="1">
                <a:solidFill>
                  <a:srgbClr val="8E5902"/>
                </a:solidFill>
                <a:latin typeface="Courier New"/>
                <a:cs typeface="Courier New"/>
              </a:rPr>
              <a:t>dummy</a:t>
            </a:r>
            <a:r>
              <a:rPr dirty="0" sz="1000" spc="-25" b="1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1000" spc="-85" b="1" i="1">
                <a:solidFill>
                  <a:srgbClr val="8E5902"/>
                </a:solidFill>
                <a:latin typeface="Courier New"/>
                <a:cs typeface="Courier New"/>
              </a:rPr>
              <a:t>(0/1)</a:t>
            </a:r>
            <a:r>
              <a:rPr dirty="0" sz="1000" spc="-25" b="1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1000" spc="-10" b="1" i="1">
                <a:solidFill>
                  <a:srgbClr val="8E5902"/>
                </a:solidFill>
                <a:latin typeface="Courier New"/>
                <a:cs typeface="Courier New"/>
              </a:rPr>
              <a:t>variable)</a:t>
            </a:r>
            <a:r>
              <a:rPr dirty="0" sz="1000" spc="-10" b="1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1000" spc="60">
                <a:latin typeface="Palatino Linotype"/>
                <a:cs typeface="Palatino Linotype"/>
              </a:rPr>
              <a:t>a1</a:t>
            </a:r>
            <a:r>
              <a:rPr dirty="0" sz="1000" spc="60">
                <a:solidFill>
                  <a:srgbClr val="8E5902"/>
                </a:solidFill>
                <a:latin typeface="Palatino Linotype"/>
                <a:cs typeface="Palatino Linotype"/>
              </a:rPr>
              <a:t>&lt;-</a:t>
            </a:r>
            <a:r>
              <a:rPr dirty="0" sz="1000">
                <a:latin typeface="Palatino Linotype"/>
                <a:cs typeface="Palatino Linotype"/>
              </a:rPr>
              <a:t>rnorm(</a:t>
            </a:r>
            <a:r>
              <a:rPr dirty="0" sz="1000">
                <a:solidFill>
                  <a:srgbClr val="0000CE"/>
                </a:solidFill>
                <a:latin typeface="Palatino Linotype"/>
                <a:cs typeface="Palatino Linotype"/>
              </a:rPr>
              <a:t>100</a:t>
            </a:r>
            <a:r>
              <a:rPr dirty="0" sz="1000">
                <a:latin typeface="Palatino Linotype"/>
                <a:cs typeface="Palatino Linotype"/>
              </a:rPr>
              <a:t>,</a:t>
            </a:r>
            <a:r>
              <a:rPr dirty="0" sz="1000">
                <a:solidFill>
                  <a:srgbClr val="C4A000"/>
                </a:solidFill>
                <a:latin typeface="Palatino Linotype"/>
                <a:cs typeface="Palatino Linotype"/>
              </a:rPr>
              <a:t>mean=</a:t>
            </a:r>
            <a:r>
              <a:rPr dirty="0" sz="1000">
                <a:solidFill>
                  <a:srgbClr val="0000CE"/>
                </a:solidFill>
                <a:latin typeface="Palatino Linotype"/>
                <a:cs typeface="Palatino Linotype"/>
              </a:rPr>
              <a:t>16</a:t>
            </a:r>
            <a:r>
              <a:rPr dirty="0" sz="1000">
                <a:latin typeface="Palatino Linotype"/>
                <a:cs typeface="Palatino Linotype"/>
              </a:rPr>
              <a:t>,</a:t>
            </a:r>
            <a:r>
              <a:rPr dirty="0" sz="1000">
                <a:solidFill>
                  <a:srgbClr val="C4A000"/>
                </a:solidFill>
                <a:latin typeface="Palatino Linotype"/>
                <a:cs typeface="Palatino Linotype"/>
              </a:rPr>
              <a:t>sd=</a:t>
            </a:r>
            <a:r>
              <a:rPr dirty="0" sz="1000">
                <a:solidFill>
                  <a:srgbClr val="0000CE"/>
                </a:solidFill>
                <a:latin typeface="Palatino Linotype"/>
                <a:cs typeface="Palatino Linotype"/>
              </a:rPr>
              <a:t>1</a:t>
            </a:r>
            <a:r>
              <a:rPr dirty="0" sz="1000">
                <a:latin typeface="Palatino Linotype"/>
                <a:cs typeface="Palatino Linotype"/>
              </a:rPr>
              <a:t>)</a:t>
            </a:r>
            <a:r>
              <a:rPr dirty="0" sz="1000" spc="375">
                <a:latin typeface="Palatino Linotype"/>
                <a:cs typeface="Palatino Linotype"/>
              </a:rPr>
              <a:t> </a:t>
            </a:r>
            <a:r>
              <a:rPr dirty="0" sz="1000" spc="-80" b="1" i="1">
                <a:solidFill>
                  <a:srgbClr val="8E5902"/>
                </a:solidFill>
                <a:latin typeface="Courier New"/>
                <a:cs typeface="Courier New"/>
              </a:rPr>
              <a:t>##</a:t>
            </a:r>
            <a:r>
              <a:rPr dirty="0" sz="1000" spc="25" b="1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1000" spc="-85" b="1" i="1">
                <a:solidFill>
                  <a:srgbClr val="8E5902"/>
                </a:solidFill>
                <a:latin typeface="Courier New"/>
                <a:cs typeface="Courier New"/>
              </a:rPr>
              <a:t>this</a:t>
            </a:r>
            <a:r>
              <a:rPr dirty="0" sz="1000" spc="25" b="1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1000" spc="-85" b="1" i="1">
                <a:solidFill>
                  <a:srgbClr val="8E5902"/>
                </a:solidFill>
                <a:latin typeface="Courier New"/>
                <a:cs typeface="Courier New"/>
              </a:rPr>
              <a:t>creates</a:t>
            </a:r>
            <a:r>
              <a:rPr dirty="0" sz="1000" spc="25" b="1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1000" spc="-80" b="1" i="1">
                <a:solidFill>
                  <a:srgbClr val="8E5902"/>
                </a:solidFill>
                <a:latin typeface="Courier New"/>
                <a:cs typeface="Courier New"/>
              </a:rPr>
              <a:t>a</a:t>
            </a:r>
            <a:r>
              <a:rPr dirty="0" sz="1000" spc="30" b="1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1000" spc="-80" b="1" i="1">
                <a:solidFill>
                  <a:srgbClr val="8E5902"/>
                </a:solidFill>
                <a:latin typeface="Courier New"/>
                <a:cs typeface="Courier New"/>
              </a:rPr>
              <a:t>continuous</a:t>
            </a:r>
            <a:r>
              <a:rPr dirty="0" sz="1000" spc="25" b="1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1000" spc="-75" b="1" i="1">
                <a:solidFill>
                  <a:srgbClr val="8E5902"/>
                </a:solidFill>
                <a:latin typeface="Courier New"/>
                <a:cs typeface="Courier New"/>
              </a:rPr>
              <a:t>variable</a:t>
            </a:r>
            <a:r>
              <a:rPr dirty="0" sz="1000" spc="-75" b="1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1000" spc="75">
                <a:latin typeface="Palatino Linotype"/>
                <a:cs typeface="Palatino Linotype"/>
              </a:rPr>
              <a:t>c1</a:t>
            </a:r>
            <a:r>
              <a:rPr dirty="0" sz="1000" spc="75">
                <a:solidFill>
                  <a:srgbClr val="8E5902"/>
                </a:solidFill>
                <a:latin typeface="Palatino Linotype"/>
                <a:cs typeface="Palatino Linotype"/>
              </a:rPr>
              <a:t>&lt;-</a:t>
            </a:r>
            <a:r>
              <a:rPr dirty="0" sz="1000" spc="85">
                <a:latin typeface="Palatino Linotype"/>
                <a:cs typeface="Palatino Linotype"/>
              </a:rPr>
              <a:t>rpois(</a:t>
            </a:r>
            <a:r>
              <a:rPr dirty="0" sz="1000" spc="85">
                <a:solidFill>
                  <a:srgbClr val="0000CE"/>
                </a:solidFill>
                <a:latin typeface="Palatino Linotype"/>
                <a:cs typeface="Palatino Linotype"/>
              </a:rPr>
              <a:t>100</a:t>
            </a:r>
            <a:r>
              <a:rPr dirty="0" sz="1000" spc="85">
                <a:latin typeface="Palatino Linotype"/>
                <a:cs typeface="Palatino Linotype"/>
              </a:rPr>
              <a:t>,</a:t>
            </a:r>
            <a:r>
              <a:rPr dirty="0" sz="1000" spc="85">
                <a:solidFill>
                  <a:srgbClr val="0000CE"/>
                </a:solidFill>
                <a:latin typeface="Palatino Linotype"/>
                <a:cs typeface="Palatino Linotype"/>
              </a:rPr>
              <a:t>1</a:t>
            </a:r>
            <a:r>
              <a:rPr dirty="0" sz="1000" spc="85">
                <a:latin typeface="Palatino Linotype"/>
                <a:cs typeface="Palatino Linotype"/>
              </a:rPr>
              <a:t>)</a:t>
            </a:r>
            <a:r>
              <a:rPr dirty="0" sz="1000" spc="300">
                <a:latin typeface="Palatino Linotype"/>
                <a:cs typeface="Palatino Linotype"/>
              </a:rPr>
              <a:t> </a:t>
            </a:r>
            <a:r>
              <a:rPr dirty="0" sz="1000" spc="-80" b="1" i="1">
                <a:solidFill>
                  <a:srgbClr val="8E5902"/>
                </a:solidFill>
                <a:latin typeface="Courier New"/>
                <a:cs typeface="Courier New"/>
              </a:rPr>
              <a:t>##</a:t>
            </a:r>
            <a:r>
              <a:rPr dirty="0" sz="1000" spc="-45" b="1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1000" spc="-85" b="1" i="1">
                <a:solidFill>
                  <a:srgbClr val="8E5902"/>
                </a:solidFill>
                <a:latin typeface="Courier New"/>
                <a:cs typeface="Courier New"/>
              </a:rPr>
              <a:t>this</a:t>
            </a:r>
            <a:r>
              <a:rPr dirty="0" sz="1000" spc="-45" b="1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1000" spc="-85" b="1" i="1">
                <a:solidFill>
                  <a:srgbClr val="8E5902"/>
                </a:solidFill>
                <a:latin typeface="Courier New"/>
                <a:cs typeface="Courier New"/>
              </a:rPr>
              <a:t>creates</a:t>
            </a:r>
            <a:r>
              <a:rPr dirty="0" sz="1000" spc="-45" b="1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1000" spc="-80" b="1" i="1">
                <a:solidFill>
                  <a:srgbClr val="8E5902"/>
                </a:solidFill>
                <a:latin typeface="Courier New"/>
                <a:cs typeface="Courier New"/>
              </a:rPr>
              <a:t>a</a:t>
            </a:r>
            <a:r>
              <a:rPr dirty="0" sz="1000" spc="-45" b="1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1000" spc="-85" b="1" i="1">
                <a:solidFill>
                  <a:srgbClr val="8E5902"/>
                </a:solidFill>
                <a:latin typeface="Courier New"/>
                <a:cs typeface="Courier New"/>
              </a:rPr>
              <a:t>discrete</a:t>
            </a:r>
            <a:r>
              <a:rPr dirty="0" sz="1000" spc="-45" b="1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1000" spc="-85" b="1" i="1">
                <a:solidFill>
                  <a:srgbClr val="8E5902"/>
                </a:solidFill>
                <a:latin typeface="Courier New"/>
                <a:cs typeface="Courier New"/>
              </a:rPr>
              <a:t>Poisson</a:t>
            </a:r>
            <a:r>
              <a:rPr dirty="0" sz="1000" spc="-45" b="1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1000" spc="-10" b="1" i="1">
                <a:solidFill>
                  <a:srgbClr val="8E5902"/>
                </a:solidFill>
                <a:latin typeface="Courier New"/>
                <a:cs typeface="Courier New"/>
              </a:rPr>
              <a:t>variable</a:t>
            </a:r>
            <a:endParaRPr sz="1000">
              <a:latin typeface="Courier New"/>
              <a:cs typeface="Courier New"/>
            </a:endParaRPr>
          </a:p>
          <a:p>
            <a:pPr marL="37465">
              <a:lnSpc>
                <a:spcPts val="1145"/>
              </a:lnSpc>
            </a:pPr>
            <a:r>
              <a:rPr dirty="0" sz="1000" spc="105">
                <a:latin typeface="Palatino Linotype"/>
                <a:cs typeface="Palatino Linotype"/>
              </a:rPr>
              <a:t>t1</a:t>
            </a:r>
            <a:r>
              <a:rPr dirty="0" sz="1000" spc="105">
                <a:solidFill>
                  <a:srgbClr val="8E5902"/>
                </a:solidFill>
                <a:latin typeface="Palatino Linotype"/>
                <a:cs typeface="Palatino Linotype"/>
              </a:rPr>
              <a:t>&lt;-</a:t>
            </a:r>
            <a:r>
              <a:rPr dirty="0" sz="1000" spc="-10">
                <a:latin typeface="Palatino Linotype"/>
                <a:cs typeface="Palatino Linotype"/>
              </a:rPr>
              <a:t>sample(c(</a:t>
            </a:r>
            <a:r>
              <a:rPr dirty="0" sz="1000" spc="-10">
                <a:solidFill>
                  <a:srgbClr val="4F9905"/>
                </a:solidFill>
                <a:latin typeface="Palatino Linotype"/>
                <a:cs typeface="Palatino Linotype"/>
              </a:rPr>
              <a:t>"Freshman"</a:t>
            </a:r>
            <a:r>
              <a:rPr dirty="0" sz="1000" spc="-10">
                <a:latin typeface="Palatino Linotype"/>
                <a:cs typeface="Palatino Linotype"/>
              </a:rPr>
              <a:t>,</a:t>
            </a:r>
            <a:r>
              <a:rPr dirty="0" sz="1000" spc="-10">
                <a:solidFill>
                  <a:srgbClr val="4F9905"/>
                </a:solidFill>
                <a:latin typeface="Palatino Linotype"/>
                <a:cs typeface="Palatino Linotype"/>
              </a:rPr>
              <a:t>"Sophomore"</a:t>
            </a:r>
            <a:r>
              <a:rPr dirty="0" sz="1000" spc="-10">
                <a:latin typeface="Palatino Linotype"/>
                <a:cs typeface="Palatino Linotype"/>
              </a:rPr>
              <a:t>,</a:t>
            </a:r>
            <a:r>
              <a:rPr dirty="0" sz="1000" spc="-10">
                <a:solidFill>
                  <a:srgbClr val="4F9905"/>
                </a:solidFill>
                <a:latin typeface="Palatino Linotype"/>
                <a:cs typeface="Palatino Linotype"/>
              </a:rPr>
              <a:t>"Junior"</a:t>
            </a:r>
            <a:r>
              <a:rPr dirty="0" sz="1000" spc="-10">
                <a:latin typeface="Palatino Linotype"/>
                <a:cs typeface="Palatino Linotype"/>
              </a:rPr>
              <a:t>,</a:t>
            </a:r>
            <a:r>
              <a:rPr dirty="0" sz="1000" spc="-10">
                <a:solidFill>
                  <a:srgbClr val="4F9905"/>
                </a:solidFill>
                <a:latin typeface="Palatino Linotype"/>
                <a:cs typeface="Palatino Linotype"/>
              </a:rPr>
              <a:t>"Senior"</a:t>
            </a:r>
            <a:r>
              <a:rPr dirty="0" sz="1000" spc="-10">
                <a:latin typeface="Palatino Linotype"/>
                <a:cs typeface="Palatino Linotype"/>
              </a:rPr>
              <a:t>),</a:t>
            </a:r>
            <a:r>
              <a:rPr dirty="0" sz="1000" spc="-10">
                <a:solidFill>
                  <a:srgbClr val="0000CE"/>
                </a:solidFill>
                <a:latin typeface="Palatino Linotype"/>
                <a:cs typeface="Palatino Linotype"/>
              </a:rPr>
              <a:t>100</a:t>
            </a:r>
            <a:r>
              <a:rPr dirty="0" sz="1000" spc="-10">
                <a:latin typeface="Palatino Linotype"/>
                <a:cs typeface="Palatino Linotype"/>
              </a:rPr>
              <a:t>,</a:t>
            </a:r>
            <a:r>
              <a:rPr dirty="0" sz="1000" spc="-10">
                <a:solidFill>
                  <a:srgbClr val="C4A000"/>
                </a:solidFill>
                <a:latin typeface="Palatino Linotype"/>
                <a:cs typeface="Palatino Linotype"/>
              </a:rPr>
              <a:t>replace=</a:t>
            </a:r>
            <a:r>
              <a:rPr dirty="0" sz="1000" spc="-10">
                <a:latin typeface="Palatino Linotype"/>
                <a:cs typeface="Palatino Linotype"/>
              </a:rPr>
              <a:t>TRUE)</a:t>
            </a:r>
            <a:endParaRPr sz="1000">
              <a:latin typeface="Palatino Linotype"/>
              <a:cs typeface="Palatino Linotype"/>
            </a:endParaRPr>
          </a:p>
          <a:p>
            <a:pPr marL="37465">
              <a:lnSpc>
                <a:spcPts val="1195"/>
              </a:lnSpc>
            </a:pPr>
            <a:r>
              <a:rPr dirty="0" sz="1000" spc="-80" b="1" i="1">
                <a:solidFill>
                  <a:srgbClr val="8E5902"/>
                </a:solidFill>
                <a:latin typeface="Courier New"/>
                <a:cs typeface="Courier New"/>
              </a:rPr>
              <a:t>##</a:t>
            </a:r>
            <a:r>
              <a:rPr dirty="0" sz="1000" spc="-60" b="1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1000" spc="-85" b="1" i="1">
                <a:solidFill>
                  <a:srgbClr val="8E5902"/>
                </a:solidFill>
                <a:latin typeface="Courier New"/>
                <a:cs typeface="Courier New"/>
              </a:rPr>
              <a:t>This</a:t>
            </a:r>
            <a:r>
              <a:rPr dirty="0" sz="1000" spc="-60" b="1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1000" spc="-85" b="1" i="1">
                <a:solidFill>
                  <a:srgbClr val="8E5902"/>
                </a:solidFill>
                <a:latin typeface="Courier New"/>
                <a:cs typeface="Courier New"/>
              </a:rPr>
              <a:t>creates</a:t>
            </a:r>
            <a:r>
              <a:rPr dirty="0" sz="1000" spc="-60" b="1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1000" spc="-80" b="1" i="1">
                <a:solidFill>
                  <a:srgbClr val="8E5902"/>
                </a:solidFill>
                <a:latin typeface="Courier New"/>
                <a:cs typeface="Courier New"/>
              </a:rPr>
              <a:t>a</a:t>
            </a:r>
            <a:r>
              <a:rPr dirty="0" sz="1000" spc="-60" b="1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1000" spc="-80" b="1" i="1">
                <a:solidFill>
                  <a:srgbClr val="8E5902"/>
                </a:solidFill>
                <a:latin typeface="Courier New"/>
                <a:cs typeface="Courier New"/>
              </a:rPr>
              <a:t>character</a:t>
            </a:r>
            <a:r>
              <a:rPr dirty="0" sz="1000" spc="-60" b="1" i="1">
                <a:solidFill>
                  <a:srgbClr val="8E5902"/>
                </a:solidFill>
                <a:latin typeface="Courier New"/>
                <a:cs typeface="Courier New"/>
              </a:rPr>
              <a:t> </a:t>
            </a:r>
            <a:r>
              <a:rPr dirty="0" sz="1000" spc="-10" b="1" i="1">
                <a:solidFill>
                  <a:srgbClr val="8E5902"/>
                </a:solidFill>
                <a:latin typeface="Courier New"/>
                <a:cs typeface="Courier New"/>
              </a:rPr>
              <a:t>variable</a:t>
            </a:r>
            <a:endParaRPr sz="1000">
              <a:latin typeface="Courier New"/>
              <a:cs typeface="Courier New"/>
            </a:endParaRPr>
          </a:p>
          <a:p>
            <a:pPr marL="37465">
              <a:lnSpc>
                <a:spcPts val="1200"/>
              </a:lnSpc>
            </a:pPr>
            <a:r>
              <a:rPr dirty="0" sz="1000">
                <a:latin typeface="Palatino Linotype"/>
                <a:cs typeface="Palatino Linotype"/>
              </a:rPr>
              <a:t>example_data</a:t>
            </a:r>
            <a:r>
              <a:rPr dirty="0" sz="1000">
                <a:solidFill>
                  <a:srgbClr val="8E5902"/>
                </a:solidFill>
                <a:latin typeface="Palatino Linotype"/>
                <a:cs typeface="Palatino Linotype"/>
              </a:rPr>
              <a:t>&lt;-</a:t>
            </a:r>
            <a:r>
              <a:rPr dirty="0" sz="1000" spc="70">
                <a:latin typeface="Palatino Linotype"/>
                <a:cs typeface="Palatino Linotype"/>
              </a:rPr>
              <a:t>data.frame(d1,a1,c1,t1)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Creating</a:t>
            </a:r>
            <a:r>
              <a:rPr dirty="0" spc="85"/>
              <a:t> </a:t>
            </a:r>
            <a:r>
              <a:rPr dirty="0"/>
              <a:t>a</a:t>
            </a:r>
            <a:r>
              <a:rPr dirty="0" spc="85"/>
              <a:t> </a:t>
            </a:r>
            <a:r>
              <a:rPr dirty="0"/>
              <a:t>Data</a:t>
            </a:r>
            <a:r>
              <a:rPr dirty="0" spc="85"/>
              <a:t> </a:t>
            </a:r>
            <a:r>
              <a:rPr dirty="0"/>
              <a:t>Frame:</a:t>
            </a:r>
            <a:r>
              <a:rPr dirty="0" spc="229"/>
              <a:t> </a:t>
            </a:r>
            <a:r>
              <a:rPr dirty="0"/>
              <a:t>the</a:t>
            </a:r>
            <a:r>
              <a:rPr dirty="0" spc="85"/>
              <a:t> </a:t>
            </a:r>
            <a:r>
              <a:rPr dirty="0"/>
              <a:t>data.frame()</a:t>
            </a:r>
            <a:r>
              <a:rPr dirty="0" spc="85"/>
              <a:t> </a:t>
            </a:r>
            <a:r>
              <a:rPr dirty="0" spc="-10"/>
              <a:t>function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611668"/>
            <a:ext cx="4996815" cy="6121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will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create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frame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object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(called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‘example_data’)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stored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your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global environment.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100" spc="-10">
                <a:latin typeface="Palatino Linotype"/>
                <a:cs typeface="Palatino Linotype"/>
              </a:rPr>
              <a:t>You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can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then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describe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frame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by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using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summary()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function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so: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2046" y="1372768"/>
            <a:ext cx="5116195" cy="19240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190"/>
              </a:lnSpc>
            </a:pPr>
            <a:r>
              <a:rPr dirty="0" sz="1000" spc="-10">
                <a:latin typeface="Palatino Linotype"/>
                <a:cs typeface="Palatino Linotype"/>
              </a:rPr>
              <a:t>summary(example_data)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7294" y="1767057"/>
            <a:ext cx="381190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6275" algn="l"/>
                <a:tab pos="1673225" algn="l"/>
                <a:tab pos="2735580" algn="l"/>
                <a:tab pos="3665854" algn="l"/>
              </a:tabLst>
            </a:pPr>
            <a:r>
              <a:rPr dirty="0" sz="1000" spc="-25">
                <a:latin typeface="Palatino Linotype"/>
                <a:cs typeface="Palatino Linotype"/>
              </a:rPr>
              <a:t>##</a:t>
            </a:r>
            <a:r>
              <a:rPr dirty="0" sz="1000">
                <a:latin typeface="Palatino Linotype"/>
                <a:cs typeface="Palatino Linotype"/>
              </a:rPr>
              <a:t>	</a:t>
            </a:r>
            <a:r>
              <a:rPr dirty="0" sz="1000" spc="-25">
                <a:latin typeface="Palatino Linotype"/>
                <a:cs typeface="Palatino Linotype"/>
              </a:rPr>
              <a:t>d1</a:t>
            </a:r>
            <a:r>
              <a:rPr dirty="0" sz="1000">
                <a:latin typeface="Palatino Linotype"/>
                <a:cs typeface="Palatino Linotype"/>
              </a:rPr>
              <a:t>	</a:t>
            </a:r>
            <a:r>
              <a:rPr dirty="0" sz="1000" spc="-25">
                <a:latin typeface="Palatino Linotype"/>
                <a:cs typeface="Palatino Linotype"/>
              </a:rPr>
              <a:t>a1</a:t>
            </a:r>
            <a:r>
              <a:rPr dirty="0" sz="1000">
                <a:latin typeface="Palatino Linotype"/>
                <a:cs typeface="Palatino Linotype"/>
              </a:rPr>
              <a:t>	</a:t>
            </a:r>
            <a:r>
              <a:rPr dirty="0" sz="1000" spc="-25">
                <a:latin typeface="Palatino Linotype"/>
                <a:cs typeface="Palatino Linotype"/>
              </a:rPr>
              <a:t>c1</a:t>
            </a:r>
            <a:r>
              <a:rPr dirty="0" sz="1000">
                <a:latin typeface="Palatino Linotype"/>
                <a:cs typeface="Palatino Linotype"/>
              </a:rPr>
              <a:t>	</a:t>
            </a:r>
            <a:r>
              <a:rPr dirty="0" sz="1000" spc="80">
                <a:latin typeface="Palatino Linotype"/>
                <a:cs typeface="Palatino Linotype"/>
              </a:rPr>
              <a:t>t1</a:t>
            </a:r>
            <a:endParaRPr sz="1000">
              <a:latin typeface="Palatino Linotype"/>
              <a:cs typeface="Palatino Linotype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328244" y="1929561"/>
          <a:ext cx="4448175" cy="927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4435"/>
                <a:gridCol w="1062990"/>
                <a:gridCol w="996314"/>
                <a:gridCol w="1194435"/>
              </a:tblGrid>
              <a:tr h="160020">
                <a:tc>
                  <a:txBody>
                    <a:bodyPr/>
                    <a:lstStyle/>
                    <a:p>
                      <a:pPr marL="31750">
                        <a:lnSpc>
                          <a:spcPts val="1150"/>
                        </a:lnSpc>
                        <a:spcBef>
                          <a:spcPts val="10"/>
                        </a:spcBef>
                        <a:tabLst>
                          <a:tab pos="297180" algn="l"/>
                          <a:tab pos="762000" algn="l"/>
                        </a:tabLst>
                      </a:pPr>
                      <a:r>
                        <a:rPr dirty="0" sz="1000" spc="-25">
                          <a:latin typeface="Palatino Linotype"/>
                          <a:cs typeface="Palatino Linotype"/>
                        </a:rPr>
                        <a:t>##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000" spc="-20">
                          <a:latin typeface="Palatino Linotype"/>
                          <a:cs typeface="Palatino Linotype"/>
                        </a:rPr>
                        <a:t>Min.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000" spc="110">
                          <a:latin typeface="Palatino Linotype"/>
                          <a:cs typeface="Palatino Linotype"/>
                        </a:rPr>
                        <a:t>:0.00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Bef>
                          <a:spcPts val="10"/>
                        </a:spcBef>
                        <a:tabLst>
                          <a:tab pos="464820" algn="l"/>
                        </a:tabLst>
                      </a:pPr>
                      <a:r>
                        <a:rPr dirty="0" sz="1000" spc="-20">
                          <a:latin typeface="Palatino Linotype"/>
                          <a:cs typeface="Palatino Linotype"/>
                        </a:rPr>
                        <a:t>Min.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000" spc="90">
                          <a:latin typeface="Palatino Linotype"/>
                          <a:cs typeface="Palatino Linotype"/>
                        </a:rPr>
                        <a:t>:14.12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Bef>
                          <a:spcPts val="10"/>
                        </a:spcBef>
                        <a:tabLst>
                          <a:tab pos="464820" algn="l"/>
                        </a:tabLst>
                      </a:pPr>
                      <a:r>
                        <a:rPr dirty="0" sz="1000" spc="-20">
                          <a:latin typeface="Palatino Linotype"/>
                          <a:cs typeface="Palatino Linotype"/>
                        </a:rPr>
                        <a:t>Min.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000" spc="110">
                          <a:latin typeface="Palatino Linotype"/>
                          <a:cs typeface="Palatino Linotype"/>
                        </a:rPr>
                        <a:t>:0.00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150"/>
                        </a:lnSpc>
                        <a:spcBef>
                          <a:spcPts val="10"/>
                        </a:spcBef>
                      </a:pPr>
                      <a:r>
                        <a:rPr dirty="0" sz="1000" spc="-10">
                          <a:latin typeface="Palatino Linotype"/>
                          <a:cs typeface="Palatino Linotype"/>
                        </a:rPr>
                        <a:t>Length:100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1270"/>
                </a:tc>
              </a:tr>
              <a:tr h="151765">
                <a:tc>
                  <a:txBody>
                    <a:bodyPr/>
                    <a:lstStyle/>
                    <a:p>
                      <a:pPr marL="31750">
                        <a:lnSpc>
                          <a:spcPts val="1095"/>
                        </a:lnSpc>
                        <a:tabLst>
                          <a:tab pos="297180" algn="l"/>
                        </a:tabLst>
                      </a:pPr>
                      <a:r>
                        <a:rPr dirty="0" sz="1000" spc="-25">
                          <a:latin typeface="Palatino Linotype"/>
                          <a:cs typeface="Palatino Linotype"/>
                        </a:rPr>
                        <a:t>##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000" spc="100">
                          <a:latin typeface="Palatino Linotype"/>
                          <a:cs typeface="Palatino Linotype"/>
                        </a:rPr>
                        <a:t>1st</a:t>
                      </a:r>
                      <a:r>
                        <a:rPr dirty="0" sz="1000" spc="28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000" spc="50">
                          <a:latin typeface="Palatino Linotype"/>
                          <a:cs typeface="Palatino Linotype"/>
                        </a:rPr>
                        <a:t>Qu.:0.00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dirty="0" sz="1000" spc="100">
                          <a:latin typeface="Palatino Linotype"/>
                          <a:cs typeface="Palatino Linotype"/>
                        </a:rPr>
                        <a:t>1st</a:t>
                      </a:r>
                      <a:r>
                        <a:rPr dirty="0" sz="1000" spc="28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000" spc="45">
                          <a:latin typeface="Palatino Linotype"/>
                          <a:cs typeface="Palatino Linotype"/>
                        </a:rPr>
                        <a:t>Qu.:15.42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dirty="0" sz="1000" spc="100">
                          <a:latin typeface="Palatino Linotype"/>
                          <a:cs typeface="Palatino Linotype"/>
                        </a:rPr>
                        <a:t>1st</a:t>
                      </a:r>
                      <a:r>
                        <a:rPr dirty="0" sz="1000" spc="28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000" spc="50">
                          <a:latin typeface="Palatino Linotype"/>
                          <a:cs typeface="Palatino Linotype"/>
                        </a:rPr>
                        <a:t>Qu.:0.00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095"/>
                        </a:lnSpc>
                      </a:pPr>
                      <a:r>
                        <a:rPr dirty="0" sz="1000" spc="50">
                          <a:latin typeface="Palatino Linotype"/>
                          <a:cs typeface="Palatino Linotype"/>
                        </a:rPr>
                        <a:t>Class</a:t>
                      </a:r>
                      <a:r>
                        <a:rPr dirty="0" sz="1000" spc="275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000" spc="80">
                          <a:latin typeface="Palatino Linotype"/>
                          <a:cs typeface="Palatino Linotype"/>
                        </a:rPr>
                        <a:t>:character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</a:tr>
              <a:tr h="151765">
                <a:tc>
                  <a:txBody>
                    <a:bodyPr/>
                    <a:lstStyle/>
                    <a:p>
                      <a:pPr marL="31750">
                        <a:lnSpc>
                          <a:spcPts val="1095"/>
                        </a:lnSpc>
                        <a:tabLst>
                          <a:tab pos="297180" algn="l"/>
                        </a:tabLst>
                      </a:pPr>
                      <a:r>
                        <a:rPr dirty="0" sz="1000" spc="-25">
                          <a:latin typeface="Palatino Linotype"/>
                          <a:cs typeface="Palatino Linotype"/>
                        </a:rPr>
                        <a:t>##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000" spc="-25">
                          <a:latin typeface="Palatino Linotype"/>
                          <a:cs typeface="Palatino Linotype"/>
                        </a:rPr>
                        <a:t>Median</a:t>
                      </a:r>
                      <a:r>
                        <a:rPr dirty="0" sz="1000" spc="145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000" spc="110">
                          <a:latin typeface="Palatino Linotype"/>
                          <a:cs typeface="Palatino Linotype"/>
                        </a:rPr>
                        <a:t>:0.00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dirty="0" sz="1000" spc="-25">
                          <a:latin typeface="Palatino Linotype"/>
                          <a:cs typeface="Palatino Linotype"/>
                        </a:rPr>
                        <a:t>Median</a:t>
                      </a:r>
                      <a:r>
                        <a:rPr dirty="0" sz="1000" spc="145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000" spc="90">
                          <a:latin typeface="Palatino Linotype"/>
                          <a:cs typeface="Palatino Linotype"/>
                        </a:rPr>
                        <a:t>:16.02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dirty="0" sz="1000" spc="-25">
                          <a:latin typeface="Palatino Linotype"/>
                          <a:cs typeface="Palatino Linotype"/>
                        </a:rPr>
                        <a:t>Median</a:t>
                      </a:r>
                      <a:r>
                        <a:rPr dirty="0" sz="1000" spc="145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000" spc="110">
                          <a:latin typeface="Palatino Linotype"/>
                          <a:cs typeface="Palatino Linotype"/>
                        </a:rPr>
                        <a:t>:1.00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095"/>
                        </a:lnSpc>
                        <a:tabLst>
                          <a:tab pos="497840" algn="l"/>
                        </a:tabLst>
                      </a:pPr>
                      <a:r>
                        <a:rPr dirty="0" sz="1000" spc="-20">
                          <a:latin typeface="Palatino Linotype"/>
                          <a:cs typeface="Palatino Linotype"/>
                        </a:rPr>
                        <a:t>Mode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000" spc="80">
                          <a:latin typeface="Palatino Linotype"/>
                          <a:cs typeface="Palatino Linotype"/>
                        </a:rPr>
                        <a:t>:character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</a:tr>
              <a:tr h="151765">
                <a:tc>
                  <a:txBody>
                    <a:bodyPr/>
                    <a:lstStyle/>
                    <a:p>
                      <a:pPr marL="31750">
                        <a:lnSpc>
                          <a:spcPts val="1095"/>
                        </a:lnSpc>
                        <a:tabLst>
                          <a:tab pos="297180" algn="l"/>
                          <a:tab pos="762000" algn="l"/>
                        </a:tabLst>
                      </a:pPr>
                      <a:r>
                        <a:rPr dirty="0" sz="1000" spc="-25">
                          <a:latin typeface="Palatino Linotype"/>
                          <a:cs typeface="Palatino Linotype"/>
                        </a:rPr>
                        <a:t>##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000" spc="-20">
                          <a:latin typeface="Palatino Linotype"/>
                          <a:cs typeface="Palatino Linotype"/>
                        </a:rPr>
                        <a:t>Mean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000" spc="110">
                          <a:latin typeface="Palatino Linotype"/>
                          <a:cs typeface="Palatino Linotype"/>
                        </a:rPr>
                        <a:t>:0.29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  <a:tabLst>
                          <a:tab pos="464820" algn="l"/>
                        </a:tabLst>
                      </a:pPr>
                      <a:r>
                        <a:rPr dirty="0" sz="1000" spc="-20">
                          <a:latin typeface="Palatino Linotype"/>
                          <a:cs typeface="Palatino Linotype"/>
                        </a:rPr>
                        <a:t>Mean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000" spc="90">
                          <a:latin typeface="Palatino Linotype"/>
                          <a:cs typeface="Palatino Linotype"/>
                        </a:rPr>
                        <a:t>:16.04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  <a:tabLst>
                          <a:tab pos="464820" algn="l"/>
                        </a:tabLst>
                      </a:pPr>
                      <a:r>
                        <a:rPr dirty="0" sz="1000" spc="-20">
                          <a:latin typeface="Palatino Linotype"/>
                          <a:cs typeface="Palatino Linotype"/>
                        </a:rPr>
                        <a:t>Mean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000" spc="110">
                          <a:latin typeface="Palatino Linotype"/>
                          <a:cs typeface="Palatino Linotype"/>
                        </a:rPr>
                        <a:t>:0.92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1765">
                <a:tc>
                  <a:txBody>
                    <a:bodyPr/>
                    <a:lstStyle/>
                    <a:p>
                      <a:pPr marL="31750">
                        <a:lnSpc>
                          <a:spcPts val="1095"/>
                        </a:lnSpc>
                        <a:tabLst>
                          <a:tab pos="297180" algn="l"/>
                        </a:tabLst>
                      </a:pPr>
                      <a:r>
                        <a:rPr dirty="0" sz="1000" spc="-25">
                          <a:latin typeface="Palatino Linotype"/>
                          <a:cs typeface="Palatino Linotype"/>
                        </a:rPr>
                        <a:t>##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	3rd</a:t>
                      </a:r>
                      <a:r>
                        <a:rPr dirty="0" sz="1000" spc="33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000" spc="50">
                          <a:latin typeface="Palatino Linotype"/>
                          <a:cs typeface="Palatino Linotype"/>
                        </a:rPr>
                        <a:t>Qu.:1.00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dirty="0" sz="1000">
                          <a:latin typeface="Palatino Linotype"/>
                          <a:cs typeface="Palatino Linotype"/>
                        </a:rPr>
                        <a:t>3rd</a:t>
                      </a:r>
                      <a:r>
                        <a:rPr dirty="0" sz="1000" spc="33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000" spc="45">
                          <a:latin typeface="Palatino Linotype"/>
                          <a:cs typeface="Palatino Linotype"/>
                        </a:rPr>
                        <a:t>Qu.:16.64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dirty="0" sz="1000">
                          <a:latin typeface="Palatino Linotype"/>
                          <a:cs typeface="Palatino Linotype"/>
                        </a:rPr>
                        <a:t>3rd</a:t>
                      </a:r>
                      <a:r>
                        <a:rPr dirty="0" sz="1000" spc="33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000" spc="50">
                          <a:latin typeface="Palatino Linotype"/>
                          <a:cs typeface="Palatino Linotype"/>
                        </a:rPr>
                        <a:t>Qu.:2.00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0020">
                <a:tc>
                  <a:txBody>
                    <a:bodyPr/>
                    <a:lstStyle/>
                    <a:p>
                      <a:pPr marL="31750">
                        <a:lnSpc>
                          <a:spcPts val="1145"/>
                        </a:lnSpc>
                        <a:tabLst>
                          <a:tab pos="297180" algn="l"/>
                          <a:tab pos="762000" algn="l"/>
                        </a:tabLst>
                      </a:pPr>
                      <a:r>
                        <a:rPr dirty="0" sz="1000" spc="-25">
                          <a:latin typeface="Palatino Linotype"/>
                          <a:cs typeface="Palatino Linotype"/>
                        </a:rPr>
                        <a:t>##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000" spc="-20">
                          <a:latin typeface="Palatino Linotype"/>
                          <a:cs typeface="Palatino Linotype"/>
                        </a:rPr>
                        <a:t>Max.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000" spc="110">
                          <a:latin typeface="Palatino Linotype"/>
                          <a:cs typeface="Palatino Linotype"/>
                        </a:rPr>
                        <a:t>:1.00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  <a:tabLst>
                          <a:tab pos="464820" algn="l"/>
                        </a:tabLst>
                      </a:pPr>
                      <a:r>
                        <a:rPr dirty="0" sz="1000" spc="-20">
                          <a:latin typeface="Palatino Linotype"/>
                          <a:cs typeface="Palatino Linotype"/>
                        </a:rPr>
                        <a:t>Max.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000" spc="90">
                          <a:latin typeface="Palatino Linotype"/>
                          <a:cs typeface="Palatino Linotype"/>
                        </a:rPr>
                        <a:t>:18.59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  <a:tabLst>
                          <a:tab pos="464820" algn="l"/>
                        </a:tabLst>
                      </a:pPr>
                      <a:r>
                        <a:rPr dirty="0" sz="1000" spc="-20">
                          <a:latin typeface="Palatino Linotype"/>
                          <a:cs typeface="Palatino Linotype"/>
                        </a:rPr>
                        <a:t>Max.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000" spc="110">
                          <a:latin typeface="Palatino Linotype"/>
                          <a:cs typeface="Palatino Linotype"/>
                        </a:rPr>
                        <a:t>:3.00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7" name="object 7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8" name="object 8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11" name="object 11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Creating</a:t>
            </a:r>
            <a:r>
              <a:rPr dirty="0" spc="85"/>
              <a:t> </a:t>
            </a:r>
            <a:r>
              <a:rPr dirty="0"/>
              <a:t>a</a:t>
            </a:r>
            <a:r>
              <a:rPr dirty="0" spc="85"/>
              <a:t> </a:t>
            </a:r>
            <a:r>
              <a:rPr dirty="0"/>
              <a:t>Data</a:t>
            </a:r>
            <a:r>
              <a:rPr dirty="0" spc="85"/>
              <a:t> </a:t>
            </a:r>
            <a:r>
              <a:rPr dirty="0"/>
              <a:t>Frame:</a:t>
            </a:r>
            <a:r>
              <a:rPr dirty="0" spc="229"/>
              <a:t> </a:t>
            </a:r>
            <a:r>
              <a:rPr dirty="0"/>
              <a:t>the</a:t>
            </a:r>
            <a:r>
              <a:rPr dirty="0" spc="85"/>
              <a:t> </a:t>
            </a:r>
            <a:r>
              <a:rPr dirty="0"/>
              <a:t>data.frame()</a:t>
            </a:r>
            <a:r>
              <a:rPr dirty="0" spc="85"/>
              <a:t> </a:t>
            </a:r>
            <a:r>
              <a:rPr dirty="0" spc="-10"/>
              <a:t>function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229192"/>
            <a:ext cx="5006975" cy="69405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100" spc="-10">
                <a:latin typeface="Palatino Linotype"/>
                <a:cs typeface="Palatino Linotype"/>
              </a:rPr>
              <a:t>You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can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also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click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on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‘example_data’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object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global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environment.</a:t>
            </a:r>
            <a:endParaRPr sz="1100">
              <a:latin typeface="Palatino Linotype"/>
              <a:cs typeface="Palatino Linotype"/>
            </a:endParaRPr>
          </a:p>
          <a:p>
            <a:pPr marL="12700" marR="5080">
              <a:lnSpc>
                <a:spcPct val="102600"/>
              </a:lnSpc>
              <a:spcBef>
                <a:spcPts val="595"/>
              </a:spcBef>
            </a:pP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will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bring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up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new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70">
                <a:latin typeface="Palatino Linotype"/>
                <a:cs typeface="Palatino Linotype"/>
              </a:rPr>
              <a:t>window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script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area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which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lists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all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row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column </a:t>
            </a:r>
            <a:r>
              <a:rPr dirty="0" sz="1100" spc="-35">
                <a:latin typeface="Palatino Linotype"/>
                <a:cs typeface="Palatino Linotype"/>
              </a:rPr>
              <a:t>values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frame.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</a:t>
            </a:r>
            <a:r>
              <a:rPr dirty="0" spc="65"/>
              <a:t> </a:t>
            </a:r>
            <a:r>
              <a:rPr dirty="0" spc="-50"/>
              <a:t>Advanced</a:t>
            </a:r>
            <a:r>
              <a:rPr dirty="0" spc="65"/>
              <a:t> </a:t>
            </a:r>
            <a:r>
              <a:rPr dirty="0"/>
              <a:t>Plotting</a:t>
            </a:r>
            <a:r>
              <a:rPr dirty="0" spc="65"/>
              <a:t> </a:t>
            </a:r>
            <a:r>
              <a:rPr dirty="0"/>
              <a:t>Function:</a:t>
            </a:r>
            <a:r>
              <a:rPr dirty="0" spc="204"/>
              <a:t> </a:t>
            </a:r>
            <a:r>
              <a:rPr dirty="0" spc="-10"/>
              <a:t>ggplot2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52870" rIns="0" bIns="0" rtlCol="0" vert="horz">
            <a:spAutoFit/>
          </a:bodyPr>
          <a:lstStyle/>
          <a:p>
            <a:pPr marL="12700" marR="340360">
              <a:lnSpc>
                <a:spcPct val="102600"/>
              </a:lnSpc>
              <a:spcBef>
                <a:spcPts val="55"/>
              </a:spcBef>
            </a:pPr>
            <a:r>
              <a:rPr dirty="0" spc="-20"/>
              <a:t>ggplot2</a:t>
            </a:r>
            <a:r>
              <a:rPr dirty="0" spc="25"/>
              <a:t> </a:t>
            </a:r>
            <a:r>
              <a:rPr dirty="0"/>
              <a:t>is</a:t>
            </a:r>
            <a:r>
              <a:rPr dirty="0" spc="30"/>
              <a:t> </a:t>
            </a:r>
            <a:r>
              <a:rPr dirty="0"/>
              <a:t>a</a:t>
            </a:r>
            <a:r>
              <a:rPr dirty="0" spc="30"/>
              <a:t> </a:t>
            </a:r>
            <a:r>
              <a:rPr dirty="0"/>
              <a:t>suite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/>
              <a:t>data</a:t>
            </a:r>
            <a:r>
              <a:rPr dirty="0" spc="30"/>
              <a:t> </a:t>
            </a:r>
            <a:r>
              <a:rPr dirty="0" spc="-25"/>
              <a:t>visualization</a:t>
            </a:r>
            <a:r>
              <a:rPr dirty="0" spc="30"/>
              <a:t> </a:t>
            </a:r>
            <a:r>
              <a:rPr dirty="0" spc="-35"/>
              <a:t>commands</a:t>
            </a:r>
            <a:r>
              <a:rPr dirty="0" spc="30"/>
              <a:t> </a:t>
            </a:r>
            <a:r>
              <a:rPr dirty="0" spc="-30"/>
              <a:t>otherwise</a:t>
            </a:r>
            <a:r>
              <a:rPr dirty="0" spc="30"/>
              <a:t> </a:t>
            </a:r>
            <a:r>
              <a:rPr dirty="0" spc="-30"/>
              <a:t>referred</a:t>
            </a:r>
            <a:r>
              <a:rPr dirty="0" spc="25"/>
              <a:t> </a:t>
            </a:r>
            <a:r>
              <a:rPr dirty="0"/>
              <a:t>to</a:t>
            </a:r>
            <a:r>
              <a:rPr dirty="0" spc="30"/>
              <a:t> </a:t>
            </a:r>
            <a:r>
              <a:rPr dirty="0"/>
              <a:t>as</a:t>
            </a:r>
            <a:r>
              <a:rPr dirty="0" spc="30"/>
              <a:t> </a:t>
            </a:r>
            <a:r>
              <a:rPr dirty="0" spc="-25"/>
              <a:t>the </a:t>
            </a:r>
            <a:r>
              <a:rPr dirty="0" spc="-10"/>
              <a:t>‘Grammar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10"/>
              <a:t>Graphics’</a:t>
            </a: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/>
              <a:t>It</a:t>
            </a:r>
            <a:r>
              <a:rPr dirty="0" spc="-5"/>
              <a:t> </a:t>
            </a:r>
            <a:r>
              <a:rPr dirty="0" spc="-30"/>
              <a:t>offers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 </a:t>
            </a:r>
            <a:r>
              <a:rPr dirty="0" spc="-20"/>
              <a:t>variety</a:t>
            </a:r>
            <a:r>
              <a:rPr dirty="0" spc="-5"/>
              <a:t> </a:t>
            </a:r>
            <a:r>
              <a:rPr dirty="0"/>
              <a:t>of </a:t>
            </a:r>
            <a:r>
              <a:rPr dirty="0" spc="-10"/>
              <a:t>plotting</a:t>
            </a:r>
            <a:r>
              <a:rPr dirty="0" spc="-5"/>
              <a:t> </a:t>
            </a:r>
            <a:r>
              <a:rPr dirty="0" spc="-40"/>
              <a:t>commands</a:t>
            </a:r>
            <a:r>
              <a:rPr dirty="0" spc="-5"/>
              <a:t> </a:t>
            </a:r>
            <a:r>
              <a:rPr dirty="0"/>
              <a:t>for</a:t>
            </a:r>
            <a:r>
              <a:rPr dirty="0" spc="-5"/>
              <a:t> </a:t>
            </a:r>
            <a:r>
              <a:rPr dirty="0" spc="-30"/>
              <a:t>different</a:t>
            </a:r>
            <a:r>
              <a:rPr dirty="0" spc="-5"/>
              <a:t> </a:t>
            </a:r>
            <a:r>
              <a:rPr dirty="0" spc="-10"/>
              <a:t>types</a:t>
            </a:r>
            <a:r>
              <a:rPr dirty="0"/>
              <a:t> of</a:t>
            </a:r>
            <a:r>
              <a:rPr dirty="0" spc="-5"/>
              <a:t> </a:t>
            </a:r>
            <a:r>
              <a:rPr dirty="0" spc="-20"/>
              <a:t>variable</a:t>
            </a:r>
            <a:r>
              <a:rPr dirty="0" spc="-5"/>
              <a:t> </a:t>
            </a:r>
            <a:r>
              <a:rPr dirty="0" spc="-10"/>
              <a:t>combinations.</a:t>
            </a:r>
          </a:p>
          <a:p>
            <a:pPr marL="12700" marR="330835">
              <a:lnSpc>
                <a:spcPct val="102600"/>
              </a:lnSpc>
              <a:spcBef>
                <a:spcPts val="595"/>
              </a:spcBef>
            </a:pPr>
            <a:r>
              <a:rPr dirty="0" spc="-10"/>
              <a:t>Some</a:t>
            </a:r>
            <a:r>
              <a:rPr dirty="0" spc="-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these</a:t>
            </a:r>
            <a:r>
              <a:rPr dirty="0" spc="-5"/>
              <a:t> </a:t>
            </a:r>
            <a:r>
              <a:rPr dirty="0" spc="-40"/>
              <a:t>commands</a:t>
            </a:r>
            <a:r>
              <a:rPr dirty="0" spc="-5"/>
              <a:t> </a:t>
            </a:r>
            <a:r>
              <a:rPr dirty="0" spc="-25"/>
              <a:t>will</a:t>
            </a:r>
            <a:r>
              <a:rPr dirty="0" spc="-5"/>
              <a:t> </a:t>
            </a:r>
            <a:r>
              <a:rPr dirty="0" spc="-10"/>
              <a:t>automatically</a:t>
            </a:r>
            <a:r>
              <a:rPr dirty="0" spc="-5"/>
              <a:t> </a:t>
            </a:r>
            <a:r>
              <a:rPr dirty="0"/>
              <a:t>select</a:t>
            </a:r>
            <a:r>
              <a:rPr dirty="0" spc="-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/>
              <a:t>right</a:t>
            </a:r>
            <a:r>
              <a:rPr dirty="0" spc="-5"/>
              <a:t> </a:t>
            </a:r>
            <a:r>
              <a:rPr dirty="0"/>
              <a:t>plot</a:t>
            </a:r>
            <a:r>
              <a:rPr dirty="0" spc="-5"/>
              <a:t> </a:t>
            </a:r>
            <a:r>
              <a:rPr dirty="0"/>
              <a:t>for</a:t>
            </a:r>
            <a:r>
              <a:rPr dirty="0" spc="-5"/>
              <a:t> </a:t>
            </a:r>
            <a:r>
              <a:rPr dirty="0" spc="-25"/>
              <a:t>you</a:t>
            </a:r>
            <a:r>
              <a:rPr dirty="0" spc="-5"/>
              <a:t> </a:t>
            </a:r>
            <a:r>
              <a:rPr dirty="0" spc="-10"/>
              <a:t>(e.g., </a:t>
            </a:r>
            <a:r>
              <a:rPr dirty="0"/>
              <a:t>qplot()),</a:t>
            </a:r>
            <a:r>
              <a:rPr dirty="0" spc="30"/>
              <a:t> </a:t>
            </a:r>
            <a:r>
              <a:rPr dirty="0" spc="-30"/>
              <a:t>while</a:t>
            </a:r>
            <a:r>
              <a:rPr dirty="0" spc="30"/>
              <a:t> </a:t>
            </a:r>
            <a:r>
              <a:rPr dirty="0"/>
              <a:t>others</a:t>
            </a:r>
            <a:r>
              <a:rPr dirty="0" spc="30"/>
              <a:t> </a:t>
            </a:r>
            <a:r>
              <a:rPr dirty="0" spc="-25"/>
              <a:t>will</a:t>
            </a:r>
            <a:r>
              <a:rPr dirty="0" spc="30"/>
              <a:t> </a:t>
            </a:r>
            <a:r>
              <a:rPr dirty="0" spc="-30"/>
              <a:t>require</a:t>
            </a:r>
            <a:r>
              <a:rPr dirty="0" spc="35"/>
              <a:t> </a:t>
            </a:r>
            <a:r>
              <a:rPr dirty="0"/>
              <a:t>that</a:t>
            </a:r>
            <a:r>
              <a:rPr dirty="0" spc="30"/>
              <a:t> </a:t>
            </a:r>
            <a:r>
              <a:rPr dirty="0" spc="-25"/>
              <a:t>you</a:t>
            </a:r>
            <a:r>
              <a:rPr dirty="0" spc="30"/>
              <a:t> </a:t>
            </a:r>
            <a:r>
              <a:rPr dirty="0" spc="-20"/>
              <a:t>specify</a:t>
            </a:r>
            <a:r>
              <a:rPr dirty="0" spc="30"/>
              <a:t> </a:t>
            </a:r>
            <a:r>
              <a:rPr dirty="0"/>
              <a:t>the</a:t>
            </a:r>
            <a:r>
              <a:rPr dirty="0" spc="30"/>
              <a:t> </a:t>
            </a:r>
            <a:r>
              <a:rPr dirty="0" spc="-25"/>
              <a:t>proper</a:t>
            </a:r>
            <a:r>
              <a:rPr dirty="0" spc="35"/>
              <a:t> </a:t>
            </a:r>
            <a:r>
              <a:rPr dirty="0" spc="-10"/>
              <a:t>visualization </a:t>
            </a:r>
            <a:r>
              <a:rPr dirty="0" spc="-25"/>
              <a:t>technique</a:t>
            </a:r>
            <a:r>
              <a:rPr dirty="0" spc="15"/>
              <a:t> </a:t>
            </a:r>
            <a:r>
              <a:rPr dirty="0"/>
              <a:t>for</a:t>
            </a:r>
            <a:r>
              <a:rPr dirty="0" spc="15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 spc="-20"/>
              <a:t>specific</a:t>
            </a:r>
            <a:r>
              <a:rPr dirty="0" spc="15"/>
              <a:t> </a:t>
            </a:r>
            <a:r>
              <a:rPr dirty="0"/>
              <a:t>plot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30"/>
              <a:t>two</a:t>
            </a:r>
            <a:r>
              <a:rPr dirty="0" spc="20"/>
              <a:t> </a:t>
            </a:r>
            <a:r>
              <a:rPr dirty="0"/>
              <a:t>or</a:t>
            </a:r>
            <a:r>
              <a:rPr dirty="0" spc="15"/>
              <a:t> </a:t>
            </a:r>
            <a:r>
              <a:rPr dirty="0" spc="-20"/>
              <a:t>more</a:t>
            </a:r>
            <a:r>
              <a:rPr dirty="0" spc="20"/>
              <a:t> </a:t>
            </a:r>
            <a:r>
              <a:rPr dirty="0" spc="-25"/>
              <a:t>variables</a:t>
            </a:r>
            <a:r>
              <a:rPr dirty="0" spc="15"/>
              <a:t> </a:t>
            </a:r>
            <a:r>
              <a:rPr dirty="0"/>
              <a:t>(e.g.,</a:t>
            </a:r>
            <a:r>
              <a:rPr dirty="0" spc="20"/>
              <a:t> </a:t>
            </a:r>
            <a:r>
              <a:rPr dirty="0" spc="-10"/>
              <a:t>geom_bar()).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</a:t>
            </a:r>
            <a:r>
              <a:rPr dirty="0" spc="55"/>
              <a:t> </a:t>
            </a:r>
            <a:r>
              <a:rPr dirty="0" spc="-10"/>
              <a:t>Quick</a:t>
            </a:r>
            <a:r>
              <a:rPr dirty="0" spc="55"/>
              <a:t> </a:t>
            </a:r>
            <a:r>
              <a:rPr dirty="0" spc="-10"/>
              <a:t>Reminder</a:t>
            </a:r>
            <a:r>
              <a:rPr dirty="0" spc="60"/>
              <a:t> </a:t>
            </a:r>
            <a:r>
              <a:rPr dirty="0"/>
              <a:t>on</a:t>
            </a:r>
            <a:r>
              <a:rPr dirty="0" spc="55"/>
              <a:t> </a:t>
            </a:r>
            <a:r>
              <a:rPr dirty="0"/>
              <a:t>File</a:t>
            </a:r>
            <a:r>
              <a:rPr dirty="0" spc="60"/>
              <a:t> </a:t>
            </a:r>
            <a:r>
              <a:rPr dirty="0"/>
              <a:t>Paths</a:t>
            </a:r>
            <a:r>
              <a:rPr dirty="0" spc="55"/>
              <a:t> </a:t>
            </a:r>
            <a:r>
              <a:rPr dirty="0"/>
              <a:t>in</a:t>
            </a:r>
            <a:r>
              <a:rPr dirty="0" spc="55"/>
              <a:t> </a:t>
            </a:r>
            <a:r>
              <a:rPr dirty="0" spc="40"/>
              <a:t>R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84836" rIns="0" bIns="0" rtlCol="0" vert="horz">
            <a:spAutoFit/>
          </a:bodyPr>
          <a:lstStyle/>
          <a:p>
            <a:pPr marL="12700" marR="194945">
              <a:lnSpc>
                <a:spcPct val="102699"/>
              </a:lnSpc>
              <a:spcBef>
                <a:spcPts val="55"/>
              </a:spcBef>
            </a:pPr>
            <a:r>
              <a:rPr dirty="0" spc="-20"/>
              <a:t>Remember</a:t>
            </a:r>
            <a:r>
              <a:rPr dirty="0" spc="50"/>
              <a:t> </a:t>
            </a:r>
            <a:r>
              <a:rPr dirty="0"/>
              <a:t>that</a:t>
            </a:r>
            <a:r>
              <a:rPr dirty="0" spc="50"/>
              <a:t> </a:t>
            </a:r>
            <a:r>
              <a:rPr dirty="0"/>
              <a:t>the</a:t>
            </a:r>
            <a:r>
              <a:rPr dirty="0" spc="50"/>
              <a:t> </a:t>
            </a:r>
            <a:r>
              <a:rPr dirty="0" spc="-25"/>
              <a:t>backslash</a:t>
            </a:r>
            <a:r>
              <a:rPr dirty="0" spc="50"/>
              <a:t> </a:t>
            </a:r>
            <a:r>
              <a:rPr dirty="0"/>
              <a:t>(“\”)</a:t>
            </a:r>
            <a:r>
              <a:rPr dirty="0" spc="55"/>
              <a:t> </a:t>
            </a:r>
            <a:r>
              <a:rPr dirty="0"/>
              <a:t>is</a:t>
            </a:r>
            <a:r>
              <a:rPr dirty="0" spc="50"/>
              <a:t> </a:t>
            </a:r>
            <a:r>
              <a:rPr dirty="0"/>
              <a:t>an</a:t>
            </a:r>
            <a:r>
              <a:rPr dirty="0" spc="55"/>
              <a:t> </a:t>
            </a:r>
            <a:r>
              <a:rPr dirty="0" i="1">
                <a:latin typeface="Palatino Linotype"/>
                <a:cs typeface="Palatino Linotype"/>
              </a:rPr>
              <a:t>escape</a:t>
            </a:r>
            <a:r>
              <a:rPr dirty="0" spc="50" i="1">
                <a:latin typeface="Palatino Linotype"/>
                <a:cs typeface="Palatino Linotype"/>
              </a:rPr>
              <a:t> </a:t>
            </a:r>
            <a:r>
              <a:rPr dirty="0"/>
              <a:t>character</a:t>
            </a:r>
            <a:r>
              <a:rPr dirty="0" spc="50"/>
              <a:t> </a:t>
            </a:r>
            <a:r>
              <a:rPr dirty="0"/>
              <a:t>in</a:t>
            </a:r>
            <a:r>
              <a:rPr dirty="0" spc="50"/>
              <a:t> </a:t>
            </a:r>
            <a:r>
              <a:rPr dirty="0" spc="65"/>
              <a:t>R</a:t>
            </a:r>
            <a:r>
              <a:rPr dirty="0" spc="55"/>
              <a:t> </a:t>
            </a:r>
            <a:r>
              <a:rPr dirty="0"/>
              <a:t>-</a:t>
            </a:r>
            <a:r>
              <a:rPr dirty="0" spc="50"/>
              <a:t> </a:t>
            </a:r>
            <a:r>
              <a:rPr dirty="0" spc="-25"/>
              <a:t>you’ll</a:t>
            </a:r>
            <a:r>
              <a:rPr dirty="0" spc="50"/>
              <a:t> </a:t>
            </a:r>
            <a:r>
              <a:rPr dirty="0" spc="-25"/>
              <a:t>need</a:t>
            </a:r>
            <a:r>
              <a:rPr dirty="0" spc="50"/>
              <a:t> </a:t>
            </a:r>
            <a:r>
              <a:rPr dirty="0" spc="-25"/>
              <a:t>to </a:t>
            </a:r>
            <a:r>
              <a:rPr dirty="0" spc="-10"/>
              <a:t>escape</a:t>
            </a:r>
            <a:r>
              <a:rPr dirty="0" spc="10"/>
              <a:t> </a:t>
            </a:r>
            <a:r>
              <a:rPr dirty="0" spc="-10"/>
              <a:t>each</a:t>
            </a:r>
            <a:r>
              <a:rPr dirty="0" spc="10"/>
              <a:t> </a:t>
            </a:r>
            <a:r>
              <a:rPr dirty="0" spc="-25"/>
              <a:t>backslash</a:t>
            </a:r>
            <a:r>
              <a:rPr dirty="0" spc="10"/>
              <a:t> </a:t>
            </a:r>
            <a:r>
              <a:rPr dirty="0"/>
              <a:t>in</a:t>
            </a:r>
            <a:r>
              <a:rPr dirty="0" spc="15"/>
              <a:t> </a:t>
            </a:r>
            <a:r>
              <a:rPr dirty="0"/>
              <a:t>the</a:t>
            </a:r>
            <a:r>
              <a:rPr dirty="0" spc="10"/>
              <a:t> </a:t>
            </a:r>
            <a:r>
              <a:rPr dirty="0" spc="-20"/>
              <a:t>file</a:t>
            </a:r>
            <a:r>
              <a:rPr dirty="0" spc="10"/>
              <a:t> </a:t>
            </a:r>
            <a:r>
              <a:rPr dirty="0"/>
              <a:t>path</a:t>
            </a:r>
            <a:r>
              <a:rPr dirty="0" spc="15"/>
              <a:t> </a:t>
            </a:r>
            <a:r>
              <a:rPr dirty="0"/>
              <a:t>if</a:t>
            </a:r>
            <a:r>
              <a:rPr dirty="0" spc="10"/>
              <a:t> </a:t>
            </a:r>
            <a:r>
              <a:rPr dirty="0" spc="-25"/>
              <a:t>you</a:t>
            </a:r>
            <a:r>
              <a:rPr dirty="0" spc="10"/>
              <a:t> </a:t>
            </a:r>
            <a:r>
              <a:rPr dirty="0"/>
              <a:t>are</a:t>
            </a:r>
            <a:r>
              <a:rPr dirty="0" spc="15"/>
              <a:t> </a:t>
            </a:r>
            <a:r>
              <a:rPr dirty="0" spc="-30"/>
              <a:t>using</a:t>
            </a:r>
            <a:r>
              <a:rPr dirty="0" spc="10"/>
              <a:t> </a:t>
            </a:r>
            <a:r>
              <a:rPr dirty="0" spc="-10"/>
              <a:t>Windows.</a:t>
            </a:r>
          </a:p>
          <a:p>
            <a:pPr marL="12700" marR="5080">
              <a:lnSpc>
                <a:spcPct val="102699"/>
              </a:lnSpc>
              <a:spcBef>
                <a:spcPts val="595"/>
              </a:spcBef>
            </a:pPr>
            <a:r>
              <a:rPr dirty="0"/>
              <a:t>So,</a:t>
            </a:r>
            <a:r>
              <a:rPr dirty="0" spc="30"/>
              <a:t> </a:t>
            </a:r>
            <a:r>
              <a:rPr dirty="0"/>
              <a:t>the</a:t>
            </a:r>
            <a:r>
              <a:rPr dirty="0" spc="65"/>
              <a:t> </a:t>
            </a:r>
            <a:r>
              <a:rPr dirty="0" spc="-45"/>
              <a:t>following</a:t>
            </a:r>
            <a:r>
              <a:rPr dirty="0" spc="60"/>
              <a:t> </a:t>
            </a:r>
            <a:r>
              <a:rPr dirty="0" spc="-20"/>
              <a:t>file</a:t>
            </a:r>
            <a:r>
              <a:rPr dirty="0" spc="65"/>
              <a:t> </a:t>
            </a:r>
            <a:r>
              <a:rPr dirty="0"/>
              <a:t>path:</a:t>
            </a:r>
            <a:r>
              <a:rPr dirty="0" spc="175"/>
              <a:t> </a:t>
            </a:r>
            <a:r>
              <a:rPr dirty="0" spc="-45"/>
              <a:t>“C:\Users\yourid\etc.</a:t>
            </a:r>
            <a:r>
              <a:rPr dirty="0" spc="-95"/>
              <a:t> </a:t>
            </a:r>
            <a:r>
              <a:rPr dirty="0"/>
              <a:t>.</a:t>
            </a:r>
            <a:r>
              <a:rPr dirty="0" spc="-95"/>
              <a:t> </a:t>
            </a:r>
            <a:r>
              <a:rPr dirty="0"/>
              <a:t>.</a:t>
            </a:r>
            <a:r>
              <a:rPr dirty="0" spc="-95"/>
              <a:t> </a:t>
            </a:r>
            <a:r>
              <a:rPr dirty="0"/>
              <a:t>”</a:t>
            </a:r>
            <a:r>
              <a:rPr dirty="0" spc="180"/>
              <a:t> </a:t>
            </a:r>
            <a:r>
              <a:rPr dirty="0" spc="-20"/>
              <a:t>will</a:t>
            </a:r>
            <a:r>
              <a:rPr dirty="0" spc="75"/>
              <a:t> </a:t>
            </a:r>
            <a:r>
              <a:rPr dirty="0" b="1">
                <a:latin typeface="Palatino Linotype"/>
                <a:cs typeface="Palatino Linotype"/>
              </a:rPr>
              <a:t>not</a:t>
            </a:r>
            <a:r>
              <a:rPr dirty="0" spc="65" b="1">
                <a:latin typeface="Palatino Linotype"/>
                <a:cs typeface="Palatino Linotype"/>
              </a:rPr>
              <a:t> </a:t>
            </a:r>
            <a:r>
              <a:rPr dirty="0" spc="-45"/>
              <a:t>work</a:t>
            </a:r>
            <a:r>
              <a:rPr dirty="0" spc="65"/>
              <a:t> </a:t>
            </a:r>
            <a:r>
              <a:rPr dirty="0"/>
              <a:t>and</a:t>
            </a:r>
            <a:r>
              <a:rPr dirty="0" spc="60"/>
              <a:t> </a:t>
            </a:r>
            <a:r>
              <a:rPr dirty="0" spc="-25"/>
              <a:t>you’ll</a:t>
            </a:r>
            <a:r>
              <a:rPr dirty="0" spc="65"/>
              <a:t> </a:t>
            </a:r>
            <a:r>
              <a:rPr dirty="0" spc="-25"/>
              <a:t>get </a:t>
            </a:r>
            <a:r>
              <a:rPr dirty="0"/>
              <a:t>an</a:t>
            </a:r>
            <a:r>
              <a:rPr dirty="0" spc="35"/>
              <a:t> </a:t>
            </a:r>
            <a:r>
              <a:rPr dirty="0" spc="-10"/>
              <a:t>error.</a:t>
            </a:r>
          </a:p>
          <a:p>
            <a:pPr marL="12700" marR="80645">
              <a:lnSpc>
                <a:spcPct val="102699"/>
              </a:lnSpc>
              <a:spcBef>
                <a:spcPts val="600"/>
              </a:spcBef>
            </a:pPr>
            <a:r>
              <a:rPr dirty="0"/>
              <a:t>Instead,</a:t>
            </a:r>
            <a:r>
              <a:rPr dirty="0" spc="-20"/>
              <a:t> </a:t>
            </a:r>
            <a:r>
              <a:rPr dirty="0" spc="-10"/>
              <a:t>use</a:t>
            </a:r>
            <a:r>
              <a:rPr dirty="0" spc="45"/>
              <a:t> </a:t>
            </a:r>
            <a:r>
              <a:rPr dirty="0"/>
              <a:t>the</a:t>
            </a:r>
            <a:r>
              <a:rPr dirty="0" spc="45"/>
              <a:t> </a:t>
            </a:r>
            <a:r>
              <a:rPr dirty="0" spc="-45"/>
              <a:t>following</a:t>
            </a:r>
            <a:r>
              <a:rPr dirty="0" spc="40"/>
              <a:t> </a:t>
            </a:r>
            <a:r>
              <a:rPr dirty="0"/>
              <a:t>path:</a:t>
            </a:r>
            <a:r>
              <a:rPr dirty="0" spc="155"/>
              <a:t> </a:t>
            </a:r>
            <a:r>
              <a:rPr dirty="0" spc="-55"/>
              <a:t>“C:\\Users\\yourid\\etc.</a:t>
            </a:r>
            <a:r>
              <a:rPr dirty="0" spc="-95"/>
              <a:t> </a:t>
            </a:r>
            <a:r>
              <a:rPr dirty="0"/>
              <a:t>.</a:t>
            </a:r>
            <a:r>
              <a:rPr dirty="0" spc="-95"/>
              <a:t> </a:t>
            </a:r>
            <a:r>
              <a:rPr dirty="0"/>
              <a:t>.</a:t>
            </a:r>
            <a:r>
              <a:rPr dirty="0" spc="-95"/>
              <a:t> </a:t>
            </a:r>
            <a:r>
              <a:rPr dirty="0"/>
              <a:t>”</a:t>
            </a:r>
            <a:r>
              <a:rPr dirty="0" spc="150"/>
              <a:t> </a:t>
            </a:r>
            <a:r>
              <a:rPr dirty="0"/>
              <a:t>and</a:t>
            </a:r>
            <a:r>
              <a:rPr dirty="0" spc="45"/>
              <a:t> </a:t>
            </a:r>
            <a:r>
              <a:rPr dirty="0" spc="-25"/>
              <a:t>you</a:t>
            </a:r>
            <a:r>
              <a:rPr dirty="0" spc="45"/>
              <a:t> </a:t>
            </a:r>
            <a:r>
              <a:rPr dirty="0" spc="-25"/>
              <a:t>will</a:t>
            </a:r>
            <a:r>
              <a:rPr dirty="0" spc="45"/>
              <a:t> </a:t>
            </a:r>
            <a:r>
              <a:rPr dirty="0" spc="-25"/>
              <a:t>avoid </a:t>
            </a:r>
            <a:r>
              <a:rPr dirty="0"/>
              <a:t>that</a:t>
            </a:r>
            <a:r>
              <a:rPr dirty="0" spc="145"/>
              <a:t> </a:t>
            </a:r>
            <a:r>
              <a:rPr dirty="0" spc="-10"/>
              <a:t>error.</a:t>
            </a:r>
          </a:p>
          <a:p>
            <a:pPr marL="12700" marR="373380">
              <a:lnSpc>
                <a:spcPct val="102699"/>
              </a:lnSpc>
              <a:spcBef>
                <a:spcPts val="595"/>
              </a:spcBef>
            </a:pPr>
            <a:r>
              <a:rPr dirty="0" spc="-20"/>
              <a:t>Alternatively,</a:t>
            </a:r>
            <a:r>
              <a:rPr dirty="0" spc="20"/>
              <a:t> </a:t>
            </a:r>
            <a:r>
              <a:rPr dirty="0" spc="-25"/>
              <a:t>you</a:t>
            </a:r>
            <a:r>
              <a:rPr dirty="0" spc="20"/>
              <a:t> </a:t>
            </a:r>
            <a:r>
              <a:rPr dirty="0" spc="-25"/>
              <a:t>could</a:t>
            </a:r>
            <a:r>
              <a:rPr dirty="0" spc="20"/>
              <a:t> </a:t>
            </a:r>
            <a:r>
              <a:rPr dirty="0"/>
              <a:t>also</a:t>
            </a:r>
            <a:r>
              <a:rPr dirty="0" spc="20"/>
              <a:t> </a:t>
            </a:r>
            <a:r>
              <a:rPr dirty="0" spc="-20"/>
              <a:t>replace</a:t>
            </a:r>
            <a:r>
              <a:rPr dirty="0" spc="20"/>
              <a:t> </a:t>
            </a:r>
            <a:r>
              <a:rPr dirty="0"/>
              <a:t>all</a:t>
            </a:r>
            <a:r>
              <a:rPr dirty="0" spc="20"/>
              <a:t> </a:t>
            </a:r>
            <a:r>
              <a:rPr dirty="0" spc="-25"/>
              <a:t>backslashes</a:t>
            </a:r>
            <a:r>
              <a:rPr dirty="0" spc="20"/>
              <a:t> </a:t>
            </a:r>
            <a:r>
              <a:rPr dirty="0"/>
              <a:t>(\)</a:t>
            </a:r>
            <a:r>
              <a:rPr dirty="0" spc="20"/>
              <a:t> </a:t>
            </a:r>
            <a:r>
              <a:rPr dirty="0"/>
              <a:t>in</a:t>
            </a:r>
            <a:r>
              <a:rPr dirty="0" spc="20"/>
              <a:t> </a:t>
            </a:r>
            <a:r>
              <a:rPr dirty="0"/>
              <a:t>the</a:t>
            </a:r>
            <a:r>
              <a:rPr dirty="0" spc="20"/>
              <a:t> </a:t>
            </a:r>
            <a:r>
              <a:rPr dirty="0" spc="-20"/>
              <a:t>file</a:t>
            </a:r>
            <a:r>
              <a:rPr dirty="0" spc="20"/>
              <a:t> </a:t>
            </a:r>
            <a:r>
              <a:rPr dirty="0"/>
              <a:t>path</a:t>
            </a:r>
            <a:r>
              <a:rPr dirty="0" spc="20"/>
              <a:t> </a:t>
            </a:r>
            <a:r>
              <a:rPr dirty="0" spc="-20"/>
              <a:t>with </a:t>
            </a:r>
            <a:r>
              <a:rPr dirty="0" spc="-40"/>
              <a:t>forward</a:t>
            </a:r>
            <a:r>
              <a:rPr dirty="0" spc="40"/>
              <a:t> </a:t>
            </a:r>
            <a:r>
              <a:rPr dirty="0" spc="-25"/>
              <a:t>slashes</a:t>
            </a:r>
            <a:r>
              <a:rPr dirty="0" spc="40"/>
              <a:t> </a:t>
            </a:r>
            <a:r>
              <a:rPr dirty="0" spc="95"/>
              <a:t>(/)</a:t>
            </a:r>
            <a:r>
              <a:rPr dirty="0" spc="40"/>
              <a:t> </a:t>
            </a:r>
            <a:r>
              <a:rPr dirty="0"/>
              <a:t>-</a:t>
            </a:r>
            <a:r>
              <a:rPr dirty="0" spc="40"/>
              <a:t> </a:t>
            </a:r>
            <a:r>
              <a:rPr dirty="0"/>
              <a:t>up</a:t>
            </a:r>
            <a:r>
              <a:rPr dirty="0" spc="40"/>
              <a:t> </a:t>
            </a:r>
            <a:r>
              <a:rPr dirty="0"/>
              <a:t>to</a:t>
            </a:r>
            <a:r>
              <a:rPr dirty="0" spc="45"/>
              <a:t> </a:t>
            </a:r>
            <a:r>
              <a:rPr dirty="0" spc="-20"/>
              <a:t>you.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</a:t>
            </a:r>
            <a:r>
              <a:rPr dirty="0" spc="65"/>
              <a:t> </a:t>
            </a:r>
            <a:r>
              <a:rPr dirty="0" spc="-50"/>
              <a:t>Advanced</a:t>
            </a:r>
            <a:r>
              <a:rPr dirty="0" spc="65"/>
              <a:t> </a:t>
            </a:r>
            <a:r>
              <a:rPr dirty="0"/>
              <a:t>Plotting</a:t>
            </a:r>
            <a:r>
              <a:rPr dirty="0" spc="65"/>
              <a:t> </a:t>
            </a:r>
            <a:r>
              <a:rPr dirty="0"/>
              <a:t>Function:</a:t>
            </a:r>
            <a:r>
              <a:rPr dirty="0" spc="204"/>
              <a:t> </a:t>
            </a:r>
            <a:r>
              <a:rPr dirty="0" spc="-10"/>
              <a:t>ggplot2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399348"/>
            <a:ext cx="506476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Palatino Linotype"/>
                <a:cs typeface="Palatino Linotype"/>
              </a:rPr>
              <a:t>What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follows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few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examples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plotting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using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ggplot2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mtcars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set. </a:t>
            </a:r>
            <a:r>
              <a:rPr dirty="0" sz="1100">
                <a:latin typeface="Palatino Linotype"/>
                <a:cs typeface="Palatino Linotype"/>
              </a:rPr>
              <a:t>I’ll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begin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with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simple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bar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plot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then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move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forward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more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complicated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examples.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</a:t>
            </a:r>
            <a:r>
              <a:rPr dirty="0" spc="65"/>
              <a:t> </a:t>
            </a:r>
            <a:r>
              <a:rPr dirty="0" spc="-50"/>
              <a:t>Advanced</a:t>
            </a:r>
            <a:r>
              <a:rPr dirty="0" spc="65"/>
              <a:t> </a:t>
            </a:r>
            <a:r>
              <a:rPr dirty="0"/>
              <a:t>Plotting</a:t>
            </a:r>
            <a:r>
              <a:rPr dirty="0" spc="65"/>
              <a:t> </a:t>
            </a:r>
            <a:r>
              <a:rPr dirty="0"/>
              <a:t>Function:</a:t>
            </a:r>
            <a:r>
              <a:rPr dirty="0" spc="204"/>
              <a:t> </a:t>
            </a:r>
            <a:r>
              <a:rPr dirty="0" spc="-10"/>
              <a:t>ggplot2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2046" y="660145"/>
            <a:ext cx="5116195" cy="37528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65">
                <a:latin typeface="Palatino Linotype"/>
                <a:cs typeface="Palatino Linotype"/>
              </a:rPr>
              <a:t>ggplot(mtcars,</a:t>
            </a:r>
            <a:r>
              <a:rPr dirty="0" sz="1100" spc="3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aes(</a:t>
            </a:r>
            <a:r>
              <a:rPr dirty="0" sz="1100">
                <a:solidFill>
                  <a:srgbClr val="C4A000"/>
                </a:solidFill>
                <a:latin typeface="Palatino Linotype"/>
                <a:cs typeface="Palatino Linotype"/>
              </a:rPr>
              <a:t>x=</a:t>
            </a:r>
            <a:r>
              <a:rPr dirty="0" sz="1100">
                <a:latin typeface="Palatino Linotype"/>
                <a:cs typeface="Palatino Linotype"/>
              </a:rPr>
              <a:t>am,</a:t>
            </a:r>
            <a:r>
              <a:rPr dirty="0" sz="1100" spc="355">
                <a:latin typeface="Palatino Linotype"/>
                <a:cs typeface="Palatino Linotype"/>
              </a:rPr>
              <a:t> </a:t>
            </a:r>
            <a:r>
              <a:rPr dirty="0" sz="1100">
                <a:solidFill>
                  <a:srgbClr val="C4A000"/>
                </a:solidFill>
                <a:latin typeface="Palatino Linotype"/>
                <a:cs typeface="Palatino Linotype"/>
              </a:rPr>
              <a:t>y=</a:t>
            </a:r>
            <a:r>
              <a:rPr dirty="0" sz="1100">
                <a:latin typeface="Palatino Linotype"/>
                <a:cs typeface="Palatino Linotype"/>
              </a:rPr>
              <a:t>mpg))</a:t>
            </a:r>
            <a:r>
              <a:rPr dirty="0" sz="1100" spc="350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+</a:t>
            </a:r>
            <a:endParaRPr sz="1100">
              <a:latin typeface="Palatino Linotype"/>
              <a:cs typeface="Palatino Linotype"/>
            </a:endParaRPr>
          </a:p>
          <a:p>
            <a:pPr marL="18288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Palatino Linotype"/>
                <a:cs typeface="Palatino Linotype"/>
              </a:rPr>
              <a:t>geom_bar(</a:t>
            </a:r>
            <a:r>
              <a:rPr dirty="0" sz="1100">
                <a:solidFill>
                  <a:srgbClr val="C4A000"/>
                </a:solidFill>
                <a:latin typeface="Palatino Linotype"/>
                <a:cs typeface="Palatino Linotype"/>
              </a:rPr>
              <a:t>position=</a:t>
            </a:r>
            <a:r>
              <a:rPr dirty="0" sz="1100">
                <a:solidFill>
                  <a:srgbClr val="4F9905"/>
                </a:solidFill>
                <a:latin typeface="Courier New"/>
                <a:cs typeface="Courier New"/>
              </a:rPr>
              <a:t>'</a:t>
            </a:r>
            <a:r>
              <a:rPr dirty="0" sz="1100">
                <a:solidFill>
                  <a:srgbClr val="4F9905"/>
                </a:solidFill>
                <a:latin typeface="Palatino Linotype"/>
                <a:cs typeface="Palatino Linotype"/>
              </a:rPr>
              <a:t>dodge</a:t>
            </a:r>
            <a:r>
              <a:rPr dirty="0" sz="1100">
                <a:solidFill>
                  <a:srgbClr val="4F9905"/>
                </a:solidFill>
                <a:latin typeface="Courier New"/>
                <a:cs typeface="Courier New"/>
              </a:rPr>
              <a:t>'</a:t>
            </a:r>
            <a:r>
              <a:rPr dirty="0" sz="1100">
                <a:latin typeface="Palatino Linotype"/>
                <a:cs typeface="Palatino Linotype"/>
              </a:rPr>
              <a:t>,</a:t>
            </a:r>
            <a:r>
              <a:rPr dirty="0" sz="1100" spc="490">
                <a:latin typeface="Palatino Linotype"/>
                <a:cs typeface="Palatino Linotype"/>
              </a:rPr>
              <a:t> </a:t>
            </a:r>
            <a:r>
              <a:rPr dirty="0" sz="1100">
                <a:solidFill>
                  <a:srgbClr val="C4A000"/>
                </a:solidFill>
                <a:latin typeface="Palatino Linotype"/>
                <a:cs typeface="Palatino Linotype"/>
              </a:rPr>
              <a:t>stat=</a:t>
            </a:r>
            <a:r>
              <a:rPr dirty="0" sz="1100">
                <a:solidFill>
                  <a:srgbClr val="4F9905"/>
                </a:solidFill>
                <a:latin typeface="Courier New"/>
                <a:cs typeface="Courier New"/>
              </a:rPr>
              <a:t>'</a:t>
            </a:r>
            <a:r>
              <a:rPr dirty="0" sz="1100">
                <a:solidFill>
                  <a:srgbClr val="4F9905"/>
                </a:solidFill>
                <a:latin typeface="Palatino Linotype"/>
                <a:cs typeface="Palatino Linotype"/>
              </a:rPr>
              <a:t>summary</a:t>
            </a:r>
            <a:r>
              <a:rPr dirty="0" sz="1100">
                <a:solidFill>
                  <a:srgbClr val="4F9905"/>
                </a:solidFill>
                <a:latin typeface="Courier New"/>
                <a:cs typeface="Courier New"/>
              </a:rPr>
              <a:t>'</a:t>
            </a:r>
            <a:r>
              <a:rPr dirty="0" sz="1100">
                <a:latin typeface="Palatino Linotype"/>
                <a:cs typeface="Palatino Linotype"/>
              </a:rPr>
              <a:t>,</a:t>
            </a:r>
            <a:r>
              <a:rPr dirty="0" sz="1100" spc="490">
                <a:latin typeface="Palatino Linotype"/>
                <a:cs typeface="Palatino Linotype"/>
              </a:rPr>
              <a:t> </a:t>
            </a:r>
            <a:r>
              <a:rPr dirty="0" sz="1100" spc="-10">
                <a:solidFill>
                  <a:srgbClr val="C4A000"/>
                </a:solidFill>
                <a:latin typeface="Palatino Linotype"/>
                <a:cs typeface="Palatino Linotype"/>
              </a:rPr>
              <a:t>fun.y=</a:t>
            </a:r>
            <a:r>
              <a:rPr dirty="0" sz="1100" spc="-10">
                <a:solidFill>
                  <a:srgbClr val="4F9905"/>
                </a:solidFill>
                <a:latin typeface="Courier New"/>
                <a:cs typeface="Courier New"/>
              </a:rPr>
              <a:t>'</a:t>
            </a:r>
            <a:r>
              <a:rPr dirty="0" sz="1100" spc="-10">
                <a:solidFill>
                  <a:srgbClr val="4F9905"/>
                </a:solidFill>
                <a:latin typeface="Palatino Linotype"/>
                <a:cs typeface="Palatino Linotype"/>
              </a:rPr>
              <a:t>mean</a:t>
            </a:r>
            <a:r>
              <a:rPr dirty="0" sz="1100" spc="-10">
                <a:solidFill>
                  <a:srgbClr val="4F9905"/>
                </a:solidFill>
                <a:latin typeface="Courier New"/>
                <a:cs typeface="Courier New"/>
              </a:rPr>
              <a:t>'</a:t>
            </a:r>
            <a:r>
              <a:rPr dirty="0" sz="1100" spc="-10">
                <a:latin typeface="Palatino Linotype"/>
                <a:cs typeface="Palatino Linotype"/>
              </a:rPr>
              <a:t>)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50392" y="1231264"/>
            <a:ext cx="4112260" cy="1388745"/>
            <a:chOff x="750392" y="1231264"/>
            <a:chExt cx="4112260" cy="1388745"/>
          </a:xfrm>
        </p:grpSpPr>
        <p:sp>
          <p:nvSpPr>
            <p:cNvPr id="5" name="object 5" descr=""/>
            <p:cNvSpPr/>
            <p:nvPr/>
          </p:nvSpPr>
          <p:spPr>
            <a:xfrm>
              <a:off x="785190" y="1231264"/>
              <a:ext cx="4077335" cy="1354455"/>
            </a:xfrm>
            <a:custGeom>
              <a:avLst/>
              <a:gdLst/>
              <a:ahLst/>
              <a:cxnLst/>
              <a:rect l="l" t="t" r="r" b="b"/>
              <a:pathLst>
                <a:path w="4077335" h="1354455">
                  <a:moveTo>
                    <a:pt x="4077208" y="0"/>
                  </a:moveTo>
                  <a:lnTo>
                    <a:pt x="0" y="0"/>
                  </a:lnTo>
                  <a:lnTo>
                    <a:pt x="0" y="1353947"/>
                  </a:lnTo>
                  <a:lnTo>
                    <a:pt x="4077208" y="1353947"/>
                  </a:lnTo>
                  <a:lnTo>
                    <a:pt x="407720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85190" y="1640585"/>
              <a:ext cx="4077335" cy="756920"/>
            </a:xfrm>
            <a:custGeom>
              <a:avLst/>
              <a:gdLst/>
              <a:ahLst/>
              <a:cxnLst/>
              <a:rect l="l" t="t" r="r" b="b"/>
              <a:pathLst>
                <a:path w="4077335" h="756919">
                  <a:moveTo>
                    <a:pt x="0" y="756919"/>
                  </a:moveTo>
                  <a:lnTo>
                    <a:pt x="185293" y="756919"/>
                  </a:lnTo>
                </a:path>
                <a:path w="4077335" h="756919">
                  <a:moveTo>
                    <a:pt x="1941068" y="756919"/>
                  </a:moveTo>
                  <a:lnTo>
                    <a:pt x="2136140" y="756919"/>
                  </a:lnTo>
                </a:path>
                <a:path w="4077335" h="756919">
                  <a:moveTo>
                    <a:pt x="3891915" y="756919"/>
                  </a:moveTo>
                  <a:lnTo>
                    <a:pt x="4077207" y="756919"/>
                  </a:lnTo>
                </a:path>
                <a:path w="4077335" h="756919">
                  <a:moveTo>
                    <a:pt x="0" y="504570"/>
                  </a:moveTo>
                  <a:lnTo>
                    <a:pt x="185293" y="504570"/>
                  </a:lnTo>
                </a:path>
                <a:path w="4077335" h="756919">
                  <a:moveTo>
                    <a:pt x="1941068" y="504570"/>
                  </a:moveTo>
                  <a:lnTo>
                    <a:pt x="2136140" y="504570"/>
                  </a:lnTo>
                </a:path>
                <a:path w="4077335" h="756919">
                  <a:moveTo>
                    <a:pt x="3891915" y="504570"/>
                  </a:moveTo>
                  <a:lnTo>
                    <a:pt x="4077207" y="504570"/>
                  </a:lnTo>
                </a:path>
                <a:path w="4077335" h="756919">
                  <a:moveTo>
                    <a:pt x="0" y="252348"/>
                  </a:moveTo>
                  <a:lnTo>
                    <a:pt x="185293" y="252348"/>
                  </a:lnTo>
                </a:path>
                <a:path w="4077335" h="756919">
                  <a:moveTo>
                    <a:pt x="1941068" y="252348"/>
                  </a:moveTo>
                  <a:lnTo>
                    <a:pt x="2136140" y="252348"/>
                  </a:lnTo>
                </a:path>
                <a:path w="4077335" h="756919">
                  <a:moveTo>
                    <a:pt x="3891915" y="252348"/>
                  </a:moveTo>
                  <a:lnTo>
                    <a:pt x="4077207" y="252348"/>
                  </a:lnTo>
                </a:path>
                <a:path w="4077335" h="756919">
                  <a:moveTo>
                    <a:pt x="0" y="0"/>
                  </a:moveTo>
                  <a:lnTo>
                    <a:pt x="2136140" y="0"/>
                  </a:lnTo>
                </a:path>
                <a:path w="4077335" h="756919">
                  <a:moveTo>
                    <a:pt x="3891915" y="0"/>
                  </a:moveTo>
                  <a:lnTo>
                    <a:pt x="4077207" y="0"/>
                  </a:lnTo>
                </a:path>
              </a:pathLst>
            </a:custGeom>
            <a:ln w="67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85190" y="1388236"/>
              <a:ext cx="4077335" cy="0"/>
            </a:xfrm>
            <a:custGeom>
              <a:avLst/>
              <a:gdLst/>
              <a:ahLst/>
              <a:cxnLst/>
              <a:rect l="l" t="t" r="r" b="b"/>
              <a:pathLst>
                <a:path w="4077335" h="0">
                  <a:moveTo>
                    <a:pt x="0" y="0"/>
                  </a:moveTo>
                  <a:lnTo>
                    <a:pt x="2136140" y="0"/>
                  </a:lnTo>
                </a:path>
                <a:path w="4077335" h="0">
                  <a:moveTo>
                    <a:pt x="3891915" y="0"/>
                  </a:moveTo>
                  <a:lnTo>
                    <a:pt x="4077207" y="0"/>
                  </a:lnTo>
                </a:path>
              </a:pathLst>
            </a:custGeom>
            <a:ln w="67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360627" y="1231264"/>
              <a:ext cx="0" cy="1354455"/>
            </a:xfrm>
            <a:custGeom>
              <a:avLst/>
              <a:gdLst/>
              <a:ahLst/>
              <a:cxnLst/>
              <a:rect l="l" t="t" r="r" b="b"/>
              <a:pathLst>
                <a:path w="0" h="1354455">
                  <a:moveTo>
                    <a:pt x="0" y="1292352"/>
                  </a:moveTo>
                  <a:lnTo>
                    <a:pt x="0" y="1353947"/>
                  </a:lnTo>
                </a:path>
                <a:path w="0" h="1354455">
                  <a:moveTo>
                    <a:pt x="0" y="0"/>
                  </a:moveTo>
                  <a:lnTo>
                    <a:pt x="0" y="427101"/>
                  </a:lnTo>
                </a:path>
              </a:pathLst>
            </a:custGeom>
            <a:ln w="67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336114" y="1231264"/>
              <a:ext cx="1951355" cy="1354455"/>
            </a:xfrm>
            <a:custGeom>
              <a:avLst/>
              <a:gdLst/>
              <a:ahLst/>
              <a:cxnLst/>
              <a:rect l="l" t="t" r="r" b="b"/>
              <a:pathLst>
                <a:path w="1951354" h="1354455">
                  <a:moveTo>
                    <a:pt x="0" y="1292352"/>
                  </a:moveTo>
                  <a:lnTo>
                    <a:pt x="0" y="1353947"/>
                  </a:lnTo>
                </a:path>
                <a:path w="1951354" h="1354455">
                  <a:moveTo>
                    <a:pt x="0" y="0"/>
                  </a:moveTo>
                  <a:lnTo>
                    <a:pt x="0" y="427101"/>
                  </a:lnTo>
                </a:path>
                <a:path w="1951354" h="1354455">
                  <a:moveTo>
                    <a:pt x="975359" y="1292352"/>
                  </a:moveTo>
                  <a:lnTo>
                    <a:pt x="975359" y="1353947"/>
                  </a:lnTo>
                </a:path>
                <a:path w="1951354" h="1354455">
                  <a:moveTo>
                    <a:pt x="975359" y="0"/>
                  </a:moveTo>
                  <a:lnTo>
                    <a:pt x="975359" y="61468"/>
                  </a:lnTo>
                </a:path>
                <a:path w="1951354" h="1354455">
                  <a:moveTo>
                    <a:pt x="1950846" y="1292352"/>
                  </a:moveTo>
                  <a:lnTo>
                    <a:pt x="1950846" y="1353947"/>
                  </a:lnTo>
                </a:path>
                <a:path w="1951354" h="1354455">
                  <a:moveTo>
                    <a:pt x="1950846" y="0"/>
                  </a:moveTo>
                  <a:lnTo>
                    <a:pt x="1950846" y="61468"/>
                  </a:lnTo>
                </a:path>
              </a:pathLst>
            </a:custGeom>
            <a:ln w="67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85190" y="2520219"/>
              <a:ext cx="4077335" cy="6985"/>
            </a:xfrm>
            <a:custGeom>
              <a:avLst/>
              <a:gdLst/>
              <a:ahLst/>
              <a:cxnLst/>
              <a:rect l="l" t="t" r="r" b="b"/>
              <a:pathLst>
                <a:path w="4077335" h="6985">
                  <a:moveTo>
                    <a:pt x="0" y="0"/>
                  </a:moveTo>
                  <a:lnTo>
                    <a:pt x="2136140" y="0"/>
                  </a:lnTo>
                </a:path>
                <a:path w="4077335" h="6985">
                  <a:moveTo>
                    <a:pt x="3891915" y="0"/>
                  </a:moveTo>
                  <a:lnTo>
                    <a:pt x="4077207" y="0"/>
                  </a:lnTo>
                </a:path>
                <a:path w="4077335" h="6985">
                  <a:moveTo>
                    <a:pt x="0" y="6794"/>
                  </a:moveTo>
                  <a:lnTo>
                    <a:pt x="4077207" y="6794"/>
                  </a:lnTo>
                </a:path>
              </a:pathLst>
            </a:custGeom>
            <a:ln w="67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85190" y="1514474"/>
              <a:ext cx="4077335" cy="756920"/>
            </a:xfrm>
            <a:custGeom>
              <a:avLst/>
              <a:gdLst/>
              <a:ahLst/>
              <a:cxnLst/>
              <a:rect l="l" t="t" r="r" b="b"/>
              <a:pathLst>
                <a:path w="4077335" h="756919">
                  <a:moveTo>
                    <a:pt x="0" y="756919"/>
                  </a:moveTo>
                  <a:lnTo>
                    <a:pt x="185293" y="756919"/>
                  </a:lnTo>
                </a:path>
                <a:path w="4077335" h="756919">
                  <a:moveTo>
                    <a:pt x="1941068" y="756919"/>
                  </a:moveTo>
                  <a:lnTo>
                    <a:pt x="2136140" y="756919"/>
                  </a:lnTo>
                </a:path>
                <a:path w="4077335" h="756919">
                  <a:moveTo>
                    <a:pt x="3891915" y="756919"/>
                  </a:moveTo>
                  <a:lnTo>
                    <a:pt x="4077207" y="756919"/>
                  </a:lnTo>
                </a:path>
                <a:path w="4077335" h="756919">
                  <a:moveTo>
                    <a:pt x="0" y="504571"/>
                  </a:moveTo>
                  <a:lnTo>
                    <a:pt x="185293" y="504571"/>
                  </a:lnTo>
                </a:path>
                <a:path w="4077335" h="756919">
                  <a:moveTo>
                    <a:pt x="1941068" y="504571"/>
                  </a:moveTo>
                  <a:lnTo>
                    <a:pt x="2136140" y="504571"/>
                  </a:lnTo>
                </a:path>
                <a:path w="4077335" h="756919">
                  <a:moveTo>
                    <a:pt x="3891915" y="504571"/>
                  </a:moveTo>
                  <a:lnTo>
                    <a:pt x="4077207" y="504571"/>
                  </a:lnTo>
                </a:path>
                <a:path w="4077335" h="756919">
                  <a:moveTo>
                    <a:pt x="0" y="252222"/>
                  </a:moveTo>
                  <a:lnTo>
                    <a:pt x="185293" y="252222"/>
                  </a:lnTo>
                </a:path>
                <a:path w="4077335" h="756919">
                  <a:moveTo>
                    <a:pt x="1941068" y="252222"/>
                  </a:moveTo>
                  <a:lnTo>
                    <a:pt x="2136140" y="252222"/>
                  </a:lnTo>
                </a:path>
                <a:path w="4077335" h="756919">
                  <a:moveTo>
                    <a:pt x="3891915" y="252222"/>
                  </a:moveTo>
                  <a:lnTo>
                    <a:pt x="4077207" y="252222"/>
                  </a:lnTo>
                </a:path>
                <a:path w="4077335" h="756919">
                  <a:moveTo>
                    <a:pt x="0" y="0"/>
                  </a:moveTo>
                  <a:lnTo>
                    <a:pt x="2136140" y="0"/>
                  </a:lnTo>
                </a:path>
                <a:path w="4077335" h="756919">
                  <a:moveTo>
                    <a:pt x="3891915" y="0"/>
                  </a:moveTo>
                  <a:lnTo>
                    <a:pt x="4077207" y="0"/>
                  </a:lnTo>
                </a:path>
              </a:pathLst>
            </a:custGeom>
            <a:ln w="135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85190" y="1231264"/>
              <a:ext cx="4077335" cy="1354455"/>
            </a:xfrm>
            <a:custGeom>
              <a:avLst/>
              <a:gdLst/>
              <a:ahLst/>
              <a:cxnLst/>
              <a:rect l="l" t="t" r="r" b="b"/>
              <a:pathLst>
                <a:path w="4077335" h="1354455">
                  <a:moveTo>
                    <a:pt x="0" y="30861"/>
                  </a:moveTo>
                  <a:lnTo>
                    <a:pt x="4077207" y="30861"/>
                  </a:lnTo>
                </a:path>
                <a:path w="4077335" h="1354455">
                  <a:moveTo>
                    <a:pt x="87757" y="1353947"/>
                  </a:moveTo>
                  <a:lnTo>
                    <a:pt x="87757" y="0"/>
                  </a:lnTo>
                </a:path>
              </a:pathLst>
            </a:custGeom>
            <a:ln w="135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848307" y="1231264"/>
              <a:ext cx="0" cy="1354455"/>
            </a:xfrm>
            <a:custGeom>
              <a:avLst/>
              <a:gdLst/>
              <a:ahLst/>
              <a:cxnLst/>
              <a:rect l="l" t="t" r="r" b="b"/>
              <a:pathLst>
                <a:path w="0" h="1354455">
                  <a:moveTo>
                    <a:pt x="0" y="1292352"/>
                  </a:moveTo>
                  <a:lnTo>
                    <a:pt x="0" y="1353947"/>
                  </a:lnTo>
                </a:path>
                <a:path w="0" h="1354455">
                  <a:moveTo>
                    <a:pt x="0" y="0"/>
                  </a:moveTo>
                  <a:lnTo>
                    <a:pt x="0" y="427101"/>
                  </a:lnTo>
                </a:path>
              </a:pathLst>
            </a:custGeom>
            <a:ln w="135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823794" y="1231264"/>
              <a:ext cx="0" cy="1354455"/>
            </a:xfrm>
            <a:custGeom>
              <a:avLst/>
              <a:gdLst/>
              <a:ahLst/>
              <a:cxnLst/>
              <a:rect l="l" t="t" r="r" b="b"/>
              <a:pathLst>
                <a:path w="0" h="1354455">
                  <a:moveTo>
                    <a:pt x="0" y="135394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799154" y="1231264"/>
              <a:ext cx="0" cy="1354455"/>
            </a:xfrm>
            <a:custGeom>
              <a:avLst/>
              <a:gdLst/>
              <a:ahLst/>
              <a:cxnLst/>
              <a:rect l="l" t="t" r="r" b="b"/>
              <a:pathLst>
                <a:path w="0" h="1354455">
                  <a:moveTo>
                    <a:pt x="0" y="1292352"/>
                  </a:moveTo>
                  <a:lnTo>
                    <a:pt x="0" y="1353947"/>
                  </a:lnTo>
                </a:path>
                <a:path w="0" h="1354455">
                  <a:moveTo>
                    <a:pt x="0" y="0"/>
                  </a:moveTo>
                  <a:lnTo>
                    <a:pt x="0" y="61468"/>
                  </a:lnTo>
                </a:path>
              </a:pathLst>
            </a:custGeom>
            <a:ln w="135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774641" y="1231264"/>
              <a:ext cx="0" cy="1354455"/>
            </a:xfrm>
            <a:custGeom>
              <a:avLst/>
              <a:gdLst/>
              <a:ahLst/>
              <a:cxnLst/>
              <a:rect l="l" t="t" r="r" b="b"/>
              <a:pathLst>
                <a:path w="0" h="1354455">
                  <a:moveTo>
                    <a:pt x="0" y="1353947"/>
                  </a:moveTo>
                  <a:lnTo>
                    <a:pt x="0" y="0"/>
                  </a:lnTo>
                </a:path>
              </a:pathLst>
            </a:custGeom>
            <a:ln w="135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70483" y="1292732"/>
              <a:ext cx="3707129" cy="1231265"/>
            </a:xfrm>
            <a:custGeom>
              <a:avLst/>
              <a:gdLst/>
              <a:ahLst/>
              <a:cxnLst/>
              <a:rect l="l" t="t" r="r" b="b"/>
              <a:pathLst>
                <a:path w="3707129" h="1231264">
                  <a:moveTo>
                    <a:pt x="1755775" y="365645"/>
                  </a:moveTo>
                  <a:lnTo>
                    <a:pt x="0" y="365645"/>
                  </a:lnTo>
                  <a:lnTo>
                    <a:pt x="0" y="1230884"/>
                  </a:lnTo>
                  <a:lnTo>
                    <a:pt x="1755775" y="1230884"/>
                  </a:lnTo>
                  <a:lnTo>
                    <a:pt x="1755775" y="365645"/>
                  </a:lnTo>
                  <a:close/>
                </a:path>
                <a:path w="3707129" h="1231264">
                  <a:moveTo>
                    <a:pt x="3706622" y="0"/>
                  </a:moveTo>
                  <a:lnTo>
                    <a:pt x="1950847" y="0"/>
                  </a:lnTo>
                  <a:lnTo>
                    <a:pt x="1950847" y="1230884"/>
                  </a:lnTo>
                  <a:lnTo>
                    <a:pt x="3706622" y="1230884"/>
                  </a:lnTo>
                  <a:lnTo>
                    <a:pt x="3706622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50392" y="1262125"/>
              <a:ext cx="4024629" cy="1358265"/>
            </a:xfrm>
            <a:custGeom>
              <a:avLst/>
              <a:gdLst/>
              <a:ahLst/>
              <a:cxnLst/>
              <a:rect l="l" t="t" r="r" b="b"/>
              <a:pathLst>
                <a:path w="4024629" h="1358264">
                  <a:moveTo>
                    <a:pt x="0" y="1261491"/>
                  </a:moveTo>
                  <a:lnTo>
                    <a:pt x="34797" y="1261491"/>
                  </a:lnTo>
                </a:path>
                <a:path w="4024629" h="1358264">
                  <a:moveTo>
                    <a:pt x="0" y="1009269"/>
                  </a:moveTo>
                  <a:lnTo>
                    <a:pt x="34797" y="1009269"/>
                  </a:lnTo>
                </a:path>
                <a:path w="4024629" h="1358264">
                  <a:moveTo>
                    <a:pt x="0" y="756920"/>
                  </a:moveTo>
                  <a:lnTo>
                    <a:pt x="34797" y="756920"/>
                  </a:lnTo>
                </a:path>
                <a:path w="4024629" h="1358264">
                  <a:moveTo>
                    <a:pt x="0" y="504571"/>
                  </a:moveTo>
                  <a:lnTo>
                    <a:pt x="34797" y="504571"/>
                  </a:lnTo>
                </a:path>
                <a:path w="4024629" h="1358264">
                  <a:moveTo>
                    <a:pt x="0" y="252349"/>
                  </a:moveTo>
                  <a:lnTo>
                    <a:pt x="34797" y="252349"/>
                  </a:lnTo>
                </a:path>
                <a:path w="4024629" h="1358264">
                  <a:moveTo>
                    <a:pt x="0" y="0"/>
                  </a:moveTo>
                  <a:lnTo>
                    <a:pt x="34797" y="0"/>
                  </a:lnTo>
                </a:path>
                <a:path w="4024629" h="1358264">
                  <a:moveTo>
                    <a:pt x="122555" y="1357884"/>
                  </a:moveTo>
                  <a:lnTo>
                    <a:pt x="122555" y="1323086"/>
                  </a:lnTo>
                </a:path>
                <a:path w="4024629" h="1358264">
                  <a:moveTo>
                    <a:pt x="1097915" y="1357884"/>
                  </a:moveTo>
                  <a:lnTo>
                    <a:pt x="1097915" y="1323086"/>
                  </a:lnTo>
                </a:path>
                <a:path w="4024629" h="1358264">
                  <a:moveTo>
                    <a:pt x="2073402" y="1357884"/>
                  </a:moveTo>
                  <a:lnTo>
                    <a:pt x="2073402" y="1323086"/>
                  </a:lnTo>
                </a:path>
                <a:path w="4024629" h="1358264">
                  <a:moveTo>
                    <a:pt x="3048762" y="1357884"/>
                  </a:moveTo>
                  <a:lnTo>
                    <a:pt x="3048762" y="1323086"/>
                  </a:lnTo>
                </a:path>
                <a:path w="4024629" h="1358264">
                  <a:moveTo>
                    <a:pt x="4024249" y="1357884"/>
                  </a:moveTo>
                  <a:lnTo>
                    <a:pt x="4024249" y="1323086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582752" y="1176147"/>
            <a:ext cx="153035" cy="1424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4D4D4D"/>
                </a:solidFill>
                <a:latin typeface="Arial"/>
                <a:cs typeface="Arial"/>
              </a:rPr>
              <a:t>25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-25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 spc="-25">
                <a:solidFill>
                  <a:srgbClr val="4D4D4D"/>
                </a:solidFill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 spc="-25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47471" y="2602864"/>
            <a:ext cx="2514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4D4D4D"/>
                </a:solidFill>
                <a:latin typeface="Arial"/>
                <a:cs typeface="Arial"/>
              </a:rPr>
              <a:t>−0.5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756232" y="2602864"/>
            <a:ext cx="184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4D4D4D"/>
                </a:solidFill>
                <a:latin typeface="Arial"/>
                <a:cs typeface="Arial"/>
              </a:rPr>
              <a:t>0.0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707079" y="2602864"/>
            <a:ext cx="184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4D4D4D"/>
                </a:solidFill>
                <a:latin typeface="Arial"/>
                <a:cs typeface="Arial"/>
              </a:rPr>
              <a:t>1.0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682439" y="2602864"/>
            <a:ext cx="184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4D4D4D"/>
                </a:solidFill>
                <a:latin typeface="Arial"/>
                <a:cs typeface="Arial"/>
              </a:rPr>
              <a:t>1.5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714066" y="2602864"/>
            <a:ext cx="219710" cy="328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">
              <a:lnSpc>
                <a:spcPts val="1070"/>
              </a:lnSpc>
              <a:spcBef>
                <a:spcPts val="100"/>
              </a:spcBef>
            </a:pPr>
            <a:r>
              <a:rPr dirty="0" sz="900" spc="-25">
                <a:solidFill>
                  <a:srgbClr val="4D4D4D"/>
                </a:solidFill>
                <a:latin typeface="Arial"/>
                <a:cs typeface="Arial"/>
              </a:rPr>
              <a:t>0.5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310"/>
              </a:lnSpc>
            </a:pPr>
            <a:r>
              <a:rPr dirty="0" sz="1100" spc="-25">
                <a:latin typeface="Arial"/>
                <a:cs typeface="Arial"/>
              </a:rPr>
              <a:t>am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90753" y="1759604"/>
            <a:ext cx="181610" cy="2971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 sz="1100" spc="-25">
                <a:latin typeface="Arial"/>
                <a:cs typeface="Arial"/>
              </a:rPr>
              <a:t>mpg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27" name="object 27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30" name="object 30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</a:t>
            </a:r>
            <a:r>
              <a:rPr dirty="0" spc="65"/>
              <a:t> </a:t>
            </a:r>
            <a:r>
              <a:rPr dirty="0" spc="-50"/>
              <a:t>Advanced</a:t>
            </a:r>
            <a:r>
              <a:rPr dirty="0" spc="65"/>
              <a:t> </a:t>
            </a:r>
            <a:r>
              <a:rPr dirty="0"/>
              <a:t>Plotting</a:t>
            </a:r>
            <a:r>
              <a:rPr dirty="0" spc="65"/>
              <a:t> </a:t>
            </a:r>
            <a:r>
              <a:rPr dirty="0"/>
              <a:t>Function:</a:t>
            </a:r>
            <a:r>
              <a:rPr dirty="0" spc="204"/>
              <a:t> </a:t>
            </a:r>
            <a:r>
              <a:rPr dirty="0" spc="-10"/>
              <a:t>ggplot2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55943" rIns="0" bIns="0" rtlCol="0" vert="horz">
            <a:spAutoFit/>
          </a:bodyPr>
          <a:lstStyle/>
          <a:p>
            <a:pPr marL="12700" marR="219710">
              <a:lnSpc>
                <a:spcPct val="102600"/>
              </a:lnSpc>
              <a:spcBef>
                <a:spcPts val="55"/>
              </a:spcBef>
            </a:pPr>
            <a:r>
              <a:rPr dirty="0"/>
              <a:t>The</a:t>
            </a:r>
            <a:r>
              <a:rPr dirty="0" spc="15"/>
              <a:t> </a:t>
            </a:r>
            <a:r>
              <a:rPr dirty="0"/>
              <a:t>last</a:t>
            </a:r>
            <a:r>
              <a:rPr dirty="0" spc="20"/>
              <a:t> </a:t>
            </a:r>
            <a:r>
              <a:rPr dirty="0"/>
              <a:t>plot</a:t>
            </a:r>
            <a:r>
              <a:rPr dirty="0" spc="20"/>
              <a:t> </a:t>
            </a:r>
            <a:r>
              <a:rPr dirty="0" spc="-40"/>
              <a:t>was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 spc="-30"/>
              <a:t>simple</a:t>
            </a:r>
            <a:r>
              <a:rPr dirty="0" spc="20"/>
              <a:t> </a:t>
            </a:r>
            <a:r>
              <a:rPr dirty="0"/>
              <a:t>bar</a:t>
            </a:r>
            <a:r>
              <a:rPr dirty="0" spc="20"/>
              <a:t> </a:t>
            </a:r>
            <a:r>
              <a:rPr dirty="0" spc="-10"/>
              <a:t>graph</a:t>
            </a:r>
            <a:r>
              <a:rPr dirty="0" spc="15"/>
              <a:t> </a:t>
            </a:r>
            <a:r>
              <a:rPr dirty="0" spc="-10"/>
              <a:t>plotting</a:t>
            </a:r>
            <a:r>
              <a:rPr dirty="0" spc="20"/>
              <a:t> </a:t>
            </a:r>
            <a:r>
              <a:rPr dirty="0" spc="-20"/>
              <a:t>miles</a:t>
            </a:r>
            <a:r>
              <a:rPr dirty="0" spc="20"/>
              <a:t> </a:t>
            </a:r>
            <a:r>
              <a:rPr dirty="0"/>
              <a:t>per</a:t>
            </a:r>
            <a:r>
              <a:rPr dirty="0" spc="20"/>
              <a:t> </a:t>
            </a:r>
            <a:r>
              <a:rPr dirty="0" spc="-20"/>
              <a:t>gallon</a:t>
            </a:r>
            <a:r>
              <a:rPr dirty="0" spc="20"/>
              <a:t> </a:t>
            </a:r>
            <a:r>
              <a:rPr dirty="0"/>
              <a:t>(mpg)</a:t>
            </a:r>
            <a:r>
              <a:rPr dirty="0" spc="20"/>
              <a:t> </a:t>
            </a:r>
            <a:r>
              <a:rPr dirty="0" spc="-25"/>
              <a:t>by </a:t>
            </a:r>
            <a:r>
              <a:rPr dirty="0" spc="-30"/>
              <a:t>transmission</a:t>
            </a:r>
            <a:r>
              <a:rPr dirty="0" spc="30"/>
              <a:t> </a:t>
            </a:r>
            <a:r>
              <a:rPr dirty="0"/>
              <a:t>type</a:t>
            </a:r>
            <a:r>
              <a:rPr dirty="0" spc="35"/>
              <a:t> </a:t>
            </a:r>
            <a:r>
              <a:rPr dirty="0" spc="-10"/>
              <a:t>(am).</a:t>
            </a:r>
          </a:p>
          <a:p>
            <a:pPr marL="12700" marR="158115">
              <a:lnSpc>
                <a:spcPct val="102600"/>
              </a:lnSpc>
              <a:spcBef>
                <a:spcPts val="600"/>
              </a:spcBef>
            </a:pPr>
            <a:r>
              <a:rPr dirty="0" spc="-10"/>
              <a:t>Automatic</a:t>
            </a:r>
            <a:r>
              <a:rPr dirty="0" spc="35"/>
              <a:t> </a:t>
            </a:r>
            <a:r>
              <a:rPr dirty="0" spc="-30"/>
              <a:t>transmissions</a:t>
            </a:r>
            <a:r>
              <a:rPr dirty="0" spc="35"/>
              <a:t> </a:t>
            </a:r>
            <a:r>
              <a:rPr dirty="0"/>
              <a:t>are</a:t>
            </a:r>
            <a:r>
              <a:rPr dirty="0" spc="35"/>
              <a:t> </a:t>
            </a:r>
            <a:r>
              <a:rPr dirty="0" spc="-35"/>
              <a:t>represented</a:t>
            </a:r>
            <a:r>
              <a:rPr dirty="0" spc="35"/>
              <a:t> </a:t>
            </a:r>
            <a:r>
              <a:rPr dirty="0"/>
              <a:t>by</a:t>
            </a:r>
            <a:r>
              <a:rPr dirty="0" spc="35"/>
              <a:t> </a:t>
            </a:r>
            <a:r>
              <a:rPr dirty="0"/>
              <a:t>a</a:t>
            </a:r>
            <a:r>
              <a:rPr dirty="0" spc="35"/>
              <a:t> </a:t>
            </a:r>
            <a:r>
              <a:rPr dirty="0"/>
              <a:t>‘0’</a:t>
            </a:r>
            <a:r>
              <a:rPr dirty="0" spc="35"/>
              <a:t> </a:t>
            </a:r>
            <a:r>
              <a:rPr dirty="0"/>
              <a:t>in</a:t>
            </a:r>
            <a:r>
              <a:rPr dirty="0" spc="35"/>
              <a:t> </a:t>
            </a:r>
            <a:r>
              <a:rPr dirty="0"/>
              <a:t>the</a:t>
            </a:r>
            <a:r>
              <a:rPr dirty="0" spc="35"/>
              <a:t> </a:t>
            </a:r>
            <a:r>
              <a:rPr dirty="0"/>
              <a:t>data</a:t>
            </a:r>
            <a:r>
              <a:rPr dirty="0" spc="35"/>
              <a:t> </a:t>
            </a:r>
            <a:r>
              <a:rPr dirty="0"/>
              <a:t>and</a:t>
            </a:r>
            <a:r>
              <a:rPr dirty="0" spc="35"/>
              <a:t> </a:t>
            </a:r>
            <a:r>
              <a:rPr dirty="0" spc="-10"/>
              <a:t>manual </a:t>
            </a:r>
            <a:r>
              <a:rPr dirty="0" spc="-30"/>
              <a:t>transmissions</a:t>
            </a:r>
            <a:r>
              <a:rPr dirty="0" spc="55"/>
              <a:t> </a:t>
            </a:r>
            <a:r>
              <a:rPr dirty="0"/>
              <a:t>by</a:t>
            </a:r>
            <a:r>
              <a:rPr dirty="0" spc="55"/>
              <a:t> </a:t>
            </a:r>
            <a:r>
              <a:rPr dirty="0"/>
              <a:t>a</a:t>
            </a:r>
            <a:r>
              <a:rPr dirty="0" spc="55"/>
              <a:t> </a:t>
            </a:r>
            <a:r>
              <a:rPr dirty="0" spc="-25"/>
              <a:t>‘1’</a:t>
            </a:r>
          </a:p>
          <a:p>
            <a:pPr marL="12700" marR="5080">
              <a:lnSpc>
                <a:spcPct val="102600"/>
              </a:lnSpc>
              <a:spcBef>
                <a:spcPts val="595"/>
              </a:spcBef>
            </a:pPr>
            <a:r>
              <a:rPr dirty="0" spc="-10"/>
              <a:t>From</a:t>
            </a:r>
            <a:r>
              <a:rPr dirty="0" spc="30"/>
              <a:t> </a:t>
            </a:r>
            <a:r>
              <a:rPr dirty="0"/>
              <a:t>the</a:t>
            </a:r>
            <a:r>
              <a:rPr dirty="0" spc="35"/>
              <a:t> </a:t>
            </a:r>
            <a:r>
              <a:rPr dirty="0"/>
              <a:t>last</a:t>
            </a:r>
            <a:r>
              <a:rPr dirty="0" spc="35"/>
              <a:t> </a:t>
            </a:r>
            <a:r>
              <a:rPr dirty="0" spc="-30"/>
              <a:t>figure,</a:t>
            </a:r>
            <a:r>
              <a:rPr dirty="0" spc="35"/>
              <a:t> </a:t>
            </a:r>
            <a:r>
              <a:rPr dirty="0" spc="-35"/>
              <a:t>which</a:t>
            </a:r>
            <a:r>
              <a:rPr dirty="0" spc="30"/>
              <a:t> </a:t>
            </a:r>
            <a:r>
              <a:rPr dirty="0"/>
              <a:t>type</a:t>
            </a:r>
            <a:r>
              <a:rPr dirty="0" spc="35"/>
              <a:t> </a:t>
            </a:r>
            <a:r>
              <a:rPr dirty="0"/>
              <a:t>of</a:t>
            </a:r>
            <a:r>
              <a:rPr dirty="0" spc="35"/>
              <a:t> </a:t>
            </a:r>
            <a:r>
              <a:rPr dirty="0" spc="-30"/>
              <a:t>transmission</a:t>
            </a:r>
            <a:r>
              <a:rPr dirty="0" spc="35"/>
              <a:t> </a:t>
            </a:r>
            <a:r>
              <a:rPr dirty="0" spc="-20"/>
              <a:t>appears</a:t>
            </a:r>
            <a:r>
              <a:rPr dirty="0" spc="30"/>
              <a:t> </a:t>
            </a:r>
            <a:r>
              <a:rPr dirty="0"/>
              <a:t>to</a:t>
            </a:r>
            <a:r>
              <a:rPr dirty="0" spc="35"/>
              <a:t> </a:t>
            </a:r>
            <a:r>
              <a:rPr dirty="0" spc="-30"/>
              <a:t>have</a:t>
            </a:r>
            <a:r>
              <a:rPr dirty="0" spc="35"/>
              <a:t> </a:t>
            </a:r>
            <a:r>
              <a:rPr dirty="0"/>
              <a:t>better</a:t>
            </a:r>
            <a:r>
              <a:rPr dirty="0" spc="35"/>
              <a:t> </a:t>
            </a:r>
            <a:r>
              <a:rPr dirty="0" spc="-20"/>
              <a:t>fuel </a:t>
            </a:r>
            <a:r>
              <a:rPr dirty="0" spc="-30"/>
              <a:t>efficiency,</a:t>
            </a:r>
            <a:r>
              <a:rPr dirty="0" spc="5"/>
              <a:t> </a:t>
            </a:r>
            <a:r>
              <a:rPr dirty="0"/>
              <a:t>on</a:t>
            </a:r>
            <a:r>
              <a:rPr dirty="0" spc="5"/>
              <a:t> </a:t>
            </a:r>
            <a:r>
              <a:rPr dirty="0" spc="-10"/>
              <a:t>average?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</a:t>
            </a:r>
            <a:r>
              <a:rPr dirty="0" spc="65"/>
              <a:t> </a:t>
            </a:r>
            <a:r>
              <a:rPr dirty="0" spc="-50"/>
              <a:t>Advanced</a:t>
            </a:r>
            <a:r>
              <a:rPr dirty="0" spc="65"/>
              <a:t> </a:t>
            </a:r>
            <a:r>
              <a:rPr dirty="0"/>
              <a:t>Plotting</a:t>
            </a:r>
            <a:r>
              <a:rPr dirty="0" spc="65"/>
              <a:t> </a:t>
            </a:r>
            <a:r>
              <a:rPr dirty="0"/>
              <a:t>Function:</a:t>
            </a:r>
            <a:r>
              <a:rPr dirty="0" spc="204"/>
              <a:t> </a:t>
            </a:r>
            <a:r>
              <a:rPr dirty="0" spc="-10"/>
              <a:t>ggplot2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327440"/>
            <a:ext cx="484822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Palatino Linotype"/>
                <a:cs typeface="Palatino Linotype"/>
              </a:rPr>
              <a:t>Let’s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get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little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more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complicated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-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boxplot.</a:t>
            </a:r>
            <a:r>
              <a:rPr dirty="0" sz="1100" spc="1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boxplot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tells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lot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more </a:t>
            </a:r>
            <a:r>
              <a:rPr dirty="0" sz="1100">
                <a:latin typeface="Palatino Linotype"/>
                <a:cs typeface="Palatino Linotype"/>
              </a:rPr>
              <a:t>about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distribution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continuous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variable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across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different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categories.</a:t>
            </a:r>
            <a:r>
              <a:rPr dirty="0" sz="1100" spc="13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Let’s </a:t>
            </a:r>
            <a:r>
              <a:rPr dirty="0" sz="1100" spc="-25">
                <a:latin typeface="Palatino Linotype"/>
                <a:cs typeface="Palatino Linotype"/>
              </a:rPr>
              <a:t>redo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last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plot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but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using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geom_boxplot()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command.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</a:t>
            </a:r>
            <a:r>
              <a:rPr dirty="0" spc="65"/>
              <a:t> </a:t>
            </a:r>
            <a:r>
              <a:rPr dirty="0" spc="-50"/>
              <a:t>Advanced</a:t>
            </a:r>
            <a:r>
              <a:rPr dirty="0" spc="65"/>
              <a:t> </a:t>
            </a:r>
            <a:r>
              <a:rPr dirty="0"/>
              <a:t>Plotting</a:t>
            </a:r>
            <a:r>
              <a:rPr dirty="0" spc="65"/>
              <a:t> </a:t>
            </a:r>
            <a:r>
              <a:rPr dirty="0"/>
              <a:t>Function:</a:t>
            </a:r>
            <a:r>
              <a:rPr dirty="0" spc="204"/>
              <a:t> </a:t>
            </a:r>
            <a:r>
              <a:rPr dirty="0" spc="-10"/>
              <a:t>ggplot2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2046" y="660145"/>
            <a:ext cx="5116195" cy="20320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65">
                <a:latin typeface="Palatino Linotype"/>
                <a:cs typeface="Palatino Linotype"/>
              </a:rPr>
              <a:t>ggplot(mtcars,</a:t>
            </a:r>
            <a:r>
              <a:rPr dirty="0" sz="1100" spc="3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aes(</a:t>
            </a:r>
            <a:r>
              <a:rPr dirty="0" sz="1100">
                <a:solidFill>
                  <a:srgbClr val="C4A000"/>
                </a:solidFill>
                <a:latin typeface="Palatino Linotype"/>
                <a:cs typeface="Palatino Linotype"/>
              </a:rPr>
              <a:t>y=</a:t>
            </a:r>
            <a:r>
              <a:rPr dirty="0" sz="1100">
                <a:latin typeface="Palatino Linotype"/>
                <a:cs typeface="Palatino Linotype"/>
              </a:rPr>
              <a:t>mpg,</a:t>
            </a:r>
            <a:r>
              <a:rPr dirty="0" sz="1100" spc="330">
                <a:latin typeface="Palatino Linotype"/>
                <a:cs typeface="Palatino Linotype"/>
              </a:rPr>
              <a:t> </a:t>
            </a:r>
            <a:r>
              <a:rPr dirty="0" sz="1100" spc="90">
                <a:solidFill>
                  <a:srgbClr val="C4A000"/>
                </a:solidFill>
                <a:latin typeface="Palatino Linotype"/>
                <a:cs typeface="Palatino Linotype"/>
              </a:rPr>
              <a:t>x=</a:t>
            </a:r>
            <a:r>
              <a:rPr dirty="0" sz="1100" spc="90">
                <a:latin typeface="Palatino Linotype"/>
                <a:cs typeface="Palatino Linotype"/>
              </a:rPr>
              <a:t>as.factor(am)))</a:t>
            </a:r>
            <a:r>
              <a:rPr dirty="0" sz="1100" spc="3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+</a:t>
            </a:r>
            <a:r>
              <a:rPr dirty="0" sz="1100" spc="3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geom_boxplot()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50392" y="1056957"/>
            <a:ext cx="4112260" cy="1619885"/>
            <a:chOff x="750392" y="1056957"/>
            <a:chExt cx="4112260" cy="1619885"/>
          </a:xfrm>
        </p:grpSpPr>
        <p:sp>
          <p:nvSpPr>
            <p:cNvPr id="5" name="object 5" descr=""/>
            <p:cNvSpPr/>
            <p:nvPr/>
          </p:nvSpPr>
          <p:spPr>
            <a:xfrm>
              <a:off x="785190" y="1059179"/>
              <a:ext cx="4077335" cy="1583055"/>
            </a:xfrm>
            <a:custGeom>
              <a:avLst/>
              <a:gdLst/>
              <a:ahLst/>
              <a:cxnLst/>
              <a:rect l="l" t="t" r="r" b="b"/>
              <a:pathLst>
                <a:path w="4077335" h="1583055">
                  <a:moveTo>
                    <a:pt x="4077208" y="0"/>
                  </a:moveTo>
                  <a:lnTo>
                    <a:pt x="0" y="0"/>
                  </a:lnTo>
                  <a:lnTo>
                    <a:pt x="0" y="1582547"/>
                  </a:lnTo>
                  <a:lnTo>
                    <a:pt x="4077208" y="1582547"/>
                  </a:lnTo>
                  <a:lnTo>
                    <a:pt x="407720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85190" y="1216786"/>
              <a:ext cx="4077335" cy="1224915"/>
            </a:xfrm>
            <a:custGeom>
              <a:avLst/>
              <a:gdLst/>
              <a:ahLst/>
              <a:cxnLst/>
              <a:rect l="l" t="t" r="r" b="b"/>
              <a:pathLst>
                <a:path w="4077335" h="1224914">
                  <a:moveTo>
                    <a:pt x="0" y="1224407"/>
                  </a:moveTo>
                  <a:lnTo>
                    <a:pt x="4077207" y="1224407"/>
                  </a:lnTo>
                </a:path>
                <a:path w="4077335" h="1224914">
                  <a:moveTo>
                    <a:pt x="0" y="918337"/>
                  </a:moveTo>
                  <a:lnTo>
                    <a:pt x="4077207" y="918337"/>
                  </a:lnTo>
                </a:path>
                <a:path w="4077335" h="1224914">
                  <a:moveTo>
                    <a:pt x="0" y="612267"/>
                  </a:moveTo>
                  <a:lnTo>
                    <a:pt x="4077207" y="612267"/>
                  </a:lnTo>
                </a:path>
                <a:path w="4077335" h="1224914">
                  <a:moveTo>
                    <a:pt x="0" y="306070"/>
                  </a:moveTo>
                  <a:lnTo>
                    <a:pt x="4077207" y="306070"/>
                  </a:lnTo>
                </a:path>
                <a:path w="4077335" h="1224914">
                  <a:moveTo>
                    <a:pt x="0" y="0"/>
                  </a:moveTo>
                  <a:lnTo>
                    <a:pt x="4077207" y="0"/>
                  </a:lnTo>
                </a:path>
              </a:pathLst>
            </a:custGeom>
            <a:ln w="67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85190" y="1056957"/>
              <a:ext cx="4077335" cy="1544320"/>
            </a:xfrm>
            <a:custGeom>
              <a:avLst/>
              <a:gdLst/>
              <a:ahLst/>
              <a:cxnLst/>
              <a:rect l="l" t="t" r="r" b="b"/>
              <a:pathLst>
                <a:path w="4077335" h="1544320">
                  <a:moveTo>
                    <a:pt x="4077208" y="1530489"/>
                  </a:moveTo>
                  <a:lnTo>
                    <a:pt x="0" y="1530489"/>
                  </a:lnTo>
                  <a:lnTo>
                    <a:pt x="0" y="1544066"/>
                  </a:lnTo>
                  <a:lnTo>
                    <a:pt x="4077208" y="1544066"/>
                  </a:lnTo>
                  <a:lnTo>
                    <a:pt x="4077208" y="1530489"/>
                  </a:lnTo>
                  <a:close/>
                </a:path>
                <a:path w="4077335" h="1544320">
                  <a:moveTo>
                    <a:pt x="4077208" y="1224407"/>
                  </a:moveTo>
                  <a:lnTo>
                    <a:pt x="0" y="1224407"/>
                  </a:lnTo>
                  <a:lnTo>
                    <a:pt x="0" y="1237996"/>
                  </a:lnTo>
                  <a:lnTo>
                    <a:pt x="4077208" y="1237996"/>
                  </a:lnTo>
                  <a:lnTo>
                    <a:pt x="4077208" y="1224407"/>
                  </a:lnTo>
                  <a:close/>
                </a:path>
                <a:path w="4077335" h="1544320">
                  <a:moveTo>
                    <a:pt x="4077208" y="918349"/>
                  </a:moveTo>
                  <a:lnTo>
                    <a:pt x="0" y="918349"/>
                  </a:lnTo>
                  <a:lnTo>
                    <a:pt x="0" y="931926"/>
                  </a:lnTo>
                  <a:lnTo>
                    <a:pt x="4077208" y="931926"/>
                  </a:lnTo>
                  <a:lnTo>
                    <a:pt x="4077208" y="918349"/>
                  </a:lnTo>
                  <a:close/>
                </a:path>
                <a:path w="4077335" h="1544320">
                  <a:moveTo>
                    <a:pt x="4077208" y="612267"/>
                  </a:moveTo>
                  <a:lnTo>
                    <a:pt x="0" y="612267"/>
                  </a:lnTo>
                  <a:lnTo>
                    <a:pt x="0" y="625856"/>
                  </a:lnTo>
                  <a:lnTo>
                    <a:pt x="4077208" y="625856"/>
                  </a:lnTo>
                  <a:lnTo>
                    <a:pt x="4077208" y="612267"/>
                  </a:lnTo>
                  <a:close/>
                </a:path>
                <a:path w="4077335" h="1544320">
                  <a:moveTo>
                    <a:pt x="4077208" y="306070"/>
                  </a:moveTo>
                  <a:lnTo>
                    <a:pt x="0" y="306070"/>
                  </a:lnTo>
                  <a:lnTo>
                    <a:pt x="0" y="319659"/>
                  </a:lnTo>
                  <a:lnTo>
                    <a:pt x="4077208" y="319659"/>
                  </a:lnTo>
                  <a:lnTo>
                    <a:pt x="4077208" y="306070"/>
                  </a:lnTo>
                  <a:close/>
                </a:path>
                <a:path w="4077335" h="1544320">
                  <a:moveTo>
                    <a:pt x="4077208" y="0"/>
                  </a:moveTo>
                  <a:lnTo>
                    <a:pt x="0" y="0"/>
                  </a:lnTo>
                  <a:lnTo>
                    <a:pt x="0" y="13589"/>
                  </a:lnTo>
                  <a:lnTo>
                    <a:pt x="4077208" y="13589"/>
                  </a:lnTo>
                  <a:lnTo>
                    <a:pt x="4077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897075" y="1059179"/>
              <a:ext cx="1853564" cy="1583055"/>
            </a:xfrm>
            <a:custGeom>
              <a:avLst/>
              <a:gdLst/>
              <a:ahLst/>
              <a:cxnLst/>
              <a:rect l="l" t="t" r="r" b="b"/>
              <a:pathLst>
                <a:path w="1853564" h="1583055">
                  <a:moveTo>
                    <a:pt x="0" y="1582547"/>
                  </a:moveTo>
                  <a:lnTo>
                    <a:pt x="0" y="0"/>
                  </a:lnTo>
                </a:path>
                <a:path w="1853564" h="1583055">
                  <a:moveTo>
                    <a:pt x="1853310" y="1582547"/>
                  </a:moveTo>
                  <a:lnTo>
                    <a:pt x="1853310" y="0"/>
                  </a:lnTo>
                </a:path>
              </a:pathLst>
            </a:custGeom>
            <a:ln w="135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897075" y="1712721"/>
              <a:ext cx="0" cy="857250"/>
            </a:xfrm>
            <a:custGeom>
              <a:avLst/>
              <a:gdLst/>
              <a:ahLst/>
              <a:cxnLst/>
              <a:rect l="l" t="t" r="r" b="b"/>
              <a:pathLst>
                <a:path w="0" h="857250">
                  <a:moveTo>
                    <a:pt x="0" y="318262"/>
                  </a:moveTo>
                  <a:lnTo>
                    <a:pt x="0" y="0"/>
                  </a:lnTo>
                </a:path>
                <a:path w="0" h="857250">
                  <a:moveTo>
                    <a:pt x="0" y="578485"/>
                  </a:moveTo>
                  <a:lnTo>
                    <a:pt x="0" y="857123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202131" y="2030983"/>
              <a:ext cx="1390015" cy="260350"/>
            </a:xfrm>
            <a:custGeom>
              <a:avLst/>
              <a:gdLst/>
              <a:ahLst/>
              <a:cxnLst/>
              <a:rect l="l" t="t" r="r" b="b"/>
              <a:pathLst>
                <a:path w="1390014" h="260350">
                  <a:moveTo>
                    <a:pt x="1390014" y="0"/>
                  </a:moveTo>
                  <a:lnTo>
                    <a:pt x="0" y="0"/>
                  </a:lnTo>
                  <a:lnTo>
                    <a:pt x="0" y="260223"/>
                  </a:lnTo>
                  <a:lnTo>
                    <a:pt x="1390014" y="260223"/>
                  </a:lnTo>
                  <a:lnTo>
                    <a:pt x="13900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202131" y="2030983"/>
              <a:ext cx="1390015" cy="260350"/>
            </a:xfrm>
            <a:custGeom>
              <a:avLst/>
              <a:gdLst/>
              <a:ahLst/>
              <a:cxnLst/>
              <a:rect l="l" t="t" r="r" b="b"/>
              <a:pathLst>
                <a:path w="1390014" h="260350">
                  <a:moveTo>
                    <a:pt x="0" y="0"/>
                  </a:moveTo>
                  <a:lnTo>
                    <a:pt x="0" y="260223"/>
                  </a:lnTo>
                  <a:lnTo>
                    <a:pt x="1390014" y="260223"/>
                  </a:lnTo>
                  <a:lnTo>
                    <a:pt x="1390014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202131" y="2133790"/>
              <a:ext cx="1390015" cy="27305"/>
            </a:xfrm>
            <a:custGeom>
              <a:avLst/>
              <a:gdLst/>
              <a:ahLst/>
              <a:cxnLst/>
              <a:rect l="l" t="t" r="r" b="b"/>
              <a:pathLst>
                <a:path w="1390014" h="27305">
                  <a:moveTo>
                    <a:pt x="0" y="27050"/>
                  </a:moveTo>
                  <a:lnTo>
                    <a:pt x="1390014" y="27050"/>
                  </a:lnTo>
                  <a:lnTo>
                    <a:pt x="1390014" y="0"/>
                  </a:lnTo>
                  <a:lnTo>
                    <a:pt x="0" y="0"/>
                  </a:lnTo>
                  <a:lnTo>
                    <a:pt x="0" y="2705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750386" y="1131061"/>
              <a:ext cx="0" cy="1157605"/>
            </a:xfrm>
            <a:custGeom>
              <a:avLst/>
              <a:gdLst/>
              <a:ahLst/>
              <a:cxnLst/>
              <a:rect l="l" t="t" r="r" b="b"/>
              <a:pathLst>
                <a:path w="0" h="1157605">
                  <a:moveTo>
                    <a:pt x="0" y="214376"/>
                  </a:moveTo>
                  <a:lnTo>
                    <a:pt x="0" y="0"/>
                  </a:lnTo>
                </a:path>
                <a:path w="0" h="1157605">
                  <a:moveTo>
                    <a:pt x="0" y="789813"/>
                  </a:moveTo>
                  <a:lnTo>
                    <a:pt x="0" y="1157097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055442" y="1345437"/>
              <a:ext cx="1390015" cy="575945"/>
            </a:xfrm>
            <a:custGeom>
              <a:avLst/>
              <a:gdLst/>
              <a:ahLst/>
              <a:cxnLst/>
              <a:rect l="l" t="t" r="r" b="b"/>
              <a:pathLst>
                <a:path w="1390014" h="575944">
                  <a:moveTo>
                    <a:pt x="1390014" y="0"/>
                  </a:moveTo>
                  <a:lnTo>
                    <a:pt x="0" y="0"/>
                  </a:lnTo>
                  <a:lnTo>
                    <a:pt x="0" y="575436"/>
                  </a:lnTo>
                  <a:lnTo>
                    <a:pt x="1390014" y="575436"/>
                  </a:lnTo>
                  <a:lnTo>
                    <a:pt x="13900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055442" y="1345437"/>
              <a:ext cx="1390015" cy="575945"/>
            </a:xfrm>
            <a:custGeom>
              <a:avLst/>
              <a:gdLst/>
              <a:ahLst/>
              <a:cxnLst/>
              <a:rect l="l" t="t" r="r" b="b"/>
              <a:pathLst>
                <a:path w="1390014" h="575944">
                  <a:moveTo>
                    <a:pt x="0" y="0"/>
                  </a:moveTo>
                  <a:lnTo>
                    <a:pt x="0" y="575436"/>
                  </a:lnTo>
                  <a:lnTo>
                    <a:pt x="1390014" y="575436"/>
                  </a:lnTo>
                  <a:lnTo>
                    <a:pt x="1390014" y="0"/>
                  </a:lnTo>
                  <a:lnTo>
                    <a:pt x="0" y="0"/>
                  </a:lnTo>
                  <a:close/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055442" y="1797113"/>
              <a:ext cx="1390015" cy="27305"/>
            </a:xfrm>
            <a:custGeom>
              <a:avLst/>
              <a:gdLst/>
              <a:ahLst/>
              <a:cxnLst/>
              <a:rect l="l" t="t" r="r" b="b"/>
              <a:pathLst>
                <a:path w="1390014" h="27305">
                  <a:moveTo>
                    <a:pt x="0" y="27050"/>
                  </a:moveTo>
                  <a:lnTo>
                    <a:pt x="1390014" y="27050"/>
                  </a:lnTo>
                  <a:lnTo>
                    <a:pt x="1390014" y="0"/>
                  </a:lnTo>
                  <a:lnTo>
                    <a:pt x="0" y="0"/>
                  </a:lnTo>
                  <a:lnTo>
                    <a:pt x="0" y="2705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50392" y="1063751"/>
              <a:ext cx="3000375" cy="1612900"/>
            </a:xfrm>
            <a:custGeom>
              <a:avLst/>
              <a:gdLst/>
              <a:ahLst/>
              <a:cxnLst/>
              <a:rect l="l" t="t" r="r" b="b"/>
              <a:pathLst>
                <a:path w="3000375" h="1612900">
                  <a:moveTo>
                    <a:pt x="0" y="1530477"/>
                  </a:moveTo>
                  <a:lnTo>
                    <a:pt x="34797" y="1530477"/>
                  </a:lnTo>
                </a:path>
                <a:path w="3000375" h="1612900">
                  <a:moveTo>
                    <a:pt x="0" y="1224407"/>
                  </a:moveTo>
                  <a:lnTo>
                    <a:pt x="34797" y="1224407"/>
                  </a:lnTo>
                </a:path>
                <a:path w="3000375" h="1612900">
                  <a:moveTo>
                    <a:pt x="0" y="918337"/>
                  </a:moveTo>
                  <a:lnTo>
                    <a:pt x="34797" y="918337"/>
                  </a:lnTo>
                </a:path>
                <a:path w="3000375" h="1612900">
                  <a:moveTo>
                    <a:pt x="0" y="612266"/>
                  </a:moveTo>
                  <a:lnTo>
                    <a:pt x="34797" y="612266"/>
                  </a:lnTo>
                </a:path>
                <a:path w="3000375" h="1612900">
                  <a:moveTo>
                    <a:pt x="0" y="306069"/>
                  </a:moveTo>
                  <a:lnTo>
                    <a:pt x="34797" y="306069"/>
                  </a:lnTo>
                </a:path>
                <a:path w="3000375" h="1612900">
                  <a:moveTo>
                    <a:pt x="0" y="0"/>
                  </a:moveTo>
                  <a:lnTo>
                    <a:pt x="34797" y="0"/>
                  </a:lnTo>
                </a:path>
                <a:path w="3000375" h="1612900">
                  <a:moveTo>
                    <a:pt x="1146683" y="1612773"/>
                  </a:moveTo>
                  <a:lnTo>
                    <a:pt x="1146683" y="1577975"/>
                  </a:lnTo>
                </a:path>
                <a:path w="3000375" h="1612900">
                  <a:moveTo>
                    <a:pt x="2999993" y="1612773"/>
                  </a:moveTo>
                  <a:lnTo>
                    <a:pt x="2999993" y="1577975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582752" y="977772"/>
            <a:ext cx="153035" cy="1693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4D4D4D"/>
                </a:solidFill>
                <a:latin typeface="Arial"/>
                <a:cs typeface="Arial"/>
              </a:rPr>
              <a:t>35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 spc="-25">
                <a:solidFill>
                  <a:srgbClr val="4D4D4D"/>
                </a:solidFill>
                <a:latin typeface="Arial"/>
                <a:cs typeface="Arial"/>
              </a:rPr>
              <a:t>30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 spc="-25">
                <a:solidFill>
                  <a:srgbClr val="4D4D4D"/>
                </a:solidFill>
                <a:latin typeface="Arial"/>
                <a:cs typeface="Arial"/>
              </a:rPr>
              <a:t>25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 spc="-25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 spc="-25">
                <a:solidFill>
                  <a:srgbClr val="4D4D4D"/>
                </a:solidFill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-25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852625" y="2659379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705936" y="2659379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90753" y="1701819"/>
            <a:ext cx="181610" cy="2971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 sz="1100" spc="-25">
                <a:latin typeface="Arial"/>
                <a:cs typeface="Arial"/>
              </a:rPr>
              <a:t>mpg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23" name="object 23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2402789" y="2807487"/>
            <a:ext cx="842010" cy="181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 sz="1100" spc="-10">
                <a:latin typeface="Arial"/>
                <a:cs typeface="Arial"/>
              </a:rPr>
              <a:t>as.factor(am)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54</a:t>
            </a:fld>
          </a:p>
        </p:txBody>
      </p:sp>
      <p:sp>
        <p:nvSpPr>
          <p:cNvPr id="27" name="object 27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</a:t>
            </a:r>
            <a:r>
              <a:rPr dirty="0" spc="65"/>
              <a:t> </a:t>
            </a:r>
            <a:r>
              <a:rPr dirty="0" spc="-50"/>
              <a:t>Advanced</a:t>
            </a:r>
            <a:r>
              <a:rPr dirty="0" spc="65"/>
              <a:t> </a:t>
            </a:r>
            <a:r>
              <a:rPr dirty="0"/>
              <a:t>Plotting</a:t>
            </a:r>
            <a:r>
              <a:rPr dirty="0" spc="65"/>
              <a:t> </a:t>
            </a:r>
            <a:r>
              <a:rPr dirty="0"/>
              <a:t>Function:</a:t>
            </a:r>
            <a:r>
              <a:rPr dirty="0" spc="204"/>
              <a:t> </a:t>
            </a:r>
            <a:r>
              <a:rPr dirty="0" spc="-10"/>
              <a:t>ggplot2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83236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/>
              <a:t>It’s</a:t>
            </a:r>
            <a:r>
              <a:rPr dirty="0" spc="50"/>
              <a:t> </a:t>
            </a:r>
            <a:r>
              <a:rPr dirty="0"/>
              <a:t>still</a:t>
            </a:r>
            <a:r>
              <a:rPr dirty="0" spc="50"/>
              <a:t> </a:t>
            </a:r>
            <a:r>
              <a:rPr dirty="0"/>
              <a:t>clear</a:t>
            </a:r>
            <a:r>
              <a:rPr dirty="0" spc="50"/>
              <a:t> </a:t>
            </a:r>
            <a:r>
              <a:rPr dirty="0"/>
              <a:t>that</a:t>
            </a:r>
            <a:r>
              <a:rPr dirty="0" spc="50"/>
              <a:t> </a:t>
            </a:r>
            <a:r>
              <a:rPr dirty="0" spc="-25"/>
              <a:t>manual</a:t>
            </a:r>
            <a:r>
              <a:rPr dirty="0" spc="50"/>
              <a:t> </a:t>
            </a:r>
            <a:r>
              <a:rPr dirty="0" spc="-30"/>
              <a:t>transmissions</a:t>
            </a:r>
            <a:r>
              <a:rPr dirty="0" spc="50"/>
              <a:t> </a:t>
            </a:r>
            <a:r>
              <a:rPr dirty="0" spc="-30"/>
              <a:t>have</a:t>
            </a:r>
            <a:r>
              <a:rPr dirty="0" spc="50"/>
              <a:t> </a:t>
            </a:r>
            <a:r>
              <a:rPr dirty="0"/>
              <a:t>better</a:t>
            </a:r>
            <a:r>
              <a:rPr dirty="0" spc="50"/>
              <a:t> </a:t>
            </a:r>
            <a:r>
              <a:rPr dirty="0" spc="-10"/>
              <a:t>fuel</a:t>
            </a:r>
            <a:r>
              <a:rPr dirty="0" spc="50"/>
              <a:t> </a:t>
            </a:r>
            <a:r>
              <a:rPr dirty="0" spc="-40"/>
              <a:t>economy,</a:t>
            </a:r>
            <a:r>
              <a:rPr dirty="0" spc="50"/>
              <a:t> </a:t>
            </a:r>
            <a:r>
              <a:rPr dirty="0"/>
              <a:t>but</a:t>
            </a:r>
            <a:r>
              <a:rPr dirty="0" spc="50"/>
              <a:t> </a:t>
            </a:r>
            <a:r>
              <a:rPr dirty="0"/>
              <a:t>it</a:t>
            </a:r>
            <a:r>
              <a:rPr dirty="0" spc="45"/>
              <a:t> </a:t>
            </a:r>
            <a:r>
              <a:rPr dirty="0" spc="-20"/>
              <a:t>does</a:t>
            </a:r>
            <a:r>
              <a:rPr dirty="0" spc="50"/>
              <a:t> </a:t>
            </a:r>
            <a:r>
              <a:rPr dirty="0" spc="-20"/>
              <a:t>look like</a:t>
            </a:r>
            <a:r>
              <a:rPr dirty="0" spc="5"/>
              <a:t> </a:t>
            </a:r>
            <a:r>
              <a:rPr dirty="0" spc="-25"/>
              <a:t>some</a:t>
            </a:r>
            <a:r>
              <a:rPr dirty="0" spc="10"/>
              <a:t> </a:t>
            </a:r>
            <a:r>
              <a:rPr dirty="0"/>
              <a:t>cars</a:t>
            </a:r>
            <a:r>
              <a:rPr dirty="0" spc="5"/>
              <a:t> </a:t>
            </a:r>
            <a:r>
              <a:rPr dirty="0" spc="-10"/>
              <a:t>with</a:t>
            </a:r>
            <a:r>
              <a:rPr dirty="0" spc="10"/>
              <a:t> </a:t>
            </a:r>
            <a:r>
              <a:rPr dirty="0" spc="-10"/>
              <a:t>automatic</a:t>
            </a:r>
            <a:r>
              <a:rPr dirty="0" spc="5"/>
              <a:t> </a:t>
            </a:r>
            <a:r>
              <a:rPr dirty="0" spc="-30"/>
              <a:t>transmissions</a:t>
            </a:r>
            <a:r>
              <a:rPr dirty="0" spc="10"/>
              <a:t> </a:t>
            </a:r>
            <a:r>
              <a:rPr dirty="0"/>
              <a:t>can</a:t>
            </a:r>
            <a:r>
              <a:rPr dirty="0" spc="5"/>
              <a:t> </a:t>
            </a:r>
            <a:r>
              <a:rPr dirty="0" spc="-30"/>
              <a:t>have</a:t>
            </a:r>
            <a:r>
              <a:rPr dirty="0" spc="10"/>
              <a:t> </a:t>
            </a:r>
            <a:r>
              <a:rPr dirty="0" spc="-10"/>
              <a:t>similar</a:t>
            </a:r>
            <a:r>
              <a:rPr dirty="0" spc="5"/>
              <a:t> </a:t>
            </a:r>
            <a:r>
              <a:rPr dirty="0" spc="-10"/>
              <a:t>fuel</a:t>
            </a:r>
            <a:r>
              <a:rPr dirty="0" spc="10"/>
              <a:t> </a:t>
            </a:r>
            <a:r>
              <a:rPr dirty="0" spc="-10"/>
              <a:t>efficiency.</a:t>
            </a:r>
          </a:p>
          <a:p>
            <a:pPr marL="12700" marR="5715">
              <a:lnSpc>
                <a:spcPct val="102600"/>
              </a:lnSpc>
              <a:spcBef>
                <a:spcPts val="600"/>
              </a:spcBef>
            </a:pPr>
            <a:r>
              <a:rPr dirty="0"/>
              <a:t>In</a:t>
            </a:r>
            <a:r>
              <a:rPr dirty="0" spc="-5"/>
              <a:t> </a:t>
            </a:r>
            <a:r>
              <a:rPr dirty="0"/>
              <a:t>either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/>
              <a:t>the</a:t>
            </a:r>
            <a:r>
              <a:rPr dirty="0" spc="10"/>
              <a:t> </a:t>
            </a:r>
            <a:r>
              <a:rPr dirty="0" spc="-25"/>
              <a:t>above</a:t>
            </a:r>
            <a:r>
              <a:rPr dirty="0" spc="10"/>
              <a:t> </a:t>
            </a:r>
            <a:r>
              <a:rPr dirty="0"/>
              <a:t>cases,</a:t>
            </a:r>
            <a:r>
              <a:rPr dirty="0" spc="15"/>
              <a:t> </a:t>
            </a:r>
            <a:r>
              <a:rPr dirty="0" spc="-90"/>
              <a:t>we</a:t>
            </a:r>
            <a:r>
              <a:rPr dirty="0" spc="20"/>
              <a:t> </a:t>
            </a:r>
            <a:r>
              <a:rPr dirty="0" spc="-30"/>
              <a:t>chose</a:t>
            </a:r>
            <a:r>
              <a:rPr dirty="0" spc="10"/>
              <a:t> </a:t>
            </a:r>
            <a:r>
              <a:rPr dirty="0" spc="-10"/>
              <a:t>plotting</a:t>
            </a:r>
            <a:r>
              <a:rPr dirty="0" spc="10"/>
              <a:t> </a:t>
            </a:r>
            <a:r>
              <a:rPr dirty="0" spc="-30"/>
              <a:t>techniques</a:t>
            </a:r>
            <a:r>
              <a:rPr dirty="0" spc="10"/>
              <a:t> </a:t>
            </a:r>
            <a:r>
              <a:rPr dirty="0" spc="-20"/>
              <a:t>suited</a:t>
            </a:r>
            <a:r>
              <a:rPr dirty="0" spc="10"/>
              <a:t> </a:t>
            </a:r>
            <a:r>
              <a:rPr dirty="0"/>
              <a:t>to</a:t>
            </a:r>
            <a:r>
              <a:rPr dirty="0" spc="10"/>
              <a:t> </a:t>
            </a:r>
            <a:r>
              <a:rPr dirty="0"/>
              <a:t>the</a:t>
            </a:r>
            <a:r>
              <a:rPr dirty="0" spc="10"/>
              <a:t> </a:t>
            </a:r>
            <a:r>
              <a:rPr dirty="0" spc="-10"/>
              <a:t>combination </a:t>
            </a:r>
            <a:r>
              <a:rPr dirty="0"/>
              <a:t>of</a:t>
            </a:r>
            <a:r>
              <a:rPr dirty="0" spc="25"/>
              <a:t> </a:t>
            </a:r>
            <a:r>
              <a:rPr dirty="0" spc="-25"/>
              <a:t>variables</a:t>
            </a:r>
            <a:r>
              <a:rPr dirty="0" spc="30"/>
              <a:t> </a:t>
            </a:r>
            <a:r>
              <a:rPr dirty="0"/>
              <a:t>-</a:t>
            </a:r>
            <a:r>
              <a:rPr dirty="0" spc="30"/>
              <a:t> </a:t>
            </a:r>
            <a:r>
              <a:rPr dirty="0" spc="80"/>
              <a:t>Y</a:t>
            </a:r>
            <a:r>
              <a:rPr dirty="0" spc="30"/>
              <a:t> </a:t>
            </a:r>
            <a:r>
              <a:rPr dirty="0" spc="-40"/>
              <a:t>was</a:t>
            </a:r>
            <a:r>
              <a:rPr dirty="0" spc="30"/>
              <a:t> </a:t>
            </a:r>
            <a:r>
              <a:rPr dirty="0" spc="-35"/>
              <a:t>continuous</a:t>
            </a:r>
            <a:r>
              <a:rPr dirty="0" spc="30"/>
              <a:t> </a:t>
            </a:r>
            <a:r>
              <a:rPr dirty="0" spc="-10"/>
              <a:t>(fuel</a:t>
            </a:r>
            <a:r>
              <a:rPr dirty="0" spc="30"/>
              <a:t> </a:t>
            </a:r>
            <a:r>
              <a:rPr dirty="0" spc="-25"/>
              <a:t>efficiency)</a:t>
            </a:r>
            <a:r>
              <a:rPr dirty="0" spc="30"/>
              <a:t> </a:t>
            </a:r>
            <a:r>
              <a:rPr dirty="0"/>
              <a:t>and</a:t>
            </a:r>
            <a:r>
              <a:rPr dirty="0" spc="30"/>
              <a:t> </a:t>
            </a:r>
            <a:r>
              <a:rPr dirty="0" spc="80"/>
              <a:t>X</a:t>
            </a:r>
            <a:r>
              <a:rPr dirty="0" spc="30"/>
              <a:t> </a:t>
            </a:r>
            <a:r>
              <a:rPr dirty="0" spc="-40"/>
              <a:t>was</a:t>
            </a:r>
            <a:r>
              <a:rPr dirty="0" spc="25"/>
              <a:t> </a:t>
            </a:r>
            <a:r>
              <a:rPr dirty="0"/>
              <a:t>a</a:t>
            </a:r>
            <a:r>
              <a:rPr dirty="0" spc="30"/>
              <a:t> </a:t>
            </a:r>
            <a:r>
              <a:rPr dirty="0" spc="-10"/>
              <a:t>categorical</a:t>
            </a:r>
            <a:r>
              <a:rPr dirty="0" spc="30"/>
              <a:t> </a:t>
            </a:r>
            <a:r>
              <a:rPr dirty="0" spc="-10"/>
              <a:t>(nominal) variable.</a:t>
            </a:r>
            <a:r>
              <a:rPr dirty="0" spc="130"/>
              <a:t> </a:t>
            </a:r>
            <a:r>
              <a:rPr dirty="0"/>
              <a:t>This</a:t>
            </a:r>
            <a:r>
              <a:rPr dirty="0" spc="25"/>
              <a:t> </a:t>
            </a:r>
            <a:r>
              <a:rPr dirty="0" spc="-65"/>
              <a:t>would</a:t>
            </a:r>
            <a:r>
              <a:rPr dirty="0" spc="25"/>
              <a:t> </a:t>
            </a:r>
            <a:r>
              <a:rPr dirty="0"/>
              <a:t>also</a:t>
            </a:r>
            <a:r>
              <a:rPr dirty="0" spc="25"/>
              <a:t> </a:t>
            </a:r>
            <a:r>
              <a:rPr dirty="0" spc="-45"/>
              <a:t>work</a:t>
            </a:r>
            <a:r>
              <a:rPr dirty="0" spc="25"/>
              <a:t> </a:t>
            </a:r>
            <a:r>
              <a:rPr dirty="0" spc="-40"/>
              <a:t>well</a:t>
            </a:r>
            <a:r>
              <a:rPr dirty="0" spc="25"/>
              <a:t> </a:t>
            </a:r>
            <a:r>
              <a:rPr dirty="0" spc="-10"/>
              <a:t>with</a:t>
            </a:r>
            <a:r>
              <a:rPr dirty="0" spc="25"/>
              <a:t> </a:t>
            </a:r>
            <a:r>
              <a:rPr dirty="0"/>
              <a:t>an</a:t>
            </a:r>
            <a:r>
              <a:rPr dirty="0" spc="30"/>
              <a:t> </a:t>
            </a:r>
            <a:r>
              <a:rPr dirty="0" spc="-20"/>
              <a:t>ordinal</a:t>
            </a:r>
            <a:r>
              <a:rPr dirty="0" spc="25"/>
              <a:t> </a:t>
            </a:r>
            <a:r>
              <a:rPr dirty="0" spc="-20"/>
              <a:t>variable</a:t>
            </a:r>
            <a:r>
              <a:rPr dirty="0" spc="25"/>
              <a:t> </a:t>
            </a:r>
            <a:r>
              <a:rPr dirty="0"/>
              <a:t>on</a:t>
            </a:r>
            <a:r>
              <a:rPr dirty="0" spc="25"/>
              <a:t> </a:t>
            </a:r>
            <a:r>
              <a:rPr dirty="0"/>
              <a:t>the</a:t>
            </a:r>
            <a:r>
              <a:rPr dirty="0" spc="25"/>
              <a:t> </a:t>
            </a:r>
            <a:r>
              <a:rPr dirty="0"/>
              <a:t>X-axis</a:t>
            </a:r>
            <a:r>
              <a:rPr dirty="0" spc="25"/>
              <a:t> </a:t>
            </a:r>
            <a:r>
              <a:rPr dirty="0" spc="-20"/>
              <a:t>(but </a:t>
            </a:r>
            <a:r>
              <a:rPr dirty="0" spc="-25"/>
              <a:t>definitely</a:t>
            </a:r>
            <a:r>
              <a:rPr dirty="0" spc="35"/>
              <a:t> </a:t>
            </a:r>
            <a:r>
              <a:rPr dirty="0"/>
              <a:t>not</a:t>
            </a:r>
            <a:r>
              <a:rPr dirty="0" spc="45"/>
              <a:t> </a:t>
            </a:r>
            <a:r>
              <a:rPr dirty="0"/>
              <a:t>the</a:t>
            </a:r>
            <a:r>
              <a:rPr dirty="0" spc="45"/>
              <a:t> </a:t>
            </a:r>
            <a:r>
              <a:rPr dirty="0"/>
              <a:t>Y-</a:t>
            </a:r>
            <a:r>
              <a:rPr dirty="0" spc="-10"/>
              <a:t>axis!).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59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</a:t>
            </a:r>
            <a:r>
              <a:rPr dirty="0" spc="65"/>
              <a:t> </a:t>
            </a:r>
            <a:r>
              <a:rPr dirty="0" spc="-50"/>
              <a:t>Advanced</a:t>
            </a:r>
            <a:r>
              <a:rPr dirty="0" spc="65"/>
              <a:t> </a:t>
            </a:r>
            <a:r>
              <a:rPr dirty="0"/>
              <a:t>Plotting</a:t>
            </a:r>
            <a:r>
              <a:rPr dirty="0" spc="65"/>
              <a:t> </a:t>
            </a:r>
            <a:r>
              <a:rPr dirty="0"/>
              <a:t>Function:</a:t>
            </a:r>
            <a:r>
              <a:rPr dirty="0" spc="204"/>
              <a:t> </a:t>
            </a:r>
            <a:r>
              <a:rPr dirty="0" spc="-10"/>
              <a:t>ggplot2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936407"/>
            <a:ext cx="5033010" cy="154813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969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Palatino Linotype"/>
                <a:cs typeface="Palatino Linotype"/>
              </a:rPr>
              <a:t>Let’s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try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some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more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advanced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plotting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techniques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using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two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continuous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variables. We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will</a:t>
            </a:r>
            <a:r>
              <a:rPr dirty="0" sz="110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keep</a:t>
            </a:r>
            <a:r>
              <a:rPr dirty="0" sz="110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fuel</a:t>
            </a:r>
            <a:r>
              <a:rPr dirty="0" sz="110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efficiency</a:t>
            </a:r>
            <a:r>
              <a:rPr dirty="0" sz="1100">
                <a:latin typeface="Palatino Linotype"/>
                <a:cs typeface="Palatino Linotype"/>
              </a:rPr>
              <a:t> in each, but substitute </a:t>
            </a:r>
            <a:r>
              <a:rPr dirty="0" sz="1100" spc="-30">
                <a:latin typeface="Palatino Linotype"/>
                <a:cs typeface="Palatino Linotype"/>
              </a:rPr>
              <a:t>transmission</a:t>
            </a:r>
            <a:r>
              <a:rPr dirty="0" sz="1100">
                <a:latin typeface="Palatino Linotype"/>
                <a:cs typeface="Palatino Linotype"/>
              </a:rPr>
              <a:t> type for </a:t>
            </a:r>
            <a:r>
              <a:rPr dirty="0" sz="1100" spc="-10">
                <a:latin typeface="Palatino Linotype"/>
                <a:cs typeface="Palatino Linotype"/>
              </a:rPr>
              <a:t>other </a:t>
            </a:r>
            <a:r>
              <a:rPr dirty="0" sz="1100" spc="-35">
                <a:latin typeface="Palatino Linotype"/>
                <a:cs typeface="Palatino Linotype"/>
              </a:rPr>
              <a:t>continuous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variables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data.</a:t>
            </a:r>
            <a:endParaRPr sz="1100">
              <a:latin typeface="Palatino Linotype"/>
              <a:cs typeface="Palatino Linotype"/>
            </a:endParaRPr>
          </a:p>
          <a:p>
            <a:pPr marL="12700" marR="328295">
              <a:lnSpc>
                <a:spcPct val="102699"/>
              </a:lnSpc>
              <a:spcBef>
                <a:spcPts val="595"/>
              </a:spcBef>
            </a:pPr>
            <a:r>
              <a:rPr dirty="0" sz="1100" spc="-10">
                <a:latin typeface="Palatino Linotype"/>
                <a:cs typeface="Palatino Linotype"/>
              </a:rPr>
              <a:t>When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have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two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continuous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variables,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most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appropriate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plot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type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a </a:t>
            </a:r>
            <a:r>
              <a:rPr dirty="0" sz="1100" spc="-10">
                <a:latin typeface="Palatino Linotype"/>
                <a:cs typeface="Palatino Linotype"/>
              </a:rPr>
              <a:t>scatterplot.</a:t>
            </a:r>
            <a:endParaRPr sz="1100">
              <a:latin typeface="Palatino Linotype"/>
              <a:cs typeface="Palatino Linotype"/>
            </a:endParaRPr>
          </a:p>
          <a:p>
            <a:pPr marL="12700" marR="5080">
              <a:lnSpc>
                <a:spcPct val="102600"/>
              </a:lnSpc>
              <a:spcBef>
                <a:spcPts val="600"/>
              </a:spcBef>
            </a:pP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type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plot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merely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places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points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at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places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which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on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X-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Y-axis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meet.</a:t>
            </a:r>
            <a:r>
              <a:rPr dirty="0" sz="1100" spc="1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You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can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then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add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‘best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fit’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lines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examine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plot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possible trends.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59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</a:t>
            </a:r>
            <a:r>
              <a:rPr dirty="0" spc="65"/>
              <a:t> </a:t>
            </a:r>
            <a:r>
              <a:rPr dirty="0" spc="-50"/>
              <a:t>Advanced</a:t>
            </a:r>
            <a:r>
              <a:rPr dirty="0" spc="65"/>
              <a:t> </a:t>
            </a:r>
            <a:r>
              <a:rPr dirty="0"/>
              <a:t>Plotting</a:t>
            </a:r>
            <a:r>
              <a:rPr dirty="0" spc="65"/>
              <a:t> </a:t>
            </a:r>
            <a:r>
              <a:rPr dirty="0"/>
              <a:t>Function:</a:t>
            </a:r>
            <a:r>
              <a:rPr dirty="0" spc="204"/>
              <a:t> </a:t>
            </a:r>
            <a:r>
              <a:rPr dirty="0" spc="-10"/>
              <a:t>ggplot2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2046" y="713752"/>
            <a:ext cx="5116195" cy="20320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65">
                <a:latin typeface="Palatino Linotype"/>
                <a:cs typeface="Palatino Linotype"/>
              </a:rPr>
              <a:t>ggplot(mtcars,</a:t>
            </a:r>
            <a:r>
              <a:rPr dirty="0" sz="1100" spc="270">
                <a:latin typeface="Palatino Linotype"/>
                <a:cs typeface="Palatino Linotype"/>
              </a:rPr>
              <a:t> </a:t>
            </a:r>
            <a:r>
              <a:rPr dirty="0" sz="1100" spc="60">
                <a:latin typeface="Palatino Linotype"/>
                <a:cs typeface="Palatino Linotype"/>
              </a:rPr>
              <a:t>aes(</a:t>
            </a:r>
            <a:r>
              <a:rPr dirty="0" sz="1100" spc="60">
                <a:solidFill>
                  <a:srgbClr val="C4A000"/>
                </a:solidFill>
                <a:latin typeface="Palatino Linotype"/>
                <a:cs typeface="Palatino Linotype"/>
              </a:rPr>
              <a:t>x=</a:t>
            </a:r>
            <a:r>
              <a:rPr dirty="0" sz="1100" spc="60">
                <a:latin typeface="Palatino Linotype"/>
                <a:cs typeface="Palatino Linotype"/>
              </a:rPr>
              <a:t>wt,</a:t>
            </a:r>
            <a:r>
              <a:rPr dirty="0" sz="1100" spc="270">
                <a:latin typeface="Palatino Linotype"/>
                <a:cs typeface="Palatino Linotype"/>
              </a:rPr>
              <a:t> </a:t>
            </a:r>
            <a:r>
              <a:rPr dirty="0" sz="1100">
                <a:solidFill>
                  <a:srgbClr val="C4A000"/>
                </a:solidFill>
                <a:latin typeface="Palatino Linotype"/>
                <a:cs typeface="Palatino Linotype"/>
              </a:rPr>
              <a:t>y=</a:t>
            </a:r>
            <a:r>
              <a:rPr dirty="0" sz="1100">
                <a:latin typeface="Palatino Linotype"/>
                <a:cs typeface="Palatino Linotype"/>
              </a:rPr>
              <a:t>mpg))</a:t>
            </a:r>
            <a:r>
              <a:rPr dirty="0" sz="1100" spc="2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+</a:t>
            </a:r>
            <a:r>
              <a:rPr dirty="0" sz="1100" spc="27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geom_point()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50392" y="1185849"/>
            <a:ext cx="4112260" cy="1391920"/>
            <a:chOff x="750392" y="1185849"/>
            <a:chExt cx="4112260" cy="1391920"/>
          </a:xfrm>
        </p:grpSpPr>
        <p:sp>
          <p:nvSpPr>
            <p:cNvPr id="5" name="object 5" descr=""/>
            <p:cNvSpPr/>
            <p:nvPr/>
          </p:nvSpPr>
          <p:spPr>
            <a:xfrm>
              <a:off x="785190" y="1188707"/>
              <a:ext cx="4077335" cy="1354455"/>
            </a:xfrm>
            <a:custGeom>
              <a:avLst/>
              <a:gdLst/>
              <a:ahLst/>
              <a:cxnLst/>
              <a:rect l="l" t="t" r="r" b="b"/>
              <a:pathLst>
                <a:path w="4077335" h="1354455">
                  <a:moveTo>
                    <a:pt x="4077208" y="0"/>
                  </a:moveTo>
                  <a:lnTo>
                    <a:pt x="0" y="0"/>
                  </a:lnTo>
                  <a:lnTo>
                    <a:pt x="0" y="1353947"/>
                  </a:lnTo>
                  <a:lnTo>
                    <a:pt x="4077208" y="1353947"/>
                  </a:lnTo>
                  <a:lnTo>
                    <a:pt x="407720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85190" y="1188707"/>
              <a:ext cx="4077335" cy="1354455"/>
            </a:xfrm>
            <a:custGeom>
              <a:avLst/>
              <a:gdLst/>
              <a:ahLst/>
              <a:cxnLst/>
              <a:rect l="l" t="t" r="r" b="b"/>
              <a:pathLst>
                <a:path w="4077335" h="1354455">
                  <a:moveTo>
                    <a:pt x="0" y="1182370"/>
                  </a:moveTo>
                  <a:lnTo>
                    <a:pt x="4077207" y="1182370"/>
                  </a:lnTo>
                </a:path>
                <a:path w="4077335" h="1354455">
                  <a:moveTo>
                    <a:pt x="0" y="920496"/>
                  </a:moveTo>
                  <a:lnTo>
                    <a:pt x="4077207" y="920496"/>
                  </a:lnTo>
                </a:path>
                <a:path w="4077335" h="1354455">
                  <a:moveTo>
                    <a:pt x="0" y="658622"/>
                  </a:moveTo>
                  <a:lnTo>
                    <a:pt x="4077207" y="658622"/>
                  </a:lnTo>
                </a:path>
                <a:path w="4077335" h="1354455">
                  <a:moveTo>
                    <a:pt x="0" y="396748"/>
                  </a:moveTo>
                  <a:lnTo>
                    <a:pt x="4077207" y="396748"/>
                  </a:lnTo>
                </a:path>
                <a:path w="4077335" h="1354455">
                  <a:moveTo>
                    <a:pt x="0" y="134874"/>
                  </a:moveTo>
                  <a:lnTo>
                    <a:pt x="4077207" y="134874"/>
                  </a:lnTo>
                </a:path>
                <a:path w="4077335" h="1354455">
                  <a:moveTo>
                    <a:pt x="172974" y="1353947"/>
                  </a:moveTo>
                  <a:lnTo>
                    <a:pt x="172974" y="0"/>
                  </a:lnTo>
                </a:path>
                <a:path w="4077335" h="1354455">
                  <a:moveTo>
                    <a:pt x="1120648" y="1353947"/>
                  </a:moveTo>
                  <a:lnTo>
                    <a:pt x="1120648" y="0"/>
                  </a:lnTo>
                </a:path>
                <a:path w="4077335" h="1354455">
                  <a:moveTo>
                    <a:pt x="2068449" y="1353947"/>
                  </a:moveTo>
                  <a:lnTo>
                    <a:pt x="2068449" y="0"/>
                  </a:lnTo>
                </a:path>
                <a:path w="4077335" h="1354455">
                  <a:moveTo>
                    <a:pt x="3016123" y="1353947"/>
                  </a:moveTo>
                  <a:lnTo>
                    <a:pt x="3016123" y="0"/>
                  </a:lnTo>
                </a:path>
                <a:path w="4077335" h="1354455">
                  <a:moveTo>
                    <a:pt x="3963924" y="1353947"/>
                  </a:moveTo>
                  <a:lnTo>
                    <a:pt x="3963924" y="0"/>
                  </a:lnTo>
                </a:path>
              </a:pathLst>
            </a:custGeom>
            <a:ln w="67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85190" y="1188707"/>
              <a:ext cx="4077335" cy="1354455"/>
            </a:xfrm>
            <a:custGeom>
              <a:avLst/>
              <a:gdLst/>
              <a:ahLst/>
              <a:cxnLst/>
              <a:rect l="l" t="t" r="r" b="b"/>
              <a:pathLst>
                <a:path w="4077335" h="1354455">
                  <a:moveTo>
                    <a:pt x="0" y="1313307"/>
                  </a:moveTo>
                  <a:lnTo>
                    <a:pt x="4077207" y="1313307"/>
                  </a:lnTo>
                </a:path>
                <a:path w="4077335" h="1354455">
                  <a:moveTo>
                    <a:pt x="0" y="1051433"/>
                  </a:moveTo>
                  <a:lnTo>
                    <a:pt x="4077207" y="1051433"/>
                  </a:lnTo>
                </a:path>
                <a:path w="4077335" h="1354455">
                  <a:moveTo>
                    <a:pt x="0" y="789559"/>
                  </a:moveTo>
                  <a:lnTo>
                    <a:pt x="4077207" y="789559"/>
                  </a:lnTo>
                </a:path>
                <a:path w="4077335" h="1354455">
                  <a:moveTo>
                    <a:pt x="0" y="527685"/>
                  </a:moveTo>
                  <a:lnTo>
                    <a:pt x="4077207" y="527685"/>
                  </a:lnTo>
                </a:path>
                <a:path w="4077335" h="1354455">
                  <a:moveTo>
                    <a:pt x="0" y="265811"/>
                  </a:moveTo>
                  <a:lnTo>
                    <a:pt x="4077207" y="265811"/>
                  </a:lnTo>
                </a:path>
                <a:path w="4077335" h="1354455">
                  <a:moveTo>
                    <a:pt x="0" y="3937"/>
                  </a:moveTo>
                  <a:lnTo>
                    <a:pt x="4077207" y="3937"/>
                  </a:lnTo>
                </a:path>
                <a:path w="4077335" h="1354455">
                  <a:moveTo>
                    <a:pt x="646811" y="1353947"/>
                  </a:moveTo>
                  <a:lnTo>
                    <a:pt x="646811" y="0"/>
                  </a:lnTo>
                </a:path>
                <a:path w="4077335" h="1354455">
                  <a:moveTo>
                    <a:pt x="1594612" y="1353947"/>
                  </a:moveTo>
                  <a:lnTo>
                    <a:pt x="1594612" y="0"/>
                  </a:lnTo>
                </a:path>
                <a:path w="4077335" h="1354455">
                  <a:moveTo>
                    <a:pt x="2542286" y="1353947"/>
                  </a:moveTo>
                  <a:lnTo>
                    <a:pt x="2542286" y="0"/>
                  </a:lnTo>
                </a:path>
                <a:path w="4077335" h="1354455">
                  <a:moveTo>
                    <a:pt x="3490087" y="1353947"/>
                  </a:moveTo>
                  <a:lnTo>
                    <a:pt x="3490087" y="0"/>
                  </a:lnTo>
                </a:path>
              </a:pathLst>
            </a:custGeom>
            <a:ln w="135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994738" y="1901050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994738" y="1901050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236419" y="1901050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236419" y="1901050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710512" y="1806816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710512" y="1806816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558745" y="1880095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558745" y="1880095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771978" y="2021573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771978" y="2021573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790901" y="2052942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790901" y="2052942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895168" y="2251951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895168" y="2251951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534996" y="1722996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534996" y="1722996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497150" y="1806816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497150" y="1806816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771978" y="1995411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771978" y="1995411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771978" y="2068690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71978" y="2068690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369005" y="2141969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369005" y="2141969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046806" y="2094852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046806" y="2094852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094177" y="2204834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094177" y="2204834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487367" y="2456294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487367" y="2456294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652213" y="2456294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1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1" y="49657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6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4652213" y="2456294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1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6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1" y="49657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4577410" y="2230996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2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4" y="49657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2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4577410" y="2230996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4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2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4" y="49657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596720" y="1304023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5">
                  <a:moveTo>
                    <a:pt x="24892" y="0"/>
                  </a:moveTo>
                  <a:lnTo>
                    <a:pt x="15216" y="1958"/>
                  </a:lnTo>
                  <a:lnTo>
                    <a:pt x="7302" y="7286"/>
                  </a:lnTo>
                  <a:lnTo>
                    <a:pt x="1960" y="15162"/>
                  </a:lnTo>
                  <a:lnTo>
                    <a:pt x="0" y="24765"/>
                  </a:lnTo>
                  <a:lnTo>
                    <a:pt x="1960" y="34440"/>
                  </a:lnTo>
                  <a:lnTo>
                    <a:pt x="7302" y="42354"/>
                  </a:lnTo>
                  <a:lnTo>
                    <a:pt x="15216" y="47696"/>
                  </a:lnTo>
                  <a:lnTo>
                    <a:pt x="24892" y="49656"/>
                  </a:lnTo>
                  <a:lnTo>
                    <a:pt x="34494" y="47696"/>
                  </a:lnTo>
                  <a:lnTo>
                    <a:pt x="42370" y="42354"/>
                  </a:lnTo>
                  <a:lnTo>
                    <a:pt x="47698" y="34440"/>
                  </a:lnTo>
                  <a:lnTo>
                    <a:pt x="49657" y="24765"/>
                  </a:lnTo>
                  <a:lnTo>
                    <a:pt x="47698" y="15162"/>
                  </a:lnTo>
                  <a:lnTo>
                    <a:pt x="42370" y="7286"/>
                  </a:lnTo>
                  <a:lnTo>
                    <a:pt x="34494" y="1958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596720" y="1304023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5">
                  <a:moveTo>
                    <a:pt x="0" y="24765"/>
                  </a:moveTo>
                  <a:lnTo>
                    <a:pt x="1960" y="15162"/>
                  </a:lnTo>
                  <a:lnTo>
                    <a:pt x="7302" y="7286"/>
                  </a:lnTo>
                  <a:lnTo>
                    <a:pt x="15216" y="1958"/>
                  </a:lnTo>
                  <a:lnTo>
                    <a:pt x="24892" y="0"/>
                  </a:lnTo>
                  <a:lnTo>
                    <a:pt x="34494" y="1958"/>
                  </a:lnTo>
                  <a:lnTo>
                    <a:pt x="42370" y="7286"/>
                  </a:lnTo>
                  <a:lnTo>
                    <a:pt x="47698" y="15162"/>
                  </a:lnTo>
                  <a:lnTo>
                    <a:pt x="49657" y="24765"/>
                  </a:lnTo>
                  <a:lnTo>
                    <a:pt x="47698" y="34440"/>
                  </a:lnTo>
                  <a:lnTo>
                    <a:pt x="42370" y="42354"/>
                  </a:lnTo>
                  <a:lnTo>
                    <a:pt x="34494" y="47696"/>
                  </a:lnTo>
                  <a:lnTo>
                    <a:pt x="24892" y="49656"/>
                  </a:lnTo>
                  <a:lnTo>
                    <a:pt x="15216" y="47696"/>
                  </a:lnTo>
                  <a:lnTo>
                    <a:pt x="7302" y="42354"/>
                  </a:lnTo>
                  <a:lnTo>
                    <a:pt x="1960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042365" y="1408798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24765" y="0"/>
                  </a:moveTo>
                  <a:lnTo>
                    <a:pt x="15162" y="1940"/>
                  </a:lnTo>
                  <a:lnTo>
                    <a:pt x="7286" y="7239"/>
                  </a:lnTo>
                  <a:lnTo>
                    <a:pt x="1958" y="15109"/>
                  </a:lnTo>
                  <a:lnTo>
                    <a:pt x="0" y="24765"/>
                  </a:lnTo>
                  <a:lnTo>
                    <a:pt x="1958" y="34420"/>
                  </a:lnTo>
                  <a:lnTo>
                    <a:pt x="7286" y="42290"/>
                  </a:lnTo>
                  <a:lnTo>
                    <a:pt x="15162" y="47589"/>
                  </a:lnTo>
                  <a:lnTo>
                    <a:pt x="24765" y="49529"/>
                  </a:lnTo>
                  <a:lnTo>
                    <a:pt x="34440" y="47589"/>
                  </a:lnTo>
                  <a:lnTo>
                    <a:pt x="42354" y="42290"/>
                  </a:lnTo>
                  <a:lnTo>
                    <a:pt x="47696" y="34420"/>
                  </a:lnTo>
                  <a:lnTo>
                    <a:pt x="49657" y="24765"/>
                  </a:lnTo>
                  <a:lnTo>
                    <a:pt x="47696" y="15109"/>
                  </a:lnTo>
                  <a:lnTo>
                    <a:pt x="42354" y="7238"/>
                  </a:lnTo>
                  <a:lnTo>
                    <a:pt x="34440" y="194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042365" y="1408798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0" y="24765"/>
                  </a:moveTo>
                  <a:lnTo>
                    <a:pt x="1958" y="15109"/>
                  </a:lnTo>
                  <a:lnTo>
                    <a:pt x="7286" y="7239"/>
                  </a:lnTo>
                  <a:lnTo>
                    <a:pt x="15162" y="1940"/>
                  </a:lnTo>
                  <a:lnTo>
                    <a:pt x="24765" y="0"/>
                  </a:lnTo>
                  <a:lnTo>
                    <a:pt x="34440" y="1940"/>
                  </a:lnTo>
                  <a:lnTo>
                    <a:pt x="42354" y="7238"/>
                  </a:lnTo>
                  <a:lnTo>
                    <a:pt x="47696" y="15109"/>
                  </a:lnTo>
                  <a:lnTo>
                    <a:pt x="49657" y="24765"/>
                  </a:lnTo>
                  <a:lnTo>
                    <a:pt x="47696" y="34420"/>
                  </a:lnTo>
                  <a:lnTo>
                    <a:pt x="42354" y="42290"/>
                  </a:lnTo>
                  <a:lnTo>
                    <a:pt x="34440" y="47589"/>
                  </a:lnTo>
                  <a:lnTo>
                    <a:pt x="24765" y="49529"/>
                  </a:lnTo>
                  <a:lnTo>
                    <a:pt x="15162" y="47589"/>
                  </a:lnTo>
                  <a:lnTo>
                    <a:pt x="7286" y="42290"/>
                  </a:lnTo>
                  <a:lnTo>
                    <a:pt x="1958" y="3442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250772" y="1225410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5" h="50165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250772" y="1225410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5" h="50165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847926" y="1874888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6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847926" y="1874888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6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2847797" y="2189213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30">
                  <a:moveTo>
                    <a:pt x="24765" y="0"/>
                  </a:moveTo>
                  <a:lnTo>
                    <a:pt x="15162" y="1940"/>
                  </a:lnTo>
                  <a:lnTo>
                    <a:pt x="7286" y="7239"/>
                  </a:lnTo>
                  <a:lnTo>
                    <a:pt x="1958" y="15109"/>
                  </a:lnTo>
                  <a:lnTo>
                    <a:pt x="0" y="24765"/>
                  </a:lnTo>
                  <a:lnTo>
                    <a:pt x="1958" y="34420"/>
                  </a:lnTo>
                  <a:lnTo>
                    <a:pt x="7286" y="42291"/>
                  </a:lnTo>
                  <a:lnTo>
                    <a:pt x="15162" y="47589"/>
                  </a:lnTo>
                  <a:lnTo>
                    <a:pt x="24765" y="49530"/>
                  </a:lnTo>
                  <a:lnTo>
                    <a:pt x="34440" y="47589"/>
                  </a:lnTo>
                  <a:lnTo>
                    <a:pt x="42354" y="42291"/>
                  </a:lnTo>
                  <a:lnTo>
                    <a:pt x="47696" y="34420"/>
                  </a:lnTo>
                  <a:lnTo>
                    <a:pt x="49657" y="24765"/>
                  </a:lnTo>
                  <a:lnTo>
                    <a:pt x="47696" y="15109"/>
                  </a:lnTo>
                  <a:lnTo>
                    <a:pt x="42354" y="7239"/>
                  </a:lnTo>
                  <a:lnTo>
                    <a:pt x="34440" y="194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2847797" y="2189213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30">
                  <a:moveTo>
                    <a:pt x="0" y="24765"/>
                  </a:moveTo>
                  <a:lnTo>
                    <a:pt x="1958" y="15109"/>
                  </a:lnTo>
                  <a:lnTo>
                    <a:pt x="7286" y="7239"/>
                  </a:lnTo>
                  <a:lnTo>
                    <a:pt x="15162" y="1940"/>
                  </a:lnTo>
                  <a:lnTo>
                    <a:pt x="24765" y="0"/>
                  </a:lnTo>
                  <a:lnTo>
                    <a:pt x="34440" y="1940"/>
                  </a:lnTo>
                  <a:lnTo>
                    <a:pt x="42354" y="7239"/>
                  </a:lnTo>
                  <a:lnTo>
                    <a:pt x="47696" y="15109"/>
                  </a:lnTo>
                  <a:lnTo>
                    <a:pt x="49657" y="24765"/>
                  </a:lnTo>
                  <a:lnTo>
                    <a:pt x="47696" y="34420"/>
                  </a:lnTo>
                  <a:lnTo>
                    <a:pt x="42354" y="42291"/>
                  </a:lnTo>
                  <a:lnTo>
                    <a:pt x="34440" y="47589"/>
                  </a:lnTo>
                  <a:lnTo>
                    <a:pt x="24765" y="49530"/>
                  </a:lnTo>
                  <a:lnTo>
                    <a:pt x="15162" y="47589"/>
                  </a:lnTo>
                  <a:lnTo>
                    <a:pt x="7286" y="42291"/>
                  </a:lnTo>
                  <a:lnTo>
                    <a:pt x="1958" y="3442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2767152" y="2204834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2767152" y="2204834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3151073" y="2304402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3151073" y="2304402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3155772" y="1995411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7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3155772" y="1995411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7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345641" y="1571104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5" h="50165">
                  <a:moveTo>
                    <a:pt x="24765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5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345641" y="1571104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5" h="50165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5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5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539824" y="1639176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91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1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1" y="49656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1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539824" y="1639176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91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1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1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1" y="49656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1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945591" y="1408798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24892" y="0"/>
                  </a:moveTo>
                  <a:lnTo>
                    <a:pt x="15216" y="1940"/>
                  </a:lnTo>
                  <a:lnTo>
                    <a:pt x="7302" y="7239"/>
                  </a:lnTo>
                  <a:lnTo>
                    <a:pt x="1960" y="15109"/>
                  </a:lnTo>
                  <a:lnTo>
                    <a:pt x="0" y="24765"/>
                  </a:lnTo>
                  <a:lnTo>
                    <a:pt x="1960" y="34420"/>
                  </a:lnTo>
                  <a:lnTo>
                    <a:pt x="7302" y="42290"/>
                  </a:lnTo>
                  <a:lnTo>
                    <a:pt x="15216" y="47589"/>
                  </a:lnTo>
                  <a:lnTo>
                    <a:pt x="24892" y="49529"/>
                  </a:lnTo>
                  <a:lnTo>
                    <a:pt x="34494" y="47589"/>
                  </a:lnTo>
                  <a:lnTo>
                    <a:pt x="42370" y="42290"/>
                  </a:lnTo>
                  <a:lnTo>
                    <a:pt x="47698" y="34420"/>
                  </a:lnTo>
                  <a:lnTo>
                    <a:pt x="49657" y="24765"/>
                  </a:lnTo>
                  <a:lnTo>
                    <a:pt x="47698" y="15109"/>
                  </a:lnTo>
                  <a:lnTo>
                    <a:pt x="42370" y="7238"/>
                  </a:lnTo>
                  <a:lnTo>
                    <a:pt x="34494" y="194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945591" y="1408798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5" h="49530">
                  <a:moveTo>
                    <a:pt x="0" y="24765"/>
                  </a:moveTo>
                  <a:lnTo>
                    <a:pt x="1960" y="15109"/>
                  </a:lnTo>
                  <a:lnTo>
                    <a:pt x="7302" y="7239"/>
                  </a:lnTo>
                  <a:lnTo>
                    <a:pt x="15216" y="1940"/>
                  </a:lnTo>
                  <a:lnTo>
                    <a:pt x="24892" y="0"/>
                  </a:lnTo>
                  <a:lnTo>
                    <a:pt x="34494" y="1940"/>
                  </a:lnTo>
                  <a:lnTo>
                    <a:pt x="42370" y="7238"/>
                  </a:lnTo>
                  <a:lnTo>
                    <a:pt x="47698" y="15109"/>
                  </a:lnTo>
                  <a:lnTo>
                    <a:pt x="49657" y="24765"/>
                  </a:lnTo>
                  <a:lnTo>
                    <a:pt x="47698" y="34420"/>
                  </a:lnTo>
                  <a:lnTo>
                    <a:pt x="42370" y="42290"/>
                  </a:lnTo>
                  <a:lnTo>
                    <a:pt x="34494" y="47589"/>
                  </a:lnTo>
                  <a:lnTo>
                    <a:pt x="24892" y="49529"/>
                  </a:lnTo>
                  <a:lnTo>
                    <a:pt x="15216" y="47589"/>
                  </a:lnTo>
                  <a:lnTo>
                    <a:pt x="7302" y="42290"/>
                  </a:lnTo>
                  <a:lnTo>
                    <a:pt x="1960" y="3442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2516073" y="2173465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4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6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4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2516073" y="2173465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4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4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6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4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2136978" y="1969122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5" y="0"/>
                  </a:moveTo>
                  <a:lnTo>
                    <a:pt x="15162" y="1960"/>
                  </a:lnTo>
                  <a:lnTo>
                    <a:pt x="7286" y="7302"/>
                  </a:lnTo>
                  <a:lnTo>
                    <a:pt x="1958" y="15216"/>
                  </a:lnTo>
                  <a:lnTo>
                    <a:pt x="0" y="24891"/>
                  </a:lnTo>
                  <a:lnTo>
                    <a:pt x="1958" y="34494"/>
                  </a:lnTo>
                  <a:lnTo>
                    <a:pt x="7286" y="42370"/>
                  </a:lnTo>
                  <a:lnTo>
                    <a:pt x="15162" y="47698"/>
                  </a:lnTo>
                  <a:lnTo>
                    <a:pt x="24765" y="49656"/>
                  </a:lnTo>
                  <a:lnTo>
                    <a:pt x="34440" y="47698"/>
                  </a:lnTo>
                  <a:lnTo>
                    <a:pt x="42354" y="42370"/>
                  </a:lnTo>
                  <a:lnTo>
                    <a:pt x="47696" y="34494"/>
                  </a:lnTo>
                  <a:lnTo>
                    <a:pt x="49657" y="24891"/>
                  </a:lnTo>
                  <a:lnTo>
                    <a:pt x="47696" y="15216"/>
                  </a:lnTo>
                  <a:lnTo>
                    <a:pt x="42354" y="7302"/>
                  </a:lnTo>
                  <a:lnTo>
                    <a:pt x="34440" y="1960"/>
                  </a:lnTo>
                  <a:lnTo>
                    <a:pt x="24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2136978" y="1969122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1"/>
                  </a:moveTo>
                  <a:lnTo>
                    <a:pt x="1958" y="15216"/>
                  </a:lnTo>
                  <a:lnTo>
                    <a:pt x="7286" y="7302"/>
                  </a:lnTo>
                  <a:lnTo>
                    <a:pt x="15162" y="1960"/>
                  </a:lnTo>
                  <a:lnTo>
                    <a:pt x="24765" y="0"/>
                  </a:lnTo>
                  <a:lnTo>
                    <a:pt x="34440" y="1960"/>
                  </a:lnTo>
                  <a:lnTo>
                    <a:pt x="42354" y="7302"/>
                  </a:lnTo>
                  <a:lnTo>
                    <a:pt x="47696" y="15216"/>
                  </a:lnTo>
                  <a:lnTo>
                    <a:pt x="49657" y="24891"/>
                  </a:lnTo>
                  <a:lnTo>
                    <a:pt x="47696" y="34494"/>
                  </a:lnTo>
                  <a:lnTo>
                    <a:pt x="42354" y="42370"/>
                  </a:lnTo>
                  <a:lnTo>
                    <a:pt x="34440" y="47698"/>
                  </a:lnTo>
                  <a:lnTo>
                    <a:pt x="24765" y="49656"/>
                  </a:lnTo>
                  <a:lnTo>
                    <a:pt x="15162" y="47698"/>
                  </a:lnTo>
                  <a:lnTo>
                    <a:pt x="7286" y="42370"/>
                  </a:lnTo>
                  <a:lnTo>
                    <a:pt x="1958" y="34494"/>
                  </a:lnTo>
                  <a:lnTo>
                    <a:pt x="0" y="24891"/>
                  </a:lnTo>
                </a:path>
              </a:pathLst>
            </a:custGeom>
            <a:ln w="90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2895168" y="2215375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764" y="0"/>
                  </a:moveTo>
                  <a:lnTo>
                    <a:pt x="15162" y="1958"/>
                  </a:lnTo>
                  <a:lnTo>
                    <a:pt x="7286" y="7286"/>
                  </a:lnTo>
                  <a:lnTo>
                    <a:pt x="1958" y="15162"/>
                  </a:lnTo>
                  <a:lnTo>
                    <a:pt x="0" y="24765"/>
                  </a:lnTo>
                  <a:lnTo>
                    <a:pt x="1958" y="34440"/>
                  </a:lnTo>
                  <a:lnTo>
                    <a:pt x="7286" y="42354"/>
                  </a:lnTo>
                  <a:lnTo>
                    <a:pt x="15162" y="47696"/>
                  </a:lnTo>
                  <a:lnTo>
                    <a:pt x="24764" y="49657"/>
                  </a:lnTo>
                  <a:lnTo>
                    <a:pt x="34440" y="47696"/>
                  </a:lnTo>
                  <a:lnTo>
                    <a:pt x="42354" y="42354"/>
                  </a:lnTo>
                  <a:lnTo>
                    <a:pt x="47696" y="34440"/>
                  </a:lnTo>
                  <a:lnTo>
                    <a:pt x="49656" y="24765"/>
                  </a:lnTo>
                  <a:lnTo>
                    <a:pt x="47696" y="15162"/>
                  </a:lnTo>
                  <a:lnTo>
                    <a:pt x="42354" y="7286"/>
                  </a:lnTo>
                  <a:lnTo>
                    <a:pt x="34440" y="1958"/>
                  </a:lnTo>
                  <a:lnTo>
                    <a:pt x="24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2895168" y="2215375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765"/>
                  </a:moveTo>
                  <a:lnTo>
                    <a:pt x="1958" y="15162"/>
                  </a:lnTo>
                  <a:lnTo>
                    <a:pt x="7286" y="7286"/>
                  </a:lnTo>
                  <a:lnTo>
                    <a:pt x="15162" y="1958"/>
                  </a:lnTo>
                  <a:lnTo>
                    <a:pt x="24764" y="0"/>
                  </a:lnTo>
                  <a:lnTo>
                    <a:pt x="34440" y="1958"/>
                  </a:lnTo>
                  <a:lnTo>
                    <a:pt x="42354" y="7286"/>
                  </a:lnTo>
                  <a:lnTo>
                    <a:pt x="47696" y="15162"/>
                  </a:lnTo>
                  <a:lnTo>
                    <a:pt x="49656" y="24765"/>
                  </a:lnTo>
                  <a:lnTo>
                    <a:pt x="47696" y="34440"/>
                  </a:lnTo>
                  <a:lnTo>
                    <a:pt x="42354" y="42354"/>
                  </a:lnTo>
                  <a:lnTo>
                    <a:pt x="34440" y="47696"/>
                  </a:lnTo>
                  <a:lnTo>
                    <a:pt x="24764" y="49657"/>
                  </a:lnTo>
                  <a:lnTo>
                    <a:pt x="15162" y="47696"/>
                  </a:lnTo>
                  <a:lnTo>
                    <a:pt x="7286" y="42354"/>
                  </a:lnTo>
                  <a:lnTo>
                    <a:pt x="1958" y="34440"/>
                  </a:lnTo>
                  <a:lnTo>
                    <a:pt x="0" y="24765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2146376" y="1880095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4"/>
                  </a:lnTo>
                  <a:lnTo>
                    <a:pt x="7302" y="42370"/>
                  </a:lnTo>
                  <a:lnTo>
                    <a:pt x="15216" y="47698"/>
                  </a:lnTo>
                  <a:lnTo>
                    <a:pt x="24892" y="49657"/>
                  </a:lnTo>
                  <a:lnTo>
                    <a:pt x="34494" y="47698"/>
                  </a:lnTo>
                  <a:lnTo>
                    <a:pt x="42370" y="42370"/>
                  </a:lnTo>
                  <a:lnTo>
                    <a:pt x="47698" y="34494"/>
                  </a:lnTo>
                  <a:lnTo>
                    <a:pt x="49656" y="24892"/>
                  </a:lnTo>
                  <a:lnTo>
                    <a:pt x="47698" y="15216"/>
                  </a:lnTo>
                  <a:lnTo>
                    <a:pt x="42370" y="7302"/>
                  </a:lnTo>
                  <a:lnTo>
                    <a:pt x="34494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2146376" y="1880095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4" y="1960"/>
                  </a:lnTo>
                  <a:lnTo>
                    <a:pt x="42370" y="7302"/>
                  </a:lnTo>
                  <a:lnTo>
                    <a:pt x="47698" y="15216"/>
                  </a:lnTo>
                  <a:lnTo>
                    <a:pt x="49656" y="24892"/>
                  </a:lnTo>
                  <a:lnTo>
                    <a:pt x="47698" y="34494"/>
                  </a:lnTo>
                  <a:lnTo>
                    <a:pt x="42370" y="42370"/>
                  </a:lnTo>
                  <a:lnTo>
                    <a:pt x="34494" y="47698"/>
                  </a:lnTo>
                  <a:lnTo>
                    <a:pt x="24892" y="49657"/>
                  </a:lnTo>
                  <a:lnTo>
                    <a:pt x="15216" y="47698"/>
                  </a:lnTo>
                  <a:lnTo>
                    <a:pt x="7302" y="42370"/>
                  </a:lnTo>
                  <a:lnTo>
                    <a:pt x="1960" y="34494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750392" y="1192644"/>
              <a:ext cx="3524885" cy="1384935"/>
            </a:xfrm>
            <a:custGeom>
              <a:avLst/>
              <a:gdLst/>
              <a:ahLst/>
              <a:cxnLst/>
              <a:rect l="l" t="t" r="r" b="b"/>
              <a:pathLst>
                <a:path w="3524885" h="1384935">
                  <a:moveTo>
                    <a:pt x="0" y="1309370"/>
                  </a:moveTo>
                  <a:lnTo>
                    <a:pt x="34797" y="1309370"/>
                  </a:lnTo>
                </a:path>
                <a:path w="3524885" h="1384935">
                  <a:moveTo>
                    <a:pt x="0" y="1047496"/>
                  </a:moveTo>
                  <a:lnTo>
                    <a:pt x="34797" y="1047496"/>
                  </a:lnTo>
                </a:path>
                <a:path w="3524885" h="1384935">
                  <a:moveTo>
                    <a:pt x="0" y="785622"/>
                  </a:moveTo>
                  <a:lnTo>
                    <a:pt x="34797" y="785622"/>
                  </a:lnTo>
                </a:path>
                <a:path w="3524885" h="1384935">
                  <a:moveTo>
                    <a:pt x="0" y="523748"/>
                  </a:moveTo>
                  <a:lnTo>
                    <a:pt x="34797" y="523748"/>
                  </a:lnTo>
                </a:path>
                <a:path w="3524885" h="1384935">
                  <a:moveTo>
                    <a:pt x="0" y="261874"/>
                  </a:moveTo>
                  <a:lnTo>
                    <a:pt x="34797" y="261874"/>
                  </a:lnTo>
                </a:path>
                <a:path w="3524885" h="1384935">
                  <a:moveTo>
                    <a:pt x="0" y="0"/>
                  </a:moveTo>
                  <a:lnTo>
                    <a:pt x="34797" y="0"/>
                  </a:lnTo>
                </a:path>
                <a:path w="3524885" h="1384935">
                  <a:moveTo>
                    <a:pt x="681609" y="1384808"/>
                  </a:moveTo>
                  <a:lnTo>
                    <a:pt x="681609" y="1350010"/>
                  </a:lnTo>
                </a:path>
                <a:path w="3524885" h="1384935">
                  <a:moveTo>
                    <a:pt x="1629409" y="1384808"/>
                  </a:moveTo>
                  <a:lnTo>
                    <a:pt x="1629409" y="1350010"/>
                  </a:lnTo>
                </a:path>
                <a:path w="3524885" h="1384935">
                  <a:moveTo>
                    <a:pt x="2577084" y="1384808"/>
                  </a:moveTo>
                  <a:lnTo>
                    <a:pt x="2577084" y="1350010"/>
                  </a:lnTo>
                </a:path>
                <a:path w="3524885" h="1384935">
                  <a:moveTo>
                    <a:pt x="3524885" y="1384808"/>
                  </a:moveTo>
                  <a:lnTo>
                    <a:pt x="3524885" y="135001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 descr=""/>
          <p:cNvSpPr txBox="1"/>
          <p:nvPr/>
        </p:nvSpPr>
        <p:spPr>
          <a:xfrm>
            <a:off x="582752" y="1106665"/>
            <a:ext cx="153035" cy="1471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4D4D4D"/>
                </a:solidFill>
                <a:latin typeface="Arial"/>
                <a:cs typeface="Arial"/>
              </a:rPr>
              <a:t>35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-25">
                <a:solidFill>
                  <a:srgbClr val="4D4D4D"/>
                </a:solidFill>
                <a:latin typeface="Arial"/>
                <a:cs typeface="Arial"/>
              </a:rPr>
              <a:t>30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-25">
                <a:solidFill>
                  <a:srgbClr val="4D4D4D"/>
                </a:solidFill>
                <a:latin typeface="Arial"/>
                <a:cs typeface="Arial"/>
              </a:rPr>
              <a:t>25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 spc="-25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 spc="-25">
                <a:solidFill>
                  <a:srgbClr val="4D4D4D"/>
                </a:solidFill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00" spc="-25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1387551" y="2560307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2335225" y="2560307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3283026" y="2560307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4230700" y="2560307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2741244" y="2695181"/>
            <a:ext cx="1651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Arial"/>
                <a:cs typeface="Arial"/>
              </a:rPr>
              <a:t>wt</a:t>
            </a:r>
            <a:endParaRPr sz="1100">
              <a:latin typeface="Arial"/>
              <a:cs typeface="Arial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390753" y="1717047"/>
            <a:ext cx="181610" cy="2971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 sz="1100" spc="-25">
                <a:latin typeface="Arial"/>
                <a:cs typeface="Arial"/>
              </a:rPr>
              <a:t>mpg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0" name="object 80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81" name="object 81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59</a:t>
            </a:fld>
          </a:p>
        </p:txBody>
      </p:sp>
      <p:sp>
        <p:nvSpPr>
          <p:cNvPr id="84" name="object 84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</a:t>
            </a:r>
            <a:r>
              <a:rPr dirty="0" spc="65"/>
              <a:t> </a:t>
            </a:r>
            <a:r>
              <a:rPr dirty="0" spc="-50"/>
              <a:t>Advanced</a:t>
            </a:r>
            <a:r>
              <a:rPr dirty="0" spc="65"/>
              <a:t> </a:t>
            </a:r>
            <a:r>
              <a:rPr dirty="0"/>
              <a:t>Plotting</a:t>
            </a:r>
            <a:r>
              <a:rPr dirty="0" spc="65"/>
              <a:t> </a:t>
            </a:r>
            <a:r>
              <a:rPr dirty="0"/>
              <a:t>Function:</a:t>
            </a:r>
            <a:r>
              <a:rPr dirty="0" spc="204"/>
              <a:t> </a:t>
            </a:r>
            <a:r>
              <a:rPr dirty="0" spc="-10"/>
              <a:t>ggplot2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300148"/>
            <a:ext cx="4812030" cy="6121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Palatino Linotype"/>
                <a:cs typeface="Palatino Linotype"/>
              </a:rPr>
              <a:t>Without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fitting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trend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line,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what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do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think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relationship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between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the </a:t>
            </a:r>
            <a:r>
              <a:rPr dirty="0" sz="1100" spc="-40">
                <a:latin typeface="Palatino Linotype"/>
                <a:cs typeface="Palatino Linotype"/>
              </a:rPr>
              <a:t>weight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vehicle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its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miles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per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gallon?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100">
                <a:latin typeface="Palatino Linotype"/>
                <a:cs typeface="Palatino Linotype"/>
              </a:rPr>
              <a:t>Positive, </a:t>
            </a:r>
            <a:r>
              <a:rPr dirty="0" sz="1100" spc="-20">
                <a:latin typeface="Palatino Linotype"/>
                <a:cs typeface="Palatino Linotype"/>
              </a:rPr>
              <a:t>negative,</a:t>
            </a:r>
            <a:r>
              <a:rPr dirty="0" sz="1100">
                <a:latin typeface="Palatino Linotype"/>
                <a:cs typeface="Palatino Linotype"/>
              </a:rPr>
              <a:t> or no </a:t>
            </a:r>
            <a:r>
              <a:rPr dirty="0" sz="1100" spc="-10">
                <a:latin typeface="Palatino Linotype"/>
                <a:cs typeface="Palatino Linotype"/>
              </a:rPr>
              <a:t>relationship?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59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7235"/>
            <a:ext cx="32219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</a:t>
            </a:r>
            <a:r>
              <a:rPr dirty="0" spc="65"/>
              <a:t> </a:t>
            </a:r>
            <a:r>
              <a:rPr dirty="0" spc="-50"/>
              <a:t>Advanced</a:t>
            </a:r>
            <a:r>
              <a:rPr dirty="0" spc="65"/>
              <a:t> </a:t>
            </a:r>
            <a:r>
              <a:rPr dirty="0"/>
              <a:t>Plotting</a:t>
            </a:r>
            <a:r>
              <a:rPr dirty="0" spc="65"/>
              <a:t> </a:t>
            </a:r>
            <a:r>
              <a:rPr dirty="0"/>
              <a:t>Function:</a:t>
            </a:r>
            <a:r>
              <a:rPr dirty="0" spc="204"/>
              <a:t> </a:t>
            </a:r>
            <a:r>
              <a:rPr dirty="0" spc="-10"/>
              <a:t>ggplot2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597470"/>
            <a:ext cx="31540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95">
                <a:latin typeface="Palatino Linotype"/>
                <a:cs typeface="Palatino Linotype"/>
              </a:rPr>
              <a:t>Now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let’s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fit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trend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line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original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scatterplot.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2046" y="895489"/>
            <a:ext cx="5116195" cy="36766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65">
                <a:latin typeface="Palatino Linotype"/>
                <a:cs typeface="Palatino Linotype"/>
              </a:rPr>
              <a:t>ggplot(mtcars,</a:t>
            </a:r>
            <a:r>
              <a:rPr dirty="0" sz="1100" spc="330">
                <a:latin typeface="Palatino Linotype"/>
                <a:cs typeface="Palatino Linotype"/>
              </a:rPr>
              <a:t> </a:t>
            </a:r>
            <a:r>
              <a:rPr dirty="0" sz="1100" spc="60">
                <a:latin typeface="Palatino Linotype"/>
                <a:cs typeface="Palatino Linotype"/>
              </a:rPr>
              <a:t>aes(</a:t>
            </a:r>
            <a:r>
              <a:rPr dirty="0" sz="1100" spc="60">
                <a:solidFill>
                  <a:srgbClr val="C4A000"/>
                </a:solidFill>
                <a:latin typeface="Palatino Linotype"/>
                <a:cs typeface="Palatino Linotype"/>
              </a:rPr>
              <a:t>x=</a:t>
            </a:r>
            <a:r>
              <a:rPr dirty="0" sz="1100" spc="60">
                <a:latin typeface="Palatino Linotype"/>
                <a:cs typeface="Palatino Linotype"/>
              </a:rPr>
              <a:t>wt,</a:t>
            </a:r>
            <a:r>
              <a:rPr dirty="0" sz="1100" spc="335">
                <a:latin typeface="Palatino Linotype"/>
                <a:cs typeface="Palatino Linotype"/>
              </a:rPr>
              <a:t> </a:t>
            </a:r>
            <a:r>
              <a:rPr dirty="0" sz="1100">
                <a:solidFill>
                  <a:srgbClr val="C4A000"/>
                </a:solidFill>
                <a:latin typeface="Palatino Linotype"/>
                <a:cs typeface="Palatino Linotype"/>
              </a:rPr>
              <a:t>y=</a:t>
            </a:r>
            <a:r>
              <a:rPr dirty="0" sz="1100">
                <a:latin typeface="Palatino Linotype"/>
                <a:cs typeface="Palatino Linotype"/>
              </a:rPr>
              <a:t>mpg))</a:t>
            </a:r>
            <a:r>
              <a:rPr dirty="0" sz="1100" spc="3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+</a:t>
            </a:r>
            <a:r>
              <a:rPr dirty="0" sz="1100" spc="3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geom_point()</a:t>
            </a:r>
            <a:r>
              <a:rPr dirty="0" sz="1100" spc="335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+</a:t>
            </a:r>
            <a:endParaRPr sz="1100">
              <a:latin typeface="Palatino Linotype"/>
              <a:cs typeface="Palatino Linotype"/>
            </a:endParaRPr>
          </a:p>
          <a:p>
            <a:pPr marL="18288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Palatino Linotype"/>
                <a:cs typeface="Palatino Linotype"/>
              </a:rPr>
              <a:t>stat_smooth(</a:t>
            </a:r>
            <a:r>
              <a:rPr dirty="0" sz="1100">
                <a:solidFill>
                  <a:srgbClr val="C4A000"/>
                </a:solidFill>
                <a:latin typeface="Palatino Linotype"/>
                <a:cs typeface="Palatino Linotype"/>
              </a:rPr>
              <a:t>method=</a:t>
            </a:r>
            <a:r>
              <a:rPr dirty="0" sz="1100">
                <a:latin typeface="Palatino Linotype"/>
                <a:cs typeface="Palatino Linotype"/>
              </a:rPr>
              <a:t>lm,</a:t>
            </a:r>
            <a:r>
              <a:rPr dirty="0" sz="1100" spc="185">
                <a:latin typeface="Palatino Linotype"/>
                <a:cs typeface="Palatino Linotype"/>
              </a:rPr>
              <a:t>  </a:t>
            </a:r>
            <a:r>
              <a:rPr dirty="0" sz="1100" spc="-10">
                <a:solidFill>
                  <a:srgbClr val="C4A000"/>
                </a:solidFill>
                <a:latin typeface="Palatino Linotype"/>
                <a:cs typeface="Palatino Linotype"/>
              </a:rPr>
              <a:t>se=</a:t>
            </a:r>
            <a:r>
              <a:rPr dirty="0" sz="1100" spc="-10">
                <a:latin typeface="Palatino Linotype"/>
                <a:cs typeface="Palatino Linotype"/>
              </a:rPr>
              <a:t>TRUE)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50400" y="1458945"/>
            <a:ext cx="4569460" cy="1160780"/>
            <a:chOff x="750400" y="1458945"/>
            <a:chExt cx="4569460" cy="1160780"/>
          </a:xfrm>
        </p:grpSpPr>
        <p:sp>
          <p:nvSpPr>
            <p:cNvPr id="6" name="object 6" descr=""/>
            <p:cNvSpPr/>
            <p:nvPr/>
          </p:nvSpPr>
          <p:spPr>
            <a:xfrm>
              <a:off x="785198" y="1458945"/>
              <a:ext cx="4534535" cy="1125855"/>
            </a:xfrm>
            <a:custGeom>
              <a:avLst/>
              <a:gdLst/>
              <a:ahLst/>
              <a:cxnLst/>
              <a:rect l="l" t="t" r="r" b="b"/>
              <a:pathLst>
                <a:path w="4534535" h="1125855">
                  <a:moveTo>
                    <a:pt x="4534498" y="0"/>
                  </a:moveTo>
                  <a:lnTo>
                    <a:pt x="0" y="0"/>
                  </a:lnTo>
                  <a:lnTo>
                    <a:pt x="0" y="1125369"/>
                  </a:lnTo>
                  <a:lnTo>
                    <a:pt x="4534498" y="1125369"/>
                  </a:lnTo>
                  <a:lnTo>
                    <a:pt x="453449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85198" y="1458945"/>
              <a:ext cx="4534535" cy="1125855"/>
            </a:xfrm>
            <a:custGeom>
              <a:avLst/>
              <a:gdLst/>
              <a:ahLst/>
              <a:cxnLst/>
              <a:rect l="l" t="t" r="r" b="b"/>
              <a:pathLst>
                <a:path w="4534535" h="1125855">
                  <a:moveTo>
                    <a:pt x="0" y="1093999"/>
                  </a:moveTo>
                  <a:lnTo>
                    <a:pt x="4534498" y="1093999"/>
                  </a:lnTo>
                </a:path>
                <a:path w="4534535" h="1125855">
                  <a:moveTo>
                    <a:pt x="0" y="733185"/>
                  </a:moveTo>
                  <a:lnTo>
                    <a:pt x="4534498" y="733185"/>
                  </a:lnTo>
                </a:path>
                <a:path w="4534535" h="1125855">
                  <a:moveTo>
                    <a:pt x="0" y="372244"/>
                  </a:moveTo>
                  <a:lnTo>
                    <a:pt x="4534498" y="372244"/>
                  </a:lnTo>
                </a:path>
                <a:path w="4534535" h="1125855">
                  <a:moveTo>
                    <a:pt x="0" y="11430"/>
                  </a:moveTo>
                  <a:lnTo>
                    <a:pt x="4534498" y="11430"/>
                  </a:lnTo>
                </a:path>
                <a:path w="4534535" h="1125855">
                  <a:moveTo>
                    <a:pt x="192408" y="1125369"/>
                  </a:moveTo>
                  <a:lnTo>
                    <a:pt x="192408" y="0"/>
                  </a:lnTo>
                </a:path>
                <a:path w="4534535" h="1125855">
                  <a:moveTo>
                    <a:pt x="1246402" y="1125369"/>
                  </a:moveTo>
                  <a:lnTo>
                    <a:pt x="1246402" y="0"/>
                  </a:lnTo>
                </a:path>
                <a:path w="4534535" h="1125855">
                  <a:moveTo>
                    <a:pt x="2300397" y="1125369"/>
                  </a:moveTo>
                  <a:lnTo>
                    <a:pt x="2300397" y="0"/>
                  </a:lnTo>
                </a:path>
                <a:path w="4534535" h="1125855">
                  <a:moveTo>
                    <a:pt x="3354518" y="1125369"/>
                  </a:moveTo>
                  <a:lnTo>
                    <a:pt x="3354518" y="0"/>
                  </a:lnTo>
                </a:path>
                <a:path w="4534535" h="1125855">
                  <a:moveTo>
                    <a:pt x="4408512" y="1125369"/>
                  </a:moveTo>
                  <a:lnTo>
                    <a:pt x="4408512" y="0"/>
                  </a:lnTo>
                </a:path>
              </a:pathLst>
            </a:custGeom>
            <a:ln w="67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85198" y="1650846"/>
              <a:ext cx="4534535" cy="721995"/>
            </a:xfrm>
            <a:custGeom>
              <a:avLst/>
              <a:gdLst/>
              <a:ahLst/>
              <a:cxnLst/>
              <a:rect l="l" t="t" r="r" b="b"/>
              <a:pathLst>
                <a:path w="4534535" h="721994">
                  <a:moveTo>
                    <a:pt x="0" y="721628"/>
                  </a:moveTo>
                  <a:lnTo>
                    <a:pt x="4534498" y="721628"/>
                  </a:lnTo>
                </a:path>
                <a:path w="4534535" h="721994">
                  <a:moveTo>
                    <a:pt x="0" y="360814"/>
                  </a:moveTo>
                  <a:lnTo>
                    <a:pt x="4534498" y="360814"/>
                  </a:lnTo>
                </a:path>
                <a:path w="4534535" h="721994">
                  <a:moveTo>
                    <a:pt x="0" y="0"/>
                  </a:moveTo>
                  <a:lnTo>
                    <a:pt x="4534498" y="0"/>
                  </a:lnTo>
                </a:path>
              </a:pathLst>
            </a:custGeom>
            <a:ln w="135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305782" y="1485234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5" h="50165">
                  <a:moveTo>
                    <a:pt x="24892" y="0"/>
                  </a:moveTo>
                  <a:lnTo>
                    <a:pt x="15216" y="1960"/>
                  </a:lnTo>
                  <a:lnTo>
                    <a:pt x="7302" y="7302"/>
                  </a:lnTo>
                  <a:lnTo>
                    <a:pt x="1960" y="15216"/>
                  </a:lnTo>
                  <a:lnTo>
                    <a:pt x="0" y="24892"/>
                  </a:lnTo>
                  <a:lnTo>
                    <a:pt x="1960" y="34495"/>
                  </a:lnTo>
                  <a:lnTo>
                    <a:pt x="7302" y="42371"/>
                  </a:lnTo>
                  <a:lnTo>
                    <a:pt x="15216" y="47699"/>
                  </a:lnTo>
                  <a:lnTo>
                    <a:pt x="24892" y="49657"/>
                  </a:lnTo>
                  <a:lnTo>
                    <a:pt x="34495" y="47699"/>
                  </a:lnTo>
                  <a:lnTo>
                    <a:pt x="42371" y="42371"/>
                  </a:lnTo>
                  <a:lnTo>
                    <a:pt x="47699" y="34495"/>
                  </a:lnTo>
                  <a:lnTo>
                    <a:pt x="49657" y="24892"/>
                  </a:lnTo>
                  <a:lnTo>
                    <a:pt x="47699" y="15216"/>
                  </a:lnTo>
                  <a:lnTo>
                    <a:pt x="42371" y="7302"/>
                  </a:lnTo>
                  <a:lnTo>
                    <a:pt x="34495" y="1960"/>
                  </a:lnTo>
                  <a:lnTo>
                    <a:pt x="248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305782" y="1485234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5" h="50165">
                  <a:moveTo>
                    <a:pt x="0" y="24892"/>
                  </a:moveTo>
                  <a:lnTo>
                    <a:pt x="1960" y="15216"/>
                  </a:lnTo>
                  <a:lnTo>
                    <a:pt x="7302" y="7302"/>
                  </a:lnTo>
                  <a:lnTo>
                    <a:pt x="15216" y="1960"/>
                  </a:lnTo>
                  <a:lnTo>
                    <a:pt x="24892" y="0"/>
                  </a:lnTo>
                  <a:lnTo>
                    <a:pt x="34495" y="1960"/>
                  </a:lnTo>
                  <a:lnTo>
                    <a:pt x="42371" y="7302"/>
                  </a:lnTo>
                  <a:lnTo>
                    <a:pt x="47699" y="15216"/>
                  </a:lnTo>
                  <a:lnTo>
                    <a:pt x="49657" y="24892"/>
                  </a:lnTo>
                  <a:lnTo>
                    <a:pt x="47699" y="34495"/>
                  </a:lnTo>
                  <a:lnTo>
                    <a:pt x="42371" y="42371"/>
                  </a:lnTo>
                  <a:lnTo>
                    <a:pt x="34495" y="47699"/>
                  </a:lnTo>
                  <a:lnTo>
                    <a:pt x="24892" y="49657"/>
                  </a:lnTo>
                  <a:lnTo>
                    <a:pt x="15216" y="47699"/>
                  </a:lnTo>
                  <a:lnTo>
                    <a:pt x="7302" y="42371"/>
                  </a:lnTo>
                  <a:lnTo>
                    <a:pt x="1960" y="34495"/>
                  </a:lnTo>
                  <a:lnTo>
                    <a:pt x="0" y="24892"/>
                  </a:lnTo>
                </a:path>
              </a:pathLst>
            </a:custGeom>
            <a:ln w="90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922" y="1458945"/>
              <a:ext cx="4181050" cy="1160168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750400" y="1650846"/>
              <a:ext cx="34925" cy="721995"/>
            </a:xfrm>
            <a:custGeom>
              <a:avLst/>
              <a:gdLst/>
              <a:ahLst/>
              <a:cxnLst/>
              <a:rect l="l" t="t" r="r" b="b"/>
              <a:pathLst>
                <a:path w="34925" h="721994">
                  <a:moveTo>
                    <a:pt x="0" y="721628"/>
                  </a:moveTo>
                  <a:lnTo>
                    <a:pt x="34798" y="721628"/>
                  </a:lnTo>
                </a:path>
                <a:path w="34925" h="721994">
                  <a:moveTo>
                    <a:pt x="0" y="360814"/>
                  </a:moveTo>
                  <a:lnTo>
                    <a:pt x="34798" y="360814"/>
                  </a:lnTo>
                </a:path>
                <a:path w="34925" h="721994">
                  <a:moveTo>
                    <a:pt x="0" y="0"/>
                  </a:moveTo>
                  <a:lnTo>
                    <a:pt x="34798" y="0"/>
                  </a:lnTo>
                </a:path>
              </a:pathLst>
            </a:custGeom>
            <a:ln w="1358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582756" y="1564865"/>
            <a:ext cx="153035" cy="884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4D4D4D"/>
                </a:solidFill>
                <a:latin typeface="Arial"/>
                <a:cs typeface="Arial"/>
              </a:rPr>
              <a:t>30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900" spc="-25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900" spc="-25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460090" y="2601968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514084" y="2601968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568205" y="2601968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622199" y="2601968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969896" y="2736845"/>
            <a:ext cx="1651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Arial"/>
                <a:cs typeface="Arial"/>
              </a:rPr>
              <a:t>wt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90754" y="1872993"/>
            <a:ext cx="181610" cy="2971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 sz="1100" spc="-25">
                <a:latin typeface="Arial"/>
                <a:cs typeface="Arial"/>
              </a:rPr>
              <a:t>mpg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21" name="object 21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59</a:t>
            </a:fld>
          </a:p>
        </p:txBody>
      </p:sp>
      <p:sp>
        <p:nvSpPr>
          <p:cNvPr id="24" name="object 24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Exploring</a:t>
            </a:r>
            <a:r>
              <a:rPr dirty="0"/>
              <a:t> Some </a:t>
            </a:r>
            <a:r>
              <a:rPr dirty="0" spc="-30"/>
              <a:t>Common</a:t>
            </a:r>
            <a:r>
              <a:rPr dirty="0"/>
              <a:t> </a:t>
            </a:r>
            <a:r>
              <a:rPr dirty="0" spc="-10"/>
              <a:t>Functions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043811"/>
            <a:ext cx="442341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Palatino Linotype"/>
                <a:cs typeface="Palatino Linotype"/>
              </a:rPr>
              <a:t>We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will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begin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by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exploring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few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common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functions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will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need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use throughout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semester.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7304" y="1571162"/>
            <a:ext cx="2346960" cy="718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95"/>
              </a:spcBef>
              <a:buAutoNum type="arabicParenR"/>
              <a:tabLst>
                <a:tab pos="156210" algn="l"/>
              </a:tabLst>
            </a:pPr>
            <a:r>
              <a:rPr dirty="0" sz="900">
                <a:latin typeface="Palatino Linotype"/>
                <a:cs typeface="Palatino Linotype"/>
              </a:rPr>
              <a:t>The</a:t>
            </a:r>
            <a:r>
              <a:rPr dirty="0" sz="900" spc="6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help</a:t>
            </a:r>
            <a:r>
              <a:rPr dirty="0" sz="900" spc="70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functions:</a:t>
            </a:r>
            <a:r>
              <a:rPr dirty="0" sz="900" spc="16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?</a:t>
            </a:r>
            <a:r>
              <a:rPr dirty="0" sz="900" spc="170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and</a:t>
            </a:r>
            <a:r>
              <a:rPr dirty="0" sz="900" spc="65">
                <a:latin typeface="Palatino Linotype"/>
                <a:cs typeface="Palatino Linotype"/>
              </a:rPr>
              <a:t> </a:t>
            </a:r>
            <a:r>
              <a:rPr dirty="0" sz="900" spc="-25">
                <a:latin typeface="Palatino Linotype"/>
                <a:cs typeface="Palatino Linotype"/>
              </a:rPr>
              <a:t>??</a:t>
            </a:r>
            <a:endParaRPr sz="900">
              <a:latin typeface="Palatino Linotype"/>
              <a:cs typeface="Palatino Linotype"/>
            </a:endParaRPr>
          </a:p>
          <a:p>
            <a:pPr marL="155575" indent="-143510">
              <a:lnSpc>
                <a:spcPct val="100000"/>
              </a:lnSpc>
              <a:spcBef>
                <a:spcPts val="15"/>
              </a:spcBef>
              <a:buAutoNum type="arabicParenR"/>
              <a:tabLst>
                <a:tab pos="156210" algn="l"/>
              </a:tabLst>
            </a:pPr>
            <a:r>
              <a:rPr dirty="0" sz="900">
                <a:latin typeface="Palatino Linotype"/>
                <a:cs typeface="Palatino Linotype"/>
              </a:rPr>
              <a:t>Installing</a:t>
            </a:r>
            <a:r>
              <a:rPr dirty="0" sz="900" spc="5">
                <a:latin typeface="Palatino Linotype"/>
                <a:cs typeface="Palatino Linotype"/>
              </a:rPr>
              <a:t> </a:t>
            </a:r>
            <a:r>
              <a:rPr dirty="0" sz="900" spc="-10">
                <a:latin typeface="Palatino Linotype"/>
                <a:cs typeface="Palatino Linotype"/>
              </a:rPr>
              <a:t>new</a:t>
            </a:r>
            <a:r>
              <a:rPr dirty="0" sz="900" spc="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packages:</a:t>
            </a:r>
            <a:r>
              <a:rPr dirty="0" sz="900" spc="85">
                <a:latin typeface="Palatino Linotype"/>
                <a:cs typeface="Palatino Linotype"/>
              </a:rPr>
              <a:t> </a:t>
            </a:r>
            <a:r>
              <a:rPr dirty="0" sz="900" spc="-10">
                <a:latin typeface="Palatino Linotype"/>
                <a:cs typeface="Palatino Linotype"/>
              </a:rPr>
              <a:t>install.packages()</a:t>
            </a:r>
            <a:endParaRPr sz="900">
              <a:latin typeface="Palatino Linotype"/>
              <a:cs typeface="Palatino Linotype"/>
            </a:endParaRPr>
          </a:p>
          <a:p>
            <a:pPr marL="155575" indent="-143510">
              <a:lnSpc>
                <a:spcPct val="100000"/>
              </a:lnSpc>
              <a:spcBef>
                <a:spcPts val="15"/>
              </a:spcBef>
              <a:buAutoNum type="arabicParenR"/>
              <a:tabLst>
                <a:tab pos="156210" algn="l"/>
              </a:tabLst>
            </a:pPr>
            <a:r>
              <a:rPr dirty="0" sz="900" spc="-10">
                <a:latin typeface="Palatino Linotype"/>
                <a:cs typeface="Palatino Linotype"/>
              </a:rPr>
              <a:t>Loading</a:t>
            </a:r>
            <a:r>
              <a:rPr dirty="0" sz="900" spc="-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packages:</a:t>
            </a:r>
            <a:r>
              <a:rPr dirty="0" sz="900" spc="70">
                <a:latin typeface="Palatino Linotype"/>
                <a:cs typeface="Palatino Linotype"/>
              </a:rPr>
              <a:t> </a:t>
            </a:r>
            <a:r>
              <a:rPr dirty="0" sz="900" spc="-10">
                <a:latin typeface="Palatino Linotype"/>
                <a:cs typeface="Palatino Linotype"/>
              </a:rPr>
              <a:t>library()</a:t>
            </a:r>
            <a:endParaRPr sz="900">
              <a:latin typeface="Palatino Linotype"/>
              <a:cs typeface="Palatino Linotype"/>
            </a:endParaRPr>
          </a:p>
          <a:p>
            <a:pPr marL="155575" indent="-143510">
              <a:lnSpc>
                <a:spcPct val="100000"/>
              </a:lnSpc>
              <a:spcBef>
                <a:spcPts val="20"/>
              </a:spcBef>
              <a:buAutoNum type="arabicParenR"/>
              <a:tabLst>
                <a:tab pos="156210" algn="l"/>
              </a:tabLst>
            </a:pPr>
            <a:r>
              <a:rPr dirty="0" sz="900">
                <a:latin typeface="Palatino Linotype"/>
                <a:cs typeface="Palatino Linotype"/>
              </a:rPr>
              <a:t>Setting</a:t>
            </a:r>
            <a:r>
              <a:rPr dirty="0" sz="900" spc="7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a</a:t>
            </a:r>
            <a:r>
              <a:rPr dirty="0" sz="900" spc="80">
                <a:latin typeface="Palatino Linotype"/>
                <a:cs typeface="Palatino Linotype"/>
              </a:rPr>
              <a:t> </a:t>
            </a:r>
            <a:r>
              <a:rPr dirty="0" sz="900" spc="-30">
                <a:latin typeface="Palatino Linotype"/>
                <a:cs typeface="Palatino Linotype"/>
              </a:rPr>
              <a:t>working</a:t>
            </a:r>
            <a:r>
              <a:rPr dirty="0" sz="900" spc="7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directory:</a:t>
            </a:r>
            <a:r>
              <a:rPr dirty="0" sz="900" spc="180">
                <a:latin typeface="Palatino Linotype"/>
                <a:cs typeface="Palatino Linotype"/>
              </a:rPr>
              <a:t> </a:t>
            </a:r>
            <a:r>
              <a:rPr dirty="0" sz="900" spc="-10">
                <a:latin typeface="Palatino Linotype"/>
                <a:cs typeface="Palatino Linotype"/>
              </a:rPr>
              <a:t>setwd()</a:t>
            </a:r>
            <a:endParaRPr sz="900">
              <a:latin typeface="Palatino Linotype"/>
              <a:cs typeface="Palatino Linotype"/>
            </a:endParaRPr>
          </a:p>
          <a:p>
            <a:pPr marL="155575" indent="-143510">
              <a:lnSpc>
                <a:spcPct val="100000"/>
              </a:lnSpc>
              <a:spcBef>
                <a:spcPts val="15"/>
              </a:spcBef>
              <a:buAutoNum type="arabicParenR"/>
              <a:tabLst>
                <a:tab pos="156210" algn="l"/>
              </a:tabLst>
            </a:pPr>
            <a:r>
              <a:rPr dirty="0" sz="900" spc="-10">
                <a:latin typeface="Palatino Linotype"/>
                <a:cs typeface="Palatino Linotype"/>
              </a:rPr>
              <a:t>Summarizing</a:t>
            </a:r>
            <a:r>
              <a:rPr dirty="0" sz="900" spc="10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an</a:t>
            </a:r>
            <a:r>
              <a:rPr dirty="0" sz="900" spc="10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object:</a:t>
            </a:r>
            <a:r>
              <a:rPr dirty="0" sz="900" spc="215">
                <a:latin typeface="Palatino Linotype"/>
                <a:cs typeface="Palatino Linotype"/>
              </a:rPr>
              <a:t> </a:t>
            </a:r>
            <a:r>
              <a:rPr dirty="0" sz="900" spc="-10">
                <a:latin typeface="Palatino Linotype"/>
                <a:cs typeface="Palatino Linotype"/>
              </a:rPr>
              <a:t>summary()</a:t>
            </a:r>
            <a:endParaRPr sz="900">
              <a:latin typeface="Palatino Linotype"/>
              <a:cs typeface="Palatino Linotyp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987294" y="1640745"/>
            <a:ext cx="2426970" cy="579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95"/>
              </a:spcBef>
              <a:buAutoNum type="arabicParenR" startAt="6"/>
              <a:tabLst>
                <a:tab pos="156210" algn="l"/>
              </a:tabLst>
            </a:pPr>
            <a:r>
              <a:rPr dirty="0" sz="900">
                <a:latin typeface="Palatino Linotype"/>
                <a:cs typeface="Palatino Linotype"/>
              </a:rPr>
              <a:t>The</a:t>
            </a:r>
            <a:r>
              <a:rPr dirty="0" sz="900" spc="80">
                <a:latin typeface="Palatino Linotype"/>
                <a:cs typeface="Palatino Linotype"/>
              </a:rPr>
              <a:t> </a:t>
            </a:r>
            <a:r>
              <a:rPr dirty="0" sz="900" spc="-10">
                <a:latin typeface="Palatino Linotype"/>
                <a:cs typeface="Palatino Linotype"/>
              </a:rPr>
              <a:t>assignment</a:t>
            </a:r>
            <a:r>
              <a:rPr dirty="0" sz="900" spc="8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operator:</a:t>
            </a:r>
            <a:r>
              <a:rPr dirty="0" sz="900" spc="185">
                <a:latin typeface="Palatino Linotype"/>
                <a:cs typeface="Palatino Linotype"/>
              </a:rPr>
              <a:t> </a:t>
            </a:r>
            <a:r>
              <a:rPr dirty="0" sz="900" spc="105">
                <a:latin typeface="Palatino Linotype"/>
                <a:cs typeface="Palatino Linotype"/>
              </a:rPr>
              <a:t>&lt;-</a:t>
            </a:r>
            <a:endParaRPr sz="900">
              <a:latin typeface="Palatino Linotype"/>
              <a:cs typeface="Palatino Linotype"/>
            </a:endParaRPr>
          </a:p>
          <a:p>
            <a:pPr marL="155575" indent="-143510">
              <a:lnSpc>
                <a:spcPct val="100000"/>
              </a:lnSpc>
              <a:spcBef>
                <a:spcPts val="15"/>
              </a:spcBef>
              <a:buAutoNum type="arabicParenR" startAt="6"/>
              <a:tabLst>
                <a:tab pos="156210" algn="l"/>
              </a:tabLst>
            </a:pPr>
            <a:r>
              <a:rPr dirty="0" sz="900">
                <a:latin typeface="Palatino Linotype"/>
                <a:cs typeface="Palatino Linotype"/>
              </a:rPr>
              <a:t>Creating</a:t>
            </a:r>
            <a:r>
              <a:rPr dirty="0" sz="900" spc="6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a</a:t>
            </a:r>
            <a:r>
              <a:rPr dirty="0" sz="900" spc="70">
                <a:latin typeface="Palatino Linotype"/>
                <a:cs typeface="Palatino Linotype"/>
              </a:rPr>
              <a:t> </a:t>
            </a:r>
            <a:r>
              <a:rPr dirty="0" sz="900" spc="-10">
                <a:latin typeface="Palatino Linotype"/>
                <a:cs typeface="Palatino Linotype"/>
              </a:rPr>
              <a:t>new</a:t>
            </a:r>
            <a:r>
              <a:rPr dirty="0" sz="900" spc="65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data</a:t>
            </a:r>
            <a:r>
              <a:rPr dirty="0" sz="900" spc="70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frame:</a:t>
            </a:r>
            <a:r>
              <a:rPr dirty="0" sz="900" spc="165">
                <a:latin typeface="Palatino Linotype"/>
                <a:cs typeface="Palatino Linotype"/>
              </a:rPr>
              <a:t> </a:t>
            </a:r>
            <a:r>
              <a:rPr dirty="0" sz="900" spc="-10">
                <a:latin typeface="Palatino Linotype"/>
                <a:cs typeface="Palatino Linotype"/>
              </a:rPr>
              <a:t>data.frame()</a:t>
            </a:r>
            <a:endParaRPr sz="900">
              <a:latin typeface="Palatino Linotype"/>
              <a:cs typeface="Palatino Linotype"/>
            </a:endParaRPr>
          </a:p>
          <a:p>
            <a:pPr marL="155575" indent="-143510">
              <a:lnSpc>
                <a:spcPct val="100000"/>
              </a:lnSpc>
              <a:spcBef>
                <a:spcPts val="15"/>
              </a:spcBef>
              <a:buAutoNum type="arabicParenR" startAt="6"/>
              <a:tabLst>
                <a:tab pos="156210" algn="l"/>
              </a:tabLst>
            </a:pPr>
            <a:r>
              <a:rPr dirty="0" sz="900">
                <a:latin typeface="Palatino Linotype"/>
                <a:cs typeface="Palatino Linotype"/>
              </a:rPr>
              <a:t>An</a:t>
            </a:r>
            <a:r>
              <a:rPr dirty="0" sz="900" spc="45">
                <a:latin typeface="Palatino Linotype"/>
                <a:cs typeface="Palatino Linotype"/>
              </a:rPr>
              <a:t> </a:t>
            </a:r>
            <a:r>
              <a:rPr dirty="0" sz="900" spc="-20">
                <a:latin typeface="Palatino Linotype"/>
                <a:cs typeface="Palatino Linotype"/>
              </a:rPr>
              <a:t>advanced</a:t>
            </a:r>
            <a:r>
              <a:rPr dirty="0" sz="900" spc="50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plot</a:t>
            </a:r>
            <a:r>
              <a:rPr dirty="0" sz="900" spc="50">
                <a:latin typeface="Palatino Linotype"/>
                <a:cs typeface="Palatino Linotype"/>
              </a:rPr>
              <a:t> </a:t>
            </a:r>
            <a:r>
              <a:rPr dirty="0" sz="900" spc="-10">
                <a:latin typeface="Palatino Linotype"/>
                <a:cs typeface="Palatino Linotype"/>
              </a:rPr>
              <a:t>command</a:t>
            </a:r>
            <a:r>
              <a:rPr dirty="0" sz="900" spc="50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suite:</a:t>
            </a:r>
            <a:r>
              <a:rPr dirty="0" sz="900" spc="135">
                <a:latin typeface="Palatino Linotype"/>
                <a:cs typeface="Palatino Linotype"/>
              </a:rPr>
              <a:t> </a:t>
            </a:r>
            <a:r>
              <a:rPr dirty="0" sz="900" spc="-10">
                <a:latin typeface="Palatino Linotype"/>
                <a:cs typeface="Palatino Linotype"/>
              </a:rPr>
              <a:t>ggplot2</a:t>
            </a:r>
            <a:endParaRPr sz="900">
              <a:latin typeface="Palatino Linotype"/>
              <a:cs typeface="Palatino Linotype"/>
            </a:endParaRPr>
          </a:p>
          <a:p>
            <a:pPr marL="155575" indent="-143510">
              <a:lnSpc>
                <a:spcPct val="100000"/>
              </a:lnSpc>
              <a:spcBef>
                <a:spcPts val="20"/>
              </a:spcBef>
              <a:buAutoNum type="arabicParenR" startAt="6"/>
              <a:tabLst>
                <a:tab pos="156210" algn="l"/>
              </a:tabLst>
            </a:pPr>
            <a:r>
              <a:rPr dirty="0" sz="900">
                <a:latin typeface="Palatino Linotype"/>
                <a:cs typeface="Palatino Linotype"/>
              </a:rPr>
              <a:t>The</a:t>
            </a:r>
            <a:r>
              <a:rPr dirty="0" sz="900" spc="40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dplyr</a:t>
            </a:r>
            <a:r>
              <a:rPr dirty="0" sz="900" spc="40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package:</a:t>
            </a:r>
            <a:r>
              <a:rPr dirty="0" sz="900" spc="130">
                <a:latin typeface="Palatino Linotype"/>
                <a:cs typeface="Palatino Linotype"/>
              </a:rPr>
              <a:t> </a:t>
            </a:r>
            <a:r>
              <a:rPr dirty="0" sz="900">
                <a:latin typeface="Palatino Linotype"/>
                <a:cs typeface="Palatino Linotype"/>
              </a:rPr>
              <a:t>Variable</a:t>
            </a:r>
            <a:r>
              <a:rPr dirty="0" sz="900" spc="40">
                <a:latin typeface="Palatino Linotype"/>
                <a:cs typeface="Palatino Linotype"/>
              </a:rPr>
              <a:t> </a:t>
            </a:r>
            <a:r>
              <a:rPr dirty="0" sz="900" spc="-10">
                <a:latin typeface="Palatino Linotype"/>
                <a:cs typeface="Palatino Linotype"/>
              </a:rPr>
              <a:t>transformation</a:t>
            </a:r>
            <a:endParaRPr sz="900">
              <a:latin typeface="Palatino Linotype"/>
              <a:cs typeface="Palatino Linotype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7" name="object 7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</a:t>
            </a:r>
            <a:r>
              <a:rPr dirty="0" spc="65"/>
              <a:t> </a:t>
            </a:r>
            <a:r>
              <a:rPr dirty="0" spc="-50"/>
              <a:t>Advanced</a:t>
            </a:r>
            <a:r>
              <a:rPr dirty="0" spc="65"/>
              <a:t> </a:t>
            </a:r>
            <a:r>
              <a:rPr dirty="0"/>
              <a:t>Plotting</a:t>
            </a:r>
            <a:r>
              <a:rPr dirty="0" spc="65"/>
              <a:t> </a:t>
            </a:r>
            <a:r>
              <a:rPr dirty="0"/>
              <a:t>Function:</a:t>
            </a:r>
            <a:r>
              <a:rPr dirty="0" spc="204"/>
              <a:t> </a:t>
            </a:r>
            <a:r>
              <a:rPr dirty="0" spc="-10"/>
              <a:t>ggplot2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/>
              <a:t>Yup,</a:t>
            </a:r>
            <a:r>
              <a:rPr dirty="0" spc="20"/>
              <a:t> </a:t>
            </a:r>
            <a:r>
              <a:rPr dirty="0" spc="-25"/>
              <a:t>definitely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 spc="-25"/>
              <a:t>negative</a:t>
            </a:r>
            <a:r>
              <a:rPr dirty="0" spc="20"/>
              <a:t> </a:t>
            </a:r>
            <a:r>
              <a:rPr dirty="0" spc="-10"/>
              <a:t>relationship!</a:t>
            </a:r>
          </a:p>
          <a:p>
            <a:pPr marL="12700" marR="830580">
              <a:lnSpc>
                <a:spcPct val="102600"/>
              </a:lnSpc>
              <a:spcBef>
                <a:spcPts val="595"/>
              </a:spcBef>
            </a:pPr>
            <a:r>
              <a:rPr dirty="0"/>
              <a:t>For</a:t>
            </a:r>
            <a:r>
              <a:rPr dirty="0" spc="25"/>
              <a:t> </a:t>
            </a:r>
            <a:r>
              <a:rPr dirty="0" spc="-10"/>
              <a:t>clarity,</a:t>
            </a:r>
            <a:r>
              <a:rPr dirty="0" spc="30"/>
              <a:t> </a:t>
            </a:r>
            <a:r>
              <a:rPr dirty="0"/>
              <a:t>I</a:t>
            </a:r>
            <a:r>
              <a:rPr dirty="0" spc="30"/>
              <a:t> </a:t>
            </a:r>
            <a:r>
              <a:rPr dirty="0" spc="-25"/>
              <a:t>simply</a:t>
            </a:r>
            <a:r>
              <a:rPr dirty="0" spc="30"/>
              <a:t> </a:t>
            </a:r>
            <a:r>
              <a:rPr dirty="0" spc="-30"/>
              <a:t>added</a:t>
            </a:r>
            <a:r>
              <a:rPr dirty="0" spc="30"/>
              <a:t> </a:t>
            </a:r>
            <a:r>
              <a:rPr dirty="0"/>
              <a:t>an</a:t>
            </a:r>
            <a:r>
              <a:rPr dirty="0" spc="30"/>
              <a:t> </a:t>
            </a:r>
            <a:r>
              <a:rPr dirty="0" spc="-20"/>
              <a:t>additional</a:t>
            </a:r>
            <a:r>
              <a:rPr dirty="0" spc="30"/>
              <a:t> </a:t>
            </a:r>
            <a:r>
              <a:rPr dirty="0" spc="-10"/>
              <a:t>feature</a:t>
            </a:r>
            <a:r>
              <a:rPr dirty="0" spc="30"/>
              <a:t> </a:t>
            </a:r>
            <a:r>
              <a:rPr dirty="0"/>
              <a:t>to</a:t>
            </a:r>
            <a:r>
              <a:rPr dirty="0" spc="25"/>
              <a:t> </a:t>
            </a:r>
            <a:r>
              <a:rPr dirty="0"/>
              <a:t>the</a:t>
            </a:r>
            <a:r>
              <a:rPr dirty="0" spc="30"/>
              <a:t> </a:t>
            </a:r>
            <a:r>
              <a:rPr dirty="0"/>
              <a:t>plot</a:t>
            </a:r>
            <a:r>
              <a:rPr dirty="0" spc="30"/>
              <a:t> </a:t>
            </a:r>
            <a:r>
              <a:rPr dirty="0" spc="-30"/>
              <a:t>using</a:t>
            </a:r>
            <a:r>
              <a:rPr dirty="0" spc="30"/>
              <a:t> </a:t>
            </a:r>
            <a:r>
              <a:rPr dirty="0" spc="-25"/>
              <a:t>the </a:t>
            </a:r>
            <a:r>
              <a:rPr dirty="0"/>
              <a:t>stat_smooth()</a:t>
            </a:r>
            <a:r>
              <a:rPr dirty="0" spc="355"/>
              <a:t> </a:t>
            </a:r>
            <a:r>
              <a:rPr dirty="0" spc="-10"/>
              <a:t>function.</a:t>
            </a:r>
          </a:p>
          <a:p>
            <a:pPr marL="12700" marR="337185">
              <a:lnSpc>
                <a:spcPct val="102600"/>
              </a:lnSpc>
              <a:spcBef>
                <a:spcPts val="600"/>
              </a:spcBef>
            </a:pPr>
            <a:r>
              <a:rPr dirty="0"/>
              <a:t>Within</a:t>
            </a:r>
            <a:r>
              <a:rPr dirty="0" spc="40"/>
              <a:t> </a:t>
            </a:r>
            <a:r>
              <a:rPr dirty="0"/>
              <a:t>this</a:t>
            </a:r>
            <a:r>
              <a:rPr dirty="0" spc="40"/>
              <a:t> </a:t>
            </a:r>
            <a:r>
              <a:rPr dirty="0" spc="-10"/>
              <a:t>function,</a:t>
            </a:r>
            <a:r>
              <a:rPr dirty="0" spc="40"/>
              <a:t> </a:t>
            </a:r>
            <a:r>
              <a:rPr dirty="0"/>
              <a:t>I</a:t>
            </a:r>
            <a:r>
              <a:rPr dirty="0" spc="40"/>
              <a:t> </a:t>
            </a:r>
            <a:r>
              <a:rPr dirty="0" spc="-30"/>
              <a:t>specified</a:t>
            </a:r>
            <a:r>
              <a:rPr dirty="0" spc="40"/>
              <a:t> </a:t>
            </a:r>
            <a:r>
              <a:rPr dirty="0"/>
              <a:t>that</a:t>
            </a:r>
            <a:r>
              <a:rPr dirty="0" spc="40"/>
              <a:t> </a:t>
            </a:r>
            <a:r>
              <a:rPr dirty="0"/>
              <a:t>the</a:t>
            </a:r>
            <a:r>
              <a:rPr dirty="0" spc="40"/>
              <a:t> </a:t>
            </a:r>
            <a:r>
              <a:rPr dirty="0" spc="-25"/>
              <a:t>‘smoothing’</a:t>
            </a:r>
            <a:r>
              <a:rPr dirty="0" spc="40"/>
              <a:t> </a:t>
            </a:r>
            <a:r>
              <a:rPr dirty="0" spc="-25"/>
              <a:t>technique</a:t>
            </a:r>
            <a:r>
              <a:rPr dirty="0" spc="40"/>
              <a:t> </a:t>
            </a:r>
            <a:r>
              <a:rPr dirty="0"/>
              <a:t>be</a:t>
            </a:r>
            <a:r>
              <a:rPr dirty="0" spc="40"/>
              <a:t> </a:t>
            </a:r>
            <a:r>
              <a:rPr dirty="0"/>
              <a:t>‘lm’</a:t>
            </a:r>
            <a:r>
              <a:rPr dirty="0" spc="40"/>
              <a:t> </a:t>
            </a:r>
            <a:r>
              <a:rPr dirty="0" spc="-10"/>
              <a:t>which stands</a:t>
            </a:r>
            <a:r>
              <a:rPr dirty="0" spc="75"/>
              <a:t> </a:t>
            </a:r>
            <a:r>
              <a:rPr dirty="0"/>
              <a:t>for</a:t>
            </a:r>
            <a:r>
              <a:rPr dirty="0" spc="75"/>
              <a:t> </a:t>
            </a:r>
            <a:r>
              <a:rPr dirty="0" b="1">
                <a:latin typeface="Palatino Linotype"/>
                <a:cs typeface="Palatino Linotype"/>
              </a:rPr>
              <a:t>linear</a:t>
            </a:r>
            <a:r>
              <a:rPr dirty="0" spc="130" b="1">
                <a:latin typeface="Palatino Linotype"/>
                <a:cs typeface="Palatino Linotype"/>
              </a:rPr>
              <a:t> </a:t>
            </a:r>
            <a:r>
              <a:rPr dirty="0" spc="-10" b="1">
                <a:latin typeface="Palatino Linotype"/>
                <a:cs typeface="Palatino Linotype"/>
              </a:rPr>
              <a:t>model</a:t>
            </a:r>
            <a:r>
              <a:rPr dirty="0" spc="-10"/>
              <a:t>.</a:t>
            </a:r>
          </a:p>
          <a:p>
            <a:pPr marL="12700" marR="72390">
              <a:lnSpc>
                <a:spcPct val="102600"/>
              </a:lnSpc>
              <a:spcBef>
                <a:spcPts val="600"/>
              </a:spcBef>
            </a:pPr>
            <a:r>
              <a:rPr dirty="0"/>
              <a:t>In</a:t>
            </a:r>
            <a:r>
              <a:rPr dirty="0" spc="15"/>
              <a:t> </a:t>
            </a:r>
            <a:r>
              <a:rPr dirty="0" spc="-20"/>
              <a:t>essence,</a:t>
            </a:r>
            <a:r>
              <a:rPr dirty="0" spc="30"/>
              <a:t> </a:t>
            </a:r>
            <a:r>
              <a:rPr dirty="0"/>
              <a:t>I</a:t>
            </a:r>
            <a:r>
              <a:rPr dirty="0" spc="30"/>
              <a:t> </a:t>
            </a:r>
            <a:r>
              <a:rPr dirty="0" spc="-25"/>
              <a:t>simply</a:t>
            </a:r>
            <a:r>
              <a:rPr dirty="0" spc="30"/>
              <a:t> </a:t>
            </a:r>
            <a:r>
              <a:rPr dirty="0" spc="-30"/>
              <a:t>added</a:t>
            </a:r>
            <a:r>
              <a:rPr dirty="0" spc="30"/>
              <a:t> </a:t>
            </a:r>
            <a:r>
              <a:rPr dirty="0"/>
              <a:t>a</a:t>
            </a:r>
            <a:r>
              <a:rPr dirty="0" spc="30"/>
              <a:t> </a:t>
            </a:r>
            <a:r>
              <a:rPr dirty="0" spc="-20"/>
              <a:t>slope</a:t>
            </a:r>
            <a:r>
              <a:rPr dirty="0" spc="30"/>
              <a:t> </a:t>
            </a:r>
            <a:r>
              <a:rPr dirty="0"/>
              <a:t>to</a:t>
            </a:r>
            <a:r>
              <a:rPr dirty="0" spc="30"/>
              <a:t> </a:t>
            </a:r>
            <a:r>
              <a:rPr dirty="0"/>
              <a:t>the</a:t>
            </a:r>
            <a:r>
              <a:rPr dirty="0" spc="30"/>
              <a:t> </a:t>
            </a:r>
            <a:r>
              <a:rPr dirty="0"/>
              <a:t>plot</a:t>
            </a:r>
            <a:r>
              <a:rPr dirty="0" spc="30"/>
              <a:t> </a:t>
            </a:r>
            <a:r>
              <a:rPr dirty="0"/>
              <a:t>-</a:t>
            </a:r>
            <a:r>
              <a:rPr dirty="0" spc="30"/>
              <a:t> </a:t>
            </a:r>
            <a:r>
              <a:rPr dirty="0" spc="-25"/>
              <a:t>you</a:t>
            </a:r>
            <a:r>
              <a:rPr dirty="0" spc="30"/>
              <a:t> </a:t>
            </a:r>
            <a:r>
              <a:rPr dirty="0" spc="-60"/>
              <a:t>would</a:t>
            </a:r>
            <a:r>
              <a:rPr dirty="0" spc="30"/>
              <a:t> </a:t>
            </a:r>
            <a:r>
              <a:rPr dirty="0"/>
              <a:t>obtain</a:t>
            </a:r>
            <a:r>
              <a:rPr dirty="0" spc="30"/>
              <a:t> </a:t>
            </a:r>
            <a:r>
              <a:rPr dirty="0"/>
              <a:t>the</a:t>
            </a:r>
            <a:r>
              <a:rPr dirty="0" spc="30"/>
              <a:t> </a:t>
            </a:r>
            <a:r>
              <a:rPr dirty="0" spc="-10"/>
              <a:t>same</a:t>
            </a:r>
            <a:r>
              <a:rPr dirty="0" spc="30"/>
              <a:t> </a:t>
            </a:r>
            <a:r>
              <a:rPr dirty="0"/>
              <a:t>plot</a:t>
            </a:r>
            <a:r>
              <a:rPr dirty="0" spc="30"/>
              <a:t> </a:t>
            </a:r>
            <a:r>
              <a:rPr dirty="0" spc="-25"/>
              <a:t>in </a:t>
            </a:r>
            <a:r>
              <a:rPr dirty="0"/>
              <a:t>a</a:t>
            </a:r>
            <a:r>
              <a:rPr dirty="0" spc="35"/>
              <a:t> </a:t>
            </a:r>
            <a:r>
              <a:rPr dirty="0" spc="-10"/>
              <a:t>bivariate</a:t>
            </a:r>
            <a:r>
              <a:rPr dirty="0" spc="35"/>
              <a:t> </a:t>
            </a:r>
            <a:r>
              <a:rPr dirty="0" spc="-10"/>
              <a:t>regression!</a:t>
            </a:r>
          </a:p>
          <a:p>
            <a:pPr marL="12700" marR="5080">
              <a:lnSpc>
                <a:spcPct val="102600"/>
              </a:lnSpc>
              <a:spcBef>
                <a:spcPts val="595"/>
              </a:spcBef>
            </a:pPr>
            <a:r>
              <a:rPr dirty="0" spc="-10"/>
              <a:t>Finally,</a:t>
            </a:r>
            <a:r>
              <a:rPr dirty="0" spc="30"/>
              <a:t> </a:t>
            </a:r>
            <a:r>
              <a:rPr dirty="0"/>
              <a:t>the</a:t>
            </a:r>
            <a:r>
              <a:rPr dirty="0" spc="35"/>
              <a:t> </a:t>
            </a:r>
            <a:r>
              <a:rPr dirty="0"/>
              <a:t>‘se=TRUE’</a:t>
            </a:r>
            <a:r>
              <a:rPr dirty="0" spc="30"/>
              <a:t> </a:t>
            </a:r>
            <a:r>
              <a:rPr dirty="0"/>
              <a:t>statement</a:t>
            </a:r>
            <a:r>
              <a:rPr dirty="0" spc="30"/>
              <a:t> </a:t>
            </a:r>
            <a:r>
              <a:rPr dirty="0"/>
              <a:t>told</a:t>
            </a:r>
            <a:r>
              <a:rPr dirty="0" spc="30"/>
              <a:t> </a:t>
            </a:r>
            <a:r>
              <a:rPr dirty="0" spc="65"/>
              <a:t>R</a:t>
            </a:r>
            <a:r>
              <a:rPr dirty="0" spc="30"/>
              <a:t> </a:t>
            </a:r>
            <a:r>
              <a:rPr dirty="0"/>
              <a:t>to</a:t>
            </a:r>
            <a:r>
              <a:rPr dirty="0" spc="30"/>
              <a:t> </a:t>
            </a:r>
            <a:r>
              <a:rPr dirty="0" spc="-30"/>
              <a:t>include</a:t>
            </a:r>
            <a:r>
              <a:rPr dirty="0" spc="30"/>
              <a:t> </a:t>
            </a:r>
            <a:r>
              <a:rPr dirty="0" spc="-10"/>
              <a:t>standard</a:t>
            </a:r>
            <a:r>
              <a:rPr dirty="0" spc="30"/>
              <a:t> </a:t>
            </a:r>
            <a:r>
              <a:rPr dirty="0" spc="-10"/>
              <a:t>error</a:t>
            </a:r>
            <a:r>
              <a:rPr dirty="0" spc="30"/>
              <a:t> </a:t>
            </a:r>
            <a:r>
              <a:rPr dirty="0"/>
              <a:t>bars</a:t>
            </a:r>
            <a:r>
              <a:rPr dirty="0" spc="30"/>
              <a:t> </a:t>
            </a:r>
            <a:r>
              <a:rPr dirty="0" spc="-30"/>
              <a:t>around</a:t>
            </a:r>
            <a:r>
              <a:rPr dirty="0" spc="30"/>
              <a:t> </a:t>
            </a:r>
            <a:r>
              <a:rPr dirty="0" spc="-25"/>
              <a:t>the </a:t>
            </a:r>
            <a:r>
              <a:rPr dirty="0" spc="-10"/>
              <a:t>line</a:t>
            </a:r>
            <a:r>
              <a:rPr dirty="0" spc="25"/>
              <a:t> </a:t>
            </a:r>
            <a:r>
              <a:rPr dirty="0"/>
              <a:t>-</a:t>
            </a:r>
            <a:r>
              <a:rPr dirty="0" spc="30"/>
              <a:t> </a:t>
            </a:r>
            <a:r>
              <a:rPr dirty="0"/>
              <a:t>this</a:t>
            </a:r>
            <a:r>
              <a:rPr dirty="0" spc="30"/>
              <a:t> </a:t>
            </a:r>
            <a:r>
              <a:rPr dirty="0"/>
              <a:t>just</a:t>
            </a:r>
            <a:r>
              <a:rPr dirty="0" spc="30"/>
              <a:t> </a:t>
            </a:r>
            <a:r>
              <a:rPr dirty="0"/>
              <a:t>tells</a:t>
            </a:r>
            <a:r>
              <a:rPr dirty="0" spc="25"/>
              <a:t> </a:t>
            </a:r>
            <a:r>
              <a:rPr dirty="0"/>
              <a:t>us</a:t>
            </a:r>
            <a:r>
              <a:rPr dirty="0" spc="30"/>
              <a:t> </a:t>
            </a:r>
            <a:r>
              <a:rPr dirty="0" spc="-35"/>
              <a:t>where</a:t>
            </a:r>
            <a:r>
              <a:rPr dirty="0" spc="30"/>
              <a:t> </a:t>
            </a:r>
            <a:r>
              <a:rPr dirty="0"/>
              <a:t>the</a:t>
            </a:r>
            <a:r>
              <a:rPr dirty="0" spc="30"/>
              <a:t> </a:t>
            </a:r>
            <a:r>
              <a:rPr dirty="0"/>
              <a:t>true</a:t>
            </a:r>
            <a:r>
              <a:rPr dirty="0" spc="25"/>
              <a:t> </a:t>
            </a:r>
            <a:r>
              <a:rPr dirty="0" spc="-20"/>
              <a:t>population</a:t>
            </a:r>
            <a:r>
              <a:rPr dirty="0" spc="30"/>
              <a:t> </a:t>
            </a:r>
            <a:r>
              <a:rPr dirty="0" spc="-20"/>
              <a:t>slope</a:t>
            </a:r>
            <a:r>
              <a:rPr dirty="0" spc="30"/>
              <a:t> </a:t>
            </a:r>
            <a:r>
              <a:rPr dirty="0" spc="-20"/>
              <a:t>parameter</a:t>
            </a:r>
            <a:r>
              <a:rPr dirty="0" spc="30"/>
              <a:t> </a:t>
            </a:r>
            <a:r>
              <a:rPr dirty="0"/>
              <a:t>is</a:t>
            </a:r>
            <a:r>
              <a:rPr dirty="0" spc="25"/>
              <a:t> </a:t>
            </a:r>
            <a:r>
              <a:rPr dirty="0" spc="-25"/>
              <a:t>likely</a:t>
            </a:r>
            <a:r>
              <a:rPr dirty="0" spc="30"/>
              <a:t> </a:t>
            </a:r>
            <a:r>
              <a:rPr dirty="0"/>
              <a:t>to</a:t>
            </a:r>
            <a:r>
              <a:rPr dirty="0" spc="30"/>
              <a:t> </a:t>
            </a:r>
            <a:r>
              <a:rPr dirty="0" spc="-10"/>
              <a:t>fall.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59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35"/>
              <a:t> </a:t>
            </a:r>
            <a:r>
              <a:rPr dirty="0" spc="-10"/>
              <a:t>dplyr</a:t>
            </a:r>
            <a:r>
              <a:rPr dirty="0" spc="40"/>
              <a:t> </a:t>
            </a:r>
            <a:r>
              <a:rPr dirty="0"/>
              <a:t>Package:</a:t>
            </a:r>
            <a:r>
              <a:rPr dirty="0" spc="165"/>
              <a:t> </a:t>
            </a:r>
            <a:r>
              <a:rPr dirty="0" spc="-10"/>
              <a:t>Variable</a:t>
            </a:r>
            <a:r>
              <a:rPr dirty="0" spc="40"/>
              <a:t> </a:t>
            </a:r>
            <a:r>
              <a:rPr dirty="0" spc="-10"/>
              <a:t>Transformation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792999"/>
            <a:ext cx="5036820" cy="1834514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dplyr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package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suite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functions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make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variable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transformation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pretty painless.</a:t>
            </a:r>
            <a:endParaRPr sz="1100">
              <a:latin typeface="Palatino Linotype"/>
              <a:cs typeface="Palatino Linotype"/>
            </a:endParaRPr>
          </a:p>
          <a:p>
            <a:pPr marL="12700" marR="171450">
              <a:lnSpc>
                <a:spcPct val="102600"/>
              </a:lnSpc>
              <a:spcBef>
                <a:spcPts val="600"/>
              </a:spcBef>
            </a:pP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functions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within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package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combination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several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base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functions, </a:t>
            </a:r>
            <a:r>
              <a:rPr dirty="0" sz="1100">
                <a:latin typeface="Palatino Linotype"/>
                <a:cs typeface="Palatino Linotype"/>
              </a:rPr>
              <a:t>but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bit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more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novice-</a:t>
            </a:r>
            <a:r>
              <a:rPr dirty="0" sz="1100" spc="-10">
                <a:latin typeface="Palatino Linotype"/>
                <a:cs typeface="Palatino Linotype"/>
              </a:rPr>
              <a:t>friendly.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100" spc="-10">
                <a:latin typeface="Palatino Linotype"/>
                <a:cs typeface="Palatino Linotype"/>
              </a:rPr>
              <a:t>We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will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review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following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packages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here:</a:t>
            </a:r>
            <a:endParaRPr sz="1100">
              <a:latin typeface="Palatino Linotype"/>
              <a:cs typeface="Palatino Linotype"/>
            </a:endParaRPr>
          </a:p>
          <a:p>
            <a:pPr marL="289560" indent="-193040">
              <a:lnSpc>
                <a:spcPct val="100000"/>
              </a:lnSpc>
              <a:spcBef>
                <a:spcPts val="935"/>
              </a:spcBef>
              <a:buClr>
                <a:srgbClr val="3333B2"/>
              </a:buClr>
              <a:buAutoNum type="arabicParenR"/>
              <a:tabLst>
                <a:tab pos="290195" algn="l"/>
              </a:tabLst>
            </a:pPr>
            <a:r>
              <a:rPr dirty="0" sz="1100">
                <a:latin typeface="Palatino Linotype"/>
                <a:cs typeface="Palatino Linotype"/>
              </a:rPr>
              <a:t>filter()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arrange()</a:t>
            </a:r>
            <a:endParaRPr sz="1100">
              <a:latin typeface="Palatino Linotype"/>
              <a:cs typeface="Palatino Linotype"/>
            </a:endParaRPr>
          </a:p>
          <a:p>
            <a:pPr marL="289560" indent="-19304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AutoNum type="arabicParenR"/>
              <a:tabLst>
                <a:tab pos="290195" algn="l"/>
              </a:tabLst>
            </a:pPr>
            <a:r>
              <a:rPr dirty="0" sz="1100">
                <a:latin typeface="Palatino Linotype"/>
                <a:cs typeface="Palatino Linotype"/>
              </a:rPr>
              <a:t>mutate()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transmute()</a:t>
            </a:r>
            <a:endParaRPr sz="1100">
              <a:latin typeface="Palatino Linotype"/>
              <a:cs typeface="Palatino Linotype"/>
            </a:endParaRPr>
          </a:p>
          <a:p>
            <a:pPr marL="289560" indent="-19304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AutoNum type="arabicParenR"/>
              <a:tabLst>
                <a:tab pos="290195" algn="l"/>
              </a:tabLst>
            </a:pPr>
            <a:r>
              <a:rPr dirty="0" sz="1100">
                <a:latin typeface="Palatino Linotype"/>
                <a:cs typeface="Palatino Linotype"/>
              </a:rPr>
              <a:t>select()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rename()</a:t>
            </a:r>
            <a:endParaRPr sz="1100">
              <a:latin typeface="Palatino Linotype"/>
              <a:cs typeface="Palatino Linotype"/>
            </a:endParaRPr>
          </a:p>
          <a:p>
            <a:pPr marL="289560" indent="-193040">
              <a:lnSpc>
                <a:spcPct val="100000"/>
              </a:lnSpc>
              <a:spcBef>
                <a:spcPts val="30"/>
              </a:spcBef>
              <a:buClr>
                <a:srgbClr val="3333B2"/>
              </a:buClr>
              <a:buAutoNum type="arabicParenR"/>
              <a:tabLst>
                <a:tab pos="290195" algn="l"/>
              </a:tabLst>
            </a:pPr>
            <a:r>
              <a:rPr dirty="0" sz="1100" spc="-10">
                <a:latin typeface="Palatino Linotype"/>
                <a:cs typeface="Palatino Linotype"/>
              </a:rPr>
              <a:t>summarise()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59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60"/>
              <a:t> </a:t>
            </a:r>
            <a:r>
              <a:rPr dirty="0" spc="-10"/>
              <a:t>dplyr</a:t>
            </a:r>
            <a:r>
              <a:rPr dirty="0" spc="65"/>
              <a:t> </a:t>
            </a:r>
            <a:r>
              <a:rPr dirty="0"/>
              <a:t>Package:</a:t>
            </a:r>
            <a:r>
              <a:rPr dirty="0" spc="204"/>
              <a:t> </a:t>
            </a:r>
            <a:r>
              <a:rPr dirty="0"/>
              <a:t>filter()</a:t>
            </a:r>
            <a:r>
              <a:rPr dirty="0" spc="60"/>
              <a:t> </a:t>
            </a:r>
            <a:r>
              <a:rPr dirty="0"/>
              <a:t>and</a:t>
            </a:r>
            <a:r>
              <a:rPr dirty="0" spc="65"/>
              <a:t> </a:t>
            </a:r>
            <a:r>
              <a:rPr dirty="0" spc="-10"/>
              <a:t>arrange()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99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/>
              <a:t>The</a:t>
            </a:r>
            <a:r>
              <a:rPr dirty="0" spc="25"/>
              <a:t> </a:t>
            </a:r>
            <a:r>
              <a:rPr dirty="0"/>
              <a:t>filter()</a:t>
            </a:r>
            <a:r>
              <a:rPr dirty="0" spc="30"/>
              <a:t> </a:t>
            </a:r>
            <a:r>
              <a:rPr dirty="0"/>
              <a:t>and</a:t>
            </a:r>
            <a:r>
              <a:rPr dirty="0" spc="30"/>
              <a:t> </a:t>
            </a:r>
            <a:r>
              <a:rPr dirty="0"/>
              <a:t>arrange()</a:t>
            </a:r>
            <a:r>
              <a:rPr dirty="0" spc="25"/>
              <a:t> </a:t>
            </a:r>
            <a:r>
              <a:rPr dirty="0" spc="-25"/>
              <a:t>functions</a:t>
            </a:r>
            <a:r>
              <a:rPr dirty="0" spc="30"/>
              <a:t> </a:t>
            </a:r>
            <a:r>
              <a:rPr dirty="0" spc="-25"/>
              <a:t>perform</a:t>
            </a:r>
            <a:r>
              <a:rPr dirty="0" spc="30"/>
              <a:t> </a:t>
            </a:r>
            <a:r>
              <a:rPr dirty="0" spc="-10"/>
              <a:t>related</a:t>
            </a:r>
            <a:r>
              <a:rPr dirty="0" spc="30"/>
              <a:t> </a:t>
            </a:r>
            <a:r>
              <a:rPr dirty="0" spc="-10"/>
              <a:t>tasks.</a:t>
            </a: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/>
              <a:t>filter()</a:t>
            </a:r>
            <a:r>
              <a:rPr dirty="0" spc="20"/>
              <a:t> </a:t>
            </a:r>
            <a:r>
              <a:rPr dirty="0" spc="-40"/>
              <a:t>allows</a:t>
            </a:r>
            <a:r>
              <a:rPr dirty="0" spc="20"/>
              <a:t> </a:t>
            </a:r>
            <a:r>
              <a:rPr dirty="0" spc="-25"/>
              <a:t>you</a:t>
            </a:r>
            <a:r>
              <a:rPr dirty="0" spc="20"/>
              <a:t> </a:t>
            </a:r>
            <a:r>
              <a:rPr dirty="0"/>
              <a:t>to</a:t>
            </a:r>
            <a:r>
              <a:rPr dirty="0" spc="25"/>
              <a:t> </a:t>
            </a:r>
            <a:r>
              <a:rPr dirty="0"/>
              <a:t>select</a:t>
            </a:r>
            <a:r>
              <a:rPr dirty="0" spc="20"/>
              <a:t> </a:t>
            </a:r>
            <a:r>
              <a:rPr dirty="0"/>
              <a:t>cases</a:t>
            </a:r>
            <a:r>
              <a:rPr dirty="0" spc="20"/>
              <a:t> </a:t>
            </a:r>
            <a:r>
              <a:rPr dirty="0" spc="-20"/>
              <a:t>from</a:t>
            </a:r>
            <a:r>
              <a:rPr dirty="0" spc="20"/>
              <a:t> </a:t>
            </a:r>
            <a:r>
              <a:rPr dirty="0"/>
              <a:t>an</a:t>
            </a:r>
            <a:r>
              <a:rPr dirty="0" spc="25"/>
              <a:t> </a:t>
            </a:r>
            <a:r>
              <a:rPr dirty="0"/>
              <a:t>object</a:t>
            </a:r>
            <a:r>
              <a:rPr dirty="0" spc="20"/>
              <a:t> </a:t>
            </a:r>
            <a:r>
              <a:rPr dirty="0" spc="-20"/>
              <a:t>based</a:t>
            </a:r>
            <a:r>
              <a:rPr dirty="0" spc="20"/>
              <a:t> </a:t>
            </a:r>
            <a:r>
              <a:rPr dirty="0" spc="-25"/>
              <a:t>upon</a:t>
            </a:r>
            <a:r>
              <a:rPr dirty="0" spc="20"/>
              <a:t> </a:t>
            </a:r>
            <a:r>
              <a:rPr dirty="0"/>
              <a:t>their</a:t>
            </a:r>
            <a:r>
              <a:rPr dirty="0" spc="25"/>
              <a:t> </a:t>
            </a:r>
            <a:r>
              <a:rPr dirty="0" spc="-10"/>
              <a:t>values.</a:t>
            </a:r>
          </a:p>
          <a:p>
            <a:pPr marL="12700" marR="5080">
              <a:lnSpc>
                <a:spcPct val="102699"/>
              </a:lnSpc>
              <a:spcBef>
                <a:spcPts val="600"/>
              </a:spcBef>
            </a:pPr>
            <a:r>
              <a:rPr dirty="0"/>
              <a:t>arrange()</a:t>
            </a:r>
            <a:r>
              <a:rPr dirty="0" spc="10"/>
              <a:t> </a:t>
            </a:r>
            <a:r>
              <a:rPr dirty="0" spc="-40"/>
              <a:t>allows</a:t>
            </a:r>
            <a:r>
              <a:rPr dirty="0" spc="15"/>
              <a:t> </a:t>
            </a:r>
            <a:r>
              <a:rPr dirty="0" spc="-25"/>
              <a:t>you</a:t>
            </a:r>
            <a:r>
              <a:rPr dirty="0" spc="10"/>
              <a:t> </a:t>
            </a:r>
            <a:r>
              <a:rPr dirty="0"/>
              <a:t>to</a:t>
            </a:r>
            <a:r>
              <a:rPr dirty="0" spc="15"/>
              <a:t> </a:t>
            </a:r>
            <a:r>
              <a:rPr dirty="0" spc="-30"/>
              <a:t>reorder</a:t>
            </a:r>
            <a:r>
              <a:rPr dirty="0" spc="10"/>
              <a:t> </a:t>
            </a:r>
            <a:r>
              <a:rPr dirty="0"/>
              <a:t>cases,</a:t>
            </a:r>
            <a:r>
              <a:rPr dirty="0" spc="15"/>
              <a:t> </a:t>
            </a:r>
            <a:r>
              <a:rPr dirty="0" spc="-10"/>
              <a:t>similar</a:t>
            </a:r>
            <a:r>
              <a:rPr dirty="0" spc="10"/>
              <a:t> </a:t>
            </a:r>
            <a:r>
              <a:rPr dirty="0"/>
              <a:t>to</a:t>
            </a:r>
            <a:r>
              <a:rPr dirty="0" spc="15"/>
              <a:t> </a:t>
            </a:r>
            <a:r>
              <a:rPr dirty="0" spc="-10"/>
              <a:t>sorting</a:t>
            </a:r>
            <a:r>
              <a:rPr dirty="0" spc="10"/>
              <a:t> </a:t>
            </a:r>
            <a:r>
              <a:rPr dirty="0"/>
              <a:t>an</a:t>
            </a:r>
            <a:r>
              <a:rPr dirty="0" spc="15"/>
              <a:t> </a:t>
            </a:r>
            <a:r>
              <a:rPr dirty="0"/>
              <a:t>Excel</a:t>
            </a:r>
            <a:r>
              <a:rPr dirty="0" spc="15"/>
              <a:t> </a:t>
            </a:r>
            <a:r>
              <a:rPr dirty="0"/>
              <a:t>sheet</a:t>
            </a:r>
            <a:r>
              <a:rPr dirty="0" spc="10"/>
              <a:t> </a:t>
            </a:r>
            <a:r>
              <a:rPr dirty="0"/>
              <a:t>by</a:t>
            </a:r>
            <a:r>
              <a:rPr dirty="0" spc="15"/>
              <a:t> </a:t>
            </a:r>
            <a:r>
              <a:rPr dirty="0" spc="-10"/>
              <a:t>one</a:t>
            </a:r>
            <a:r>
              <a:rPr dirty="0" spc="10"/>
              <a:t> </a:t>
            </a:r>
            <a:r>
              <a:rPr dirty="0" spc="-25"/>
              <a:t>or </a:t>
            </a:r>
            <a:r>
              <a:rPr dirty="0" spc="-30"/>
              <a:t>multiple</a:t>
            </a:r>
            <a:r>
              <a:rPr dirty="0" spc="30"/>
              <a:t> </a:t>
            </a:r>
            <a:r>
              <a:rPr dirty="0" spc="-10"/>
              <a:t>columns.</a:t>
            </a: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/>
              <a:t>Let’s</a:t>
            </a:r>
            <a:r>
              <a:rPr dirty="0" spc="30"/>
              <a:t> </a:t>
            </a:r>
            <a:r>
              <a:rPr dirty="0"/>
              <a:t>see</a:t>
            </a:r>
            <a:r>
              <a:rPr dirty="0" spc="35"/>
              <a:t> </a:t>
            </a:r>
            <a:r>
              <a:rPr dirty="0"/>
              <a:t>both</a:t>
            </a:r>
            <a:r>
              <a:rPr dirty="0" spc="35"/>
              <a:t> </a:t>
            </a:r>
            <a:r>
              <a:rPr dirty="0"/>
              <a:t>in</a:t>
            </a:r>
            <a:r>
              <a:rPr dirty="0" spc="35"/>
              <a:t> </a:t>
            </a:r>
            <a:r>
              <a:rPr dirty="0"/>
              <a:t>action</a:t>
            </a:r>
            <a:r>
              <a:rPr dirty="0" spc="35"/>
              <a:t> </a:t>
            </a:r>
            <a:r>
              <a:rPr dirty="0" spc="-30"/>
              <a:t>using</a:t>
            </a:r>
            <a:r>
              <a:rPr dirty="0" spc="35"/>
              <a:t> </a:t>
            </a:r>
            <a:r>
              <a:rPr dirty="0"/>
              <a:t>the</a:t>
            </a:r>
            <a:r>
              <a:rPr dirty="0" spc="35"/>
              <a:t> </a:t>
            </a:r>
            <a:r>
              <a:rPr dirty="0"/>
              <a:t>NLSY</a:t>
            </a:r>
            <a:r>
              <a:rPr dirty="0" spc="35"/>
              <a:t> </a:t>
            </a:r>
            <a:r>
              <a:rPr dirty="0"/>
              <a:t>data</a:t>
            </a:r>
            <a:r>
              <a:rPr dirty="0" spc="35"/>
              <a:t> </a:t>
            </a:r>
            <a:r>
              <a:rPr dirty="0" spc="-75"/>
              <a:t>we</a:t>
            </a:r>
            <a:r>
              <a:rPr dirty="0" spc="30"/>
              <a:t> </a:t>
            </a:r>
            <a:r>
              <a:rPr dirty="0" spc="-55"/>
              <a:t>downloaded</a:t>
            </a:r>
            <a:r>
              <a:rPr dirty="0" spc="35"/>
              <a:t> </a:t>
            </a:r>
            <a:r>
              <a:rPr dirty="0" spc="-10"/>
              <a:t>earlier.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59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60"/>
              <a:t> </a:t>
            </a:r>
            <a:r>
              <a:rPr dirty="0" spc="-10"/>
              <a:t>dplyr</a:t>
            </a:r>
            <a:r>
              <a:rPr dirty="0" spc="65"/>
              <a:t> </a:t>
            </a:r>
            <a:r>
              <a:rPr dirty="0"/>
              <a:t>Package:</a:t>
            </a:r>
            <a:r>
              <a:rPr dirty="0" spc="204"/>
              <a:t> </a:t>
            </a:r>
            <a:r>
              <a:rPr dirty="0"/>
              <a:t>filter()</a:t>
            </a:r>
            <a:r>
              <a:rPr dirty="0" spc="60"/>
              <a:t> </a:t>
            </a:r>
            <a:r>
              <a:rPr dirty="0"/>
              <a:t>and</a:t>
            </a:r>
            <a:r>
              <a:rPr dirty="0" spc="65"/>
              <a:t> </a:t>
            </a:r>
            <a:r>
              <a:rPr dirty="0" spc="-10"/>
              <a:t>arrange()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2046" y="744181"/>
            <a:ext cx="5116195" cy="54737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-75">
                <a:latin typeface="Palatino Linotype"/>
                <a:cs typeface="Palatino Linotype"/>
              </a:rPr>
              <a:t>NLSY97</a:t>
            </a:r>
            <a:r>
              <a:rPr dirty="0" sz="1100" spc="14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%&gt;%</a:t>
            </a:r>
            <a:endParaRPr sz="1100">
              <a:latin typeface="Palatino Linotype"/>
              <a:cs typeface="Palatino Linotype"/>
            </a:endParaRPr>
          </a:p>
          <a:p>
            <a:pPr marL="182880">
              <a:lnSpc>
                <a:spcPct val="100000"/>
              </a:lnSpc>
              <a:spcBef>
                <a:spcPts val="35"/>
              </a:spcBef>
            </a:pPr>
            <a:r>
              <a:rPr dirty="0" sz="1100" spc="114">
                <a:latin typeface="Palatino Linotype"/>
                <a:cs typeface="Palatino Linotype"/>
              </a:rPr>
              <a:t>filter(sex==</a:t>
            </a:r>
            <a:r>
              <a:rPr dirty="0" sz="1100" spc="114">
                <a:solidFill>
                  <a:srgbClr val="0000CE"/>
                </a:solidFill>
                <a:latin typeface="Palatino Linotype"/>
                <a:cs typeface="Palatino Linotype"/>
              </a:rPr>
              <a:t>1</a:t>
            </a:r>
            <a:r>
              <a:rPr dirty="0" sz="1100" spc="265">
                <a:solidFill>
                  <a:srgbClr val="0000CE"/>
                </a:solidFill>
                <a:latin typeface="Palatino Linotype"/>
                <a:cs typeface="Palatino Linotype"/>
              </a:rPr>
              <a:t> </a:t>
            </a:r>
            <a:r>
              <a:rPr dirty="0" sz="1100" spc="-295">
                <a:latin typeface="Palatino Linotype"/>
                <a:cs typeface="Palatino Linotype"/>
              </a:rPr>
              <a:t>&amp;</a:t>
            </a:r>
            <a:r>
              <a:rPr dirty="0" sz="1100" spc="26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employed==</a:t>
            </a:r>
            <a:r>
              <a:rPr dirty="0" sz="1100" spc="-10">
                <a:solidFill>
                  <a:srgbClr val="0000CE"/>
                </a:solidFill>
                <a:latin typeface="Palatino Linotype"/>
                <a:cs typeface="Palatino Linotype"/>
              </a:rPr>
              <a:t>1</a:t>
            </a:r>
            <a:r>
              <a:rPr dirty="0" sz="1100" spc="265">
                <a:solidFill>
                  <a:srgbClr val="0000CE"/>
                </a:solidFill>
                <a:latin typeface="Palatino Linotype"/>
                <a:cs typeface="Palatino Linotype"/>
              </a:rPr>
              <a:t> </a:t>
            </a:r>
            <a:r>
              <a:rPr dirty="0" sz="1100" spc="-295">
                <a:latin typeface="Palatino Linotype"/>
                <a:cs typeface="Palatino Linotype"/>
              </a:rPr>
              <a:t>&amp;</a:t>
            </a:r>
            <a:r>
              <a:rPr dirty="0" sz="1100" spc="265">
                <a:latin typeface="Palatino Linotype"/>
                <a:cs typeface="Palatino Linotype"/>
              </a:rPr>
              <a:t> </a:t>
            </a:r>
            <a:r>
              <a:rPr dirty="0" sz="1100" spc="70">
                <a:latin typeface="Palatino Linotype"/>
                <a:cs typeface="Palatino Linotype"/>
              </a:rPr>
              <a:t>id&lt;</a:t>
            </a:r>
            <a:r>
              <a:rPr dirty="0" sz="1100" spc="70">
                <a:solidFill>
                  <a:srgbClr val="0000CE"/>
                </a:solidFill>
                <a:latin typeface="Palatino Linotype"/>
                <a:cs typeface="Palatino Linotype"/>
              </a:rPr>
              <a:t>51</a:t>
            </a:r>
            <a:r>
              <a:rPr dirty="0" sz="1100" spc="70">
                <a:latin typeface="Palatino Linotype"/>
                <a:cs typeface="Palatino Linotype"/>
              </a:rPr>
              <a:t>)</a:t>
            </a:r>
            <a:r>
              <a:rPr dirty="0" sz="1100" spc="26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%&gt;%</a:t>
            </a:r>
            <a:endParaRPr sz="1100">
              <a:latin typeface="Palatino Linotype"/>
              <a:cs typeface="Palatino Linotype"/>
            </a:endParaRPr>
          </a:p>
          <a:p>
            <a:pPr marL="182880">
              <a:lnSpc>
                <a:spcPct val="100000"/>
              </a:lnSpc>
              <a:spcBef>
                <a:spcPts val="35"/>
              </a:spcBef>
            </a:pPr>
            <a:r>
              <a:rPr dirty="0" sz="1100" spc="135">
                <a:latin typeface="Palatino Linotype"/>
                <a:cs typeface="Palatino Linotype"/>
              </a:rPr>
              <a:t>select(id,</a:t>
            </a:r>
            <a:r>
              <a:rPr dirty="0" sz="1100" spc="380">
                <a:latin typeface="Palatino Linotype"/>
                <a:cs typeface="Palatino Linotype"/>
              </a:rPr>
              <a:t> </a:t>
            </a:r>
            <a:r>
              <a:rPr dirty="0" sz="1100" spc="110">
                <a:latin typeface="Palatino Linotype"/>
                <a:cs typeface="Palatino Linotype"/>
              </a:rPr>
              <a:t>sex,</a:t>
            </a:r>
            <a:r>
              <a:rPr dirty="0" sz="1100" spc="38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employed,</a:t>
            </a:r>
            <a:r>
              <a:rPr dirty="0" sz="1100" spc="385">
                <a:latin typeface="Palatino Linotype"/>
                <a:cs typeface="Palatino Linotype"/>
              </a:rPr>
              <a:t> </a:t>
            </a:r>
            <a:r>
              <a:rPr dirty="0" sz="1100" spc="65">
                <a:latin typeface="Palatino Linotype"/>
                <a:cs typeface="Palatino Linotype"/>
              </a:rPr>
              <a:t>peers_clubs,</a:t>
            </a:r>
            <a:r>
              <a:rPr dirty="0" sz="1100" spc="38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peers_gang,</a:t>
            </a:r>
            <a:r>
              <a:rPr dirty="0" sz="1100" spc="385">
                <a:latin typeface="Palatino Linotype"/>
                <a:cs typeface="Palatino Linotype"/>
              </a:rPr>
              <a:t> </a:t>
            </a:r>
            <a:r>
              <a:rPr dirty="0" sz="1100" spc="60">
                <a:latin typeface="Palatino Linotype"/>
                <a:cs typeface="Palatino Linotype"/>
              </a:rPr>
              <a:t>peers_college)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7294" y="1501862"/>
            <a:ext cx="41719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75920" algn="l"/>
              </a:tabLst>
            </a:pPr>
            <a:r>
              <a:rPr dirty="0" sz="1100" spc="-25">
                <a:latin typeface="Palatino Linotype"/>
                <a:cs typeface="Palatino Linotype"/>
              </a:rPr>
              <a:t>##</a:t>
            </a:r>
            <a:r>
              <a:rPr dirty="0" sz="1100">
                <a:latin typeface="Palatino Linotype"/>
                <a:cs typeface="Palatino Linotype"/>
              </a:rPr>
              <a:t>	</a:t>
            </a:r>
            <a:r>
              <a:rPr dirty="0" sz="1100" spc="70">
                <a:latin typeface="Palatino Linotype"/>
                <a:cs typeface="Palatino Linotype"/>
              </a:rPr>
              <a:t>id</a:t>
            </a:r>
            <a:r>
              <a:rPr dirty="0" sz="1100" spc="295">
                <a:latin typeface="Palatino Linotype"/>
                <a:cs typeface="Palatino Linotype"/>
              </a:rPr>
              <a:t> </a:t>
            </a:r>
            <a:r>
              <a:rPr dirty="0" sz="1100" spc="50">
                <a:latin typeface="Palatino Linotype"/>
                <a:cs typeface="Palatino Linotype"/>
              </a:rPr>
              <a:t>sex</a:t>
            </a:r>
            <a:r>
              <a:rPr dirty="0" sz="1100" spc="29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employed</a:t>
            </a:r>
            <a:r>
              <a:rPr dirty="0" sz="1100" spc="295">
                <a:latin typeface="Palatino Linotype"/>
                <a:cs typeface="Palatino Linotype"/>
              </a:rPr>
              <a:t> </a:t>
            </a:r>
            <a:r>
              <a:rPr dirty="0" sz="1100" spc="50">
                <a:latin typeface="Palatino Linotype"/>
                <a:cs typeface="Palatino Linotype"/>
              </a:rPr>
              <a:t>peers_clubs</a:t>
            </a:r>
            <a:r>
              <a:rPr dirty="0" sz="1100" spc="2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peers_gang</a:t>
            </a:r>
            <a:r>
              <a:rPr dirty="0" sz="1100" spc="300">
                <a:latin typeface="Palatino Linotype"/>
                <a:cs typeface="Palatino Linotype"/>
              </a:rPr>
              <a:t> </a:t>
            </a:r>
            <a:r>
              <a:rPr dirty="0" sz="1100" spc="55">
                <a:latin typeface="Palatino Linotype"/>
                <a:cs typeface="Palatino Linotype"/>
              </a:rPr>
              <a:t>peers_college</a:t>
            </a:r>
            <a:endParaRPr sz="1100">
              <a:latin typeface="Palatino Linotype"/>
              <a:cs typeface="Palatino Linotype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328244" y="1684418"/>
          <a:ext cx="4210050" cy="869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2680"/>
                <a:gridCol w="763905"/>
                <a:gridCol w="836930"/>
                <a:gridCol w="909955"/>
                <a:gridCol w="577850"/>
              </a:tblGrid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5"/>
                        </a:spcBef>
                        <a:tabLst>
                          <a:tab pos="758825" algn="l"/>
                        </a:tabLst>
                      </a:pPr>
                      <a:r>
                        <a:rPr dirty="0" sz="1100">
                          <a:latin typeface="Palatino Linotype"/>
                          <a:cs typeface="Palatino Linotype"/>
                        </a:rPr>
                        <a:t>##</a:t>
                      </a:r>
                      <a:r>
                        <a:rPr dirty="0" sz="1100" spc="345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100">
                          <a:latin typeface="Palatino Linotype"/>
                          <a:cs typeface="Palatino Linotype"/>
                        </a:rPr>
                        <a:t>1</a:t>
                      </a:r>
                      <a:r>
                        <a:rPr dirty="0" sz="1100" spc="35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100" spc="-25">
                          <a:latin typeface="Palatino Linotype"/>
                          <a:cs typeface="Palatino Linotype"/>
                        </a:rPr>
                        <a:t>12</a:t>
                      </a:r>
                      <a:r>
                        <a:rPr dirty="0" sz="11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100" spc="-50">
                          <a:latin typeface="Palatino Linotype"/>
                          <a:cs typeface="Palatino Linotype"/>
                        </a:rPr>
                        <a:t>1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Palatino Linotype"/>
                          <a:cs typeface="Palatino Linotype"/>
                        </a:rPr>
                        <a:t>1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 marL="36195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Palatino Linotype"/>
                          <a:cs typeface="Palatino Linotype"/>
                        </a:rPr>
                        <a:t>4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Palatino Linotype"/>
                          <a:cs typeface="Palatino Linotype"/>
                        </a:rPr>
                        <a:t>3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9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Palatino Linotype"/>
                          <a:cs typeface="Palatino Linotype"/>
                        </a:rPr>
                        <a:t>3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35"/>
                </a:tc>
              </a:tr>
              <a:tr h="171450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758825" algn="l"/>
                        </a:tabLst>
                      </a:pPr>
                      <a:r>
                        <a:rPr dirty="0" sz="1100">
                          <a:latin typeface="Palatino Linotype"/>
                          <a:cs typeface="Palatino Linotype"/>
                        </a:rPr>
                        <a:t>##</a:t>
                      </a:r>
                      <a:r>
                        <a:rPr dirty="0" sz="1100" spc="345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100">
                          <a:latin typeface="Palatino Linotype"/>
                          <a:cs typeface="Palatino Linotype"/>
                        </a:rPr>
                        <a:t>2</a:t>
                      </a:r>
                      <a:r>
                        <a:rPr dirty="0" sz="1100" spc="35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100" spc="-25">
                          <a:latin typeface="Palatino Linotype"/>
                          <a:cs typeface="Palatino Linotype"/>
                        </a:rPr>
                        <a:t>18</a:t>
                      </a:r>
                      <a:r>
                        <a:rPr dirty="0" sz="11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100" spc="-50">
                          <a:latin typeface="Palatino Linotype"/>
                          <a:cs typeface="Palatino Linotype"/>
                        </a:rPr>
                        <a:t>1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255"/>
                        </a:lnSpc>
                      </a:pPr>
                      <a:r>
                        <a:rPr dirty="0" sz="1100">
                          <a:latin typeface="Palatino Linotype"/>
                          <a:cs typeface="Palatino Linotype"/>
                        </a:rPr>
                        <a:t>1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6195">
                        <a:lnSpc>
                          <a:spcPts val="1255"/>
                        </a:lnSpc>
                      </a:pPr>
                      <a:r>
                        <a:rPr dirty="0" sz="1100">
                          <a:latin typeface="Palatino Linotype"/>
                          <a:cs typeface="Palatino Linotype"/>
                        </a:rPr>
                        <a:t>5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>
                          <a:latin typeface="Palatino Linotype"/>
                          <a:cs typeface="Palatino Linotype"/>
                        </a:rPr>
                        <a:t>4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>
                          <a:latin typeface="Palatino Linotype"/>
                          <a:cs typeface="Palatino Linotype"/>
                        </a:rPr>
                        <a:t>1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</a:tr>
              <a:tr h="171450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758825" algn="l"/>
                        </a:tabLst>
                      </a:pPr>
                      <a:r>
                        <a:rPr dirty="0" sz="1100">
                          <a:latin typeface="Palatino Linotype"/>
                          <a:cs typeface="Palatino Linotype"/>
                        </a:rPr>
                        <a:t>##</a:t>
                      </a:r>
                      <a:r>
                        <a:rPr dirty="0" sz="1100" spc="345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100">
                          <a:latin typeface="Palatino Linotype"/>
                          <a:cs typeface="Palatino Linotype"/>
                        </a:rPr>
                        <a:t>3</a:t>
                      </a:r>
                      <a:r>
                        <a:rPr dirty="0" sz="1100" spc="35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100" spc="-25">
                          <a:latin typeface="Palatino Linotype"/>
                          <a:cs typeface="Palatino Linotype"/>
                        </a:rPr>
                        <a:t>20</a:t>
                      </a:r>
                      <a:r>
                        <a:rPr dirty="0" sz="11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100" spc="-50">
                          <a:latin typeface="Palatino Linotype"/>
                          <a:cs typeface="Palatino Linotype"/>
                        </a:rPr>
                        <a:t>1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255"/>
                        </a:lnSpc>
                      </a:pPr>
                      <a:r>
                        <a:rPr dirty="0" sz="1100">
                          <a:latin typeface="Palatino Linotype"/>
                          <a:cs typeface="Palatino Linotype"/>
                        </a:rPr>
                        <a:t>1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6195">
                        <a:lnSpc>
                          <a:spcPts val="1255"/>
                        </a:lnSpc>
                      </a:pPr>
                      <a:r>
                        <a:rPr dirty="0" sz="1100">
                          <a:latin typeface="Palatino Linotype"/>
                          <a:cs typeface="Palatino Linotype"/>
                        </a:rPr>
                        <a:t>4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>
                          <a:latin typeface="Palatino Linotype"/>
                          <a:cs typeface="Palatino Linotype"/>
                        </a:rPr>
                        <a:t>1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>
                          <a:latin typeface="Palatino Linotype"/>
                          <a:cs typeface="Palatino Linotype"/>
                        </a:rPr>
                        <a:t>3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</a:tr>
              <a:tr h="171450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  <a:tabLst>
                          <a:tab pos="758825" algn="l"/>
                        </a:tabLst>
                      </a:pPr>
                      <a:r>
                        <a:rPr dirty="0" sz="1100">
                          <a:latin typeface="Palatino Linotype"/>
                          <a:cs typeface="Palatino Linotype"/>
                        </a:rPr>
                        <a:t>##</a:t>
                      </a:r>
                      <a:r>
                        <a:rPr dirty="0" sz="1100" spc="345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100">
                          <a:latin typeface="Palatino Linotype"/>
                          <a:cs typeface="Palatino Linotype"/>
                        </a:rPr>
                        <a:t>4</a:t>
                      </a:r>
                      <a:r>
                        <a:rPr dirty="0" sz="1100" spc="35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100" spc="-25">
                          <a:latin typeface="Palatino Linotype"/>
                          <a:cs typeface="Palatino Linotype"/>
                        </a:rPr>
                        <a:t>31</a:t>
                      </a:r>
                      <a:r>
                        <a:rPr dirty="0" sz="11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100" spc="-50">
                          <a:latin typeface="Palatino Linotype"/>
                          <a:cs typeface="Palatino Linotype"/>
                        </a:rPr>
                        <a:t>1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255"/>
                        </a:lnSpc>
                      </a:pPr>
                      <a:r>
                        <a:rPr dirty="0" sz="1100">
                          <a:latin typeface="Palatino Linotype"/>
                          <a:cs typeface="Palatino Linotype"/>
                        </a:rPr>
                        <a:t>1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6195">
                        <a:lnSpc>
                          <a:spcPts val="1255"/>
                        </a:lnSpc>
                      </a:pPr>
                      <a:r>
                        <a:rPr dirty="0" sz="1100">
                          <a:latin typeface="Palatino Linotype"/>
                          <a:cs typeface="Palatino Linotype"/>
                        </a:rPr>
                        <a:t>3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55"/>
                        </a:lnSpc>
                      </a:pPr>
                      <a:r>
                        <a:rPr dirty="0" sz="1100">
                          <a:latin typeface="Palatino Linotype"/>
                          <a:cs typeface="Palatino Linotype"/>
                        </a:rPr>
                        <a:t>1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5"/>
                        </a:lnSpc>
                      </a:pPr>
                      <a:r>
                        <a:rPr dirty="0" sz="1100">
                          <a:latin typeface="Palatino Linotype"/>
                          <a:cs typeface="Palatino Linotype"/>
                        </a:rPr>
                        <a:t>4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  <a:tabLst>
                          <a:tab pos="758825" algn="l"/>
                        </a:tabLst>
                      </a:pPr>
                      <a:r>
                        <a:rPr dirty="0" sz="1100">
                          <a:latin typeface="Palatino Linotype"/>
                          <a:cs typeface="Palatino Linotype"/>
                        </a:rPr>
                        <a:t>##</a:t>
                      </a:r>
                      <a:r>
                        <a:rPr dirty="0" sz="1100" spc="345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100">
                          <a:latin typeface="Palatino Linotype"/>
                          <a:cs typeface="Palatino Linotype"/>
                        </a:rPr>
                        <a:t>5</a:t>
                      </a:r>
                      <a:r>
                        <a:rPr dirty="0" sz="1100" spc="35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100" spc="-25">
                          <a:latin typeface="Palatino Linotype"/>
                          <a:cs typeface="Palatino Linotype"/>
                        </a:rPr>
                        <a:t>39</a:t>
                      </a:r>
                      <a:r>
                        <a:rPr dirty="0" sz="11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100" spc="-50">
                          <a:latin typeface="Palatino Linotype"/>
                          <a:cs typeface="Palatino Linotype"/>
                        </a:rPr>
                        <a:t>1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0830">
                        <a:lnSpc>
                          <a:spcPts val="1280"/>
                        </a:lnSpc>
                      </a:pPr>
                      <a:r>
                        <a:rPr dirty="0" sz="1100">
                          <a:latin typeface="Palatino Linotype"/>
                          <a:cs typeface="Palatino Linotype"/>
                        </a:rPr>
                        <a:t>1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6195">
                        <a:lnSpc>
                          <a:spcPts val="1280"/>
                        </a:lnSpc>
                      </a:pPr>
                      <a:r>
                        <a:rPr dirty="0" sz="1100">
                          <a:latin typeface="Palatino Linotype"/>
                          <a:cs typeface="Palatino Linotype"/>
                        </a:rPr>
                        <a:t>5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ts val="1280"/>
                        </a:lnSpc>
                      </a:pPr>
                      <a:r>
                        <a:rPr dirty="0" sz="1100">
                          <a:latin typeface="Palatino Linotype"/>
                          <a:cs typeface="Palatino Linotype"/>
                        </a:rPr>
                        <a:t>1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80"/>
                        </a:lnSpc>
                      </a:pPr>
                      <a:r>
                        <a:rPr dirty="0" sz="1100">
                          <a:latin typeface="Palatino Linotype"/>
                          <a:cs typeface="Palatino Linotype"/>
                        </a:rPr>
                        <a:t>5</a:t>
                      </a:r>
                      <a:endParaRPr sz="11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347294" y="2724097"/>
            <a:ext cx="25400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few</a:t>
            </a:r>
            <a:r>
              <a:rPr dirty="0" sz="1100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new</a:t>
            </a:r>
            <a:r>
              <a:rPr dirty="0" sz="110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things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here, let’s </a:t>
            </a:r>
            <a:r>
              <a:rPr dirty="0" sz="1100" spc="-40">
                <a:latin typeface="Palatino Linotype"/>
                <a:cs typeface="Palatino Linotype"/>
              </a:rPr>
              <a:t>review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them!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8" name="object 8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59</a:t>
            </a:fld>
          </a:p>
        </p:txBody>
      </p:sp>
      <p:sp>
        <p:nvSpPr>
          <p:cNvPr id="11" name="object 11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60"/>
              <a:t> </a:t>
            </a:r>
            <a:r>
              <a:rPr dirty="0" spc="-10"/>
              <a:t>dplyr</a:t>
            </a:r>
            <a:r>
              <a:rPr dirty="0" spc="65"/>
              <a:t> </a:t>
            </a:r>
            <a:r>
              <a:rPr dirty="0"/>
              <a:t>Package:</a:t>
            </a:r>
            <a:r>
              <a:rPr dirty="0" spc="204"/>
              <a:t> </a:t>
            </a:r>
            <a:r>
              <a:rPr dirty="0"/>
              <a:t>filter()</a:t>
            </a:r>
            <a:r>
              <a:rPr dirty="0" spc="60"/>
              <a:t> </a:t>
            </a:r>
            <a:r>
              <a:rPr dirty="0"/>
              <a:t>and</a:t>
            </a:r>
            <a:r>
              <a:rPr dirty="0" spc="65"/>
              <a:t> </a:t>
            </a:r>
            <a:r>
              <a:rPr dirty="0" spc="-10"/>
              <a:t>arrange()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242096"/>
            <a:ext cx="4873625" cy="7842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4318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85">
                <a:latin typeface="Palatino Linotype"/>
                <a:cs typeface="Palatino Linotype"/>
              </a:rPr>
              <a:t>%&gt;%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syntax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shorthand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character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65">
                <a:latin typeface="Palatino Linotype"/>
                <a:cs typeface="Palatino Linotype"/>
              </a:rPr>
              <a:t>R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75">
                <a:latin typeface="Palatino Linotype"/>
                <a:cs typeface="Palatino Linotype"/>
              </a:rPr>
              <a:t>we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can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use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with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dplyr </a:t>
            </a:r>
            <a:r>
              <a:rPr dirty="0" sz="1100" spc="-30">
                <a:latin typeface="Palatino Linotype"/>
                <a:cs typeface="Palatino Linotype"/>
              </a:rPr>
              <a:t>package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(and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other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functions).</a:t>
            </a:r>
            <a:endParaRPr sz="1100">
              <a:latin typeface="Palatino Linotype"/>
              <a:cs typeface="Palatino Linotype"/>
            </a:endParaRPr>
          </a:p>
          <a:p>
            <a:pPr marL="12700" marR="5080">
              <a:lnSpc>
                <a:spcPct val="102600"/>
              </a:lnSpc>
              <a:spcBef>
                <a:spcPts val="600"/>
              </a:spcBef>
            </a:pPr>
            <a:r>
              <a:rPr dirty="0" sz="1100">
                <a:latin typeface="Palatino Linotype"/>
                <a:cs typeface="Palatino Linotype"/>
              </a:rPr>
              <a:t>It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basically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tells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65">
                <a:latin typeface="Palatino Linotype"/>
                <a:cs typeface="Palatino Linotype"/>
              </a:rPr>
              <a:t>R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use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result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current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function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subject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the </a:t>
            </a:r>
            <a:r>
              <a:rPr dirty="0" sz="1100">
                <a:latin typeface="Palatino Linotype"/>
                <a:cs typeface="Palatino Linotype"/>
              </a:rPr>
              <a:t>next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function.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59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60"/>
              <a:t> </a:t>
            </a:r>
            <a:r>
              <a:rPr dirty="0" spc="-10"/>
              <a:t>dplyr</a:t>
            </a:r>
            <a:r>
              <a:rPr dirty="0" spc="65"/>
              <a:t> </a:t>
            </a:r>
            <a:r>
              <a:rPr dirty="0"/>
              <a:t>Package:</a:t>
            </a:r>
            <a:r>
              <a:rPr dirty="0" spc="204"/>
              <a:t> </a:t>
            </a:r>
            <a:r>
              <a:rPr dirty="0"/>
              <a:t>filter()</a:t>
            </a:r>
            <a:r>
              <a:rPr dirty="0" spc="60"/>
              <a:t> </a:t>
            </a:r>
            <a:r>
              <a:rPr dirty="0"/>
              <a:t>and</a:t>
            </a:r>
            <a:r>
              <a:rPr dirty="0" spc="65"/>
              <a:t> </a:t>
            </a:r>
            <a:r>
              <a:rPr dirty="0" spc="-10"/>
              <a:t>arrange()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925638"/>
            <a:ext cx="4935220" cy="1510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Palatino Linotype"/>
                <a:cs typeface="Palatino Linotype"/>
              </a:rPr>
              <a:t>So,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example:</a:t>
            </a:r>
            <a:endParaRPr sz="1100">
              <a:latin typeface="Palatino Linotype"/>
              <a:cs typeface="Palatino Linotype"/>
            </a:endParaRPr>
          </a:p>
          <a:p>
            <a:pPr marL="289560" marR="27940" indent="-193040">
              <a:lnSpc>
                <a:spcPct val="102699"/>
              </a:lnSpc>
              <a:spcBef>
                <a:spcPts val="894"/>
              </a:spcBef>
              <a:buClr>
                <a:srgbClr val="3333B2"/>
              </a:buClr>
              <a:buAutoNum type="arabicParenR"/>
              <a:tabLst>
                <a:tab pos="290195" algn="l"/>
              </a:tabLst>
            </a:pP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pipes</a:t>
            </a:r>
            <a:r>
              <a:rPr dirty="0" sz="1100" spc="45" b="1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operator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70">
                <a:latin typeface="Palatino Linotype"/>
                <a:cs typeface="Palatino Linotype"/>
              </a:rPr>
              <a:t>(%&gt;%)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tells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65">
                <a:latin typeface="Palatino Linotype"/>
                <a:cs typeface="Palatino Linotype"/>
              </a:rPr>
              <a:t>R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use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result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first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line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(calling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NLSY97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frame)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as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object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following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line.</a:t>
            </a:r>
            <a:endParaRPr sz="1100">
              <a:latin typeface="Palatino Linotype"/>
              <a:cs typeface="Palatino Linotype"/>
            </a:endParaRPr>
          </a:p>
          <a:p>
            <a:pPr marL="289560" marR="5080" indent="-193040">
              <a:lnSpc>
                <a:spcPct val="102600"/>
              </a:lnSpc>
              <a:buClr>
                <a:srgbClr val="3333B2"/>
              </a:buClr>
              <a:buAutoNum type="arabicParenR"/>
              <a:tabLst>
                <a:tab pos="290195" algn="l"/>
              </a:tabLst>
            </a:pPr>
            <a:r>
              <a:rPr dirty="0" sz="1100">
                <a:latin typeface="Palatino Linotype"/>
                <a:cs typeface="Palatino Linotype"/>
              </a:rPr>
              <a:t>filter(sex==1</a:t>
            </a:r>
            <a:r>
              <a:rPr dirty="0" sz="1100" spc="1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&amp;</a:t>
            </a:r>
            <a:r>
              <a:rPr dirty="0" sz="1100" spc="1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employed==1</a:t>
            </a:r>
            <a:r>
              <a:rPr dirty="0" sz="1100" spc="1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&amp;</a:t>
            </a:r>
            <a:r>
              <a:rPr dirty="0" sz="1100" spc="1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id&lt;51)</a:t>
            </a:r>
            <a:r>
              <a:rPr dirty="0" sz="1100" spc="1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tells</a:t>
            </a:r>
            <a:r>
              <a:rPr dirty="0" sz="1100" spc="130">
                <a:latin typeface="Palatino Linotype"/>
                <a:cs typeface="Palatino Linotype"/>
              </a:rPr>
              <a:t> </a:t>
            </a:r>
            <a:r>
              <a:rPr dirty="0" sz="1100" spc="65">
                <a:latin typeface="Palatino Linotype"/>
                <a:cs typeface="Palatino Linotype"/>
              </a:rPr>
              <a:t>R</a:t>
            </a:r>
            <a:r>
              <a:rPr dirty="0" sz="1100" spc="1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1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only</a:t>
            </a:r>
            <a:r>
              <a:rPr dirty="0" sz="1100" spc="13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keep</a:t>
            </a:r>
            <a:r>
              <a:rPr dirty="0" sz="1100" spc="1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observations </a:t>
            </a:r>
            <a:r>
              <a:rPr dirty="0" sz="1100" spc="-35">
                <a:latin typeface="Palatino Linotype"/>
                <a:cs typeface="Palatino Linotype"/>
              </a:rPr>
              <a:t>where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sex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1,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employed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1,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id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less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than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51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following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lines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of </a:t>
            </a:r>
            <a:r>
              <a:rPr dirty="0" sz="1100" spc="-10">
                <a:latin typeface="Palatino Linotype"/>
                <a:cs typeface="Palatino Linotype"/>
              </a:rPr>
              <a:t>code.</a:t>
            </a:r>
            <a:endParaRPr sz="1100">
              <a:latin typeface="Palatino Linotype"/>
              <a:cs typeface="Palatino Linotype"/>
            </a:endParaRPr>
          </a:p>
          <a:p>
            <a:pPr marL="289560" marR="377190" indent="-193040">
              <a:lnSpc>
                <a:spcPct val="102699"/>
              </a:lnSpc>
              <a:buClr>
                <a:srgbClr val="3333B2"/>
              </a:buClr>
              <a:buAutoNum type="arabicParenR"/>
              <a:tabLst>
                <a:tab pos="290195" algn="l"/>
              </a:tabLst>
            </a:pPr>
            <a:r>
              <a:rPr dirty="0" sz="1100">
                <a:latin typeface="Palatino Linotype"/>
                <a:cs typeface="Palatino Linotype"/>
              </a:rPr>
              <a:t>select(id,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sex,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employed,.</a:t>
            </a:r>
            <a:r>
              <a:rPr dirty="0" sz="1100" spc="-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.</a:t>
            </a:r>
            <a:r>
              <a:rPr dirty="0" sz="1100" spc="-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.</a:t>
            </a:r>
            <a:r>
              <a:rPr dirty="0" sz="1100" spc="-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.)</a:t>
            </a:r>
            <a:r>
              <a:rPr dirty="0" sz="1100" spc="1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tells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 spc="65">
                <a:latin typeface="Palatino Linotype"/>
                <a:cs typeface="Palatino Linotype"/>
              </a:rPr>
              <a:t>R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only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display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summary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6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the variables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included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within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parentheses.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59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60"/>
              <a:t> </a:t>
            </a:r>
            <a:r>
              <a:rPr dirty="0" spc="-10"/>
              <a:t>dplyr</a:t>
            </a:r>
            <a:r>
              <a:rPr dirty="0" spc="65"/>
              <a:t> </a:t>
            </a:r>
            <a:r>
              <a:rPr dirty="0"/>
              <a:t>Package:</a:t>
            </a:r>
            <a:r>
              <a:rPr dirty="0" spc="204"/>
              <a:t> </a:t>
            </a:r>
            <a:r>
              <a:rPr dirty="0"/>
              <a:t>filter()</a:t>
            </a:r>
            <a:r>
              <a:rPr dirty="0" spc="60"/>
              <a:t> </a:t>
            </a:r>
            <a:r>
              <a:rPr dirty="0"/>
              <a:t>and</a:t>
            </a:r>
            <a:r>
              <a:rPr dirty="0" spc="65"/>
              <a:t> </a:t>
            </a:r>
            <a:r>
              <a:rPr dirty="0" spc="-10"/>
              <a:t>arrange()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2046" y="793026"/>
            <a:ext cx="5116195" cy="70040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-75">
                <a:latin typeface="Palatino Linotype"/>
                <a:cs typeface="Palatino Linotype"/>
              </a:rPr>
              <a:t>NLSY97</a:t>
            </a:r>
            <a:r>
              <a:rPr dirty="0" sz="1100" spc="14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%&gt;%</a:t>
            </a:r>
            <a:endParaRPr sz="1100">
              <a:latin typeface="Palatino Linotype"/>
              <a:cs typeface="Palatino Linotype"/>
            </a:endParaRPr>
          </a:p>
          <a:p>
            <a:pPr marL="182880" marR="2742565">
              <a:lnSpc>
                <a:spcPct val="102600"/>
              </a:lnSpc>
            </a:pPr>
            <a:r>
              <a:rPr dirty="0" sz="1100">
                <a:latin typeface="Palatino Linotype"/>
                <a:cs typeface="Palatino Linotype"/>
              </a:rPr>
              <a:t>arrange(use_drugs)</a:t>
            </a:r>
            <a:r>
              <a:rPr dirty="0" sz="1100" spc="350">
                <a:latin typeface="Palatino Linotype"/>
                <a:cs typeface="Palatino Linotype"/>
              </a:rPr>
              <a:t>  </a:t>
            </a:r>
            <a:r>
              <a:rPr dirty="0" sz="1100" spc="-25">
                <a:latin typeface="Palatino Linotype"/>
                <a:cs typeface="Palatino Linotype"/>
              </a:rPr>
              <a:t>%&gt;% </a:t>
            </a:r>
            <a:r>
              <a:rPr dirty="0" sz="1100" spc="135">
                <a:latin typeface="Palatino Linotype"/>
                <a:cs typeface="Palatino Linotype"/>
              </a:rPr>
              <a:t>select(id,</a:t>
            </a:r>
            <a:r>
              <a:rPr dirty="0" sz="1100" spc="395">
                <a:latin typeface="Palatino Linotype"/>
                <a:cs typeface="Palatino Linotype"/>
              </a:rPr>
              <a:t> </a:t>
            </a:r>
            <a:r>
              <a:rPr dirty="0" sz="1100" spc="110">
                <a:latin typeface="Palatino Linotype"/>
                <a:cs typeface="Palatino Linotype"/>
              </a:rPr>
              <a:t>sex,</a:t>
            </a:r>
            <a:r>
              <a:rPr dirty="0" sz="1100" spc="39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use_drugs)</a:t>
            </a:r>
            <a:r>
              <a:rPr dirty="0" sz="1100" spc="395">
                <a:latin typeface="Palatino Linotype"/>
                <a:cs typeface="Palatino Linotype"/>
              </a:rPr>
              <a:t> </a:t>
            </a:r>
            <a:r>
              <a:rPr dirty="0" sz="1100" spc="-215">
                <a:latin typeface="Palatino Linotype"/>
                <a:cs typeface="Palatino Linotype"/>
              </a:rPr>
              <a:t>%&gt;%</a:t>
            </a:r>
            <a:r>
              <a:rPr dirty="0" sz="1100" spc="-10">
                <a:latin typeface="Palatino Linotype"/>
                <a:cs typeface="Palatino Linotype"/>
              </a:rPr>
              <a:t> head(</a:t>
            </a:r>
            <a:r>
              <a:rPr dirty="0" sz="1100" spc="-10">
                <a:solidFill>
                  <a:srgbClr val="0000CE"/>
                </a:solidFill>
                <a:latin typeface="Palatino Linotype"/>
                <a:cs typeface="Palatino Linotype"/>
              </a:rPr>
              <a:t>5</a:t>
            </a:r>
            <a:r>
              <a:rPr dirty="0" sz="1100" spc="-10">
                <a:latin typeface="Palatino Linotype"/>
                <a:cs typeface="Palatino Linotype"/>
              </a:rPr>
              <a:t>)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7294" y="1703538"/>
            <a:ext cx="15532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75920" algn="l"/>
              </a:tabLst>
            </a:pPr>
            <a:r>
              <a:rPr dirty="0" sz="1100" spc="-25">
                <a:latin typeface="Palatino Linotype"/>
                <a:cs typeface="Palatino Linotype"/>
              </a:rPr>
              <a:t>##</a:t>
            </a:r>
            <a:r>
              <a:rPr dirty="0" sz="1100">
                <a:latin typeface="Palatino Linotype"/>
                <a:cs typeface="Palatino Linotype"/>
              </a:rPr>
              <a:t>	</a:t>
            </a:r>
            <a:r>
              <a:rPr dirty="0" sz="1100" spc="70">
                <a:latin typeface="Palatino Linotype"/>
                <a:cs typeface="Palatino Linotype"/>
              </a:rPr>
              <a:t>id</a:t>
            </a:r>
            <a:r>
              <a:rPr dirty="0" sz="1100" spc="300">
                <a:latin typeface="Palatino Linotype"/>
                <a:cs typeface="Palatino Linotype"/>
              </a:rPr>
              <a:t> </a:t>
            </a:r>
            <a:r>
              <a:rPr dirty="0" sz="1100" spc="50">
                <a:latin typeface="Palatino Linotype"/>
                <a:cs typeface="Palatino Linotype"/>
              </a:rPr>
              <a:t>sex</a:t>
            </a:r>
            <a:r>
              <a:rPr dirty="0" sz="1100" spc="30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use_drugs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7294" y="1875610"/>
            <a:ext cx="825500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8945" algn="l"/>
                <a:tab pos="739775" algn="l"/>
              </a:tabLst>
            </a:pPr>
            <a:r>
              <a:rPr dirty="0" sz="1100">
                <a:latin typeface="Palatino Linotype"/>
                <a:cs typeface="Palatino Linotype"/>
              </a:rPr>
              <a:t>##</a:t>
            </a:r>
            <a:r>
              <a:rPr dirty="0" sz="1100" spc="375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1</a:t>
            </a:r>
            <a:r>
              <a:rPr dirty="0" sz="1100">
                <a:latin typeface="Palatino Linotype"/>
                <a:cs typeface="Palatino Linotype"/>
              </a:rPr>
              <a:t>	</a:t>
            </a:r>
            <a:r>
              <a:rPr dirty="0" sz="1100" spc="-50">
                <a:latin typeface="Palatino Linotype"/>
                <a:cs typeface="Palatino Linotype"/>
              </a:rPr>
              <a:t>1</a:t>
            </a:r>
            <a:r>
              <a:rPr dirty="0" sz="1100">
                <a:latin typeface="Palatino Linotype"/>
                <a:cs typeface="Palatino Linotype"/>
              </a:rPr>
              <a:t>	</a:t>
            </a:r>
            <a:r>
              <a:rPr dirty="0" sz="1100" spc="-50">
                <a:latin typeface="Palatino Linotype"/>
                <a:cs typeface="Palatino Linotype"/>
              </a:rPr>
              <a:t>2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448945" algn="l"/>
                <a:tab pos="739775" algn="l"/>
              </a:tabLst>
            </a:pPr>
            <a:r>
              <a:rPr dirty="0" sz="1100">
                <a:latin typeface="Palatino Linotype"/>
                <a:cs typeface="Palatino Linotype"/>
              </a:rPr>
              <a:t>##</a:t>
            </a:r>
            <a:r>
              <a:rPr dirty="0" sz="1100" spc="375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2</a:t>
            </a:r>
            <a:r>
              <a:rPr dirty="0" sz="1100">
                <a:latin typeface="Palatino Linotype"/>
                <a:cs typeface="Palatino Linotype"/>
              </a:rPr>
              <a:t>	</a:t>
            </a:r>
            <a:r>
              <a:rPr dirty="0" sz="1100" spc="-50">
                <a:latin typeface="Palatino Linotype"/>
                <a:cs typeface="Palatino Linotype"/>
              </a:rPr>
              <a:t>2</a:t>
            </a:r>
            <a:r>
              <a:rPr dirty="0" sz="1100">
                <a:latin typeface="Palatino Linotype"/>
                <a:cs typeface="Palatino Linotype"/>
              </a:rPr>
              <a:t>	</a:t>
            </a:r>
            <a:r>
              <a:rPr dirty="0" sz="1100" spc="-50">
                <a:latin typeface="Palatino Linotype"/>
                <a:cs typeface="Palatino Linotype"/>
              </a:rPr>
              <a:t>1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448945" algn="l"/>
                <a:tab pos="739775" algn="l"/>
              </a:tabLst>
            </a:pPr>
            <a:r>
              <a:rPr dirty="0" sz="1100">
                <a:latin typeface="Palatino Linotype"/>
                <a:cs typeface="Palatino Linotype"/>
              </a:rPr>
              <a:t>##</a:t>
            </a:r>
            <a:r>
              <a:rPr dirty="0" sz="1100" spc="375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3</a:t>
            </a:r>
            <a:r>
              <a:rPr dirty="0" sz="1100">
                <a:latin typeface="Palatino Linotype"/>
                <a:cs typeface="Palatino Linotype"/>
              </a:rPr>
              <a:t>	</a:t>
            </a:r>
            <a:r>
              <a:rPr dirty="0" sz="1100" spc="-50">
                <a:latin typeface="Palatino Linotype"/>
                <a:cs typeface="Palatino Linotype"/>
              </a:rPr>
              <a:t>3</a:t>
            </a:r>
            <a:r>
              <a:rPr dirty="0" sz="1100">
                <a:latin typeface="Palatino Linotype"/>
                <a:cs typeface="Palatino Linotype"/>
              </a:rPr>
              <a:t>	</a:t>
            </a:r>
            <a:r>
              <a:rPr dirty="0" sz="1100" spc="-50">
                <a:latin typeface="Palatino Linotype"/>
                <a:cs typeface="Palatino Linotype"/>
              </a:rPr>
              <a:t>2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448945" algn="l"/>
                <a:tab pos="739775" algn="l"/>
              </a:tabLst>
            </a:pPr>
            <a:r>
              <a:rPr dirty="0" sz="1100">
                <a:latin typeface="Palatino Linotype"/>
                <a:cs typeface="Palatino Linotype"/>
              </a:rPr>
              <a:t>##</a:t>
            </a:r>
            <a:r>
              <a:rPr dirty="0" sz="1100" spc="375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4</a:t>
            </a:r>
            <a:r>
              <a:rPr dirty="0" sz="1100">
                <a:latin typeface="Palatino Linotype"/>
                <a:cs typeface="Palatino Linotype"/>
              </a:rPr>
              <a:t>	</a:t>
            </a:r>
            <a:r>
              <a:rPr dirty="0" sz="1100" spc="-50">
                <a:latin typeface="Palatino Linotype"/>
                <a:cs typeface="Palatino Linotype"/>
              </a:rPr>
              <a:t>4</a:t>
            </a:r>
            <a:r>
              <a:rPr dirty="0" sz="1100">
                <a:latin typeface="Palatino Linotype"/>
                <a:cs typeface="Palatino Linotype"/>
              </a:rPr>
              <a:t>	</a:t>
            </a:r>
            <a:r>
              <a:rPr dirty="0" sz="1100" spc="-50">
                <a:latin typeface="Palatino Linotype"/>
                <a:cs typeface="Palatino Linotype"/>
              </a:rPr>
              <a:t>2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448945" algn="l"/>
                <a:tab pos="739775" algn="l"/>
              </a:tabLst>
            </a:pPr>
            <a:r>
              <a:rPr dirty="0" sz="1100">
                <a:latin typeface="Palatino Linotype"/>
                <a:cs typeface="Palatino Linotype"/>
              </a:rPr>
              <a:t>##</a:t>
            </a:r>
            <a:r>
              <a:rPr dirty="0" sz="1100" spc="375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5</a:t>
            </a:r>
            <a:r>
              <a:rPr dirty="0" sz="1100">
                <a:latin typeface="Palatino Linotype"/>
                <a:cs typeface="Palatino Linotype"/>
              </a:rPr>
              <a:t>	</a:t>
            </a:r>
            <a:r>
              <a:rPr dirty="0" sz="1100" spc="-50">
                <a:latin typeface="Palatino Linotype"/>
                <a:cs typeface="Palatino Linotype"/>
              </a:rPr>
              <a:t>5</a:t>
            </a:r>
            <a:r>
              <a:rPr dirty="0" sz="1100">
                <a:latin typeface="Palatino Linotype"/>
                <a:cs typeface="Palatino Linotype"/>
              </a:rPr>
              <a:t>	</a:t>
            </a:r>
            <a:r>
              <a:rPr dirty="0" sz="1100" spc="-50">
                <a:latin typeface="Palatino Linotype"/>
                <a:cs typeface="Palatino Linotype"/>
              </a:rPr>
              <a:t>1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02022" y="1875610"/>
            <a:ext cx="9842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20">
                <a:latin typeface="Palatino Linotype"/>
                <a:cs typeface="Palatino Linotype"/>
              </a:rPr>
              <a:t>0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Palatino Linotype"/>
                <a:cs typeface="Palatino Linotype"/>
              </a:rPr>
              <a:t>0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Palatino Linotype"/>
                <a:cs typeface="Palatino Linotype"/>
              </a:rPr>
              <a:t>0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Palatino Linotype"/>
                <a:cs typeface="Palatino Linotype"/>
              </a:rPr>
              <a:t>0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latin typeface="Palatino Linotype"/>
                <a:cs typeface="Palatino Linotype"/>
              </a:rPr>
              <a:t>0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8" name="object 8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59</a:t>
            </a:fld>
          </a:p>
        </p:txBody>
      </p:sp>
      <p:sp>
        <p:nvSpPr>
          <p:cNvPr id="11" name="object 11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60"/>
              <a:t> </a:t>
            </a:r>
            <a:r>
              <a:rPr dirty="0" spc="-10"/>
              <a:t>dplyr</a:t>
            </a:r>
            <a:r>
              <a:rPr dirty="0" spc="65"/>
              <a:t> </a:t>
            </a:r>
            <a:r>
              <a:rPr dirty="0"/>
              <a:t>Package:</a:t>
            </a:r>
            <a:r>
              <a:rPr dirty="0" spc="204"/>
              <a:t> </a:t>
            </a:r>
            <a:r>
              <a:rPr dirty="0"/>
              <a:t>filter()</a:t>
            </a:r>
            <a:r>
              <a:rPr dirty="0" spc="60"/>
              <a:t> </a:t>
            </a:r>
            <a:r>
              <a:rPr dirty="0"/>
              <a:t>and</a:t>
            </a:r>
            <a:r>
              <a:rPr dirty="0" spc="65"/>
              <a:t> </a:t>
            </a:r>
            <a:r>
              <a:rPr dirty="0" spc="-10"/>
              <a:t>arrange()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016937"/>
            <a:ext cx="4870450" cy="1189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95350">
              <a:lnSpc>
                <a:spcPct val="147900"/>
              </a:lnSpc>
              <a:spcBef>
                <a:spcPts val="100"/>
              </a:spcBef>
            </a:pP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example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little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different,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but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follows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similar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path. </a:t>
            </a:r>
            <a:r>
              <a:rPr dirty="0" sz="1100">
                <a:latin typeface="Palatino Linotype"/>
                <a:cs typeface="Palatino Linotype"/>
              </a:rPr>
              <a:t>arrange()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tells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 spc="65">
                <a:latin typeface="Palatino Linotype"/>
                <a:cs typeface="Palatino Linotype"/>
              </a:rPr>
              <a:t>R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 spc="50" b="1">
                <a:latin typeface="Palatino Linotype"/>
                <a:cs typeface="Palatino Linotype"/>
              </a:rPr>
              <a:t>sort</a:t>
            </a:r>
            <a:r>
              <a:rPr dirty="0" sz="1100" spc="55" b="1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variable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NLSY97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frame. </a:t>
            </a:r>
            <a:r>
              <a:rPr dirty="0" sz="1100">
                <a:latin typeface="Palatino Linotype"/>
                <a:cs typeface="Palatino Linotype"/>
              </a:rPr>
              <a:t>select()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tells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 spc="65">
                <a:latin typeface="Palatino Linotype"/>
                <a:cs typeface="Palatino Linotype"/>
              </a:rPr>
              <a:t>R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only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spc="-55">
                <a:latin typeface="Palatino Linotype"/>
                <a:cs typeface="Palatino Linotype"/>
              </a:rPr>
              <a:t>show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i="1">
                <a:latin typeface="Palatino Linotype"/>
                <a:cs typeface="Palatino Linotype"/>
              </a:rPr>
              <a:t>id</a:t>
            </a:r>
            <a:r>
              <a:rPr dirty="0" sz="1100">
                <a:latin typeface="Palatino Linotype"/>
                <a:cs typeface="Palatino Linotype"/>
              </a:rPr>
              <a:t>,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 i="1">
                <a:latin typeface="Palatino Linotype"/>
                <a:cs typeface="Palatino Linotype"/>
              </a:rPr>
              <a:t>sex</a:t>
            </a:r>
            <a:r>
              <a:rPr dirty="0" sz="1100">
                <a:latin typeface="Palatino Linotype"/>
                <a:cs typeface="Palatino Linotype"/>
              </a:rPr>
              <a:t>,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85">
                <a:latin typeface="Palatino Linotype"/>
                <a:cs typeface="Palatino Linotype"/>
              </a:rPr>
              <a:t> </a:t>
            </a:r>
            <a:r>
              <a:rPr dirty="0" sz="1100" i="1">
                <a:latin typeface="Palatino Linotype"/>
                <a:cs typeface="Palatino Linotype"/>
              </a:rPr>
              <a:t>use_drugs</a:t>
            </a:r>
            <a:r>
              <a:rPr dirty="0" sz="1100" spc="85" i="1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variables.</a:t>
            </a:r>
            <a:endParaRPr sz="1100">
              <a:latin typeface="Palatino Linotype"/>
              <a:cs typeface="Palatino Linotype"/>
            </a:endParaRPr>
          </a:p>
          <a:p>
            <a:pPr marL="12700" marR="5080">
              <a:lnSpc>
                <a:spcPct val="102600"/>
              </a:lnSpc>
              <a:spcBef>
                <a:spcPts val="600"/>
              </a:spcBef>
            </a:pPr>
            <a:r>
              <a:rPr dirty="0" sz="1100" spc="-10">
                <a:latin typeface="Palatino Linotype"/>
                <a:cs typeface="Palatino Linotype"/>
              </a:rPr>
              <a:t>And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head(5)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tells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65">
                <a:latin typeface="Palatino Linotype"/>
                <a:cs typeface="Palatino Linotype"/>
              </a:rPr>
              <a:t>R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only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print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out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first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5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rows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(otherwise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it’s </a:t>
            </a:r>
            <a:r>
              <a:rPr dirty="0" sz="1100">
                <a:latin typeface="Palatino Linotype"/>
                <a:cs typeface="Palatino Linotype"/>
              </a:rPr>
              <a:t>too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much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fit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on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slide)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59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60"/>
              <a:t> </a:t>
            </a:r>
            <a:r>
              <a:rPr dirty="0" spc="-10"/>
              <a:t>dplyr</a:t>
            </a:r>
            <a:r>
              <a:rPr dirty="0" spc="65"/>
              <a:t> </a:t>
            </a:r>
            <a:r>
              <a:rPr dirty="0"/>
              <a:t>Package:</a:t>
            </a:r>
            <a:r>
              <a:rPr dirty="0" spc="204"/>
              <a:t> </a:t>
            </a:r>
            <a:r>
              <a:rPr dirty="0"/>
              <a:t>filter()</a:t>
            </a:r>
            <a:r>
              <a:rPr dirty="0" spc="60"/>
              <a:t> </a:t>
            </a:r>
            <a:r>
              <a:rPr dirty="0"/>
              <a:t>and</a:t>
            </a:r>
            <a:r>
              <a:rPr dirty="0" spc="65"/>
              <a:t> </a:t>
            </a:r>
            <a:r>
              <a:rPr dirty="0" spc="-10"/>
              <a:t>arrange()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964093"/>
            <a:ext cx="5064125" cy="14522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basic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difference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that:</a:t>
            </a:r>
            <a:endParaRPr sz="1100">
              <a:latin typeface="Palatino Linotype"/>
              <a:cs typeface="Palatino Linotype"/>
            </a:endParaRPr>
          </a:p>
          <a:p>
            <a:pPr marL="289560" indent="-193040">
              <a:lnSpc>
                <a:spcPct val="100000"/>
              </a:lnSpc>
              <a:spcBef>
                <a:spcPts val="930"/>
              </a:spcBef>
              <a:buClr>
                <a:srgbClr val="3333B2"/>
              </a:buClr>
              <a:buAutoNum type="arabicParenR"/>
              <a:tabLst>
                <a:tab pos="290195" algn="l"/>
              </a:tabLst>
            </a:pPr>
            <a:r>
              <a:rPr dirty="0" sz="1100">
                <a:latin typeface="Palatino Linotype"/>
                <a:cs typeface="Palatino Linotype"/>
              </a:rPr>
              <a:t>filter()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selects</a:t>
            </a:r>
            <a:r>
              <a:rPr dirty="0" sz="1100" spc="130" b="1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out</a:t>
            </a:r>
            <a:r>
              <a:rPr dirty="0" sz="1100" spc="85" b="1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rows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do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not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satisfy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inclusion</a:t>
            </a:r>
            <a:r>
              <a:rPr dirty="0" sz="1100" spc="7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criteria</a:t>
            </a:r>
            <a:r>
              <a:rPr dirty="0" sz="1100" spc="8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(i.e.,</a:t>
            </a:r>
            <a:endParaRPr sz="1100">
              <a:latin typeface="Palatino Linotype"/>
              <a:cs typeface="Palatino Linotype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z="1100" spc="145" b="1">
                <a:latin typeface="Palatino Linotype"/>
                <a:cs typeface="Palatino Linotype"/>
              </a:rPr>
              <a:t>sex==1</a:t>
            </a:r>
            <a:r>
              <a:rPr dirty="0" sz="1100" spc="145">
                <a:latin typeface="Palatino Linotype"/>
                <a:cs typeface="Palatino Linotype"/>
              </a:rPr>
              <a:t>)</a:t>
            </a:r>
            <a:endParaRPr sz="1100">
              <a:latin typeface="Palatino Linotype"/>
              <a:cs typeface="Palatino Linotype"/>
            </a:endParaRPr>
          </a:p>
          <a:p>
            <a:pPr marL="289560" indent="-19304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AutoNum type="arabicParenR" startAt="2"/>
              <a:tabLst>
                <a:tab pos="290195" algn="l"/>
              </a:tabLst>
            </a:pPr>
            <a:r>
              <a:rPr dirty="0" sz="1100">
                <a:latin typeface="Palatino Linotype"/>
                <a:cs typeface="Palatino Linotype"/>
              </a:rPr>
              <a:t>arrange()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simply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sorts</a:t>
            </a:r>
            <a:r>
              <a:rPr dirty="0" sz="1100" spc="70" b="1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variables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tell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it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to</a:t>
            </a:r>
            <a:endParaRPr sz="1100">
              <a:latin typeface="Palatino Linotype"/>
              <a:cs typeface="Palatino Linotype"/>
            </a:endParaRPr>
          </a:p>
          <a:p>
            <a:pPr algn="just" marL="12700" marR="5080">
              <a:lnSpc>
                <a:spcPct val="102600"/>
              </a:lnSpc>
              <a:spcBef>
                <a:spcPts val="900"/>
              </a:spcBef>
            </a:pP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primarily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use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select()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function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here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limit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amount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printed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the </a:t>
            </a:r>
            <a:r>
              <a:rPr dirty="0" sz="1100">
                <a:latin typeface="Palatino Linotype"/>
                <a:cs typeface="Palatino Linotype"/>
              </a:rPr>
              <a:t>slide.</a:t>
            </a:r>
            <a:r>
              <a:rPr dirty="0" sz="1100" spc="114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Otherwise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it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60">
                <a:latin typeface="Palatino Linotype"/>
                <a:cs typeface="Palatino Linotype"/>
              </a:rPr>
              <a:t>would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print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i="1">
                <a:latin typeface="Palatino Linotype"/>
                <a:cs typeface="Palatino Linotype"/>
              </a:rPr>
              <a:t>every</a:t>
            </a:r>
            <a:r>
              <a:rPr dirty="0" sz="1100" spc="15" i="1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variable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frame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cause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error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50">
                <a:latin typeface="Palatino Linotype"/>
                <a:cs typeface="Palatino Linotype"/>
              </a:rPr>
              <a:t>Markdown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compiler.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59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65"/>
              <a:t> </a:t>
            </a:r>
            <a:r>
              <a:rPr dirty="0" spc="-10"/>
              <a:t>dplyr</a:t>
            </a:r>
            <a:r>
              <a:rPr dirty="0" spc="65"/>
              <a:t> </a:t>
            </a:r>
            <a:r>
              <a:rPr dirty="0"/>
              <a:t>Package:</a:t>
            </a:r>
            <a:r>
              <a:rPr dirty="0" spc="204"/>
              <a:t> </a:t>
            </a:r>
            <a:r>
              <a:rPr dirty="0"/>
              <a:t>mutate()</a:t>
            </a:r>
            <a:r>
              <a:rPr dirty="0" spc="65"/>
              <a:t> </a:t>
            </a:r>
            <a:r>
              <a:rPr dirty="0"/>
              <a:t>and</a:t>
            </a:r>
            <a:r>
              <a:rPr dirty="0" spc="65"/>
              <a:t> </a:t>
            </a:r>
            <a:r>
              <a:rPr dirty="0" spc="-10"/>
              <a:t>transmute()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56744" rIns="0" bIns="0" rtlCol="0" vert="horz">
            <a:spAutoFit/>
          </a:bodyPr>
          <a:lstStyle/>
          <a:p>
            <a:pPr marL="12700" marR="107950">
              <a:lnSpc>
                <a:spcPct val="102699"/>
              </a:lnSpc>
              <a:spcBef>
                <a:spcPts val="55"/>
              </a:spcBef>
            </a:pPr>
            <a:r>
              <a:rPr dirty="0"/>
              <a:t>The</a:t>
            </a:r>
            <a:r>
              <a:rPr dirty="0" spc="15"/>
              <a:t> </a:t>
            </a:r>
            <a:r>
              <a:rPr dirty="0"/>
              <a:t>mutate()</a:t>
            </a:r>
            <a:r>
              <a:rPr dirty="0" spc="20"/>
              <a:t> </a:t>
            </a:r>
            <a:r>
              <a:rPr dirty="0"/>
              <a:t>and</a:t>
            </a:r>
            <a:r>
              <a:rPr dirty="0" spc="20"/>
              <a:t> </a:t>
            </a:r>
            <a:r>
              <a:rPr dirty="0"/>
              <a:t>transmute()</a:t>
            </a:r>
            <a:r>
              <a:rPr dirty="0" spc="20"/>
              <a:t> </a:t>
            </a:r>
            <a:r>
              <a:rPr dirty="0" spc="-25"/>
              <a:t>functions</a:t>
            </a:r>
            <a:r>
              <a:rPr dirty="0" spc="20"/>
              <a:t> </a:t>
            </a:r>
            <a:r>
              <a:rPr dirty="0" spc="-25"/>
              <a:t>perform</a:t>
            </a:r>
            <a:r>
              <a:rPr dirty="0" spc="15"/>
              <a:t> </a:t>
            </a:r>
            <a:r>
              <a:rPr dirty="0" spc="-10"/>
              <a:t>similar</a:t>
            </a:r>
            <a:r>
              <a:rPr dirty="0" spc="20"/>
              <a:t> </a:t>
            </a:r>
            <a:r>
              <a:rPr dirty="0" spc="-20"/>
              <a:t>operations</a:t>
            </a:r>
            <a:r>
              <a:rPr dirty="0" spc="20"/>
              <a:t> </a:t>
            </a:r>
            <a:r>
              <a:rPr dirty="0" spc="-10"/>
              <a:t>with</a:t>
            </a:r>
            <a:r>
              <a:rPr dirty="0" spc="20"/>
              <a:t> </a:t>
            </a:r>
            <a:r>
              <a:rPr dirty="0" spc="-10"/>
              <a:t>one</a:t>
            </a:r>
            <a:r>
              <a:rPr dirty="0" spc="20"/>
              <a:t> </a:t>
            </a:r>
            <a:r>
              <a:rPr dirty="0" spc="-25"/>
              <a:t>key </a:t>
            </a:r>
            <a:r>
              <a:rPr dirty="0" spc="-10"/>
              <a:t>difference.</a:t>
            </a:r>
          </a:p>
          <a:p>
            <a:pPr marL="12700" marR="5080">
              <a:lnSpc>
                <a:spcPct val="102699"/>
              </a:lnSpc>
              <a:spcBef>
                <a:spcPts val="595"/>
              </a:spcBef>
            </a:pPr>
            <a:r>
              <a:rPr dirty="0"/>
              <a:t>mutate()</a:t>
            </a:r>
            <a:r>
              <a:rPr dirty="0" spc="25"/>
              <a:t> </a:t>
            </a:r>
            <a:r>
              <a:rPr dirty="0" spc="-25"/>
              <a:t>will</a:t>
            </a:r>
            <a:r>
              <a:rPr dirty="0" spc="30"/>
              <a:t> </a:t>
            </a:r>
            <a:r>
              <a:rPr dirty="0" spc="-40"/>
              <a:t>allow</a:t>
            </a:r>
            <a:r>
              <a:rPr dirty="0" spc="30"/>
              <a:t> </a:t>
            </a:r>
            <a:r>
              <a:rPr dirty="0" spc="-25"/>
              <a:t>you</a:t>
            </a:r>
            <a:r>
              <a:rPr dirty="0" spc="30"/>
              <a:t> </a:t>
            </a:r>
            <a:r>
              <a:rPr dirty="0"/>
              <a:t>to</a:t>
            </a:r>
            <a:r>
              <a:rPr dirty="0" spc="30"/>
              <a:t> </a:t>
            </a:r>
            <a:r>
              <a:rPr dirty="0"/>
              <a:t>create</a:t>
            </a:r>
            <a:r>
              <a:rPr dirty="0" spc="25"/>
              <a:t> </a:t>
            </a:r>
            <a:r>
              <a:rPr dirty="0"/>
              <a:t>a</a:t>
            </a:r>
            <a:r>
              <a:rPr dirty="0" spc="30"/>
              <a:t> </a:t>
            </a:r>
            <a:r>
              <a:rPr dirty="0" spc="-40"/>
              <a:t>new</a:t>
            </a:r>
            <a:r>
              <a:rPr dirty="0" spc="30"/>
              <a:t> </a:t>
            </a:r>
            <a:r>
              <a:rPr dirty="0" spc="-20"/>
              <a:t>variable</a:t>
            </a:r>
            <a:r>
              <a:rPr dirty="0" spc="30"/>
              <a:t> </a:t>
            </a:r>
            <a:r>
              <a:rPr dirty="0" spc="-30"/>
              <a:t>while</a:t>
            </a:r>
            <a:r>
              <a:rPr dirty="0" spc="30"/>
              <a:t> </a:t>
            </a:r>
            <a:r>
              <a:rPr dirty="0" spc="-25"/>
              <a:t>maintaining</a:t>
            </a:r>
            <a:r>
              <a:rPr dirty="0" spc="30"/>
              <a:t> </a:t>
            </a:r>
            <a:r>
              <a:rPr dirty="0"/>
              <a:t>the</a:t>
            </a:r>
            <a:r>
              <a:rPr dirty="0" spc="25"/>
              <a:t> </a:t>
            </a:r>
            <a:r>
              <a:rPr dirty="0" spc="-35"/>
              <a:t>pre-</a:t>
            </a:r>
            <a:r>
              <a:rPr dirty="0" spc="-10"/>
              <a:t>existing </a:t>
            </a:r>
            <a:r>
              <a:rPr dirty="0" spc="-20"/>
              <a:t>ones</a:t>
            </a:r>
          </a:p>
          <a:p>
            <a:pPr marL="12700" marR="198120">
              <a:lnSpc>
                <a:spcPct val="102699"/>
              </a:lnSpc>
              <a:spcBef>
                <a:spcPts val="600"/>
              </a:spcBef>
            </a:pPr>
            <a:r>
              <a:rPr dirty="0"/>
              <a:t>transmute()</a:t>
            </a:r>
            <a:r>
              <a:rPr dirty="0" spc="10"/>
              <a:t> </a:t>
            </a:r>
            <a:r>
              <a:rPr dirty="0" spc="-25"/>
              <a:t>will</a:t>
            </a:r>
            <a:r>
              <a:rPr dirty="0" spc="10"/>
              <a:t> </a:t>
            </a:r>
            <a:r>
              <a:rPr dirty="0" spc="-40"/>
              <a:t>allow</a:t>
            </a:r>
            <a:r>
              <a:rPr dirty="0" spc="10"/>
              <a:t> </a:t>
            </a:r>
            <a:r>
              <a:rPr dirty="0" spc="-25"/>
              <a:t>you</a:t>
            </a:r>
            <a:r>
              <a:rPr dirty="0" spc="10"/>
              <a:t> </a:t>
            </a:r>
            <a:r>
              <a:rPr dirty="0"/>
              <a:t>to</a:t>
            </a:r>
            <a:r>
              <a:rPr dirty="0" spc="10"/>
              <a:t> </a:t>
            </a:r>
            <a:r>
              <a:rPr dirty="0"/>
              <a:t>create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 spc="-40"/>
              <a:t>new</a:t>
            </a:r>
            <a:r>
              <a:rPr dirty="0" spc="10"/>
              <a:t> </a:t>
            </a:r>
            <a:r>
              <a:rPr dirty="0" spc="-10"/>
              <a:t>variable,</a:t>
            </a:r>
            <a:r>
              <a:rPr dirty="0" spc="10"/>
              <a:t> </a:t>
            </a:r>
            <a:r>
              <a:rPr dirty="0"/>
              <a:t>but</a:t>
            </a:r>
            <a:r>
              <a:rPr dirty="0" spc="10"/>
              <a:t> </a:t>
            </a:r>
            <a:r>
              <a:rPr dirty="0" spc="-25"/>
              <a:t>will</a:t>
            </a:r>
            <a:r>
              <a:rPr dirty="0" spc="10"/>
              <a:t> </a:t>
            </a:r>
            <a:r>
              <a:rPr dirty="0" spc="-10"/>
              <a:t>erase</a:t>
            </a:r>
            <a:r>
              <a:rPr dirty="0" spc="10"/>
              <a:t> </a:t>
            </a:r>
            <a:r>
              <a:rPr dirty="0"/>
              <a:t>any</a:t>
            </a:r>
            <a:r>
              <a:rPr dirty="0" spc="10"/>
              <a:t> </a:t>
            </a:r>
            <a:r>
              <a:rPr dirty="0" spc="-10"/>
              <a:t>variables </a:t>
            </a:r>
            <a:r>
              <a:rPr dirty="0" spc="-25"/>
              <a:t>you</a:t>
            </a:r>
            <a:r>
              <a:rPr dirty="0" spc="20"/>
              <a:t> </a:t>
            </a:r>
            <a:r>
              <a:rPr dirty="0" spc="-20"/>
              <a:t>use</a:t>
            </a:r>
            <a:r>
              <a:rPr dirty="0" spc="20"/>
              <a:t> </a:t>
            </a:r>
            <a:r>
              <a:rPr dirty="0"/>
              <a:t>to</a:t>
            </a:r>
            <a:r>
              <a:rPr dirty="0" spc="20"/>
              <a:t> </a:t>
            </a:r>
            <a:r>
              <a:rPr dirty="0"/>
              <a:t>create</a:t>
            </a:r>
            <a:r>
              <a:rPr dirty="0" spc="20"/>
              <a:t> </a:t>
            </a:r>
            <a:r>
              <a:rPr dirty="0"/>
              <a:t>the</a:t>
            </a:r>
            <a:r>
              <a:rPr dirty="0" spc="20"/>
              <a:t> </a:t>
            </a:r>
            <a:r>
              <a:rPr dirty="0" spc="-40"/>
              <a:t>new</a:t>
            </a:r>
            <a:r>
              <a:rPr dirty="0" spc="20"/>
              <a:t> </a:t>
            </a:r>
            <a:r>
              <a:rPr dirty="0" spc="-20"/>
              <a:t>ones</a:t>
            </a: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/>
              <a:t>The</a:t>
            </a:r>
            <a:r>
              <a:rPr dirty="0" spc="35"/>
              <a:t> </a:t>
            </a:r>
            <a:r>
              <a:rPr dirty="0" spc="-45"/>
              <a:t>following</a:t>
            </a:r>
            <a:r>
              <a:rPr dirty="0" spc="35"/>
              <a:t> </a:t>
            </a:r>
            <a:r>
              <a:rPr dirty="0"/>
              <a:t>are</a:t>
            </a:r>
            <a:r>
              <a:rPr dirty="0" spc="40"/>
              <a:t> </a:t>
            </a:r>
            <a:r>
              <a:rPr dirty="0" spc="-25"/>
              <a:t>examples</a:t>
            </a:r>
            <a:r>
              <a:rPr dirty="0" spc="35"/>
              <a:t> </a:t>
            </a:r>
            <a:r>
              <a:rPr dirty="0"/>
              <a:t>of</a:t>
            </a:r>
            <a:r>
              <a:rPr dirty="0" spc="35"/>
              <a:t> </a:t>
            </a:r>
            <a:r>
              <a:rPr dirty="0"/>
              <a:t>both</a:t>
            </a:r>
            <a:r>
              <a:rPr dirty="0" spc="40"/>
              <a:t> </a:t>
            </a:r>
            <a:r>
              <a:rPr dirty="0"/>
              <a:t>in</a:t>
            </a:r>
            <a:r>
              <a:rPr dirty="0" spc="35"/>
              <a:t> </a:t>
            </a:r>
            <a:r>
              <a:rPr dirty="0" spc="-10"/>
              <a:t>action.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59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65"/>
              <a:t> </a:t>
            </a:r>
            <a:r>
              <a:rPr dirty="0" spc="-30"/>
              <a:t>Help</a:t>
            </a:r>
            <a:r>
              <a:rPr dirty="0" spc="70"/>
              <a:t> </a:t>
            </a:r>
            <a:r>
              <a:rPr dirty="0"/>
              <a:t>Functions</a:t>
            </a:r>
            <a:r>
              <a:rPr dirty="0" spc="70"/>
              <a:t> </a:t>
            </a:r>
            <a:r>
              <a:rPr dirty="0"/>
              <a:t>-</a:t>
            </a:r>
            <a:r>
              <a:rPr dirty="0" spc="65"/>
              <a:t> </a:t>
            </a:r>
            <a:r>
              <a:rPr dirty="0"/>
              <a:t>?</a:t>
            </a:r>
            <a:r>
              <a:rPr dirty="0" spc="210"/>
              <a:t> </a:t>
            </a:r>
            <a:r>
              <a:rPr dirty="0"/>
              <a:t>and</a:t>
            </a:r>
            <a:r>
              <a:rPr dirty="0" spc="70"/>
              <a:t> </a:t>
            </a:r>
            <a:r>
              <a:rPr dirty="0" spc="-25"/>
              <a:t>??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9514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/>
              <a:t>In</a:t>
            </a:r>
            <a:r>
              <a:rPr dirty="0" spc="25"/>
              <a:t> </a:t>
            </a:r>
            <a:r>
              <a:rPr dirty="0" spc="-25"/>
              <a:t>addition</a:t>
            </a:r>
            <a:r>
              <a:rPr dirty="0" spc="30"/>
              <a:t> </a:t>
            </a:r>
            <a:r>
              <a:rPr dirty="0"/>
              <a:t>to</a:t>
            </a:r>
            <a:r>
              <a:rPr dirty="0" spc="30"/>
              <a:t> </a:t>
            </a:r>
            <a:r>
              <a:rPr dirty="0" spc="-30"/>
              <a:t>Googling</a:t>
            </a:r>
            <a:r>
              <a:rPr dirty="0" spc="30"/>
              <a:t> </a:t>
            </a:r>
            <a:r>
              <a:rPr dirty="0" spc="-30"/>
              <a:t>issues</a:t>
            </a:r>
            <a:r>
              <a:rPr dirty="0" spc="25"/>
              <a:t> </a:t>
            </a:r>
            <a:r>
              <a:rPr dirty="0"/>
              <a:t>(trust</a:t>
            </a:r>
            <a:r>
              <a:rPr dirty="0" spc="30"/>
              <a:t> </a:t>
            </a:r>
            <a:r>
              <a:rPr dirty="0"/>
              <a:t>me,</a:t>
            </a:r>
            <a:r>
              <a:rPr dirty="0" spc="30"/>
              <a:t> </a:t>
            </a:r>
            <a:r>
              <a:rPr dirty="0" spc="-25"/>
              <a:t>you</a:t>
            </a:r>
            <a:r>
              <a:rPr dirty="0" spc="30"/>
              <a:t> </a:t>
            </a:r>
            <a:r>
              <a:rPr dirty="0"/>
              <a:t>will),</a:t>
            </a:r>
            <a:r>
              <a:rPr dirty="0" spc="30"/>
              <a:t> </a:t>
            </a:r>
            <a:r>
              <a:rPr dirty="0" spc="65"/>
              <a:t>R</a:t>
            </a:r>
            <a:r>
              <a:rPr dirty="0" spc="25"/>
              <a:t> </a:t>
            </a:r>
            <a:r>
              <a:rPr dirty="0"/>
              <a:t>has</a:t>
            </a:r>
            <a:r>
              <a:rPr dirty="0" spc="30"/>
              <a:t> </a:t>
            </a:r>
            <a:r>
              <a:rPr dirty="0"/>
              <a:t>built</a:t>
            </a:r>
            <a:r>
              <a:rPr dirty="0" spc="30"/>
              <a:t> </a:t>
            </a:r>
            <a:r>
              <a:rPr dirty="0"/>
              <a:t>in</a:t>
            </a:r>
            <a:r>
              <a:rPr dirty="0" spc="30"/>
              <a:t> </a:t>
            </a:r>
            <a:r>
              <a:rPr dirty="0" spc="-10"/>
              <a:t>help</a:t>
            </a:r>
            <a:r>
              <a:rPr dirty="0" spc="30"/>
              <a:t> </a:t>
            </a:r>
            <a:r>
              <a:rPr dirty="0" spc="-10"/>
              <a:t>features.</a:t>
            </a:r>
          </a:p>
          <a:p>
            <a:pPr marL="12700" marR="5080">
              <a:lnSpc>
                <a:spcPct val="102600"/>
              </a:lnSpc>
              <a:spcBef>
                <a:spcPts val="595"/>
              </a:spcBef>
            </a:pPr>
            <a:r>
              <a:rPr dirty="0"/>
              <a:t>A</a:t>
            </a:r>
            <a:r>
              <a:rPr dirty="0" spc="35"/>
              <a:t> </a:t>
            </a:r>
            <a:r>
              <a:rPr dirty="0" spc="-25"/>
              <a:t>single</a:t>
            </a:r>
            <a:r>
              <a:rPr dirty="0" spc="40"/>
              <a:t> </a:t>
            </a:r>
            <a:r>
              <a:rPr dirty="0"/>
              <a:t>?</a:t>
            </a:r>
            <a:r>
              <a:rPr dirty="0" spc="145"/>
              <a:t> </a:t>
            </a:r>
            <a:r>
              <a:rPr dirty="0"/>
              <a:t>attached</a:t>
            </a:r>
            <a:r>
              <a:rPr dirty="0" spc="40"/>
              <a:t> </a:t>
            </a:r>
            <a:r>
              <a:rPr dirty="0"/>
              <a:t>to</a:t>
            </a:r>
            <a:r>
              <a:rPr dirty="0" spc="35"/>
              <a:t> </a:t>
            </a:r>
            <a:r>
              <a:rPr dirty="0"/>
              <a:t>a</a:t>
            </a:r>
            <a:r>
              <a:rPr dirty="0" spc="35"/>
              <a:t> </a:t>
            </a:r>
            <a:r>
              <a:rPr dirty="0" spc="-20"/>
              <a:t>function</a:t>
            </a:r>
            <a:r>
              <a:rPr dirty="0" spc="40"/>
              <a:t> </a:t>
            </a:r>
            <a:r>
              <a:rPr dirty="0" spc="-20"/>
              <a:t>name</a:t>
            </a:r>
            <a:r>
              <a:rPr dirty="0" spc="35"/>
              <a:t> </a:t>
            </a:r>
            <a:r>
              <a:rPr dirty="0" spc="-25"/>
              <a:t>will</a:t>
            </a:r>
            <a:r>
              <a:rPr dirty="0" spc="35"/>
              <a:t> </a:t>
            </a:r>
            <a:r>
              <a:rPr dirty="0" spc="-10"/>
              <a:t>bring</a:t>
            </a:r>
            <a:r>
              <a:rPr dirty="0" spc="35"/>
              <a:t> </a:t>
            </a:r>
            <a:r>
              <a:rPr dirty="0"/>
              <a:t>up</a:t>
            </a:r>
            <a:r>
              <a:rPr dirty="0" spc="35"/>
              <a:t> </a:t>
            </a:r>
            <a:r>
              <a:rPr dirty="0"/>
              <a:t>the</a:t>
            </a:r>
            <a:r>
              <a:rPr dirty="0" spc="35"/>
              <a:t> </a:t>
            </a:r>
            <a:r>
              <a:rPr dirty="0"/>
              <a:t>PDF</a:t>
            </a:r>
            <a:r>
              <a:rPr dirty="0" spc="35"/>
              <a:t> </a:t>
            </a:r>
            <a:r>
              <a:rPr dirty="0" spc="-20"/>
              <a:t>file</a:t>
            </a:r>
            <a:r>
              <a:rPr dirty="0" spc="35"/>
              <a:t> </a:t>
            </a:r>
            <a:r>
              <a:rPr dirty="0"/>
              <a:t>for</a:t>
            </a:r>
            <a:r>
              <a:rPr dirty="0" spc="35"/>
              <a:t> </a:t>
            </a:r>
            <a:r>
              <a:rPr dirty="0"/>
              <a:t>that</a:t>
            </a:r>
            <a:r>
              <a:rPr dirty="0" spc="40"/>
              <a:t> </a:t>
            </a:r>
            <a:r>
              <a:rPr dirty="0" spc="-10"/>
              <a:t>function </a:t>
            </a:r>
            <a:r>
              <a:rPr dirty="0"/>
              <a:t>in</a:t>
            </a:r>
            <a:r>
              <a:rPr dirty="0" spc="25"/>
              <a:t> </a:t>
            </a:r>
            <a:r>
              <a:rPr dirty="0"/>
              <a:t>the</a:t>
            </a:r>
            <a:r>
              <a:rPr dirty="0" spc="30"/>
              <a:t> </a:t>
            </a:r>
            <a:r>
              <a:rPr dirty="0" spc="-30"/>
              <a:t>Help</a:t>
            </a:r>
            <a:r>
              <a:rPr dirty="0" spc="25"/>
              <a:t> </a:t>
            </a:r>
            <a:r>
              <a:rPr dirty="0" spc="-25"/>
              <a:t>page</a:t>
            </a:r>
            <a:r>
              <a:rPr dirty="0" spc="30"/>
              <a:t> </a:t>
            </a:r>
            <a:r>
              <a:rPr dirty="0"/>
              <a:t>(bottom</a:t>
            </a:r>
            <a:r>
              <a:rPr dirty="0" spc="25"/>
              <a:t> </a:t>
            </a:r>
            <a:r>
              <a:rPr dirty="0"/>
              <a:t>right</a:t>
            </a:r>
            <a:r>
              <a:rPr dirty="0" spc="30"/>
              <a:t> </a:t>
            </a:r>
            <a:r>
              <a:rPr dirty="0" spc="-70"/>
              <a:t>window</a:t>
            </a:r>
            <a:r>
              <a:rPr dirty="0" spc="25"/>
              <a:t> </a:t>
            </a:r>
            <a:r>
              <a:rPr dirty="0"/>
              <a:t>in</a:t>
            </a:r>
            <a:r>
              <a:rPr dirty="0" spc="30"/>
              <a:t> </a:t>
            </a:r>
            <a:r>
              <a:rPr dirty="0" spc="65"/>
              <a:t>R</a:t>
            </a:r>
            <a:r>
              <a:rPr dirty="0" spc="25"/>
              <a:t> </a:t>
            </a:r>
            <a:r>
              <a:rPr dirty="0" spc="-10"/>
              <a:t>Studio).</a:t>
            </a: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/>
              <a:t>This</a:t>
            </a:r>
            <a:r>
              <a:rPr dirty="0" spc="30"/>
              <a:t> </a:t>
            </a:r>
            <a:r>
              <a:rPr dirty="0"/>
              <a:t>is</a:t>
            </a:r>
            <a:r>
              <a:rPr dirty="0" spc="35"/>
              <a:t> </a:t>
            </a:r>
            <a:r>
              <a:rPr dirty="0" spc="-30"/>
              <a:t>interchangeable</a:t>
            </a:r>
            <a:r>
              <a:rPr dirty="0" spc="35"/>
              <a:t> </a:t>
            </a:r>
            <a:r>
              <a:rPr dirty="0" spc="-10"/>
              <a:t>with</a:t>
            </a:r>
            <a:r>
              <a:rPr dirty="0" spc="35"/>
              <a:t> </a:t>
            </a:r>
            <a:r>
              <a:rPr dirty="0"/>
              <a:t>the</a:t>
            </a:r>
            <a:r>
              <a:rPr dirty="0" spc="35"/>
              <a:t> </a:t>
            </a:r>
            <a:r>
              <a:rPr dirty="0"/>
              <a:t>help()</a:t>
            </a:r>
            <a:r>
              <a:rPr dirty="0" spc="35"/>
              <a:t> </a:t>
            </a:r>
            <a:r>
              <a:rPr dirty="0" spc="-10"/>
              <a:t>function,</a:t>
            </a:r>
            <a:r>
              <a:rPr dirty="0" spc="35"/>
              <a:t> </a:t>
            </a:r>
            <a:r>
              <a:rPr dirty="0" spc="-20"/>
              <a:t>also.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65"/>
              <a:t> </a:t>
            </a:r>
            <a:r>
              <a:rPr dirty="0" spc="-10"/>
              <a:t>dplyr</a:t>
            </a:r>
            <a:r>
              <a:rPr dirty="0" spc="65"/>
              <a:t> </a:t>
            </a:r>
            <a:r>
              <a:rPr dirty="0"/>
              <a:t>Package:</a:t>
            </a:r>
            <a:r>
              <a:rPr dirty="0" spc="204"/>
              <a:t> </a:t>
            </a:r>
            <a:r>
              <a:rPr dirty="0"/>
              <a:t>mutate()</a:t>
            </a:r>
            <a:r>
              <a:rPr dirty="0" spc="65"/>
              <a:t> </a:t>
            </a:r>
            <a:r>
              <a:rPr dirty="0"/>
              <a:t>and</a:t>
            </a:r>
            <a:r>
              <a:rPr dirty="0" spc="65"/>
              <a:t> </a:t>
            </a:r>
            <a:r>
              <a:rPr dirty="0" spc="-10"/>
              <a:t>transmute()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2046" y="728992"/>
            <a:ext cx="5116195" cy="64770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190"/>
              </a:lnSpc>
            </a:pPr>
            <a:r>
              <a:rPr dirty="0" sz="1000" spc="-60">
                <a:latin typeface="Palatino Linotype"/>
                <a:cs typeface="Palatino Linotype"/>
              </a:rPr>
              <a:t>NLSY97</a:t>
            </a:r>
            <a:r>
              <a:rPr dirty="0" sz="1000" spc="120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%&gt;%</a:t>
            </a:r>
            <a:endParaRPr sz="1000">
              <a:latin typeface="Palatino Linotype"/>
              <a:cs typeface="Palatino Linotype"/>
            </a:endParaRPr>
          </a:p>
          <a:p>
            <a:pPr marL="170180" marR="1416685">
              <a:lnSpc>
                <a:spcPts val="1200"/>
              </a:lnSpc>
              <a:spcBef>
                <a:spcPts val="35"/>
              </a:spcBef>
            </a:pPr>
            <a:r>
              <a:rPr dirty="0" sz="1000" spc="70">
                <a:latin typeface="Palatino Linotype"/>
                <a:cs typeface="Palatino Linotype"/>
              </a:rPr>
              <a:t>select(peers_drugs,</a:t>
            </a:r>
            <a:r>
              <a:rPr dirty="0" sz="1000" spc="450">
                <a:latin typeface="Palatino Linotype"/>
                <a:cs typeface="Palatino Linotype"/>
              </a:rPr>
              <a:t> </a:t>
            </a:r>
            <a:r>
              <a:rPr dirty="0" sz="1000">
                <a:latin typeface="Palatino Linotype"/>
                <a:cs typeface="Palatino Linotype"/>
              </a:rPr>
              <a:t>peers_gang,</a:t>
            </a:r>
            <a:r>
              <a:rPr dirty="0" sz="1000" spc="455">
                <a:latin typeface="Palatino Linotype"/>
                <a:cs typeface="Palatino Linotype"/>
              </a:rPr>
              <a:t> </a:t>
            </a:r>
            <a:r>
              <a:rPr dirty="0" sz="1000" spc="60">
                <a:latin typeface="Palatino Linotype"/>
                <a:cs typeface="Palatino Linotype"/>
              </a:rPr>
              <a:t>peers_cut)</a:t>
            </a:r>
            <a:r>
              <a:rPr dirty="0" sz="1000" spc="450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%&gt;% </a:t>
            </a:r>
            <a:r>
              <a:rPr dirty="0" sz="1000">
                <a:latin typeface="Palatino Linotype"/>
                <a:cs typeface="Palatino Linotype"/>
              </a:rPr>
              <a:t>mutate(</a:t>
            </a:r>
            <a:r>
              <a:rPr dirty="0" sz="1000">
                <a:solidFill>
                  <a:srgbClr val="C4A000"/>
                </a:solidFill>
                <a:latin typeface="Palatino Linotype"/>
                <a:cs typeface="Palatino Linotype"/>
              </a:rPr>
              <a:t>badpeers=</a:t>
            </a:r>
            <a:r>
              <a:rPr dirty="0" sz="1000">
                <a:latin typeface="Palatino Linotype"/>
                <a:cs typeface="Palatino Linotype"/>
              </a:rPr>
              <a:t>peers_drugs+peers_gang+peers_cut)</a:t>
            </a:r>
            <a:r>
              <a:rPr dirty="0" sz="1000" spc="400">
                <a:latin typeface="Palatino Linotype"/>
                <a:cs typeface="Palatino Linotype"/>
              </a:rPr>
              <a:t>   </a:t>
            </a:r>
            <a:r>
              <a:rPr dirty="0" sz="1000" spc="-195">
                <a:latin typeface="Palatino Linotype"/>
                <a:cs typeface="Palatino Linotype"/>
              </a:rPr>
              <a:t>%&gt;%</a:t>
            </a:r>
            <a:r>
              <a:rPr dirty="0" sz="1000" spc="-10">
                <a:latin typeface="Palatino Linotype"/>
                <a:cs typeface="Palatino Linotype"/>
              </a:rPr>
              <a:t> summary(badpeers)</a:t>
            </a:r>
            <a:endParaRPr sz="1000">
              <a:latin typeface="Palatino Linotype"/>
              <a:cs typeface="Palatino Linotype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28244" y="1589455"/>
          <a:ext cx="4448175" cy="1230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140"/>
                <a:gridCol w="1029969"/>
                <a:gridCol w="1062990"/>
                <a:gridCol w="1062989"/>
                <a:gridCol w="1061719"/>
              </a:tblGrid>
              <a:tr h="160020">
                <a:tc>
                  <a:txBody>
                    <a:bodyPr/>
                    <a:lstStyle/>
                    <a:p>
                      <a:pPr algn="ctr" marR="26670">
                        <a:lnSpc>
                          <a:spcPts val="1150"/>
                        </a:lnSpc>
                        <a:spcBef>
                          <a:spcPts val="10"/>
                        </a:spcBef>
                      </a:pPr>
                      <a:r>
                        <a:rPr dirty="0" sz="1000" spc="-25">
                          <a:latin typeface="Palatino Linotype"/>
                          <a:cs typeface="Palatino Linotype"/>
                        </a:rPr>
                        <a:t>##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1150"/>
                        </a:lnSpc>
                        <a:spcBef>
                          <a:spcPts val="10"/>
                        </a:spcBef>
                      </a:pPr>
                      <a:r>
                        <a:rPr dirty="0" sz="1000" spc="-10">
                          <a:latin typeface="Palatino Linotype"/>
                          <a:cs typeface="Palatino Linotype"/>
                        </a:rPr>
                        <a:t>peers_drugs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1150"/>
                        </a:lnSpc>
                        <a:spcBef>
                          <a:spcPts val="10"/>
                        </a:spcBef>
                      </a:pPr>
                      <a:r>
                        <a:rPr dirty="0" sz="1000" spc="-10">
                          <a:latin typeface="Palatino Linotype"/>
                          <a:cs typeface="Palatino Linotype"/>
                        </a:rPr>
                        <a:t>peers_gang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1150"/>
                        </a:lnSpc>
                        <a:spcBef>
                          <a:spcPts val="10"/>
                        </a:spcBef>
                      </a:pPr>
                      <a:r>
                        <a:rPr dirty="0" sz="1000" spc="-10">
                          <a:latin typeface="Palatino Linotype"/>
                          <a:cs typeface="Palatino Linotype"/>
                        </a:rPr>
                        <a:t>peers_cut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ts val="1150"/>
                        </a:lnSpc>
                        <a:spcBef>
                          <a:spcPts val="10"/>
                        </a:spcBef>
                      </a:pPr>
                      <a:r>
                        <a:rPr dirty="0" sz="1000" spc="-10">
                          <a:latin typeface="Palatino Linotype"/>
                          <a:cs typeface="Palatino Linotype"/>
                        </a:rPr>
                        <a:t>badpeers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1270"/>
                </a:tc>
              </a:tr>
              <a:tr h="151765">
                <a:tc>
                  <a:txBody>
                    <a:bodyPr/>
                    <a:lstStyle/>
                    <a:p>
                      <a:pPr algn="ctr" marR="26670">
                        <a:lnSpc>
                          <a:spcPts val="1095"/>
                        </a:lnSpc>
                      </a:pPr>
                      <a:r>
                        <a:rPr dirty="0" sz="1000" spc="-25">
                          <a:latin typeface="Palatino Linotype"/>
                          <a:cs typeface="Palatino Linotype"/>
                        </a:rPr>
                        <a:t>##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095"/>
                        </a:lnSpc>
                        <a:tabLst>
                          <a:tab pos="530860" algn="l"/>
                        </a:tabLst>
                      </a:pPr>
                      <a:r>
                        <a:rPr dirty="0" sz="1000" spc="-20">
                          <a:latin typeface="Palatino Linotype"/>
                          <a:cs typeface="Palatino Linotype"/>
                        </a:rPr>
                        <a:t>Min.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000" spc="90">
                          <a:latin typeface="Palatino Linotype"/>
                          <a:cs typeface="Palatino Linotype"/>
                        </a:rPr>
                        <a:t>:1.000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095"/>
                        </a:lnSpc>
                        <a:tabLst>
                          <a:tab pos="564515" algn="l"/>
                        </a:tabLst>
                      </a:pPr>
                      <a:r>
                        <a:rPr dirty="0" sz="1000" spc="-20">
                          <a:latin typeface="Palatino Linotype"/>
                          <a:cs typeface="Palatino Linotype"/>
                        </a:rPr>
                        <a:t>Min.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000" spc="90">
                          <a:latin typeface="Palatino Linotype"/>
                          <a:cs typeface="Palatino Linotype"/>
                        </a:rPr>
                        <a:t>:1.000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095"/>
                        </a:lnSpc>
                        <a:tabLst>
                          <a:tab pos="564515" algn="l"/>
                        </a:tabLst>
                      </a:pPr>
                      <a:r>
                        <a:rPr dirty="0" sz="1000" spc="-20">
                          <a:latin typeface="Palatino Linotype"/>
                          <a:cs typeface="Palatino Linotype"/>
                        </a:rPr>
                        <a:t>Min.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000" spc="90">
                          <a:latin typeface="Palatino Linotype"/>
                          <a:cs typeface="Palatino Linotype"/>
                        </a:rPr>
                        <a:t>:1.000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095"/>
                        </a:lnSpc>
                        <a:tabLst>
                          <a:tab pos="564515" algn="l"/>
                        </a:tabLst>
                      </a:pPr>
                      <a:r>
                        <a:rPr dirty="0" sz="1000" spc="-20">
                          <a:latin typeface="Palatino Linotype"/>
                          <a:cs typeface="Palatino Linotype"/>
                        </a:rPr>
                        <a:t>Min.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000" spc="270">
                          <a:latin typeface="Palatino Linotype"/>
                          <a:cs typeface="Palatino Linotype"/>
                        </a:rPr>
                        <a:t>:</a:t>
                      </a:r>
                      <a:r>
                        <a:rPr dirty="0" sz="1000" spc="27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000" spc="50">
                          <a:latin typeface="Palatino Linotype"/>
                          <a:cs typeface="Palatino Linotype"/>
                        </a:rPr>
                        <a:t>3.000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</a:tr>
              <a:tr h="151765">
                <a:tc>
                  <a:txBody>
                    <a:bodyPr/>
                    <a:lstStyle/>
                    <a:p>
                      <a:pPr algn="ctr" marR="26670">
                        <a:lnSpc>
                          <a:spcPts val="1095"/>
                        </a:lnSpc>
                      </a:pPr>
                      <a:r>
                        <a:rPr dirty="0" sz="1000" spc="-25">
                          <a:latin typeface="Palatino Linotype"/>
                          <a:cs typeface="Palatino Linotype"/>
                        </a:rPr>
                        <a:t>##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095"/>
                        </a:lnSpc>
                      </a:pPr>
                      <a:r>
                        <a:rPr dirty="0" sz="1000" spc="100">
                          <a:latin typeface="Palatino Linotype"/>
                          <a:cs typeface="Palatino Linotype"/>
                        </a:rPr>
                        <a:t>1st</a:t>
                      </a:r>
                      <a:r>
                        <a:rPr dirty="0" sz="1000" spc="28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000" spc="45">
                          <a:latin typeface="Palatino Linotype"/>
                          <a:cs typeface="Palatino Linotype"/>
                        </a:rPr>
                        <a:t>Qu.:1.000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095"/>
                        </a:lnSpc>
                      </a:pPr>
                      <a:r>
                        <a:rPr dirty="0" sz="1000" spc="100">
                          <a:latin typeface="Palatino Linotype"/>
                          <a:cs typeface="Palatino Linotype"/>
                        </a:rPr>
                        <a:t>1st</a:t>
                      </a:r>
                      <a:r>
                        <a:rPr dirty="0" sz="1000" spc="28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000" spc="45">
                          <a:latin typeface="Palatino Linotype"/>
                          <a:cs typeface="Palatino Linotype"/>
                        </a:rPr>
                        <a:t>Qu.:1.000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095"/>
                        </a:lnSpc>
                      </a:pPr>
                      <a:r>
                        <a:rPr dirty="0" sz="1000" spc="100">
                          <a:latin typeface="Palatino Linotype"/>
                          <a:cs typeface="Palatino Linotype"/>
                        </a:rPr>
                        <a:t>1st</a:t>
                      </a:r>
                      <a:r>
                        <a:rPr dirty="0" sz="1000" spc="28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000" spc="45">
                          <a:latin typeface="Palatino Linotype"/>
                          <a:cs typeface="Palatino Linotype"/>
                        </a:rPr>
                        <a:t>Qu.:1.000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095"/>
                        </a:lnSpc>
                      </a:pPr>
                      <a:r>
                        <a:rPr dirty="0" sz="1000" spc="100">
                          <a:latin typeface="Palatino Linotype"/>
                          <a:cs typeface="Palatino Linotype"/>
                        </a:rPr>
                        <a:t>1st</a:t>
                      </a:r>
                      <a:r>
                        <a:rPr dirty="0" sz="1000" spc="37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Qu.:</a:t>
                      </a:r>
                      <a:r>
                        <a:rPr dirty="0" sz="1000" spc="37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000" spc="60">
                          <a:latin typeface="Palatino Linotype"/>
                          <a:cs typeface="Palatino Linotype"/>
                        </a:rPr>
                        <a:t>4.000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</a:tr>
              <a:tr h="151765">
                <a:tc>
                  <a:txBody>
                    <a:bodyPr/>
                    <a:lstStyle/>
                    <a:p>
                      <a:pPr algn="ctr" marR="26670">
                        <a:lnSpc>
                          <a:spcPts val="1095"/>
                        </a:lnSpc>
                      </a:pPr>
                      <a:r>
                        <a:rPr dirty="0" sz="1000" spc="-25">
                          <a:latin typeface="Palatino Linotype"/>
                          <a:cs typeface="Palatino Linotype"/>
                        </a:rPr>
                        <a:t>##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095"/>
                        </a:lnSpc>
                      </a:pPr>
                      <a:r>
                        <a:rPr dirty="0" sz="1000" spc="-25">
                          <a:latin typeface="Palatino Linotype"/>
                          <a:cs typeface="Palatino Linotype"/>
                        </a:rPr>
                        <a:t>Median</a:t>
                      </a:r>
                      <a:r>
                        <a:rPr dirty="0" sz="1000" spc="145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000" spc="90">
                          <a:latin typeface="Palatino Linotype"/>
                          <a:cs typeface="Palatino Linotype"/>
                        </a:rPr>
                        <a:t>:2.000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095"/>
                        </a:lnSpc>
                      </a:pPr>
                      <a:r>
                        <a:rPr dirty="0" sz="1000" spc="-25">
                          <a:latin typeface="Palatino Linotype"/>
                          <a:cs typeface="Palatino Linotype"/>
                        </a:rPr>
                        <a:t>Median</a:t>
                      </a:r>
                      <a:r>
                        <a:rPr dirty="0" sz="1000" spc="145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000" spc="90">
                          <a:latin typeface="Palatino Linotype"/>
                          <a:cs typeface="Palatino Linotype"/>
                        </a:rPr>
                        <a:t>:1.000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095"/>
                        </a:lnSpc>
                      </a:pPr>
                      <a:r>
                        <a:rPr dirty="0" sz="1000" spc="-25">
                          <a:latin typeface="Palatino Linotype"/>
                          <a:cs typeface="Palatino Linotype"/>
                        </a:rPr>
                        <a:t>Median</a:t>
                      </a:r>
                      <a:r>
                        <a:rPr dirty="0" sz="1000" spc="145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000" spc="90">
                          <a:latin typeface="Palatino Linotype"/>
                          <a:cs typeface="Palatino Linotype"/>
                        </a:rPr>
                        <a:t>:2.000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095"/>
                        </a:lnSpc>
                      </a:pPr>
                      <a:r>
                        <a:rPr dirty="0" sz="1000" spc="-25">
                          <a:latin typeface="Palatino Linotype"/>
                          <a:cs typeface="Palatino Linotype"/>
                        </a:rPr>
                        <a:t>Median</a:t>
                      </a:r>
                      <a:r>
                        <a:rPr dirty="0" sz="1000" spc="204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000" spc="270">
                          <a:latin typeface="Palatino Linotype"/>
                          <a:cs typeface="Palatino Linotype"/>
                        </a:rPr>
                        <a:t>:</a:t>
                      </a:r>
                      <a:r>
                        <a:rPr dirty="0" sz="1000" spc="21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000" spc="60">
                          <a:latin typeface="Palatino Linotype"/>
                          <a:cs typeface="Palatino Linotype"/>
                        </a:rPr>
                        <a:t>6.000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</a:tr>
              <a:tr h="151765">
                <a:tc>
                  <a:txBody>
                    <a:bodyPr/>
                    <a:lstStyle/>
                    <a:p>
                      <a:pPr algn="ctr" marR="26670">
                        <a:lnSpc>
                          <a:spcPts val="1095"/>
                        </a:lnSpc>
                      </a:pPr>
                      <a:r>
                        <a:rPr dirty="0" sz="1000" spc="-25">
                          <a:latin typeface="Palatino Linotype"/>
                          <a:cs typeface="Palatino Linotype"/>
                        </a:rPr>
                        <a:t>##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095"/>
                        </a:lnSpc>
                        <a:tabLst>
                          <a:tab pos="530860" algn="l"/>
                        </a:tabLst>
                      </a:pPr>
                      <a:r>
                        <a:rPr dirty="0" sz="1000" spc="-20">
                          <a:latin typeface="Palatino Linotype"/>
                          <a:cs typeface="Palatino Linotype"/>
                        </a:rPr>
                        <a:t>Mean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000" spc="90">
                          <a:latin typeface="Palatino Linotype"/>
                          <a:cs typeface="Palatino Linotype"/>
                        </a:rPr>
                        <a:t>:2.307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095"/>
                        </a:lnSpc>
                        <a:tabLst>
                          <a:tab pos="564515" algn="l"/>
                        </a:tabLst>
                      </a:pPr>
                      <a:r>
                        <a:rPr dirty="0" sz="1000" spc="-20">
                          <a:latin typeface="Palatino Linotype"/>
                          <a:cs typeface="Palatino Linotype"/>
                        </a:rPr>
                        <a:t>Mean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000" spc="90">
                          <a:latin typeface="Palatino Linotype"/>
                          <a:cs typeface="Palatino Linotype"/>
                        </a:rPr>
                        <a:t>:1.595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095"/>
                        </a:lnSpc>
                        <a:tabLst>
                          <a:tab pos="564515" algn="l"/>
                        </a:tabLst>
                      </a:pPr>
                      <a:r>
                        <a:rPr dirty="0" sz="1000" spc="-20">
                          <a:latin typeface="Palatino Linotype"/>
                          <a:cs typeface="Palatino Linotype"/>
                        </a:rPr>
                        <a:t>Mean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000" spc="90">
                          <a:latin typeface="Palatino Linotype"/>
                          <a:cs typeface="Palatino Linotype"/>
                        </a:rPr>
                        <a:t>:2.408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095"/>
                        </a:lnSpc>
                        <a:tabLst>
                          <a:tab pos="564515" algn="l"/>
                        </a:tabLst>
                      </a:pPr>
                      <a:r>
                        <a:rPr dirty="0" sz="1000" spc="-20">
                          <a:latin typeface="Palatino Linotype"/>
                          <a:cs typeface="Palatino Linotype"/>
                        </a:rPr>
                        <a:t>Mean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000" spc="270">
                          <a:latin typeface="Palatino Linotype"/>
                          <a:cs typeface="Palatino Linotype"/>
                        </a:rPr>
                        <a:t>:</a:t>
                      </a:r>
                      <a:r>
                        <a:rPr dirty="0" sz="1000" spc="27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000" spc="50">
                          <a:latin typeface="Palatino Linotype"/>
                          <a:cs typeface="Palatino Linotype"/>
                        </a:rPr>
                        <a:t>6.321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</a:tr>
              <a:tr h="151765">
                <a:tc>
                  <a:txBody>
                    <a:bodyPr/>
                    <a:lstStyle/>
                    <a:p>
                      <a:pPr algn="ctr" marR="26670">
                        <a:lnSpc>
                          <a:spcPts val="1095"/>
                        </a:lnSpc>
                      </a:pPr>
                      <a:r>
                        <a:rPr dirty="0" sz="1000" spc="-25">
                          <a:latin typeface="Palatino Linotype"/>
                          <a:cs typeface="Palatino Linotype"/>
                        </a:rPr>
                        <a:t>##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095"/>
                        </a:lnSpc>
                      </a:pPr>
                      <a:r>
                        <a:rPr dirty="0" sz="1000">
                          <a:latin typeface="Palatino Linotype"/>
                          <a:cs typeface="Palatino Linotype"/>
                        </a:rPr>
                        <a:t>3rd</a:t>
                      </a:r>
                      <a:r>
                        <a:rPr dirty="0" sz="1000" spc="33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000" spc="45">
                          <a:latin typeface="Palatino Linotype"/>
                          <a:cs typeface="Palatino Linotype"/>
                        </a:rPr>
                        <a:t>Qu.:3.000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095"/>
                        </a:lnSpc>
                      </a:pPr>
                      <a:r>
                        <a:rPr dirty="0" sz="1000">
                          <a:latin typeface="Palatino Linotype"/>
                          <a:cs typeface="Palatino Linotype"/>
                        </a:rPr>
                        <a:t>3rd</a:t>
                      </a:r>
                      <a:r>
                        <a:rPr dirty="0" sz="1000" spc="33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000" spc="45">
                          <a:latin typeface="Palatino Linotype"/>
                          <a:cs typeface="Palatino Linotype"/>
                        </a:rPr>
                        <a:t>Qu.:2.000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095"/>
                        </a:lnSpc>
                      </a:pPr>
                      <a:r>
                        <a:rPr dirty="0" sz="1000">
                          <a:latin typeface="Palatino Linotype"/>
                          <a:cs typeface="Palatino Linotype"/>
                        </a:rPr>
                        <a:t>3rd</a:t>
                      </a:r>
                      <a:r>
                        <a:rPr dirty="0" sz="1000" spc="33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000" spc="45">
                          <a:latin typeface="Palatino Linotype"/>
                          <a:cs typeface="Palatino Linotype"/>
                        </a:rPr>
                        <a:t>Qu.:3.000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095"/>
                        </a:lnSpc>
                      </a:pPr>
                      <a:r>
                        <a:rPr dirty="0" sz="1000">
                          <a:latin typeface="Palatino Linotype"/>
                          <a:cs typeface="Palatino Linotype"/>
                        </a:rPr>
                        <a:t>3rd</a:t>
                      </a:r>
                      <a:r>
                        <a:rPr dirty="0" sz="1000" spc="39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Qu.:</a:t>
                      </a:r>
                      <a:r>
                        <a:rPr dirty="0" sz="1000" spc="395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sz="1000" spc="50">
                          <a:latin typeface="Palatino Linotype"/>
                          <a:cs typeface="Palatino Linotype"/>
                        </a:rPr>
                        <a:t>8.000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</a:tr>
              <a:tr h="151765">
                <a:tc>
                  <a:txBody>
                    <a:bodyPr/>
                    <a:lstStyle/>
                    <a:p>
                      <a:pPr algn="ctr" marR="26670">
                        <a:lnSpc>
                          <a:spcPts val="1095"/>
                        </a:lnSpc>
                      </a:pPr>
                      <a:r>
                        <a:rPr dirty="0" sz="1000" spc="-25">
                          <a:latin typeface="Palatino Linotype"/>
                          <a:cs typeface="Palatino Linotype"/>
                        </a:rPr>
                        <a:t>##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095"/>
                        </a:lnSpc>
                        <a:tabLst>
                          <a:tab pos="530860" algn="l"/>
                        </a:tabLst>
                      </a:pPr>
                      <a:r>
                        <a:rPr dirty="0" sz="1000" spc="-20">
                          <a:latin typeface="Palatino Linotype"/>
                          <a:cs typeface="Palatino Linotype"/>
                        </a:rPr>
                        <a:t>Max.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000" spc="90">
                          <a:latin typeface="Palatino Linotype"/>
                          <a:cs typeface="Palatino Linotype"/>
                        </a:rPr>
                        <a:t>:5.000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095"/>
                        </a:lnSpc>
                        <a:tabLst>
                          <a:tab pos="564515" algn="l"/>
                        </a:tabLst>
                      </a:pPr>
                      <a:r>
                        <a:rPr dirty="0" sz="1000" spc="-20">
                          <a:latin typeface="Palatino Linotype"/>
                          <a:cs typeface="Palatino Linotype"/>
                        </a:rPr>
                        <a:t>Max.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000" spc="90">
                          <a:latin typeface="Palatino Linotype"/>
                          <a:cs typeface="Palatino Linotype"/>
                        </a:rPr>
                        <a:t>:5.000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095"/>
                        </a:lnSpc>
                        <a:tabLst>
                          <a:tab pos="564515" algn="l"/>
                        </a:tabLst>
                      </a:pPr>
                      <a:r>
                        <a:rPr dirty="0" sz="1000" spc="-20">
                          <a:latin typeface="Palatino Linotype"/>
                          <a:cs typeface="Palatino Linotype"/>
                        </a:rPr>
                        <a:t>Max.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000" spc="90">
                          <a:latin typeface="Palatino Linotype"/>
                          <a:cs typeface="Palatino Linotype"/>
                        </a:rPr>
                        <a:t>:5.000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095"/>
                        </a:lnSpc>
                        <a:tabLst>
                          <a:tab pos="564515" algn="l"/>
                        </a:tabLst>
                      </a:pPr>
                      <a:r>
                        <a:rPr dirty="0" sz="1000" spc="-20">
                          <a:latin typeface="Palatino Linotype"/>
                          <a:cs typeface="Palatino Linotype"/>
                        </a:rPr>
                        <a:t>Max.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000" spc="80">
                          <a:latin typeface="Palatino Linotype"/>
                          <a:cs typeface="Palatino Linotype"/>
                        </a:rPr>
                        <a:t>:15.000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</a:tr>
              <a:tr h="160020">
                <a:tc>
                  <a:txBody>
                    <a:bodyPr/>
                    <a:lstStyle/>
                    <a:p>
                      <a:pPr algn="ctr" marR="26670">
                        <a:lnSpc>
                          <a:spcPts val="1145"/>
                        </a:lnSpc>
                      </a:pPr>
                      <a:r>
                        <a:rPr dirty="0" sz="1000" spc="-25">
                          <a:latin typeface="Palatino Linotype"/>
                          <a:cs typeface="Palatino Linotype"/>
                        </a:rPr>
                        <a:t>##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145"/>
                        </a:lnSpc>
                        <a:tabLst>
                          <a:tab pos="530860" algn="l"/>
                        </a:tabLst>
                      </a:pPr>
                      <a:r>
                        <a:rPr dirty="0" sz="1000" spc="-20">
                          <a:latin typeface="Palatino Linotype"/>
                          <a:cs typeface="Palatino Linotype"/>
                        </a:rPr>
                        <a:t>NA’s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000" spc="60">
                          <a:latin typeface="Palatino Linotype"/>
                          <a:cs typeface="Palatino Linotype"/>
                        </a:rPr>
                        <a:t>:226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145"/>
                        </a:lnSpc>
                        <a:tabLst>
                          <a:tab pos="564515" algn="l"/>
                        </a:tabLst>
                      </a:pPr>
                      <a:r>
                        <a:rPr dirty="0" sz="1000" spc="-20">
                          <a:latin typeface="Palatino Linotype"/>
                          <a:cs typeface="Palatino Linotype"/>
                        </a:rPr>
                        <a:t>NA’s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000" spc="60">
                          <a:latin typeface="Palatino Linotype"/>
                          <a:cs typeface="Palatino Linotype"/>
                        </a:rPr>
                        <a:t>:172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145"/>
                        </a:lnSpc>
                        <a:tabLst>
                          <a:tab pos="564515" algn="l"/>
                        </a:tabLst>
                      </a:pPr>
                      <a:r>
                        <a:rPr dirty="0" sz="1000" spc="-20">
                          <a:latin typeface="Palatino Linotype"/>
                          <a:cs typeface="Palatino Linotype"/>
                        </a:rPr>
                        <a:t>NA’s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000" spc="75">
                          <a:latin typeface="Palatino Linotype"/>
                          <a:cs typeface="Palatino Linotype"/>
                        </a:rPr>
                        <a:t>:64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1145"/>
                        </a:lnSpc>
                        <a:tabLst>
                          <a:tab pos="564515" algn="l"/>
                        </a:tabLst>
                      </a:pPr>
                      <a:r>
                        <a:rPr dirty="0" sz="1000" spc="-20">
                          <a:latin typeface="Palatino Linotype"/>
                          <a:cs typeface="Palatino Linotype"/>
                        </a:rPr>
                        <a:t>NA’s</a:t>
                      </a:r>
                      <a:r>
                        <a:rPr dirty="0" sz="100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dirty="0" sz="1000" spc="60">
                          <a:latin typeface="Palatino Linotype"/>
                          <a:cs typeface="Palatino Linotype"/>
                        </a:rPr>
                        <a:t>:315</a:t>
                      </a:r>
                      <a:endParaRPr sz="10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5" name="object 5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6" name="object 6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59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65"/>
              <a:t> </a:t>
            </a:r>
            <a:r>
              <a:rPr dirty="0" spc="-10"/>
              <a:t>dplyr</a:t>
            </a:r>
            <a:r>
              <a:rPr dirty="0" spc="65"/>
              <a:t> </a:t>
            </a:r>
            <a:r>
              <a:rPr dirty="0"/>
              <a:t>Package:</a:t>
            </a:r>
            <a:r>
              <a:rPr dirty="0" spc="204"/>
              <a:t> </a:t>
            </a:r>
            <a:r>
              <a:rPr dirty="0"/>
              <a:t>mutate()</a:t>
            </a:r>
            <a:r>
              <a:rPr dirty="0" spc="65"/>
              <a:t> </a:t>
            </a:r>
            <a:r>
              <a:rPr dirty="0"/>
              <a:t>and</a:t>
            </a:r>
            <a:r>
              <a:rPr dirty="0" spc="65"/>
              <a:t> </a:t>
            </a:r>
            <a:r>
              <a:rPr dirty="0" spc="-10"/>
              <a:t>transmute()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84836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pc="-10"/>
              <a:t>You</a:t>
            </a:r>
            <a:r>
              <a:rPr dirty="0" spc="40"/>
              <a:t> </a:t>
            </a:r>
            <a:r>
              <a:rPr dirty="0"/>
              <a:t>can</a:t>
            </a:r>
            <a:r>
              <a:rPr dirty="0" spc="45"/>
              <a:t> </a:t>
            </a:r>
            <a:r>
              <a:rPr dirty="0"/>
              <a:t>see</a:t>
            </a:r>
            <a:r>
              <a:rPr dirty="0" spc="45"/>
              <a:t> </a:t>
            </a:r>
            <a:r>
              <a:rPr dirty="0"/>
              <a:t>that</a:t>
            </a:r>
            <a:r>
              <a:rPr dirty="0" spc="45"/>
              <a:t> </a:t>
            </a:r>
            <a:r>
              <a:rPr dirty="0" spc="-80"/>
              <a:t>we</a:t>
            </a:r>
            <a:r>
              <a:rPr dirty="0" spc="45"/>
              <a:t> </a:t>
            </a:r>
            <a:r>
              <a:rPr dirty="0" spc="-30"/>
              <a:t>have</a:t>
            </a:r>
            <a:r>
              <a:rPr dirty="0" spc="45"/>
              <a:t> </a:t>
            </a:r>
            <a:r>
              <a:rPr dirty="0"/>
              <a:t>a</a:t>
            </a:r>
            <a:r>
              <a:rPr dirty="0" spc="40"/>
              <a:t> </a:t>
            </a:r>
            <a:r>
              <a:rPr dirty="0" spc="-40"/>
              <a:t>new</a:t>
            </a:r>
            <a:r>
              <a:rPr dirty="0" spc="45"/>
              <a:t> </a:t>
            </a:r>
            <a:r>
              <a:rPr dirty="0" spc="-20"/>
              <a:t>variable</a:t>
            </a:r>
            <a:r>
              <a:rPr dirty="0" spc="45"/>
              <a:t> </a:t>
            </a:r>
            <a:r>
              <a:rPr dirty="0"/>
              <a:t>-</a:t>
            </a:r>
            <a:r>
              <a:rPr dirty="0" spc="45"/>
              <a:t> </a:t>
            </a:r>
            <a:r>
              <a:rPr dirty="0" b="1">
                <a:latin typeface="Palatino Linotype"/>
                <a:cs typeface="Palatino Linotype"/>
              </a:rPr>
              <a:t>badpeers</a:t>
            </a:r>
            <a:r>
              <a:rPr dirty="0" spc="40" b="1">
                <a:latin typeface="Palatino Linotype"/>
                <a:cs typeface="Palatino Linotype"/>
              </a:rPr>
              <a:t> </a:t>
            </a:r>
            <a:r>
              <a:rPr dirty="0"/>
              <a:t>-</a:t>
            </a:r>
            <a:r>
              <a:rPr dirty="0" spc="45"/>
              <a:t> </a:t>
            </a:r>
            <a:r>
              <a:rPr dirty="0" spc="-35"/>
              <a:t>which</a:t>
            </a:r>
            <a:r>
              <a:rPr dirty="0" spc="45"/>
              <a:t> </a:t>
            </a:r>
            <a:r>
              <a:rPr dirty="0"/>
              <a:t>is</a:t>
            </a:r>
            <a:r>
              <a:rPr dirty="0" spc="40"/>
              <a:t> </a:t>
            </a:r>
            <a:r>
              <a:rPr dirty="0"/>
              <a:t>the</a:t>
            </a:r>
            <a:r>
              <a:rPr dirty="0" spc="45"/>
              <a:t> </a:t>
            </a:r>
            <a:r>
              <a:rPr dirty="0" spc="-30"/>
              <a:t>simple</a:t>
            </a:r>
            <a:r>
              <a:rPr dirty="0" spc="45"/>
              <a:t> </a:t>
            </a:r>
            <a:r>
              <a:rPr dirty="0" spc="-10"/>
              <a:t>addition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three</a:t>
            </a:r>
            <a:r>
              <a:rPr dirty="0" spc="-5"/>
              <a:t> </a:t>
            </a:r>
            <a:r>
              <a:rPr dirty="0"/>
              <a:t>other</a:t>
            </a:r>
            <a:r>
              <a:rPr dirty="0" spc="-5"/>
              <a:t> </a:t>
            </a:r>
            <a:r>
              <a:rPr dirty="0" spc="-10"/>
              <a:t>peer</a:t>
            </a:r>
            <a:r>
              <a:rPr dirty="0" spc="-5"/>
              <a:t> </a:t>
            </a:r>
            <a:r>
              <a:rPr dirty="0" spc="-10"/>
              <a:t>variables.</a:t>
            </a: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/>
              <a:t>The</a:t>
            </a:r>
            <a:r>
              <a:rPr dirty="0" spc="30"/>
              <a:t> </a:t>
            </a:r>
            <a:r>
              <a:rPr dirty="0" spc="-40"/>
              <a:t>new</a:t>
            </a:r>
            <a:r>
              <a:rPr dirty="0" spc="35"/>
              <a:t> </a:t>
            </a:r>
            <a:r>
              <a:rPr dirty="0" spc="-20"/>
              <a:t>variable</a:t>
            </a:r>
            <a:r>
              <a:rPr dirty="0" spc="35"/>
              <a:t> </a:t>
            </a:r>
            <a:r>
              <a:rPr dirty="0"/>
              <a:t>and</a:t>
            </a:r>
            <a:r>
              <a:rPr dirty="0" spc="30"/>
              <a:t> </a:t>
            </a:r>
            <a:r>
              <a:rPr dirty="0"/>
              <a:t>the</a:t>
            </a:r>
            <a:r>
              <a:rPr dirty="0" spc="35"/>
              <a:t> </a:t>
            </a:r>
            <a:r>
              <a:rPr dirty="0" spc="-35"/>
              <a:t>pre-</a:t>
            </a:r>
            <a:r>
              <a:rPr dirty="0" spc="-20"/>
              <a:t>existing</a:t>
            </a:r>
            <a:r>
              <a:rPr dirty="0" spc="35"/>
              <a:t> </a:t>
            </a:r>
            <a:r>
              <a:rPr dirty="0" spc="-25"/>
              <a:t>ones</a:t>
            </a:r>
            <a:r>
              <a:rPr dirty="0" spc="30"/>
              <a:t> </a:t>
            </a:r>
            <a:r>
              <a:rPr dirty="0"/>
              <a:t>are</a:t>
            </a:r>
            <a:r>
              <a:rPr dirty="0" spc="35"/>
              <a:t> </a:t>
            </a:r>
            <a:r>
              <a:rPr dirty="0"/>
              <a:t>both</a:t>
            </a:r>
            <a:r>
              <a:rPr dirty="0" spc="35"/>
              <a:t> </a:t>
            </a:r>
            <a:r>
              <a:rPr dirty="0" spc="-65"/>
              <a:t>now</a:t>
            </a:r>
            <a:r>
              <a:rPr dirty="0" spc="30"/>
              <a:t> </a:t>
            </a:r>
            <a:r>
              <a:rPr dirty="0"/>
              <a:t>in</a:t>
            </a:r>
            <a:r>
              <a:rPr dirty="0" spc="35"/>
              <a:t> </a:t>
            </a:r>
            <a:r>
              <a:rPr dirty="0"/>
              <a:t>the</a:t>
            </a:r>
            <a:r>
              <a:rPr dirty="0" spc="35"/>
              <a:t> </a:t>
            </a:r>
            <a:r>
              <a:rPr dirty="0" spc="-10"/>
              <a:t>data.</a:t>
            </a:r>
          </a:p>
          <a:p>
            <a:pPr marL="12700" marR="109220">
              <a:lnSpc>
                <a:spcPct val="102600"/>
              </a:lnSpc>
              <a:spcBef>
                <a:spcPts val="600"/>
              </a:spcBef>
            </a:pPr>
            <a:r>
              <a:rPr dirty="0"/>
              <a:t>I</a:t>
            </a:r>
            <a:r>
              <a:rPr dirty="0" spc="30"/>
              <a:t> </a:t>
            </a:r>
            <a:r>
              <a:rPr dirty="0" spc="-25"/>
              <a:t>will</a:t>
            </a:r>
            <a:r>
              <a:rPr dirty="0" spc="35"/>
              <a:t> </a:t>
            </a:r>
            <a:r>
              <a:rPr dirty="0" spc="65" b="1">
                <a:latin typeface="Palatino Linotype"/>
                <a:cs typeface="Palatino Linotype"/>
              </a:rPr>
              <a:t>NOT</a:t>
            </a:r>
            <a:r>
              <a:rPr dirty="0" spc="30" b="1">
                <a:latin typeface="Palatino Linotype"/>
                <a:cs typeface="Palatino Linotype"/>
              </a:rPr>
              <a:t> </a:t>
            </a:r>
            <a:r>
              <a:rPr dirty="0" spc="-25"/>
              <a:t>demonstrate</a:t>
            </a:r>
            <a:r>
              <a:rPr dirty="0" spc="30"/>
              <a:t> </a:t>
            </a:r>
            <a:r>
              <a:rPr dirty="0"/>
              <a:t>the</a:t>
            </a:r>
            <a:r>
              <a:rPr dirty="0" spc="30"/>
              <a:t> </a:t>
            </a:r>
            <a:r>
              <a:rPr dirty="0" spc="-10"/>
              <a:t>same</a:t>
            </a:r>
            <a:r>
              <a:rPr dirty="0" spc="30"/>
              <a:t> </a:t>
            </a:r>
            <a:r>
              <a:rPr dirty="0" spc="-30"/>
              <a:t>procedure</a:t>
            </a:r>
            <a:r>
              <a:rPr dirty="0" spc="35"/>
              <a:t> </a:t>
            </a:r>
            <a:r>
              <a:rPr dirty="0" spc="-30"/>
              <a:t>using</a:t>
            </a:r>
            <a:r>
              <a:rPr dirty="0" spc="30"/>
              <a:t> </a:t>
            </a:r>
            <a:r>
              <a:rPr dirty="0"/>
              <a:t>transmute()</a:t>
            </a:r>
            <a:r>
              <a:rPr dirty="0" spc="30"/>
              <a:t> </a:t>
            </a:r>
            <a:r>
              <a:rPr dirty="0" spc="-10"/>
              <a:t>because</a:t>
            </a:r>
            <a:r>
              <a:rPr dirty="0" spc="30"/>
              <a:t> </a:t>
            </a:r>
            <a:r>
              <a:rPr dirty="0"/>
              <a:t>the</a:t>
            </a:r>
            <a:r>
              <a:rPr dirty="0" spc="30"/>
              <a:t> </a:t>
            </a:r>
            <a:r>
              <a:rPr dirty="0" spc="-20"/>
              <a:t>code </a:t>
            </a:r>
            <a:r>
              <a:rPr dirty="0"/>
              <a:t>is</a:t>
            </a:r>
            <a:r>
              <a:rPr dirty="0" spc="105"/>
              <a:t> </a:t>
            </a:r>
            <a:r>
              <a:rPr dirty="0"/>
              <a:t>the</a:t>
            </a:r>
            <a:r>
              <a:rPr dirty="0" spc="110"/>
              <a:t> </a:t>
            </a:r>
            <a:r>
              <a:rPr dirty="0" spc="-35"/>
              <a:t>same.</a:t>
            </a:r>
            <a:r>
              <a:rPr dirty="0" spc="-80"/>
              <a:t> </a:t>
            </a:r>
            <a:r>
              <a:rPr dirty="0"/>
              <a:t>.</a:t>
            </a:r>
            <a:r>
              <a:rPr dirty="0" spc="-85"/>
              <a:t> </a:t>
            </a:r>
            <a:r>
              <a:rPr dirty="0"/>
              <a:t>.</a:t>
            </a:r>
            <a:r>
              <a:rPr dirty="0" spc="-80"/>
              <a:t> </a:t>
            </a:r>
            <a:r>
              <a:rPr dirty="0" spc="-65"/>
              <a:t>however.</a:t>
            </a:r>
            <a:r>
              <a:rPr dirty="0" spc="-85"/>
              <a:t> </a:t>
            </a:r>
            <a:r>
              <a:rPr dirty="0"/>
              <a:t>.</a:t>
            </a:r>
            <a:r>
              <a:rPr dirty="0" spc="-85"/>
              <a:t> </a:t>
            </a:r>
            <a:r>
              <a:rPr dirty="0"/>
              <a:t>.</a:t>
            </a:r>
            <a:r>
              <a:rPr dirty="0" spc="-80"/>
              <a:t> </a:t>
            </a:r>
            <a:r>
              <a:rPr dirty="0" spc="-50"/>
              <a:t>.</a:t>
            </a:r>
          </a:p>
          <a:p>
            <a:pPr marL="12700" marR="125095">
              <a:lnSpc>
                <a:spcPct val="102600"/>
              </a:lnSpc>
              <a:spcBef>
                <a:spcPts val="600"/>
              </a:spcBef>
            </a:pPr>
            <a:r>
              <a:rPr dirty="0"/>
              <a:t>transmute()</a:t>
            </a:r>
            <a:r>
              <a:rPr dirty="0" spc="45"/>
              <a:t> </a:t>
            </a:r>
            <a:r>
              <a:rPr dirty="0" spc="-20"/>
              <a:t>will</a:t>
            </a:r>
            <a:r>
              <a:rPr dirty="0" spc="55"/>
              <a:t> </a:t>
            </a:r>
            <a:r>
              <a:rPr dirty="0" b="1">
                <a:latin typeface="Palatino Linotype"/>
                <a:cs typeface="Palatino Linotype"/>
              </a:rPr>
              <a:t>erase</a:t>
            </a:r>
            <a:r>
              <a:rPr dirty="0" spc="50" b="1">
                <a:latin typeface="Palatino Linotype"/>
                <a:cs typeface="Palatino Linotype"/>
              </a:rPr>
              <a:t> </a:t>
            </a:r>
            <a:r>
              <a:rPr dirty="0"/>
              <a:t>the</a:t>
            </a:r>
            <a:r>
              <a:rPr dirty="0" spc="45"/>
              <a:t> </a:t>
            </a:r>
            <a:r>
              <a:rPr dirty="0" spc="-25"/>
              <a:t>variables</a:t>
            </a:r>
            <a:r>
              <a:rPr dirty="0" spc="45"/>
              <a:t> </a:t>
            </a:r>
            <a:r>
              <a:rPr dirty="0" spc="-25"/>
              <a:t>you</a:t>
            </a:r>
            <a:r>
              <a:rPr dirty="0" spc="50"/>
              <a:t> </a:t>
            </a:r>
            <a:r>
              <a:rPr dirty="0" spc="-20"/>
              <a:t>use</a:t>
            </a:r>
            <a:r>
              <a:rPr dirty="0" spc="45"/>
              <a:t> </a:t>
            </a:r>
            <a:r>
              <a:rPr dirty="0"/>
              <a:t>in</a:t>
            </a:r>
            <a:r>
              <a:rPr dirty="0" spc="50"/>
              <a:t> </a:t>
            </a:r>
            <a:r>
              <a:rPr dirty="0"/>
              <a:t>the</a:t>
            </a:r>
            <a:r>
              <a:rPr dirty="0" spc="45"/>
              <a:t> </a:t>
            </a:r>
            <a:r>
              <a:rPr dirty="0" spc="-10"/>
              <a:t>function.</a:t>
            </a:r>
            <a:r>
              <a:rPr dirty="0" spc="155"/>
              <a:t> </a:t>
            </a:r>
            <a:r>
              <a:rPr dirty="0"/>
              <a:t>It</a:t>
            </a:r>
            <a:r>
              <a:rPr dirty="0" spc="50"/>
              <a:t> </a:t>
            </a:r>
            <a:r>
              <a:rPr dirty="0" spc="-65"/>
              <a:t>would</a:t>
            </a:r>
            <a:r>
              <a:rPr dirty="0" spc="45"/>
              <a:t> </a:t>
            </a:r>
            <a:r>
              <a:rPr dirty="0" spc="-10"/>
              <a:t>erase </a:t>
            </a:r>
            <a:r>
              <a:rPr dirty="0" i="1">
                <a:latin typeface="Palatino Linotype"/>
                <a:cs typeface="Palatino Linotype"/>
              </a:rPr>
              <a:t>peers_drugs</a:t>
            </a:r>
            <a:r>
              <a:rPr dirty="0"/>
              <a:t>,</a:t>
            </a:r>
            <a:r>
              <a:rPr dirty="0" spc="120"/>
              <a:t> </a:t>
            </a:r>
            <a:r>
              <a:rPr dirty="0" i="1">
                <a:latin typeface="Palatino Linotype"/>
                <a:cs typeface="Palatino Linotype"/>
              </a:rPr>
              <a:t>peers_gang</a:t>
            </a:r>
            <a:r>
              <a:rPr dirty="0"/>
              <a:t>,</a:t>
            </a:r>
            <a:r>
              <a:rPr dirty="0" spc="120"/>
              <a:t> </a:t>
            </a:r>
            <a:r>
              <a:rPr dirty="0"/>
              <a:t>and</a:t>
            </a:r>
            <a:r>
              <a:rPr dirty="0" spc="120"/>
              <a:t> </a:t>
            </a:r>
            <a:r>
              <a:rPr dirty="0" i="1">
                <a:latin typeface="Palatino Linotype"/>
                <a:cs typeface="Palatino Linotype"/>
              </a:rPr>
              <a:t>peers_cut</a:t>
            </a:r>
            <a:r>
              <a:rPr dirty="0" spc="120" i="1">
                <a:latin typeface="Palatino Linotype"/>
                <a:cs typeface="Palatino Linotype"/>
              </a:rPr>
              <a:t> </a:t>
            </a:r>
            <a:r>
              <a:rPr dirty="0"/>
              <a:t>and</a:t>
            </a:r>
            <a:r>
              <a:rPr dirty="0" spc="120"/>
              <a:t> </a:t>
            </a:r>
            <a:r>
              <a:rPr dirty="0"/>
              <a:t>I</a:t>
            </a:r>
            <a:r>
              <a:rPr dirty="0" spc="120"/>
              <a:t> </a:t>
            </a:r>
            <a:r>
              <a:rPr dirty="0"/>
              <a:t>don’t</a:t>
            </a:r>
            <a:r>
              <a:rPr dirty="0" spc="120"/>
              <a:t> </a:t>
            </a:r>
            <a:r>
              <a:rPr dirty="0" spc="-20"/>
              <a:t>want</a:t>
            </a:r>
            <a:r>
              <a:rPr dirty="0" spc="120"/>
              <a:t> </a:t>
            </a:r>
            <a:r>
              <a:rPr dirty="0"/>
              <a:t>to</a:t>
            </a:r>
            <a:r>
              <a:rPr dirty="0" spc="120"/>
              <a:t> </a:t>
            </a:r>
            <a:r>
              <a:rPr dirty="0" spc="-10"/>
              <a:t>do</a:t>
            </a:r>
            <a:r>
              <a:rPr dirty="0" spc="120"/>
              <a:t> </a:t>
            </a:r>
            <a:r>
              <a:rPr dirty="0"/>
              <a:t>that</a:t>
            </a:r>
            <a:r>
              <a:rPr dirty="0" spc="120"/>
              <a:t> </a:t>
            </a:r>
            <a:r>
              <a:rPr dirty="0" spc="-10"/>
              <a:t>(you</a:t>
            </a:r>
            <a:r>
              <a:rPr dirty="0" spc="120"/>
              <a:t> </a:t>
            </a:r>
            <a:r>
              <a:rPr dirty="0" spc="-10"/>
              <a:t>almost </a:t>
            </a:r>
            <a:r>
              <a:rPr dirty="0" spc="-30"/>
              <a:t>never</a:t>
            </a:r>
            <a:r>
              <a:rPr dirty="0" spc="-20"/>
              <a:t> </a:t>
            </a:r>
            <a:r>
              <a:rPr dirty="0" spc="-10"/>
              <a:t>will,</a:t>
            </a:r>
            <a:r>
              <a:rPr dirty="0" spc="-15"/>
              <a:t> </a:t>
            </a:r>
            <a:r>
              <a:rPr dirty="0" spc="-10"/>
              <a:t>either).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59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65"/>
              <a:t> </a:t>
            </a:r>
            <a:r>
              <a:rPr dirty="0" spc="-10"/>
              <a:t>dplyr</a:t>
            </a:r>
            <a:r>
              <a:rPr dirty="0" spc="65"/>
              <a:t> </a:t>
            </a:r>
            <a:r>
              <a:rPr dirty="0"/>
              <a:t>Package:</a:t>
            </a:r>
            <a:r>
              <a:rPr dirty="0" spc="204"/>
              <a:t> </a:t>
            </a:r>
            <a:r>
              <a:rPr dirty="0"/>
              <a:t>select()</a:t>
            </a:r>
            <a:r>
              <a:rPr dirty="0" spc="65"/>
              <a:t> </a:t>
            </a:r>
            <a:r>
              <a:rPr dirty="0"/>
              <a:t>and</a:t>
            </a:r>
            <a:r>
              <a:rPr dirty="0" spc="65"/>
              <a:t> </a:t>
            </a:r>
            <a:r>
              <a:rPr dirty="0" spc="-10"/>
              <a:t>rename()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047303"/>
            <a:ext cx="4727575" cy="1113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4610">
              <a:lnSpc>
                <a:spcPct val="147900"/>
              </a:lnSpc>
              <a:spcBef>
                <a:spcPts val="100"/>
              </a:spcBef>
            </a:pPr>
            <a:r>
              <a:rPr dirty="0" sz="1100" spc="-10">
                <a:latin typeface="Palatino Linotype"/>
                <a:cs typeface="Palatino Linotype"/>
              </a:rPr>
              <a:t>We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have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already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seen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select()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action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above,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70">
                <a:latin typeface="Palatino Linotype"/>
                <a:cs typeface="Palatino Linotype"/>
              </a:rPr>
              <a:t>now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will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introduce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rename() </a:t>
            </a:r>
            <a:r>
              <a:rPr dirty="0" sz="1100">
                <a:latin typeface="Palatino Linotype"/>
                <a:cs typeface="Palatino Linotype"/>
              </a:rPr>
              <a:t>rename()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allows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change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name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columns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data.</a:t>
            </a:r>
            <a:endParaRPr sz="1100">
              <a:latin typeface="Palatino Linotype"/>
              <a:cs typeface="Palatino Linotype"/>
            </a:endParaRPr>
          </a:p>
          <a:p>
            <a:pPr marL="12700" marR="5080">
              <a:lnSpc>
                <a:spcPct val="102600"/>
              </a:lnSpc>
              <a:spcBef>
                <a:spcPts val="600"/>
              </a:spcBef>
            </a:pP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largely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helpful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when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55">
                <a:latin typeface="Palatino Linotype"/>
                <a:cs typeface="Palatino Linotype"/>
              </a:rPr>
              <a:t>download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new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want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better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variable </a:t>
            </a:r>
            <a:r>
              <a:rPr dirty="0" sz="1100" spc="-25">
                <a:latin typeface="Palatino Linotype"/>
                <a:cs typeface="Palatino Linotype"/>
              </a:rPr>
              <a:t>names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(I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have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already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changed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names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NLSY97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variables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this </a:t>
            </a:r>
            <a:r>
              <a:rPr dirty="0" sz="1100" spc="-25">
                <a:latin typeface="Palatino Linotype"/>
                <a:cs typeface="Palatino Linotype"/>
              </a:rPr>
              <a:t>example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-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they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were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mostly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gibberish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before).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59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7235"/>
            <a:ext cx="32994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65"/>
              <a:t> </a:t>
            </a:r>
            <a:r>
              <a:rPr dirty="0" spc="-10"/>
              <a:t>dplyr</a:t>
            </a:r>
            <a:r>
              <a:rPr dirty="0" spc="65"/>
              <a:t> </a:t>
            </a:r>
            <a:r>
              <a:rPr dirty="0"/>
              <a:t>Package:</a:t>
            </a:r>
            <a:r>
              <a:rPr dirty="0" spc="204"/>
              <a:t> </a:t>
            </a:r>
            <a:r>
              <a:rPr dirty="0"/>
              <a:t>select()</a:t>
            </a:r>
            <a:r>
              <a:rPr dirty="0" spc="65"/>
              <a:t> </a:t>
            </a:r>
            <a:r>
              <a:rPr dirty="0"/>
              <a:t>and</a:t>
            </a:r>
            <a:r>
              <a:rPr dirty="0" spc="65"/>
              <a:t> </a:t>
            </a:r>
            <a:r>
              <a:rPr dirty="0" spc="-10"/>
              <a:t>rename()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597495"/>
            <a:ext cx="29648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Palatino Linotype"/>
                <a:cs typeface="Palatino Linotype"/>
              </a:rPr>
              <a:t>First,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want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summarize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6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existing</a:t>
            </a:r>
            <a:r>
              <a:rPr dirty="0" sz="1100" spc="7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variable.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2046" y="938529"/>
            <a:ext cx="5116195" cy="495934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190"/>
              </a:lnSpc>
            </a:pPr>
            <a:r>
              <a:rPr dirty="0" sz="1000" spc="-60">
                <a:latin typeface="Palatino Linotype"/>
                <a:cs typeface="Palatino Linotype"/>
              </a:rPr>
              <a:t>NLSY97</a:t>
            </a:r>
            <a:r>
              <a:rPr dirty="0" sz="1000" spc="120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%&gt;%</a:t>
            </a:r>
            <a:endParaRPr sz="1000">
              <a:latin typeface="Palatino Linotype"/>
              <a:cs typeface="Palatino Linotype"/>
            </a:endParaRPr>
          </a:p>
          <a:p>
            <a:pPr marL="170180" marR="3608704">
              <a:lnSpc>
                <a:spcPts val="1200"/>
              </a:lnSpc>
              <a:spcBef>
                <a:spcPts val="35"/>
              </a:spcBef>
            </a:pPr>
            <a:r>
              <a:rPr dirty="0" sz="1000">
                <a:latin typeface="Palatino Linotype"/>
                <a:cs typeface="Palatino Linotype"/>
              </a:rPr>
              <a:t>select(employed)</a:t>
            </a:r>
            <a:r>
              <a:rPr dirty="0" sz="1000" spc="400">
                <a:latin typeface="Palatino Linotype"/>
                <a:cs typeface="Palatino Linotype"/>
              </a:rPr>
              <a:t>  </a:t>
            </a:r>
            <a:r>
              <a:rPr dirty="0" sz="1000" spc="-210">
                <a:latin typeface="Palatino Linotype"/>
                <a:cs typeface="Palatino Linotype"/>
              </a:rPr>
              <a:t>%&gt;%</a:t>
            </a:r>
            <a:r>
              <a:rPr dirty="0" sz="1000" spc="-10">
                <a:latin typeface="Palatino Linotype"/>
                <a:cs typeface="Palatino Linotype"/>
              </a:rPr>
              <a:t> summary(employed)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7294" y="1636476"/>
            <a:ext cx="1221105" cy="1240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ts val="1200"/>
              </a:lnSpc>
              <a:spcBef>
                <a:spcPts val="95"/>
              </a:spcBef>
            </a:pPr>
            <a:r>
              <a:rPr dirty="0" sz="1000">
                <a:latin typeface="Palatino Linotype"/>
                <a:cs typeface="Palatino Linotype"/>
              </a:rPr>
              <a:t>##</a:t>
            </a:r>
            <a:r>
              <a:rPr dirty="0" sz="1000" spc="425">
                <a:latin typeface="Palatino Linotype"/>
                <a:cs typeface="Palatino Linotype"/>
              </a:rPr>
              <a:t>    </a:t>
            </a:r>
            <a:r>
              <a:rPr dirty="0" sz="1000" spc="-10">
                <a:latin typeface="Palatino Linotype"/>
                <a:cs typeface="Palatino Linotype"/>
              </a:rPr>
              <a:t>employed</a:t>
            </a:r>
            <a:endParaRPr sz="1000">
              <a:latin typeface="Palatino Linotype"/>
              <a:cs typeface="Palatino Linotype"/>
            </a:endParaRPr>
          </a:p>
          <a:p>
            <a:pPr algn="just" marL="12700" marR="5080">
              <a:lnSpc>
                <a:spcPts val="1200"/>
              </a:lnSpc>
              <a:spcBef>
                <a:spcPts val="40"/>
              </a:spcBef>
            </a:pPr>
            <a:r>
              <a:rPr dirty="0" sz="1000">
                <a:latin typeface="Palatino Linotype"/>
                <a:cs typeface="Palatino Linotype"/>
              </a:rPr>
              <a:t>##</a:t>
            </a:r>
            <a:r>
              <a:rPr dirty="0" sz="1000" spc="290">
                <a:latin typeface="Palatino Linotype"/>
                <a:cs typeface="Palatino Linotype"/>
              </a:rPr>
              <a:t>  </a:t>
            </a:r>
            <a:r>
              <a:rPr dirty="0" sz="1000">
                <a:latin typeface="Palatino Linotype"/>
                <a:cs typeface="Palatino Linotype"/>
              </a:rPr>
              <a:t>Min.</a:t>
            </a:r>
            <a:r>
              <a:rPr dirty="0" sz="1000" spc="295">
                <a:latin typeface="Palatino Linotype"/>
                <a:cs typeface="Palatino Linotype"/>
              </a:rPr>
              <a:t>   </a:t>
            </a:r>
            <a:r>
              <a:rPr dirty="0" sz="1000" spc="80">
                <a:latin typeface="Palatino Linotype"/>
                <a:cs typeface="Palatino Linotype"/>
              </a:rPr>
              <a:t>:0.0000 </a:t>
            </a:r>
            <a:r>
              <a:rPr dirty="0" sz="1000">
                <a:latin typeface="Palatino Linotype"/>
                <a:cs typeface="Palatino Linotype"/>
              </a:rPr>
              <a:t>##</a:t>
            </a:r>
            <a:r>
              <a:rPr dirty="0" sz="1000" spc="305">
                <a:latin typeface="Palatino Linotype"/>
                <a:cs typeface="Palatino Linotype"/>
              </a:rPr>
              <a:t>  </a:t>
            </a:r>
            <a:r>
              <a:rPr dirty="0" sz="1000" spc="100">
                <a:latin typeface="Palatino Linotype"/>
                <a:cs typeface="Palatino Linotype"/>
              </a:rPr>
              <a:t>1st</a:t>
            </a:r>
            <a:r>
              <a:rPr dirty="0" sz="1000" spc="300">
                <a:latin typeface="Palatino Linotype"/>
                <a:cs typeface="Palatino Linotype"/>
              </a:rPr>
              <a:t> </a:t>
            </a:r>
            <a:r>
              <a:rPr dirty="0" sz="1000" spc="45">
                <a:latin typeface="Palatino Linotype"/>
                <a:cs typeface="Palatino Linotype"/>
              </a:rPr>
              <a:t>Qu.:0.0000</a:t>
            </a:r>
            <a:endParaRPr sz="1000">
              <a:latin typeface="Palatino Linotype"/>
              <a:cs typeface="Palatino Linotype"/>
            </a:endParaRPr>
          </a:p>
          <a:p>
            <a:pPr algn="just" marL="12700">
              <a:lnSpc>
                <a:spcPts val="1150"/>
              </a:lnSpc>
            </a:pPr>
            <a:r>
              <a:rPr dirty="0" sz="1000">
                <a:latin typeface="Palatino Linotype"/>
                <a:cs typeface="Palatino Linotype"/>
              </a:rPr>
              <a:t>##</a:t>
            </a:r>
            <a:r>
              <a:rPr dirty="0" sz="1000" spc="260">
                <a:latin typeface="Palatino Linotype"/>
                <a:cs typeface="Palatino Linotype"/>
              </a:rPr>
              <a:t>  </a:t>
            </a:r>
            <a:r>
              <a:rPr dirty="0" sz="1000" spc="-25">
                <a:latin typeface="Palatino Linotype"/>
                <a:cs typeface="Palatino Linotype"/>
              </a:rPr>
              <a:t>Median</a:t>
            </a:r>
            <a:r>
              <a:rPr dirty="0" sz="1000" spc="254">
                <a:latin typeface="Palatino Linotype"/>
                <a:cs typeface="Palatino Linotype"/>
              </a:rPr>
              <a:t> </a:t>
            </a:r>
            <a:r>
              <a:rPr dirty="0" sz="1000" spc="80">
                <a:latin typeface="Palatino Linotype"/>
                <a:cs typeface="Palatino Linotype"/>
              </a:rPr>
              <a:t>:0.0000</a:t>
            </a:r>
            <a:endParaRPr sz="1000">
              <a:latin typeface="Palatino Linotype"/>
              <a:cs typeface="Palatino Linotype"/>
            </a:endParaRPr>
          </a:p>
          <a:p>
            <a:pPr algn="just" marL="12700" marR="5080">
              <a:lnSpc>
                <a:spcPts val="1200"/>
              </a:lnSpc>
              <a:spcBef>
                <a:spcPts val="35"/>
              </a:spcBef>
            </a:pPr>
            <a:r>
              <a:rPr dirty="0" sz="1000">
                <a:latin typeface="Palatino Linotype"/>
                <a:cs typeface="Palatino Linotype"/>
              </a:rPr>
              <a:t>##</a:t>
            </a:r>
            <a:r>
              <a:rPr dirty="0" sz="1000" spc="200">
                <a:latin typeface="Palatino Linotype"/>
                <a:cs typeface="Palatino Linotype"/>
              </a:rPr>
              <a:t>  </a:t>
            </a:r>
            <a:r>
              <a:rPr dirty="0" sz="1000">
                <a:latin typeface="Palatino Linotype"/>
                <a:cs typeface="Palatino Linotype"/>
              </a:rPr>
              <a:t>Mean</a:t>
            </a:r>
            <a:r>
              <a:rPr dirty="0" sz="1000" spc="434">
                <a:latin typeface="Palatino Linotype"/>
                <a:cs typeface="Palatino Linotype"/>
              </a:rPr>
              <a:t>  </a:t>
            </a:r>
            <a:r>
              <a:rPr dirty="0" sz="1000" spc="80">
                <a:latin typeface="Palatino Linotype"/>
                <a:cs typeface="Palatino Linotype"/>
              </a:rPr>
              <a:t>:0.4962 </a:t>
            </a:r>
            <a:r>
              <a:rPr dirty="0" sz="1000">
                <a:latin typeface="Palatino Linotype"/>
                <a:cs typeface="Palatino Linotype"/>
              </a:rPr>
              <a:t>##</a:t>
            </a:r>
            <a:r>
              <a:rPr dirty="0" sz="1000" spc="320">
                <a:latin typeface="Palatino Linotype"/>
                <a:cs typeface="Palatino Linotype"/>
              </a:rPr>
              <a:t>  </a:t>
            </a:r>
            <a:r>
              <a:rPr dirty="0" sz="1000">
                <a:latin typeface="Palatino Linotype"/>
                <a:cs typeface="Palatino Linotype"/>
              </a:rPr>
              <a:t>3rd</a:t>
            </a:r>
            <a:r>
              <a:rPr dirty="0" sz="1000" spc="320">
                <a:latin typeface="Palatino Linotype"/>
                <a:cs typeface="Palatino Linotype"/>
              </a:rPr>
              <a:t> </a:t>
            </a:r>
            <a:r>
              <a:rPr dirty="0" sz="1000" spc="45">
                <a:latin typeface="Palatino Linotype"/>
                <a:cs typeface="Palatino Linotype"/>
              </a:rPr>
              <a:t>Qu.:1.0000 </a:t>
            </a:r>
            <a:r>
              <a:rPr dirty="0" sz="1000">
                <a:latin typeface="Palatino Linotype"/>
                <a:cs typeface="Palatino Linotype"/>
              </a:rPr>
              <a:t>##</a:t>
            </a:r>
            <a:r>
              <a:rPr dirty="0" sz="1000" spc="260">
                <a:latin typeface="Palatino Linotype"/>
                <a:cs typeface="Palatino Linotype"/>
              </a:rPr>
              <a:t>  </a:t>
            </a:r>
            <a:r>
              <a:rPr dirty="0" sz="1000">
                <a:latin typeface="Palatino Linotype"/>
                <a:cs typeface="Palatino Linotype"/>
              </a:rPr>
              <a:t>Max.</a:t>
            </a:r>
            <a:r>
              <a:rPr dirty="0" sz="1000" spc="260">
                <a:latin typeface="Palatino Linotype"/>
                <a:cs typeface="Palatino Linotype"/>
              </a:rPr>
              <a:t>   </a:t>
            </a:r>
            <a:r>
              <a:rPr dirty="0" sz="1000" spc="80">
                <a:latin typeface="Palatino Linotype"/>
                <a:cs typeface="Palatino Linotype"/>
              </a:rPr>
              <a:t>:1.0000</a:t>
            </a:r>
            <a:endParaRPr sz="1000">
              <a:latin typeface="Palatino Linotype"/>
              <a:cs typeface="Palatino Linotype"/>
            </a:endParaRPr>
          </a:p>
          <a:p>
            <a:pPr algn="just" marL="12700">
              <a:lnSpc>
                <a:spcPts val="1145"/>
              </a:lnSpc>
            </a:pPr>
            <a:r>
              <a:rPr dirty="0" sz="1000">
                <a:latin typeface="Palatino Linotype"/>
                <a:cs typeface="Palatino Linotype"/>
              </a:rPr>
              <a:t>##</a:t>
            </a:r>
            <a:r>
              <a:rPr dirty="0" sz="1000" spc="240">
                <a:latin typeface="Palatino Linotype"/>
                <a:cs typeface="Palatino Linotype"/>
              </a:rPr>
              <a:t>  </a:t>
            </a:r>
            <a:r>
              <a:rPr dirty="0" sz="1000">
                <a:latin typeface="Palatino Linotype"/>
                <a:cs typeface="Palatino Linotype"/>
              </a:rPr>
              <a:t>NA’s</a:t>
            </a:r>
            <a:r>
              <a:rPr dirty="0" sz="1000" spc="490">
                <a:latin typeface="Palatino Linotype"/>
                <a:cs typeface="Palatino Linotype"/>
              </a:rPr>
              <a:t>  </a:t>
            </a:r>
            <a:r>
              <a:rPr dirty="0" sz="1000" spc="60">
                <a:latin typeface="Palatino Linotype"/>
                <a:cs typeface="Palatino Linotype"/>
              </a:rPr>
              <a:t>:623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7" name="object 7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59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65"/>
              <a:t> </a:t>
            </a:r>
            <a:r>
              <a:rPr dirty="0" spc="-10"/>
              <a:t>dplyr</a:t>
            </a:r>
            <a:r>
              <a:rPr dirty="0" spc="65"/>
              <a:t> </a:t>
            </a:r>
            <a:r>
              <a:rPr dirty="0"/>
              <a:t>Package:</a:t>
            </a:r>
            <a:r>
              <a:rPr dirty="0" spc="204"/>
              <a:t> </a:t>
            </a:r>
            <a:r>
              <a:rPr dirty="0"/>
              <a:t>select()</a:t>
            </a:r>
            <a:r>
              <a:rPr dirty="0" spc="65"/>
              <a:t> </a:t>
            </a:r>
            <a:r>
              <a:rPr dirty="0"/>
              <a:t>and</a:t>
            </a:r>
            <a:r>
              <a:rPr dirty="0" spc="65"/>
              <a:t> </a:t>
            </a:r>
            <a:r>
              <a:rPr dirty="0" spc="-10"/>
              <a:t>rename()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2046" y="728992"/>
            <a:ext cx="5116195" cy="64770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190"/>
              </a:lnSpc>
            </a:pPr>
            <a:r>
              <a:rPr dirty="0" sz="1000" spc="-60">
                <a:latin typeface="Palatino Linotype"/>
                <a:cs typeface="Palatino Linotype"/>
              </a:rPr>
              <a:t>NLSY97</a:t>
            </a:r>
            <a:r>
              <a:rPr dirty="0" sz="1000" spc="120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%&gt;%</a:t>
            </a:r>
            <a:endParaRPr sz="1000">
              <a:latin typeface="Palatino Linotype"/>
              <a:cs typeface="Palatino Linotype"/>
            </a:endParaRPr>
          </a:p>
          <a:p>
            <a:pPr marL="170180" marR="3010535">
              <a:lnSpc>
                <a:spcPts val="1200"/>
              </a:lnSpc>
              <a:spcBef>
                <a:spcPts val="35"/>
              </a:spcBef>
            </a:pPr>
            <a:r>
              <a:rPr dirty="0" sz="1000">
                <a:latin typeface="Palatino Linotype"/>
                <a:cs typeface="Palatino Linotype"/>
              </a:rPr>
              <a:t>rename(</a:t>
            </a:r>
            <a:r>
              <a:rPr dirty="0" sz="1000">
                <a:solidFill>
                  <a:srgbClr val="C4A000"/>
                </a:solidFill>
                <a:latin typeface="Palatino Linotype"/>
                <a:cs typeface="Palatino Linotype"/>
              </a:rPr>
              <a:t>emp_stat=</a:t>
            </a:r>
            <a:r>
              <a:rPr dirty="0" sz="1000">
                <a:latin typeface="Palatino Linotype"/>
                <a:cs typeface="Palatino Linotype"/>
              </a:rPr>
              <a:t>employed)</a:t>
            </a:r>
            <a:r>
              <a:rPr dirty="0" sz="1000" spc="300">
                <a:latin typeface="Palatino Linotype"/>
                <a:cs typeface="Palatino Linotype"/>
              </a:rPr>
              <a:t> </a:t>
            </a:r>
            <a:r>
              <a:rPr dirty="0" sz="1000" spc="-195">
                <a:latin typeface="Palatino Linotype"/>
                <a:cs typeface="Palatino Linotype"/>
              </a:rPr>
              <a:t>%&gt;%</a:t>
            </a:r>
            <a:r>
              <a:rPr dirty="0" sz="1000" spc="75">
                <a:latin typeface="Palatino Linotype"/>
                <a:cs typeface="Palatino Linotype"/>
              </a:rPr>
              <a:t> select(emp_stat)</a:t>
            </a:r>
            <a:r>
              <a:rPr dirty="0" sz="1000" spc="270">
                <a:latin typeface="Palatino Linotype"/>
                <a:cs typeface="Palatino Linotype"/>
              </a:rPr>
              <a:t> </a:t>
            </a:r>
            <a:r>
              <a:rPr dirty="0" sz="1000" spc="-25">
                <a:latin typeface="Palatino Linotype"/>
                <a:cs typeface="Palatino Linotype"/>
              </a:rPr>
              <a:t>%&gt;% </a:t>
            </a:r>
            <a:r>
              <a:rPr dirty="0" sz="1000" spc="-10">
                <a:latin typeface="Palatino Linotype"/>
                <a:cs typeface="Palatino Linotype"/>
              </a:rPr>
              <a:t>summary(emp_stat)</a:t>
            </a:r>
            <a:endParaRPr sz="1000">
              <a:latin typeface="Palatino Linotype"/>
              <a:cs typeface="Palatino Linotyp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7294" y="1578780"/>
            <a:ext cx="1221105" cy="1240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ts val="1200"/>
              </a:lnSpc>
              <a:spcBef>
                <a:spcPts val="95"/>
              </a:spcBef>
            </a:pPr>
            <a:r>
              <a:rPr dirty="0" sz="1000">
                <a:latin typeface="Palatino Linotype"/>
                <a:cs typeface="Palatino Linotype"/>
              </a:rPr>
              <a:t>##</a:t>
            </a:r>
            <a:r>
              <a:rPr dirty="0" sz="1000" spc="425">
                <a:latin typeface="Palatino Linotype"/>
                <a:cs typeface="Palatino Linotype"/>
              </a:rPr>
              <a:t>    </a:t>
            </a:r>
            <a:r>
              <a:rPr dirty="0" sz="1000" spc="-10">
                <a:latin typeface="Palatino Linotype"/>
                <a:cs typeface="Palatino Linotype"/>
              </a:rPr>
              <a:t>emp_stat</a:t>
            </a:r>
            <a:endParaRPr sz="1000">
              <a:latin typeface="Palatino Linotype"/>
              <a:cs typeface="Palatino Linotype"/>
            </a:endParaRPr>
          </a:p>
          <a:p>
            <a:pPr algn="just" marL="12700" marR="5080">
              <a:lnSpc>
                <a:spcPts val="1200"/>
              </a:lnSpc>
              <a:spcBef>
                <a:spcPts val="40"/>
              </a:spcBef>
            </a:pPr>
            <a:r>
              <a:rPr dirty="0" sz="1000">
                <a:latin typeface="Palatino Linotype"/>
                <a:cs typeface="Palatino Linotype"/>
              </a:rPr>
              <a:t>##</a:t>
            </a:r>
            <a:r>
              <a:rPr dirty="0" sz="1000" spc="290">
                <a:latin typeface="Palatino Linotype"/>
                <a:cs typeface="Palatino Linotype"/>
              </a:rPr>
              <a:t>  </a:t>
            </a:r>
            <a:r>
              <a:rPr dirty="0" sz="1000">
                <a:latin typeface="Palatino Linotype"/>
                <a:cs typeface="Palatino Linotype"/>
              </a:rPr>
              <a:t>Min.</a:t>
            </a:r>
            <a:r>
              <a:rPr dirty="0" sz="1000" spc="295">
                <a:latin typeface="Palatino Linotype"/>
                <a:cs typeface="Palatino Linotype"/>
              </a:rPr>
              <a:t>   </a:t>
            </a:r>
            <a:r>
              <a:rPr dirty="0" sz="1000" spc="80">
                <a:latin typeface="Palatino Linotype"/>
                <a:cs typeface="Palatino Linotype"/>
              </a:rPr>
              <a:t>:0.0000 </a:t>
            </a:r>
            <a:r>
              <a:rPr dirty="0" sz="1000">
                <a:latin typeface="Palatino Linotype"/>
                <a:cs typeface="Palatino Linotype"/>
              </a:rPr>
              <a:t>##</a:t>
            </a:r>
            <a:r>
              <a:rPr dirty="0" sz="1000" spc="305">
                <a:latin typeface="Palatino Linotype"/>
                <a:cs typeface="Palatino Linotype"/>
              </a:rPr>
              <a:t>  </a:t>
            </a:r>
            <a:r>
              <a:rPr dirty="0" sz="1000" spc="100">
                <a:latin typeface="Palatino Linotype"/>
                <a:cs typeface="Palatino Linotype"/>
              </a:rPr>
              <a:t>1st</a:t>
            </a:r>
            <a:r>
              <a:rPr dirty="0" sz="1000" spc="300">
                <a:latin typeface="Palatino Linotype"/>
                <a:cs typeface="Palatino Linotype"/>
              </a:rPr>
              <a:t> </a:t>
            </a:r>
            <a:r>
              <a:rPr dirty="0" sz="1000" spc="45">
                <a:latin typeface="Palatino Linotype"/>
                <a:cs typeface="Palatino Linotype"/>
              </a:rPr>
              <a:t>Qu.:0.0000</a:t>
            </a:r>
            <a:endParaRPr sz="1000">
              <a:latin typeface="Palatino Linotype"/>
              <a:cs typeface="Palatino Linotype"/>
            </a:endParaRPr>
          </a:p>
          <a:p>
            <a:pPr algn="just" marL="12700">
              <a:lnSpc>
                <a:spcPts val="1150"/>
              </a:lnSpc>
            </a:pPr>
            <a:r>
              <a:rPr dirty="0" sz="1000">
                <a:latin typeface="Palatino Linotype"/>
                <a:cs typeface="Palatino Linotype"/>
              </a:rPr>
              <a:t>##</a:t>
            </a:r>
            <a:r>
              <a:rPr dirty="0" sz="1000" spc="260">
                <a:latin typeface="Palatino Linotype"/>
                <a:cs typeface="Palatino Linotype"/>
              </a:rPr>
              <a:t>  </a:t>
            </a:r>
            <a:r>
              <a:rPr dirty="0" sz="1000" spc="-25">
                <a:latin typeface="Palatino Linotype"/>
                <a:cs typeface="Palatino Linotype"/>
              </a:rPr>
              <a:t>Median</a:t>
            </a:r>
            <a:r>
              <a:rPr dirty="0" sz="1000" spc="254">
                <a:latin typeface="Palatino Linotype"/>
                <a:cs typeface="Palatino Linotype"/>
              </a:rPr>
              <a:t> </a:t>
            </a:r>
            <a:r>
              <a:rPr dirty="0" sz="1000" spc="80">
                <a:latin typeface="Palatino Linotype"/>
                <a:cs typeface="Palatino Linotype"/>
              </a:rPr>
              <a:t>:0.0000</a:t>
            </a:r>
            <a:endParaRPr sz="1000">
              <a:latin typeface="Palatino Linotype"/>
              <a:cs typeface="Palatino Linotype"/>
            </a:endParaRPr>
          </a:p>
          <a:p>
            <a:pPr algn="just" marL="12700" marR="5080">
              <a:lnSpc>
                <a:spcPts val="1200"/>
              </a:lnSpc>
              <a:spcBef>
                <a:spcPts val="35"/>
              </a:spcBef>
            </a:pPr>
            <a:r>
              <a:rPr dirty="0" sz="1000">
                <a:latin typeface="Palatino Linotype"/>
                <a:cs typeface="Palatino Linotype"/>
              </a:rPr>
              <a:t>##</a:t>
            </a:r>
            <a:r>
              <a:rPr dirty="0" sz="1000" spc="200">
                <a:latin typeface="Palatino Linotype"/>
                <a:cs typeface="Palatino Linotype"/>
              </a:rPr>
              <a:t>  </a:t>
            </a:r>
            <a:r>
              <a:rPr dirty="0" sz="1000">
                <a:latin typeface="Palatino Linotype"/>
                <a:cs typeface="Palatino Linotype"/>
              </a:rPr>
              <a:t>Mean</a:t>
            </a:r>
            <a:r>
              <a:rPr dirty="0" sz="1000" spc="434">
                <a:latin typeface="Palatino Linotype"/>
                <a:cs typeface="Palatino Linotype"/>
              </a:rPr>
              <a:t>  </a:t>
            </a:r>
            <a:r>
              <a:rPr dirty="0" sz="1000" spc="80">
                <a:latin typeface="Palatino Linotype"/>
                <a:cs typeface="Palatino Linotype"/>
              </a:rPr>
              <a:t>:0.4962 </a:t>
            </a:r>
            <a:r>
              <a:rPr dirty="0" sz="1000">
                <a:latin typeface="Palatino Linotype"/>
                <a:cs typeface="Palatino Linotype"/>
              </a:rPr>
              <a:t>##</a:t>
            </a:r>
            <a:r>
              <a:rPr dirty="0" sz="1000" spc="320">
                <a:latin typeface="Palatino Linotype"/>
                <a:cs typeface="Palatino Linotype"/>
              </a:rPr>
              <a:t>  </a:t>
            </a:r>
            <a:r>
              <a:rPr dirty="0" sz="1000">
                <a:latin typeface="Palatino Linotype"/>
                <a:cs typeface="Palatino Linotype"/>
              </a:rPr>
              <a:t>3rd</a:t>
            </a:r>
            <a:r>
              <a:rPr dirty="0" sz="1000" spc="320">
                <a:latin typeface="Palatino Linotype"/>
                <a:cs typeface="Palatino Linotype"/>
              </a:rPr>
              <a:t> </a:t>
            </a:r>
            <a:r>
              <a:rPr dirty="0" sz="1000" spc="45">
                <a:latin typeface="Palatino Linotype"/>
                <a:cs typeface="Palatino Linotype"/>
              </a:rPr>
              <a:t>Qu.:1.0000 </a:t>
            </a:r>
            <a:r>
              <a:rPr dirty="0" sz="1000">
                <a:latin typeface="Palatino Linotype"/>
                <a:cs typeface="Palatino Linotype"/>
              </a:rPr>
              <a:t>##</a:t>
            </a:r>
            <a:r>
              <a:rPr dirty="0" sz="1000" spc="260">
                <a:latin typeface="Palatino Linotype"/>
                <a:cs typeface="Palatino Linotype"/>
              </a:rPr>
              <a:t>  </a:t>
            </a:r>
            <a:r>
              <a:rPr dirty="0" sz="1000">
                <a:latin typeface="Palatino Linotype"/>
                <a:cs typeface="Palatino Linotype"/>
              </a:rPr>
              <a:t>Max.</a:t>
            </a:r>
            <a:r>
              <a:rPr dirty="0" sz="1000" spc="260">
                <a:latin typeface="Palatino Linotype"/>
                <a:cs typeface="Palatino Linotype"/>
              </a:rPr>
              <a:t>   </a:t>
            </a:r>
            <a:r>
              <a:rPr dirty="0" sz="1000" spc="80">
                <a:latin typeface="Palatino Linotype"/>
                <a:cs typeface="Palatino Linotype"/>
              </a:rPr>
              <a:t>:1.0000</a:t>
            </a:r>
            <a:endParaRPr sz="1000">
              <a:latin typeface="Palatino Linotype"/>
              <a:cs typeface="Palatino Linotype"/>
            </a:endParaRPr>
          </a:p>
          <a:p>
            <a:pPr algn="just" marL="12700">
              <a:lnSpc>
                <a:spcPts val="1145"/>
              </a:lnSpc>
            </a:pPr>
            <a:r>
              <a:rPr dirty="0" sz="1000">
                <a:latin typeface="Palatino Linotype"/>
                <a:cs typeface="Palatino Linotype"/>
              </a:rPr>
              <a:t>##</a:t>
            </a:r>
            <a:r>
              <a:rPr dirty="0" sz="1000" spc="240">
                <a:latin typeface="Palatino Linotype"/>
                <a:cs typeface="Palatino Linotype"/>
              </a:rPr>
              <a:t>  </a:t>
            </a:r>
            <a:r>
              <a:rPr dirty="0" sz="1000">
                <a:latin typeface="Palatino Linotype"/>
                <a:cs typeface="Palatino Linotype"/>
              </a:rPr>
              <a:t>NA’s</a:t>
            </a:r>
            <a:r>
              <a:rPr dirty="0" sz="1000" spc="490">
                <a:latin typeface="Palatino Linotype"/>
                <a:cs typeface="Palatino Linotype"/>
              </a:rPr>
              <a:t>  </a:t>
            </a:r>
            <a:r>
              <a:rPr dirty="0" sz="1000" spc="60">
                <a:latin typeface="Palatino Linotype"/>
                <a:cs typeface="Palatino Linotype"/>
              </a:rPr>
              <a:t>:623</a:t>
            </a:r>
            <a:endParaRPr sz="1000">
              <a:latin typeface="Palatino Linotype"/>
              <a:cs typeface="Palatino Linotype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6" name="object 6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79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65"/>
              <a:t> </a:t>
            </a:r>
            <a:r>
              <a:rPr dirty="0" spc="-10"/>
              <a:t>dplyr</a:t>
            </a:r>
            <a:r>
              <a:rPr dirty="0" spc="65"/>
              <a:t> </a:t>
            </a:r>
            <a:r>
              <a:rPr dirty="0"/>
              <a:t>Package:</a:t>
            </a:r>
            <a:r>
              <a:rPr dirty="0" spc="204"/>
              <a:t> </a:t>
            </a:r>
            <a:r>
              <a:rPr dirty="0"/>
              <a:t>select()</a:t>
            </a:r>
            <a:r>
              <a:rPr dirty="0" spc="65"/>
              <a:t> </a:t>
            </a:r>
            <a:r>
              <a:rPr dirty="0"/>
              <a:t>and</a:t>
            </a:r>
            <a:r>
              <a:rPr dirty="0" spc="65"/>
              <a:t> </a:t>
            </a:r>
            <a:r>
              <a:rPr dirty="0" spc="-10"/>
              <a:t>rename()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399348"/>
            <a:ext cx="488061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Palatino Linotype"/>
                <a:cs typeface="Palatino Linotype"/>
              </a:rPr>
              <a:t>If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compare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summaries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can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confirm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contents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variable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same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-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70">
                <a:latin typeface="Palatino Linotype"/>
                <a:cs typeface="Palatino Linotype"/>
              </a:rPr>
              <a:t>we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have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merely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changed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its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name.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79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45"/>
              <a:t> </a:t>
            </a:r>
            <a:r>
              <a:rPr dirty="0" spc="-10"/>
              <a:t>dplyr</a:t>
            </a:r>
            <a:r>
              <a:rPr dirty="0" spc="50"/>
              <a:t> </a:t>
            </a:r>
            <a:r>
              <a:rPr dirty="0"/>
              <a:t>Package:</a:t>
            </a:r>
            <a:r>
              <a:rPr dirty="0" spc="180"/>
              <a:t> </a:t>
            </a:r>
            <a:r>
              <a:rPr dirty="0" spc="-10"/>
              <a:t>summarise()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87923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/>
              <a:t>The</a:t>
            </a:r>
            <a:r>
              <a:rPr dirty="0" spc="20"/>
              <a:t> </a:t>
            </a:r>
            <a:r>
              <a:rPr dirty="0" spc="-35"/>
              <a:t>summarise</a:t>
            </a:r>
            <a:r>
              <a:rPr dirty="0" spc="25"/>
              <a:t> </a:t>
            </a:r>
            <a:r>
              <a:rPr dirty="0" spc="-30"/>
              <a:t>command</a:t>
            </a:r>
            <a:r>
              <a:rPr dirty="0" spc="25"/>
              <a:t> </a:t>
            </a:r>
            <a:r>
              <a:rPr dirty="0" spc="-40"/>
              <a:t>allows</a:t>
            </a:r>
            <a:r>
              <a:rPr dirty="0" spc="25"/>
              <a:t> </a:t>
            </a:r>
            <a:r>
              <a:rPr dirty="0" spc="-25"/>
              <a:t>you</a:t>
            </a:r>
            <a:r>
              <a:rPr dirty="0" spc="25"/>
              <a:t> </a:t>
            </a:r>
            <a:r>
              <a:rPr dirty="0"/>
              <a:t>to</a:t>
            </a:r>
            <a:r>
              <a:rPr dirty="0" spc="25"/>
              <a:t> </a:t>
            </a:r>
            <a:r>
              <a:rPr dirty="0" spc="-35"/>
              <a:t>produce</a:t>
            </a:r>
            <a:r>
              <a:rPr dirty="0" spc="25"/>
              <a:t> </a:t>
            </a:r>
            <a:r>
              <a:rPr dirty="0" spc="-35"/>
              <a:t>summaries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25"/>
              <a:t> </a:t>
            </a:r>
            <a:r>
              <a:rPr dirty="0" spc="-25"/>
              <a:t>variables</a:t>
            </a:r>
            <a:r>
              <a:rPr dirty="0" spc="25"/>
              <a:t> </a:t>
            </a:r>
            <a:r>
              <a:rPr dirty="0"/>
              <a:t>and</a:t>
            </a:r>
            <a:r>
              <a:rPr dirty="0" spc="25"/>
              <a:t> </a:t>
            </a:r>
            <a:r>
              <a:rPr dirty="0" spc="-20"/>
              <a:t>then </a:t>
            </a:r>
            <a:r>
              <a:rPr dirty="0"/>
              <a:t>store</a:t>
            </a:r>
            <a:r>
              <a:rPr dirty="0" spc="10"/>
              <a:t> </a:t>
            </a:r>
            <a:r>
              <a:rPr dirty="0"/>
              <a:t>them</a:t>
            </a:r>
            <a:r>
              <a:rPr dirty="0" spc="10"/>
              <a:t> </a:t>
            </a:r>
            <a:r>
              <a:rPr dirty="0"/>
              <a:t>in</a:t>
            </a:r>
            <a:r>
              <a:rPr dirty="0" spc="10"/>
              <a:t> </a:t>
            </a:r>
            <a:r>
              <a:rPr dirty="0" spc="-25"/>
              <a:t>your</a:t>
            </a:r>
            <a:r>
              <a:rPr dirty="0" spc="10"/>
              <a:t> </a:t>
            </a:r>
            <a:r>
              <a:rPr dirty="0"/>
              <a:t>data</a:t>
            </a:r>
            <a:r>
              <a:rPr dirty="0" spc="10"/>
              <a:t> </a:t>
            </a:r>
            <a:r>
              <a:rPr dirty="0"/>
              <a:t>or</a:t>
            </a:r>
            <a:r>
              <a:rPr dirty="0" spc="10"/>
              <a:t> </a:t>
            </a:r>
            <a:r>
              <a:rPr dirty="0" spc="-25"/>
              <a:t>display</a:t>
            </a:r>
            <a:r>
              <a:rPr dirty="0" spc="10"/>
              <a:t> </a:t>
            </a:r>
            <a:r>
              <a:rPr dirty="0"/>
              <a:t>them</a:t>
            </a:r>
            <a:r>
              <a:rPr dirty="0" spc="10"/>
              <a:t> </a:t>
            </a:r>
            <a:r>
              <a:rPr dirty="0"/>
              <a:t>in</a:t>
            </a:r>
            <a:r>
              <a:rPr dirty="0" spc="10"/>
              <a:t> </a:t>
            </a:r>
            <a:r>
              <a:rPr dirty="0"/>
              <a:t>the</a:t>
            </a:r>
            <a:r>
              <a:rPr dirty="0" spc="10"/>
              <a:t> </a:t>
            </a:r>
            <a:r>
              <a:rPr dirty="0" spc="-25"/>
              <a:t>console</a:t>
            </a:r>
            <a:r>
              <a:rPr dirty="0" spc="10"/>
              <a:t> </a:t>
            </a:r>
            <a:r>
              <a:rPr dirty="0" spc="-10"/>
              <a:t>window.</a:t>
            </a:r>
          </a:p>
          <a:p>
            <a:pPr marL="12700" marR="297180">
              <a:lnSpc>
                <a:spcPct val="102600"/>
              </a:lnSpc>
              <a:spcBef>
                <a:spcPts val="600"/>
              </a:spcBef>
            </a:pPr>
            <a:r>
              <a:rPr dirty="0"/>
              <a:t>This</a:t>
            </a:r>
            <a:r>
              <a:rPr dirty="0" spc="30"/>
              <a:t> </a:t>
            </a:r>
            <a:r>
              <a:rPr dirty="0"/>
              <a:t>can</a:t>
            </a:r>
            <a:r>
              <a:rPr dirty="0" spc="35"/>
              <a:t> </a:t>
            </a:r>
            <a:r>
              <a:rPr dirty="0"/>
              <a:t>be</a:t>
            </a:r>
            <a:r>
              <a:rPr dirty="0" spc="30"/>
              <a:t> </a:t>
            </a:r>
            <a:r>
              <a:rPr dirty="0" spc="-35"/>
              <a:t>helpful</a:t>
            </a:r>
            <a:r>
              <a:rPr dirty="0" spc="35"/>
              <a:t> </a:t>
            </a:r>
            <a:r>
              <a:rPr dirty="0"/>
              <a:t>if</a:t>
            </a:r>
            <a:r>
              <a:rPr dirty="0" spc="30"/>
              <a:t> </a:t>
            </a:r>
            <a:r>
              <a:rPr dirty="0" spc="-75"/>
              <a:t>we</a:t>
            </a:r>
            <a:r>
              <a:rPr dirty="0" spc="30"/>
              <a:t> </a:t>
            </a:r>
            <a:r>
              <a:rPr dirty="0" spc="-25"/>
              <a:t>need</a:t>
            </a:r>
            <a:r>
              <a:rPr dirty="0" spc="35"/>
              <a:t> </a:t>
            </a:r>
            <a:r>
              <a:rPr dirty="0"/>
              <a:t>a</a:t>
            </a:r>
            <a:r>
              <a:rPr dirty="0" spc="30"/>
              <a:t> </a:t>
            </a:r>
            <a:r>
              <a:rPr dirty="0" spc="-20"/>
              <a:t>variable</a:t>
            </a:r>
            <a:r>
              <a:rPr dirty="0" spc="35"/>
              <a:t> </a:t>
            </a:r>
            <a:r>
              <a:rPr dirty="0" spc="-30"/>
              <a:t>representing</a:t>
            </a:r>
            <a:r>
              <a:rPr dirty="0" spc="30"/>
              <a:t> </a:t>
            </a:r>
            <a:r>
              <a:rPr dirty="0"/>
              <a:t>the</a:t>
            </a:r>
            <a:r>
              <a:rPr dirty="0" spc="35"/>
              <a:t> </a:t>
            </a:r>
            <a:r>
              <a:rPr dirty="0" spc="-10"/>
              <a:t>mean</a:t>
            </a:r>
            <a:r>
              <a:rPr dirty="0" spc="30"/>
              <a:t> </a:t>
            </a:r>
            <a:r>
              <a:rPr dirty="0"/>
              <a:t>for</a:t>
            </a:r>
            <a:r>
              <a:rPr dirty="0" spc="35"/>
              <a:t> </a:t>
            </a:r>
            <a:r>
              <a:rPr dirty="0"/>
              <a:t>a</a:t>
            </a:r>
            <a:r>
              <a:rPr dirty="0" spc="30"/>
              <a:t> </a:t>
            </a:r>
            <a:r>
              <a:rPr dirty="0" spc="-10"/>
              <a:t>certain </a:t>
            </a:r>
            <a:r>
              <a:rPr dirty="0" spc="-20"/>
              <a:t>variable</a:t>
            </a:r>
            <a:r>
              <a:rPr dirty="0" spc="25"/>
              <a:t> </a:t>
            </a:r>
            <a:r>
              <a:rPr dirty="0"/>
              <a:t>to</a:t>
            </a:r>
            <a:r>
              <a:rPr dirty="0" spc="30"/>
              <a:t> </a:t>
            </a:r>
            <a:r>
              <a:rPr dirty="0" spc="-20"/>
              <a:t>use</a:t>
            </a:r>
            <a:r>
              <a:rPr dirty="0" spc="30"/>
              <a:t> </a:t>
            </a:r>
            <a:r>
              <a:rPr dirty="0"/>
              <a:t>in</a:t>
            </a:r>
            <a:r>
              <a:rPr dirty="0" spc="30"/>
              <a:t> </a:t>
            </a:r>
            <a:r>
              <a:rPr dirty="0"/>
              <a:t>the</a:t>
            </a:r>
            <a:r>
              <a:rPr dirty="0" spc="30"/>
              <a:t> </a:t>
            </a:r>
            <a:r>
              <a:rPr dirty="0" spc="-10"/>
              <a:t>calculation</a:t>
            </a:r>
            <a:r>
              <a:rPr dirty="0" spc="30"/>
              <a:t> </a:t>
            </a:r>
            <a:r>
              <a:rPr dirty="0"/>
              <a:t>for</a:t>
            </a:r>
            <a:r>
              <a:rPr dirty="0" spc="30"/>
              <a:t> </a:t>
            </a:r>
            <a:r>
              <a:rPr dirty="0"/>
              <a:t>a</a:t>
            </a:r>
            <a:r>
              <a:rPr dirty="0" spc="30"/>
              <a:t> </a:t>
            </a:r>
            <a:r>
              <a:rPr dirty="0" spc="-40"/>
              <a:t>new</a:t>
            </a:r>
            <a:r>
              <a:rPr dirty="0" spc="30"/>
              <a:t> </a:t>
            </a:r>
            <a:r>
              <a:rPr dirty="0" spc="-10"/>
              <a:t>variable.</a:t>
            </a:r>
          </a:p>
          <a:p>
            <a:pPr marL="12700" marR="127635">
              <a:lnSpc>
                <a:spcPct val="102600"/>
              </a:lnSpc>
              <a:spcBef>
                <a:spcPts val="595"/>
              </a:spcBef>
            </a:pPr>
            <a:r>
              <a:rPr dirty="0"/>
              <a:t>That</a:t>
            </a:r>
            <a:r>
              <a:rPr dirty="0" spc="60"/>
              <a:t> </a:t>
            </a:r>
            <a:r>
              <a:rPr dirty="0"/>
              <a:t>is,</a:t>
            </a:r>
            <a:r>
              <a:rPr dirty="0" spc="65"/>
              <a:t> </a:t>
            </a:r>
            <a:r>
              <a:rPr dirty="0"/>
              <a:t>it</a:t>
            </a:r>
            <a:r>
              <a:rPr dirty="0" spc="60"/>
              <a:t> </a:t>
            </a:r>
            <a:r>
              <a:rPr dirty="0"/>
              <a:t>is</a:t>
            </a:r>
            <a:r>
              <a:rPr dirty="0" spc="65"/>
              <a:t> </a:t>
            </a:r>
            <a:r>
              <a:rPr dirty="0"/>
              <a:t>often</a:t>
            </a:r>
            <a:r>
              <a:rPr dirty="0" spc="65"/>
              <a:t> </a:t>
            </a:r>
            <a:r>
              <a:rPr dirty="0" spc="-35"/>
              <a:t>helpful</a:t>
            </a:r>
            <a:r>
              <a:rPr dirty="0" spc="60"/>
              <a:t> </a:t>
            </a:r>
            <a:r>
              <a:rPr dirty="0"/>
              <a:t>to</a:t>
            </a:r>
            <a:r>
              <a:rPr dirty="0" spc="70"/>
              <a:t> </a:t>
            </a:r>
            <a:r>
              <a:rPr dirty="0" i="1">
                <a:latin typeface="Palatino Linotype"/>
                <a:cs typeface="Palatino Linotype"/>
              </a:rPr>
              <a:t>de-mean</a:t>
            </a:r>
            <a:r>
              <a:rPr dirty="0" spc="60" i="1">
                <a:latin typeface="Palatino Linotype"/>
                <a:cs typeface="Palatino Linotype"/>
              </a:rPr>
              <a:t> </a:t>
            </a:r>
            <a:r>
              <a:rPr dirty="0"/>
              <a:t>a</a:t>
            </a:r>
            <a:r>
              <a:rPr dirty="0" spc="65"/>
              <a:t> </a:t>
            </a:r>
            <a:r>
              <a:rPr dirty="0" spc="-20"/>
              <a:t>variable</a:t>
            </a:r>
            <a:r>
              <a:rPr dirty="0" spc="65"/>
              <a:t> </a:t>
            </a:r>
            <a:r>
              <a:rPr dirty="0"/>
              <a:t>by</a:t>
            </a:r>
            <a:r>
              <a:rPr dirty="0" spc="60"/>
              <a:t> </a:t>
            </a:r>
            <a:r>
              <a:rPr dirty="0"/>
              <a:t>subtracting</a:t>
            </a:r>
            <a:r>
              <a:rPr dirty="0" spc="65"/>
              <a:t> </a:t>
            </a:r>
            <a:r>
              <a:rPr dirty="0" spc="-20"/>
              <a:t>scores</a:t>
            </a:r>
            <a:r>
              <a:rPr dirty="0" spc="65"/>
              <a:t> </a:t>
            </a:r>
            <a:r>
              <a:rPr dirty="0" spc="-20"/>
              <a:t>from</a:t>
            </a:r>
            <a:r>
              <a:rPr dirty="0" spc="60"/>
              <a:t> </a:t>
            </a:r>
            <a:r>
              <a:rPr dirty="0" spc="-25"/>
              <a:t>the </a:t>
            </a:r>
            <a:r>
              <a:rPr dirty="0" spc="-35"/>
              <a:t>group</a:t>
            </a:r>
            <a:r>
              <a:rPr dirty="0" spc="45"/>
              <a:t> </a:t>
            </a:r>
            <a:r>
              <a:rPr dirty="0" spc="-10"/>
              <a:t>mean</a:t>
            </a:r>
            <a:r>
              <a:rPr dirty="0" spc="50"/>
              <a:t> </a:t>
            </a:r>
            <a:r>
              <a:rPr dirty="0"/>
              <a:t>and</a:t>
            </a:r>
            <a:r>
              <a:rPr dirty="0" spc="50"/>
              <a:t> </a:t>
            </a:r>
            <a:r>
              <a:rPr dirty="0"/>
              <a:t>then</a:t>
            </a:r>
            <a:r>
              <a:rPr dirty="0" spc="50"/>
              <a:t> </a:t>
            </a:r>
            <a:r>
              <a:rPr dirty="0"/>
              <a:t>to</a:t>
            </a:r>
            <a:r>
              <a:rPr dirty="0" spc="50"/>
              <a:t> </a:t>
            </a:r>
            <a:r>
              <a:rPr dirty="0" spc="-20"/>
              <a:t>use</a:t>
            </a:r>
            <a:r>
              <a:rPr dirty="0" spc="50"/>
              <a:t> </a:t>
            </a:r>
            <a:r>
              <a:rPr dirty="0"/>
              <a:t>this</a:t>
            </a:r>
            <a:r>
              <a:rPr dirty="0" spc="50"/>
              <a:t> </a:t>
            </a:r>
            <a:r>
              <a:rPr dirty="0" i="1">
                <a:latin typeface="Palatino Linotype"/>
                <a:cs typeface="Palatino Linotype"/>
              </a:rPr>
              <a:t>de-meaned</a:t>
            </a:r>
            <a:r>
              <a:rPr dirty="0" spc="50" i="1">
                <a:latin typeface="Palatino Linotype"/>
                <a:cs typeface="Palatino Linotype"/>
              </a:rPr>
              <a:t> </a:t>
            </a:r>
            <a:r>
              <a:rPr dirty="0" spc="-20"/>
              <a:t>variable</a:t>
            </a:r>
            <a:r>
              <a:rPr dirty="0" spc="50"/>
              <a:t> </a:t>
            </a:r>
            <a:r>
              <a:rPr dirty="0"/>
              <a:t>in</a:t>
            </a:r>
            <a:r>
              <a:rPr dirty="0" spc="50"/>
              <a:t> </a:t>
            </a:r>
            <a:r>
              <a:rPr dirty="0"/>
              <a:t>statistical</a:t>
            </a:r>
            <a:r>
              <a:rPr dirty="0" spc="50"/>
              <a:t> </a:t>
            </a:r>
            <a:r>
              <a:rPr dirty="0" spc="-10"/>
              <a:t>analysis.</a:t>
            </a:r>
          </a:p>
          <a:p>
            <a:pPr marL="12700" marR="156210">
              <a:lnSpc>
                <a:spcPct val="102600"/>
              </a:lnSpc>
              <a:spcBef>
                <a:spcPts val="600"/>
              </a:spcBef>
            </a:pPr>
            <a:r>
              <a:rPr dirty="0"/>
              <a:t>A</a:t>
            </a:r>
            <a:r>
              <a:rPr dirty="0" spc="30"/>
              <a:t> </a:t>
            </a:r>
            <a:r>
              <a:rPr dirty="0" spc="-10"/>
              <a:t>score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/>
              <a:t>0</a:t>
            </a:r>
            <a:r>
              <a:rPr dirty="0" spc="30"/>
              <a:t> </a:t>
            </a:r>
            <a:r>
              <a:rPr dirty="0"/>
              <a:t>on</a:t>
            </a:r>
            <a:r>
              <a:rPr dirty="0" spc="30"/>
              <a:t> </a:t>
            </a:r>
            <a:r>
              <a:rPr dirty="0"/>
              <a:t>this</a:t>
            </a:r>
            <a:r>
              <a:rPr dirty="0" spc="30"/>
              <a:t> </a:t>
            </a:r>
            <a:r>
              <a:rPr dirty="0" spc="-40"/>
              <a:t>new</a:t>
            </a:r>
            <a:r>
              <a:rPr dirty="0" spc="30"/>
              <a:t> </a:t>
            </a:r>
            <a:r>
              <a:rPr dirty="0" spc="-20"/>
              <a:t>variable</a:t>
            </a:r>
            <a:r>
              <a:rPr dirty="0" spc="30"/>
              <a:t> </a:t>
            </a:r>
            <a:r>
              <a:rPr dirty="0"/>
              <a:t>then</a:t>
            </a:r>
            <a:r>
              <a:rPr dirty="0" spc="30"/>
              <a:t> </a:t>
            </a:r>
            <a:r>
              <a:rPr dirty="0" spc="-25"/>
              <a:t>means</a:t>
            </a:r>
            <a:r>
              <a:rPr dirty="0" spc="35"/>
              <a:t> </a:t>
            </a:r>
            <a:r>
              <a:rPr dirty="0"/>
              <a:t>the</a:t>
            </a:r>
            <a:r>
              <a:rPr dirty="0" spc="30"/>
              <a:t> </a:t>
            </a:r>
            <a:r>
              <a:rPr dirty="0" spc="-35"/>
              <a:t>individual</a:t>
            </a:r>
            <a:r>
              <a:rPr dirty="0" spc="30"/>
              <a:t> </a:t>
            </a:r>
            <a:r>
              <a:rPr dirty="0"/>
              <a:t>is</a:t>
            </a:r>
            <a:r>
              <a:rPr dirty="0" spc="30"/>
              <a:t> </a:t>
            </a:r>
            <a:r>
              <a:rPr dirty="0" i="1">
                <a:latin typeface="Palatino Linotype"/>
                <a:cs typeface="Palatino Linotype"/>
              </a:rPr>
              <a:t>average</a:t>
            </a:r>
            <a:r>
              <a:rPr dirty="0" spc="30" i="1">
                <a:latin typeface="Palatino Linotype"/>
                <a:cs typeface="Palatino Linotype"/>
              </a:rPr>
              <a:t> </a:t>
            </a:r>
            <a:r>
              <a:rPr dirty="0"/>
              <a:t>for</a:t>
            </a:r>
            <a:r>
              <a:rPr dirty="0" spc="30"/>
              <a:t> </a:t>
            </a:r>
            <a:r>
              <a:rPr dirty="0" spc="-20"/>
              <a:t>your </a:t>
            </a:r>
            <a:r>
              <a:rPr dirty="0" spc="-10"/>
              <a:t>sample.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79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45"/>
              <a:t> </a:t>
            </a:r>
            <a:r>
              <a:rPr dirty="0" spc="-10"/>
              <a:t>dplyr</a:t>
            </a:r>
            <a:r>
              <a:rPr dirty="0" spc="50"/>
              <a:t> </a:t>
            </a:r>
            <a:r>
              <a:rPr dirty="0"/>
              <a:t>Package:</a:t>
            </a:r>
            <a:r>
              <a:rPr dirty="0" spc="180"/>
              <a:t> </a:t>
            </a:r>
            <a:r>
              <a:rPr dirty="0" spc="-10"/>
              <a:t>summarise()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2046" y="950671"/>
            <a:ext cx="5116195" cy="54737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75"/>
              </a:lnSpc>
            </a:pPr>
            <a:r>
              <a:rPr dirty="0" sz="1100" spc="-75">
                <a:latin typeface="Palatino Linotype"/>
                <a:cs typeface="Palatino Linotype"/>
              </a:rPr>
              <a:t>NLSY97</a:t>
            </a:r>
            <a:r>
              <a:rPr dirty="0" sz="1100" spc="14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%&gt;%</a:t>
            </a:r>
            <a:endParaRPr sz="1100">
              <a:latin typeface="Palatino Linotype"/>
              <a:cs typeface="Palatino Linotype"/>
            </a:endParaRPr>
          </a:p>
          <a:p>
            <a:pPr marL="182880" marR="2014855">
              <a:lnSpc>
                <a:spcPct val="102600"/>
              </a:lnSpc>
            </a:pPr>
            <a:r>
              <a:rPr dirty="0" sz="1100" spc="50">
                <a:latin typeface="Palatino Linotype"/>
                <a:cs typeface="Palatino Linotype"/>
              </a:rPr>
              <a:t>mutate(</a:t>
            </a:r>
            <a:r>
              <a:rPr dirty="0" sz="1100" spc="50">
                <a:solidFill>
                  <a:srgbClr val="C4A000"/>
                </a:solidFill>
                <a:latin typeface="Palatino Linotype"/>
                <a:cs typeface="Palatino Linotype"/>
              </a:rPr>
              <a:t>age=</a:t>
            </a:r>
            <a:r>
              <a:rPr dirty="0" sz="1100" spc="50">
                <a:latin typeface="Palatino Linotype"/>
                <a:cs typeface="Palatino Linotype"/>
              </a:rPr>
              <a:t>int_year-</a:t>
            </a:r>
            <a:r>
              <a:rPr dirty="0" sz="1100" spc="75">
                <a:latin typeface="Palatino Linotype"/>
                <a:cs typeface="Palatino Linotype"/>
              </a:rPr>
              <a:t>birth_year)</a:t>
            </a:r>
            <a:r>
              <a:rPr dirty="0" sz="1100" spc="34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%&gt;% </a:t>
            </a:r>
            <a:r>
              <a:rPr dirty="0" sz="1100">
                <a:latin typeface="Palatino Linotype"/>
                <a:cs typeface="Palatino Linotype"/>
              </a:rPr>
              <a:t>summarise(</a:t>
            </a:r>
            <a:r>
              <a:rPr dirty="0" sz="1100">
                <a:solidFill>
                  <a:srgbClr val="C4A000"/>
                </a:solidFill>
                <a:latin typeface="Palatino Linotype"/>
                <a:cs typeface="Palatino Linotype"/>
              </a:rPr>
              <a:t>avg_age=</a:t>
            </a:r>
            <a:r>
              <a:rPr dirty="0" sz="1100">
                <a:latin typeface="Palatino Linotype"/>
                <a:cs typeface="Palatino Linotype"/>
              </a:rPr>
              <a:t>mean(age,</a:t>
            </a:r>
            <a:r>
              <a:rPr dirty="0" sz="1100" spc="340">
                <a:latin typeface="Palatino Linotype"/>
                <a:cs typeface="Palatino Linotype"/>
              </a:rPr>
              <a:t> </a:t>
            </a:r>
            <a:r>
              <a:rPr dirty="0" sz="1100" spc="-20">
                <a:solidFill>
                  <a:srgbClr val="C4A000"/>
                </a:solidFill>
                <a:latin typeface="Palatino Linotype"/>
                <a:cs typeface="Palatino Linotype"/>
              </a:rPr>
              <a:t>na.rm=</a:t>
            </a:r>
            <a:r>
              <a:rPr dirty="0" sz="1100" spc="-20">
                <a:latin typeface="Palatino Linotype"/>
                <a:cs typeface="Palatino Linotype"/>
              </a:rPr>
              <a:t>TRUE))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7294" y="1708351"/>
            <a:ext cx="4805045" cy="89789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3838575">
              <a:lnSpc>
                <a:spcPct val="102600"/>
              </a:lnSpc>
              <a:spcBef>
                <a:spcPts val="55"/>
              </a:spcBef>
              <a:tabLst>
                <a:tab pos="448945" algn="l"/>
              </a:tabLst>
            </a:pPr>
            <a:r>
              <a:rPr dirty="0" sz="1100" spc="-25">
                <a:latin typeface="Palatino Linotype"/>
                <a:cs typeface="Palatino Linotype"/>
              </a:rPr>
              <a:t>##</a:t>
            </a:r>
            <a:r>
              <a:rPr dirty="0" sz="1100">
                <a:latin typeface="Palatino Linotype"/>
                <a:cs typeface="Palatino Linotype"/>
              </a:rPr>
              <a:t>	</a:t>
            </a:r>
            <a:r>
              <a:rPr dirty="0" sz="1100" spc="-10">
                <a:latin typeface="Palatino Linotype"/>
                <a:cs typeface="Palatino Linotype"/>
              </a:rPr>
              <a:t>avg_age </a:t>
            </a:r>
            <a:r>
              <a:rPr dirty="0" sz="1100">
                <a:latin typeface="Palatino Linotype"/>
                <a:cs typeface="Palatino Linotype"/>
              </a:rPr>
              <a:t>##</a:t>
            </a:r>
            <a:r>
              <a:rPr dirty="0" sz="1100" spc="3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1</a:t>
            </a:r>
            <a:r>
              <a:rPr dirty="0" sz="1100" spc="350">
                <a:latin typeface="Palatino Linotype"/>
                <a:cs typeface="Palatino Linotype"/>
              </a:rPr>
              <a:t> </a:t>
            </a:r>
            <a:r>
              <a:rPr dirty="0" sz="1100" spc="45">
                <a:latin typeface="Palatino Linotype"/>
                <a:cs typeface="Palatino Linotype"/>
              </a:rPr>
              <a:t>15.03417</a:t>
            </a:r>
            <a:endParaRPr sz="11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Palatino Linotype"/>
              <a:cs typeface="Palatino Linotype"/>
            </a:endParaRPr>
          </a:p>
          <a:p>
            <a:pPr marL="12700" marR="5080">
              <a:lnSpc>
                <a:spcPct val="102600"/>
              </a:lnSpc>
            </a:pP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tells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us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that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average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age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sample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about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15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years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old,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without </a:t>
            </a:r>
            <a:r>
              <a:rPr dirty="0" sz="1100" spc="-25">
                <a:latin typeface="Palatino Linotype"/>
                <a:cs typeface="Palatino Linotype"/>
              </a:rPr>
              <a:t>accounting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birth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interview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month.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6" name="object 6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79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7235"/>
            <a:ext cx="29305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15"/>
              <a:t> </a:t>
            </a:r>
            <a:r>
              <a:rPr dirty="0" spc="-10"/>
              <a:t>dplyr</a:t>
            </a:r>
            <a:r>
              <a:rPr dirty="0" spc="20"/>
              <a:t> </a:t>
            </a:r>
            <a:r>
              <a:rPr dirty="0" spc="-10"/>
              <a:t>package:</a:t>
            </a:r>
            <a:r>
              <a:rPr dirty="0" spc="140"/>
              <a:t> </a:t>
            </a:r>
            <a:r>
              <a:rPr dirty="0"/>
              <a:t>Some</a:t>
            </a:r>
            <a:r>
              <a:rPr dirty="0" spc="20"/>
              <a:t> </a:t>
            </a:r>
            <a:r>
              <a:rPr dirty="0" spc="-10"/>
              <a:t>final</a:t>
            </a:r>
            <a:r>
              <a:rPr dirty="0" spc="15"/>
              <a:t> </a:t>
            </a:r>
            <a:r>
              <a:rPr dirty="0" spc="-50"/>
              <a:t>words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84036" rIns="0" bIns="0" rtlCol="0" vert="horz">
            <a:spAutoFit/>
          </a:bodyPr>
          <a:lstStyle/>
          <a:p>
            <a:pPr marL="12700" marR="149860">
              <a:lnSpc>
                <a:spcPct val="102600"/>
              </a:lnSpc>
              <a:spcBef>
                <a:spcPts val="55"/>
              </a:spcBef>
            </a:pPr>
            <a:r>
              <a:rPr dirty="0"/>
              <a:t>The</a:t>
            </a:r>
            <a:r>
              <a:rPr dirty="0" spc="35"/>
              <a:t> </a:t>
            </a:r>
            <a:r>
              <a:rPr dirty="0" spc="-25"/>
              <a:t>dplyr</a:t>
            </a:r>
            <a:r>
              <a:rPr dirty="0" spc="40"/>
              <a:t> </a:t>
            </a:r>
            <a:r>
              <a:rPr dirty="0" spc="-30"/>
              <a:t>package</a:t>
            </a:r>
            <a:r>
              <a:rPr dirty="0" spc="35"/>
              <a:t> </a:t>
            </a:r>
            <a:r>
              <a:rPr dirty="0" spc="-25"/>
              <a:t>makes</a:t>
            </a:r>
            <a:r>
              <a:rPr dirty="0" spc="40"/>
              <a:t> </a:t>
            </a:r>
            <a:r>
              <a:rPr dirty="0" spc="65"/>
              <a:t>R</a:t>
            </a:r>
            <a:r>
              <a:rPr dirty="0" spc="35"/>
              <a:t> </a:t>
            </a:r>
            <a:r>
              <a:rPr dirty="0" spc="-10"/>
              <a:t>code</a:t>
            </a:r>
            <a:r>
              <a:rPr dirty="0" spc="40"/>
              <a:t> </a:t>
            </a:r>
            <a:r>
              <a:rPr dirty="0"/>
              <a:t>a</a:t>
            </a:r>
            <a:r>
              <a:rPr dirty="0" spc="35"/>
              <a:t> </a:t>
            </a:r>
            <a:r>
              <a:rPr dirty="0"/>
              <a:t>bit</a:t>
            </a:r>
            <a:r>
              <a:rPr dirty="0" spc="40"/>
              <a:t> </a:t>
            </a:r>
            <a:r>
              <a:rPr dirty="0" spc="-20"/>
              <a:t>more</a:t>
            </a:r>
            <a:r>
              <a:rPr dirty="0" spc="35"/>
              <a:t> </a:t>
            </a:r>
            <a:r>
              <a:rPr dirty="0" spc="-10"/>
              <a:t>palatable</a:t>
            </a:r>
            <a:r>
              <a:rPr dirty="0" spc="40"/>
              <a:t> </a:t>
            </a:r>
            <a:r>
              <a:rPr dirty="0"/>
              <a:t>to</a:t>
            </a:r>
            <a:r>
              <a:rPr dirty="0" spc="35"/>
              <a:t> </a:t>
            </a:r>
            <a:r>
              <a:rPr dirty="0" spc="-30"/>
              <a:t>people</a:t>
            </a:r>
            <a:r>
              <a:rPr dirty="0" spc="40"/>
              <a:t> </a:t>
            </a:r>
            <a:r>
              <a:rPr dirty="0" spc="-10"/>
              <a:t>trained</a:t>
            </a:r>
            <a:r>
              <a:rPr dirty="0" spc="35"/>
              <a:t> </a:t>
            </a:r>
            <a:r>
              <a:rPr dirty="0"/>
              <a:t>in</a:t>
            </a:r>
            <a:r>
              <a:rPr dirty="0" spc="40"/>
              <a:t> </a:t>
            </a:r>
            <a:r>
              <a:rPr dirty="0" spc="-10"/>
              <a:t>other </a:t>
            </a:r>
            <a:r>
              <a:rPr dirty="0" spc="-45"/>
              <a:t>programming</a:t>
            </a:r>
            <a:r>
              <a:rPr dirty="0" spc="50"/>
              <a:t> </a:t>
            </a:r>
            <a:r>
              <a:rPr dirty="0" spc="-10"/>
              <a:t>languages.</a:t>
            </a:r>
          </a:p>
          <a:p>
            <a:pPr marL="12700" marR="207645">
              <a:lnSpc>
                <a:spcPct val="102600"/>
              </a:lnSpc>
              <a:spcBef>
                <a:spcPts val="600"/>
              </a:spcBef>
            </a:pPr>
            <a:r>
              <a:rPr dirty="0"/>
              <a:t>It</a:t>
            </a:r>
            <a:r>
              <a:rPr dirty="0" spc="40"/>
              <a:t> </a:t>
            </a:r>
            <a:r>
              <a:rPr dirty="0"/>
              <a:t>also</a:t>
            </a:r>
            <a:r>
              <a:rPr dirty="0" spc="40"/>
              <a:t> </a:t>
            </a:r>
            <a:r>
              <a:rPr dirty="0"/>
              <a:t>has</a:t>
            </a:r>
            <a:r>
              <a:rPr dirty="0" spc="40"/>
              <a:t> </a:t>
            </a:r>
            <a:r>
              <a:rPr dirty="0" spc="-20"/>
              <a:t>function</a:t>
            </a:r>
            <a:r>
              <a:rPr dirty="0" spc="40"/>
              <a:t> </a:t>
            </a:r>
            <a:r>
              <a:rPr dirty="0" spc="-25"/>
              <a:t>names</a:t>
            </a:r>
            <a:r>
              <a:rPr dirty="0" spc="40"/>
              <a:t> </a:t>
            </a:r>
            <a:r>
              <a:rPr dirty="0"/>
              <a:t>that</a:t>
            </a:r>
            <a:r>
              <a:rPr dirty="0" spc="40"/>
              <a:t> </a:t>
            </a:r>
            <a:r>
              <a:rPr dirty="0"/>
              <a:t>are</a:t>
            </a:r>
            <a:r>
              <a:rPr dirty="0" spc="40"/>
              <a:t> </a:t>
            </a:r>
            <a:r>
              <a:rPr dirty="0" spc="-20"/>
              <a:t>more</a:t>
            </a:r>
            <a:r>
              <a:rPr dirty="0" spc="45"/>
              <a:t> </a:t>
            </a:r>
            <a:r>
              <a:rPr dirty="0" spc="-20"/>
              <a:t>intuitively</a:t>
            </a:r>
            <a:r>
              <a:rPr dirty="0" spc="40"/>
              <a:t> </a:t>
            </a:r>
            <a:r>
              <a:rPr dirty="0" spc="-35"/>
              <a:t>named</a:t>
            </a:r>
            <a:r>
              <a:rPr dirty="0" spc="40"/>
              <a:t> </a:t>
            </a:r>
            <a:r>
              <a:rPr dirty="0"/>
              <a:t>(i.e.,</a:t>
            </a:r>
            <a:r>
              <a:rPr dirty="0" spc="40"/>
              <a:t> </a:t>
            </a:r>
            <a:r>
              <a:rPr dirty="0" spc="-10"/>
              <a:t>easier</a:t>
            </a:r>
            <a:r>
              <a:rPr dirty="0" spc="40"/>
              <a:t> </a:t>
            </a:r>
            <a:r>
              <a:rPr dirty="0"/>
              <a:t>to</a:t>
            </a:r>
            <a:r>
              <a:rPr dirty="0" spc="40"/>
              <a:t> </a:t>
            </a:r>
            <a:r>
              <a:rPr dirty="0" spc="-10"/>
              <a:t>figure </a:t>
            </a:r>
            <a:r>
              <a:rPr dirty="0"/>
              <a:t>out what</a:t>
            </a:r>
            <a:r>
              <a:rPr dirty="0" spc="5"/>
              <a:t> </a:t>
            </a:r>
            <a:r>
              <a:rPr dirty="0"/>
              <a:t>they</a:t>
            </a:r>
            <a:r>
              <a:rPr dirty="0" spc="5"/>
              <a:t> </a:t>
            </a:r>
            <a:r>
              <a:rPr dirty="0" spc="-10"/>
              <a:t>do</a:t>
            </a:r>
            <a:r>
              <a:rPr dirty="0" spc="5"/>
              <a:t> </a:t>
            </a:r>
            <a:r>
              <a:rPr dirty="0" spc="-20"/>
              <a:t>from</a:t>
            </a:r>
            <a:r>
              <a:rPr dirty="0"/>
              <a:t> the</a:t>
            </a:r>
            <a:r>
              <a:rPr dirty="0" spc="5"/>
              <a:t> </a:t>
            </a:r>
            <a:r>
              <a:rPr dirty="0" spc="-20"/>
              <a:t>function</a:t>
            </a:r>
            <a:r>
              <a:rPr dirty="0" spc="5"/>
              <a:t> </a:t>
            </a:r>
            <a:r>
              <a:rPr dirty="0" spc="-10"/>
              <a:t>name).</a:t>
            </a:r>
          </a:p>
          <a:p>
            <a:pPr marL="12700" marR="5080">
              <a:lnSpc>
                <a:spcPct val="102600"/>
              </a:lnSpc>
              <a:spcBef>
                <a:spcPts val="595"/>
              </a:spcBef>
            </a:pPr>
            <a:r>
              <a:rPr dirty="0"/>
              <a:t>The</a:t>
            </a:r>
            <a:r>
              <a:rPr dirty="0" spc="45"/>
              <a:t> </a:t>
            </a:r>
            <a:r>
              <a:rPr dirty="0" b="1">
                <a:latin typeface="Palatino Linotype"/>
                <a:cs typeface="Palatino Linotype"/>
              </a:rPr>
              <a:t>pipes</a:t>
            </a:r>
            <a:r>
              <a:rPr dirty="0" spc="45" b="1">
                <a:latin typeface="Palatino Linotype"/>
                <a:cs typeface="Palatino Linotype"/>
              </a:rPr>
              <a:t> </a:t>
            </a:r>
            <a:r>
              <a:rPr dirty="0" spc="-10"/>
              <a:t>operator</a:t>
            </a:r>
            <a:r>
              <a:rPr dirty="0" spc="45"/>
              <a:t> </a:t>
            </a:r>
            <a:r>
              <a:rPr dirty="0"/>
              <a:t>can</a:t>
            </a:r>
            <a:r>
              <a:rPr dirty="0" spc="45"/>
              <a:t> </a:t>
            </a:r>
            <a:r>
              <a:rPr dirty="0"/>
              <a:t>be</a:t>
            </a:r>
            <a:r>
              <a:rPr dirty="0" spc="45"/>
              <a:t> </a:t>
            </a:r>
            <a:r>
              <a:rPr dirty="0" i="1">
                <a:latin typeface="Palatino Linotype"/>
                <a:cs typeface="Palatino Linotype"/>
              </a:rPr>
              <a:t>very</a:t>
            </a:r>
            <a:r>
              <a:rPr dirty="0" spc="45" i="1">
                <a:latin typeface="Palatino Linotype"/>
                <a:cs typeface="Palatino Linotype"/>
              </a:rPr>
              <a:t> </a:t>
            </a:r>
            <a:r>
              <a:rPr dirty="0" spc="-35"/>
              <a:t>helpful</a:t>
            </a:r>
            <a:r>
              <a:rPr dirty="0" spc="45"/>
              <a:t> </a:t>
            </a:r>
            <a:r>
              <a:rPr dirty="0"/>
              <a:t>in</a:t>
            </a:r>
            <a:r>
              <a:rPr dirty="0" spc="45"/>
              <a:t> </a:t>
            </a:r>
            <a:r>
              <a:rPr dirty="0" spc="-35"/>
              <a:t>reducing</a:t>
            </a:r>
            <a:r>
              <a:rPr dirty="0" spc="45"/>
              <a:t> </a:t>
            </a:r>
            <a:r>
              <a:rPr dirty="0"/>
              <a:t>clutter</a:t>
            </a:r>
            <a:r>
              <a:rPr dirty="0" spc="45"/>
              <a:t> </a:t>
            </a:r>
            <a:r>
              <a:rPr dirty="0"/>
              <a:t>in</a:t>
            </a:r>
            <a:r>
              <a:rPr dirty="0" spc="50"/>
              <a:t> </a:t>
            </a:r>
            <a:r>
              <a:rPr dirty="0" spc="-25"/>
              <a:t>your</a:t>
            </a:r>
            <a:r>
              <a:rPr dirty="0" spc="45"/>
              <a:t> </a:t>
            </a:r>
            <a:r>
              <a:rPr dirty="0"/>
              <a:t>code.</a:t>
            </a:r>
            <a:r>
              <a:rPr dirty="0" spc="150"/>
              <a:t> </a:t>
            </a:r>
            <a:r>
              <a:rPr dirty="0"/>
              <a:t>An</a:t>
            </a:r>
            <a:r>
              <a:rPr dirty="0" spc="45"/>
              <a:t> </a:t>
            </a:r>
            <a:r>
              <a:rPr dirty="0" spc="-10"/>
              <a:t>easier </a:t>
            </a:r>
            <a:r>
              <a:rPr dirty="0" spc="-50"/>
              <a:t>way</a:t>
            </a:r>
            <a:r>
              <a:rPr dirty="0" spc="80"/>
              <a:t> </a:t>
            </a:r>
            <a:r>
              <a:rPr dirty="0"/>
              <a:t>to</a:t>
            </a:r>
            <a:r>
              <a:rPr dirty="0" spc="85"/>
              <a:t> </a:t>
            </a:r>
            <a:r>
              <a:rPr dirty="0"/>
              <a:t>type</a:t>
            </a:r>
            <a:r>
              <a:rPr dirty="0" spc="85"/>
              <a:t> </a:t>
            </a:r>
            <a:r>
              <a:rPr dirty="0"/>
              <a:t>the</a:t>
            </a:r>
            <a:r>
              <a:rPr dirty="0" spc="80"/>
              <a:t> </a:t>
            </a:r>
            <a:r>
              <a:rPr dirty="0" spc="-10"/>
              <a:t>operator</a:t>
            </a:r>
            <a:r>
              <a:rPr dirty="0" spc="85"/>
              <a:t> </a:t>
            </a:r>
            <a:r>
              <a:rPr dirty="0"/>
              <a:t>is</a:t>
            </a:r>
            <a:r>
              <a:rPr dirty="0" spc="85"/>
              <a:t> </a:t>
            </a:r>
            <a:r>
              <a:rPr dirty="0"/>
              <a:t>to</a:t>
            </a:r>
            <a:r>
              <a:rPr dirty="0" spc="85"/>
              <a:t> </a:t>
            </a:r>
            <a:r>
              <a:rPr dirty="0"/>
              <a:t>hit</a:t>
            </a:r>
            <a:r>
              <a:rPr dirty="0" spc="80"/>
              <a:t> </a:t>
            </a:r>
            <a:r>
              <a:rPr dirty="0"/>
              <a:t>Ctrl+Shift+M</a:t>
            </a:r>
            <a:r>
              <a:rPr dirty="0" spc="85"/>
              <a:t> </a:t>
            </a:r>
            <a:r>
              <a:rPr dirty="0"/>
              <a:t>(a</a:t>
            </a:r>
            <a:r>
              <a:rPr dirty="0" spc="85"/>
              <a:t> </a:t>
            </a:r>
            <a:r>
              <a:rPr dirty="0" spc="-10"/>
              <a:t>macro</a:t>
            </a:r>
            <a:r>
              <a:rPr dirty="0" spc="85"/>
              <a:t> </a:t>
            </a:r>
            <a:r>
              <a:rPr dirty="0"/>
              <a:t>for</a:t>
            </a:r>
            <a:r>
              <a:rPr dirty="0" spc="80"/>
              <a:t> </a:t>
            </a:r>
            <a:r>
              <a:rPr dirty="0"/>
              <a:t>the</a:t>
            </a:r>
            <a:r>
              <a:rPr dirty="0" spc="85"/>
              <a:t> </a:t>
            </a:r>
            <a:r>
              <a:rPr dirty="0" spc="-25"/>
              <a:t>regular</a:t>
            </a:r>
            <a:r>
              <a:rPr dirty="0" spc="85"/>
              <a:t> </a:t>
            </a:r>
            <a:r>
              <a:rPr dirty="0" spc="-10"/>
              <a:t>pipes operator).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79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57235"/>
            <a:ext cx="17881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Some</a:t>
            </a:r>
            <a:r>
              <a:rPr dirty="0" spc="-15"/>
              <a:t> </a:t>
            </a:r>
            <a:r>
              <a:rPr dirty="0" spc="-10"/>
              <a:t>final </a:t>
            </a:r>
            <a:r>
              <a:rPr dirty="0" spc="-55"/>
              <a:t>words</a:t>
            </a:r>
            <a:r>
              <a:rPr dirty="0" spc="-10"/>
              <a:t> </a:t>
            </a:r>
            <a:r>
              <a:rPr dirty="0"/>
              <a:t>on</a:t>
            </a:r>
            <a:r>
              <a:rPr dirty="0" spc="-15"/>
              <a:t> </a:t>
            </a:r>
            <a:r>
              <a:rPr dirty="0" spc="40"/>
              <a:t>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576679"/>
            <a:ext cx="5065395" cy="2298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7900"/>
              </a:lnSpc>
              <a:spcBef>
                <a:spcPts val="100"/>
              </a:spcBef>
            </a:pPr>
            <a:r>
              <a:rPr dirty="0" sz="1100" spc="65">
                <a:latin typeface="Palatino Linotype"/>
                <a:cs typeface="Palatino Linotype"/>
              </a:rPr>
              <a:t>R</a:t>
            </a:r>
            <a:r>
              <a:rPr dirty="0" sz="1100" spc="4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i="1">
                <a:latin typeface="Palatino Linotype"/>
                <a:cs typeface="Palatino Linotype"/>
              </a:rPr>
              <a:t>very</a:t>
            </a:r>
            <a:r>
              <a:rPr dirty="0" sz="1100" spc="40" i="1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versatile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coding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language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-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bit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55">
                <a:latin typeface="Palatino Linotype"/>
                <a:cs typeface="Palatino Linotype"/>
              </a:rPr>
              <a:t>double-</a:t>
            </a:r>
            <a:r>
              <a:rPr dirty="0" sz="1100" spc="-35">
                <a:latin typeface="Palatino Linotype"/>
                <a:cs typeface="Palatino Linotype"/>
              </a:rPr>
              <a:t>edged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blade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though. </a:t>
            </a:r>
            <a:r>
              <a:rPr dirty="0" sz="1100">
                <a:latin typeface="Palatino Linotype"/>
                <a:cs typeface="Palatino Linotype"/>
              </a:rPr>
              <a:t>Because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</a:t>
            </a:r>
            <a:r>
              <a:rPr dirty="0" sz="1100">
                <a:latin typeface="Palatino Linotype"/>
                <a:cs typeface="Palatino Linotype"/>
              </a:rPr>
              <a:t> can </a:t>
            </a:r>
            <a:r>
              <a:rPr dirty="0" sz="1100" spc="-10">
                <a:latin typeface="Palatino Linotype"/>
                <a:cs typeface="Palatino Linotype"/>
              </a:rPr>
              <a:t>do</a:t>
            </a:r>
            <a:r>
              <a:rPr dirty="0" sz="1100">
                <a:latin typeface="Palatino Linotype"/>
                <a:cs typeface="Palatino Linotype"/>
              </a:rPr>
              <a:t> so </a:t>
            </a:r>
            <a:r>
              <a:rPr dirty="0" sz="1100" spc="-30">
                <a:latin typeface="Palatino Linotype"/>
                <a:cs typeface="Palatino Linotype"/>
              </a:rPr>
              <a:t>much,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 so </a:t>
            </a:r>
            <a:r>
              <a:rPr dirty="0" sz="1100" spc="-20">
                <a:latin typeface="Palatino Linotype"/>
                <a:cs typeface="Palatino Linotype"/>
              </a:rPr>
              <a:t>many</a:t>
            </a:r>
            <a:r>
              <a:rPr dirty="0" sz="110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different</a:t>
            </a:r>
            <a:r>
              <a:rPr dirty="0" sz="110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ways:</a:t>
            </a:r>
            <a:endParaRPr sz="1100">
              <a:latin typeface="Palatino Linotype"/>
              <a:cs typeface="Palatino Linotype"/>
            </a:endParaRPr>
          </a:p>
          <a:p>
            <a:pPr marL="289560" marR="207645" indent="-193040">
              <a:lnSpc>
                <a:spcPct val="102600"/>
              </a:lnSpc>
              <a:spcBef>
                <a:spcPts val="900"/>
              </a:spcBef>
              <a:buClr>
                <a:srgbClr val="3333B2"/>
              </a:buClr>
              <a:buAutoNum type="arabicParenR"/>
              <a:tabLst>
                <a:tab pos="290195" algn="l"/>
              </a:tabLst>
            </a:pPr>
            <a:r>
              <a:rPr dirty="0" sz="1100" spc="-20">
                <a:latin typeface="Palatino Linotype"/>
                <a:cs typeface="Palatino Linotype"/>
              </a:rPr>
              <a:t>Solutions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problems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may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be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more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varied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-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not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immediately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clear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which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is </a:t>
            </a:r>
            <a:r>
              <a:rPr dirty="0" sz="1100" spc="-10">
                <a:latin typeface="Palatino Linotype"/>
                <a:cs typeface="Palatino Linotype"/>
              </a:rPr>
              <a:t>best!</a:t>
            </a:r>
            <a:endParaRPr sz="1100">
              <a:latin typeface="Palatino Linotype"/>
              <a:cs typeface="Palatino Linotype"/>
            </a:endParaRPr>
          </a:p>
          <a:p>
            <a:pPr marL="289560" marR="34925" indent="-193040">
              <a:lnSpc>
                <a:spcPct val="102699"/>
              </a:lnSpc>
              <a:buClr>
                <a:srgbClr val="3333B2"/>
              </a:buClr>
              <a:buAutoNum type="arabicParenR"/>
              <a:tabLst>
                <a:tab pos="290195" algn="l"/>
              </a:tabLst>
            </a:pPr>
            <a:r>
              <a:rPr dirty="0" sz="1100" spc="-10">
                <a:latin typeface="Palatino Linotype"/>
                <a:cs typeface="Palatino Linotype"/>
              </a:rPr>
              <a:t>You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have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more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opportunities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screw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things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up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(this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45">
                <a:latin typeface="Palatino Linotype"/>
                <a:cs typeface="Palatino Linotype"/>
              </a:rPr>
              <a:t>why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it’s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good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keep </a:t>
            </a:r>
            <a:r>
              <a:rPr dirty="0" sz="1100" spc="-25">
                <a:latin typeface="Palatino Linotype"/>
                <a:cs typeface="Palatino Linotype"/>
              </a:rPr>
              <a:t>good</a:t>
            </a:r>
            <a:r>
              <a:rPr dirty="0" sz="1100" spc="-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records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your</a:t>
            </a:r>
            <a:r>
              <a:rPr dirty="0" sz="1100" spc="-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code).</a:t>
            </a:r>
            <a:endParaRPr sz="1100">
              <a:latin typeface="Palatino Linotype"/>
              <a:cs typeface="Palatino Linotype"/>
            </a:endParaRPr>
          </a:p>
          <a:p>
            <a:pPr marL="289560" indent="-193040">
              <a:lnSpc>
                <a:spcPct val="100000"/>
              </a:lnSpc>
              <a:spcBef>
                <a:spcPts val="30"/>
              </a:spcBef>
              <a:buClr>
                <a:srgbClr val="3333B2"/>
              </a:buClr>
              <a:buAutoNum type="arabicParenR"/>
              <a:tabLst>
                <a:tab pos="290195" algn="l"/>
              </a:tabLst>
            </a:pPr>
            <a:r>
              <a:rPr dirty="0" sz="1100" spc="-10">
                <a:latin typeface="Palatino Linotype"/>
                <a:cs typeface="Palatino Linotype"/>
              </a:rPr>
              <a:t>You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also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have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more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opportunities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get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things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right!</a:t>
            </a:r>
            <a:endParaRPr sz="1100">
              <a:latin typeface="Palatino Linotype"/>
              <a:cs typeface="Palatino Linotype"/>
            </a:endParaRPr>
          </a:p>
          <a:p>
            <a:pPr marL="289560" indent="-19304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AutoNum type="arabicParenR"/>
              <a:tabLst>
                <a:tab pos="290195" algn="l"/>
              </a:tabLst>
            </a:pPr>
            <a:r>
              <a:rPr dirty="0" sz="1100">
                <a:latin typeface="Palatino Linotype"/>
                <a:cs typeface="Palatino Linotype"/>
              </a:rPr>
              <a:t>All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sorts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new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and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interesting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methods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being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30">
                <a:latin typeface="Palatino Linotype"/>
                <a:cs typeface="Palatino Linotype"/>
              </a:rPr>
              <a:t>added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65">
                <a:latin typeface="Palatino Linotype"/>
                <a:cs typeface="Palatino Linotype"/>
              </a:rPr>
              <a:t>R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regularly.</a:t>
            </a:r>
            <a:endParaRPr sz="1100">
              <a:latin typeface="Palatino Linotype"/>
              <a:cs typeface="Palatino Linotype"/>
            </a:endParaRPr>
          </a:p>
          <a:p>
            <a:pPr marL="12700" marR="130175">
              <a:lnSpc>
                <a:spcPct val="102600"/>
              </a:lnSpc>
              <a:spcBef>
                <a:spcPts val="900"/>
              </a:spcBef>
            </a:pPr>
            <a:r>
              <a:rPr dirty="0" sz="1100">
                <a:latin typeface="Palatino Linotype"/>
                <a:cs typeface="Palatino Linotype"/>
              </a:rPr>
              <a:t>As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a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corollary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 spc="130">
                <a:latin typeface="Palatino Linotype"/>
                <a:cs typeface="Palatino Linotype"/>
              </a:rPr>
              <a:t>#4,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40">
                <a:latin typeface="Palatino Linotype"/>
                <a:cs typeface="Palatino Linotype"/>
              </a:rPr>
              <a:t>advanced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methodological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(or</a:t>
            </a:r>
            <a:r>
              <a:rPr dirty="0" sz="1100" spc="4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data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visualization)</a:t>
            </a:r>
            <a:r>
              <a:rPr dirty="0" sz="1100" spc="5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techniques </a:t>
            </a:r>
            <a:r>
              <a:rPr dirty="0" sz="1100">
                <a:latin typeface="Palatino Linotype"/>
                <a:cs typeface="Palatino Linotype"/>
              </a:rPr>
              <a:t>are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available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65">
                <a:latin typeface="Palatino Linotype"/>
                <a:cs typeface="Palatino Linotype"/>
              </a:rPr>
              <a:t>R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generally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much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35">
                <a:latin typeface="Palatino Linotype"/>
                <a:cs typeface="Palatino Linotype"/>
              </a:rPr>
              <a:t>quicker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than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they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make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their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55">
                <a:latin typeface="Palatino Linotype"/>
                <a:cs typeface="Palatino Linotype"/>
              </a:rPr>
              <a:t>way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other </a:t>
            </a:r>
            <a:r>
              <a:rPr dirty="0" sz="1100">
                <a:latin typeface="Palatino Linotype"/>
                <a:cs typeface="Palatino Linotype"/>
              </a:rPr>
              <a:t>statistical</a:t>
            </a:r>
            <a:r>
              <a:rPr dirty="0" sz="1100" spc="13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programs.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79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65"/>
              <a:t> </a:t>
            </a:r>
            <a:r>
              <a:rPr dirty="0" spc="-30"/>
              <a:t>Help</a:t>
            </a:r>
            <a:r>
              <a:rPr dirty="0" spc="70"/>
              <a:t> </a:t>
            </a:r>
            <a:r>
              <a:rPr dirty="0"/>
              <a:t>Functions</a:t>
            </a:r>
            <a:r>
              <a:rPr dirty="0" spc="70"/>
              <a:t> </a:t>
            </a:r>
            <a:r>
              <a:rPr dirty="0"/>
              <a:t>-</a:t>
            </a:r>
            <a:r>
              <a:rPr dirty="0" spc="65"/>
              <a:t> </a:t>
            </a:r>
            <a:r>
              <a:rPr dirty="0"/>
              <a:t>?</a:t>
            </a:r>
            <a:r>
              <a:rPr dirty="0" spc="210"/>
              <a:t> </a:t>
            </a:r>
            <a:r>
              <a:rPr dirty="0"/>
              <a:t>and</a:t>
            </a:r>
            <a:r>
              <a:rPr dirty="0" spc="70"/>
              <a:t> </a:t>
            </a:r>
            <a:r>
              <a:rPr dirty="0" spc="-25"/>
              <a:t>??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197875"/>
            <a:ext cx="4872990" cy="8223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Palatino Linotype"/>
                <a:cs typeface="Palatino Linotype"/>
              </a:rPr>
              <a:t>So,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to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get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help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with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install.packages()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function,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could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type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either</a:t>
            </a:r>
            <a:r>
              <a:rPr dirty="0" sz="1100" spc="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of</a:t>
            </a:r>
            <a:r>
              <a:rPr dirty="0" sz="1100" spc="1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the </a:t>
            </a:r>
            <a:r>
              <a:rPr dirty="0" sz="1100" spc="-10">
                <a:latin typeface="Palatino Linotype"/>
                <a:cs typeface="Palatino Linotype"/>
              </a:rPr>
              <a:t>following:</a:t>
            </a:r>
            <a:endParaRPr sz="1100">
              <a:latin typeface="Palatino Linotype"/>
              <a:cs typeface="Palatino Linotype"/>
            </a:endParaRPr>
          </a:p>
          <a:p>
            <a:pPr marL="289560" indent="-193040">
              <a:lnSpc>
                <a:spcPct val="100000"/>
              </a:lnSpc>
              <a:spcBef>
                <a:spcPts val="930"/>
              </a:spcBef>
              <a:buClr>
                <a:srgbClr val="3333B2"/>
              </a:buClr>
              <a:buAutoNum type="arabicParenR"/>
              <a:tabLst>
                <a:tab pos="290195" algn="l"/>
              </a:tabLst>
            </a:pPr>
            <a:r>
              <a:rPr dirty="0" sz="1100" spc="-10">
                <a:latin typeface="Palatino Linotype"/>
                <a:cs typeface="Palatino Linotype"/>
              </a:rPr>
              <a:t>?install.packages</a:t>
            </a:r>
            <a:endParaRPr sz="1100">
              <a:latin typeface="Palatino Linotype"/>
              <a:cs typeface="Palatino Linotype"/>
            </a:endParaRPr>
          </a:p>
          <a:p>
            <a:pPr marL="289560" indent="-19304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AutoNum type="arabicParenR"/>
              <a:tabLst>
                <a:tab pos="290195" algn="l"/>
              </a:tabLst>
            </a:pPr>
            <a:r>
              <a:rPr dirty="0" sz="1100" spc="-10">
                <a:latin typeface="Palatino Linotype"/>
                <a:cs typeface="Palatino Linotype"/>
              </a:rPr>
              <a:t>help(install.packages)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357235"/>
            <a:ext cx="7118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3333B2"/>
                </a:solidFill>
                <a:latin typeface="Palatino Linotype"/>
                <a:cs typeface="Palatino Linotype"/>
              </a:rPr>
              <a:t>The</a:t>
            </a:r>
            <a:r>
              <a:rPr dirty="0" sz="1400" spc="185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400" spc="-25">
                <a:solidFill>
                  <a:srgbClr val="3333B2"/>
                </a:solidFill>
                <a:latin typeface="Palatino Linotype"/>
                <a:cs typeface="Palatino Linotype"/>
              </a:rPr>
              <a:t>End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3263" y="1443983"/>
            <a:ext cx="3014345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-175">
                <a:solidFill>
                  <a:srgbClr val="000000"/>
                </a:solidFill>
              </a:rPr>
              <a:t>Happy</a:t>
            </a:r>
            <a:r>
              <a:rPr dirty="0" sz="2050" spc="45">
                <a:solidFill>
                  <a:srgbClr val="000000"/>
                </a:solidFill>
              </a:rPr>
              <a:t> </a:t>
            </a:r>
            <a:r>
              <a:rPr dirty="0" sz="2050" spc="-150">
                <a:solidFill>
                  <a:srgbClr val="000000"/>
                </a:solidFill>
              </a:rPr>
              <a:t>programming</a:t>
            </a:r>
            <a:r>
              <a:rPr dirty="0" sz="2050" spc="25">
                <a:solidFill>
                  <a:srgbClr val="000000"/>
                </a:solidFill>
              </a:rPr>
              <a:t> </a:t>
            </a:r>
            <a:r>
              <a:rPr dirty="0" sz="2050">
                <a:solidFill>
                  <a:srgbClr val="000000"/>
                </a:solidFill>
              </a:rPr>
              <a:t>to</a:t>
            </a:r>
            <a:r>
              <a:rPr dirty="0" sz="2050" spc="30">
                <a:solidFill>
                  <a:srgbClr val="000000"/>
                </a:solidFill>
              </a:rPr>
              <a:t> </a:t>
            </a:r>
            <a:r>
              <a:rPr dirty="0" sz="2050" spc="-110">
                <a:solidFill>
                  <a:srgbClr val="000000"/>
                </a:solidFill>
              </a:rPr>
              <a:t>you!</a:t>
            </a:r>
            <a:endParaRPr sz="2050"/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79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65"/>
              <a:t> </a:t>
            </a:r>
            <a:r>
              <a:rPr dirty="0" spc="-30"/>
              <a:t>Help</a:t>
            </a:r>
            <a:r>
              <a:rPr dirty="0" spc="70"/>
              <a:t> </a:t>
            </a:r>
            <a:r>
              <a:rPr dirty="0"/>
              <a:t>Functions</a:t>
            </a:r>
            <a:r>
              <a:rPr dirty="0" spc="70"/>
              <a:t> </a:t>
            </a:r>
            <a:r>
              <a:rPr dirty="0"/>
              <a:t>-</a:t>
            </a:r>
            <a:r>
              <a:rPr dirty="0" spc="65"/>
              <a:t> </a:t>
            </a:r>
            <a:r>
              <a:rPr dirty="0"/>
              <a:t>?</a:t>
            </a:r>
            <a:r>
              <a:rPr dirty="0" spc="210"/>
              <a:t> </a:t>
            </a:r>
            <a:r>
              <a:rPr dirty="0"/>
              <a:t>and</a:t>
            </a:r>
            <a:r>
              <a:rPr dirty="0" spc="70"/>
              <a:t> </a:t>
            </a:r>
            <a:r>
              <a:rPr dirty="0" spc="-25"/>
              <a:t>??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218410"/>
            <a:ext cx="4982845" cy="69405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100">
                <a:latin typeface="Palatino Linotype"/>
                <a:cs typeface="Palatino Linotype"/>
              </a:rPr>
              <a:t>But,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what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if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don’t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55">
                <a:latin typeface="Palatino Linotype"/>
                <a:cs typeface="Palatino Linotype"/>
              </a:rPr>
              <a:t>know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function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names?</a:t>
            </a:r>
            <a:endParaRPr sz="1100">
              <a:latin typeface="Palatino Linotype"/>
              <a:cs typeface="Palatino Linotype"/>
            </a:endParaRPr>
          </a:p>
          <a:p>
            <a:pPr marL="12700" marR="5080">
              <a:lnSpc>
                <a:spcPct val="102600"/>
              </a:lnSpc>
              <a:spcBef>
                <a:spcPts val="595"/>
              </a:spcBef>
            </a:pPr>
            <a:r>
              <a:rPr dirty="0" sz="1100">
                <a:latin typeface="Palatino Linotype"/>
                <a:cs typeface="Palatino Linotype"/>
              </a:rPr>
              <a:t>In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this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case,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must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search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10">
                <a:latin typeface="Palatino Linotype"/>
                <a:cs typeface="Palatino Linotype"/>
              </a:rPr>
              <a:t>help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files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for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what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you</a:t>
            </a:r>
            <a:r>
              <a:rPr dirty="0" sz="1100" spc="25">
                <a:latin typeface="Palatino Linotype"/>
                <a:cs typeface="Palatino Linotype"/>
              </a:rPr>
              <a:t> </a:t>
            </a:r>
            <a:r>
              <a:rPr dirty="0" sz="1100" b="1">
                <a:latin typeface="Palatino Linotype"/>
                <a:cs typeface="Palatino Linotype"/>
              </a:rPr>
              <a:t>think</a:t>
            </a:r>
            <a:r>
              <a:rPr dirty="0" sz="1100" spc="25" b="1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the</a:t>
            </a:r>
            <a:r>
              <a:rPr dirty="0" sz="1100" spc="15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function</a:t>
            </a:r>
            <a:r>
              <a:rPr dirty="0" sz="1100" spc="20">
                <a:latin typeface="Palatino Linotype"/>
                <a:cs typeface="Palatino Linotype"/>
              </a:rPr>
              <a:t> </a:t>
            </a:r>
            <a:r>
              <a:rPr dirty="0" sz="1100" spc="-20">
                <a:latin typeface="Palatino Linotype"/>
                <a:cs typeface="Palatino Linotype"/>
              </a:rPr>
              <a:t>name </a:t>
            </a:r>
            <a:r>
              <a:rPr dirty="0" sz="1100" spc="-10">
                <a:latin typeface="Palatino Linotype"/>
                <a:cs typeface="Palatino Linotype"/>
              </a:rPr>
              <a:t>might</a:t>
            </a:r>
            <a:r>
              <a:rPr dirty="0" sz="1100" spc="-40">
                <a:latin typeface="Palatino Linotype"/>
                <a:cs typeface="Palatino Linotype"/>
              </a:rPr>
              <a:t> </a:t>
            </a:r>
            <a:r>
              <a:rPr dirty="0" sz="1100" spc="-25">
                <a:latin typeface="Palatino Linotype"/>
                <a:cs typeface="Palatino Linotype"/>
              </a:rPr>
              <a:t>be.</a:t>
            </a:r>
            <a:endParaRPr sz="1100">
              <a:latin typeface="Palatino Linotype"/>
              <a:cs typeface="Palatino Linotyp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003016"/>
            <a:ext cx="5760085" cy="237490"/>
            <a:chOff x="0" y="3003016"/>
            <a:chExt cx="5760085" cy="237490"/>
          </a:xfrm>
        </p:grpSpPr>
        <p:sp>
          <p:nvSpPr>
            <p:cNvPr id="5" name="object 5" descr=""/>
            <p:cNvSpPr/>
            <p:nvPr/>
          </p:nvSpPr>
          <p:spPr>
            <a:xfrm>
              <a:off x="0" y="3003016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0"/>
                  </a:lnTo>
                  <a:lnTo>
                    <a:pt x="5759996" y="11849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121507"/>
              <a:ext cx="5760085" cy="118745"/>
            </a:xfrm>
            <a:custGeom>
              <a:avLst/>
              <a:gdLst/>
              <a:ahLst/>
              <a:cxnLst/>
              <a:rect l="l" t="t" r="r" b="b"/>
              <a:pathLst>
                <a:path w="5760085" h="118744">
                  <a:moveTo>
                    <a:pt x="5759996" y="0"/>
                  </a:moveTo>
                  <a:lnTo>
                    <a:pt x="0" y="0"/>
                  </a:lnTo>
                  <a:lnTo>
                    <a:pt x="0" y="118491"/>
                  </a:lnTo>
                  <a:lnTo>
                    <a:pt x="5759996" y="118491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dirty="0" spc="35"/>
              <a:t>51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5300" y="2986636"/>
            <a:ext cx="945515" cy="25209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930"/>
              </a:lnSpc>
              <a:spcBef>
                <a:spcPts val="25"/>
              </a:spcBef>
            </a:pPr>
            <a:r>
              <a:rPr dirty="0" sz="600">
                <a:solidFill>
                  <a:srgbClr val="FFFFFF"/>
                </a:solidFill>
                <a:latin typeface="Palatino Linotype"/>
                <a:cs typeface="Palatino Linotype"/>
              </a:rPr>
              <a:t>Samuel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5">
                <a:solidFill>
                  <a:srgbClr val="FFFFFF"/>
                </a:solidFill>
                <a:latin typeface="Palatino Linotype"/>
                <a:cs typeface="Palatino Linotype"/>
              </a:rPr>
              <a:t>DeWitt,</a:t>
            </a:r>
            <a:r>
              <a:rPr dirty="0" sz="600" spc="254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</a:rPr>
              <a:t>Ph.D. </a:t>
            </a:r>
            <a:r>
              <a:rPr dirty="0" sz="600" spc="6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RStudio</a:t>
            </a:r>
            <a:r>
              <a:rPr dirty="0" sz="600" spc="12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dirty="0" sz="600" spc="4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Tutorial</a:t>
            </a:r>
            <a:endParaRPr sz="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Samuel DeWitt, Ph.D.</dc:creator>
  <dc:title>RStudio Tutorial</dc:title>
  <dcterms:created xsi:type="dcterms:W3CDTF">2022-08-30T21:24:46Z</dcterms:created>
  <dcterms:modified xsi:type="dcterms:W3CDTF">2022-08-30T21:24:46Z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2022-08-30T00:00:00Z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2022-08-30T00:00:00Z</vt:filetime>
  </property>
  <property fmtid="{D5CDD505-2E9C-101B-9397-08002B2CF9AE}" pid="5" name="PTEX.Fullbanner">
    <vt:lpwstr>This is pdfTeX, Version 3.141592653-2.6-1.40.24 (TeX Live 2022) kpathsea version 6.3.4</vt:lpwstr>
  </property>
  <property fmtid="{D5CDD505-2E9C-101B-9397-08002B2CF9AE}" pid="6" name="Producer">
    <vt:lpwstr>pdfTeX-1.40.24</vt:lpwstr>
  </property>
</Properties>
</file>