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380952380952381"/>
          <c:y val="5.7553956834532377E-2"/>
          <c:w val="0.86190476190476195"/>
          <c:h val="0.75779376498800954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</c:strCache>
            </c:strRef>
          </c:tx>
          <c:spPr>
            <a:ln w="32360">
              <a:solidFill>
                <a:srgbClr val="FFFF00"/>
              </a:solidFill>
              <a:prstDash val="solid"/>
            </a:ln>
          </c:spPr>
          <c:marker>
            <c:symbol val="diamond"/>
            <c:size val="8"/>
            <c:spPr>
              <a:solidFill>
                <a:srgbClr val="FFFF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cat>
            <c:strRef>
              <c:f>Sheet1!$B$1:$J$1</c:f>
              <c:strCache>
                <c:ptCount val="9"/>
                <c:pt idx="0">
                  <c:v>25-34</c:v>
                </c:pt>
                <c:pt idx="1">
                  <c:v>35-44</c:v>
                </c:pt>
                <c:pt idx="2">
                  <c:v>45-54</c:v>
                </c:pt>
                <c:pt idx="3">
                  <c:v>55-64</c:v>
                </c:pt>
                <c:pt idx="4">
                  <c:v>65-74</c:v>
                </c:pt>
                <c:pt idx="5">
                  <c:v>75-84</c:v>
                </c:pt>
                <c:pt idx="6">
                  <c:v>85-94</c:v>
                </c:pt>
                <c:pt idx="7">
                  <c:v>95-104</c:v>
                </c:pt>
                <c:pt idx="8">
                  <c:v>105-114</c:v>
                </c:pt>
              </c:strCache>
            </c:strRef>
          </c:cat>
          <c:val>
            <c:numRef>
              <c:f>Sheet1!$B$2:$J$2</c:f>
              <c:numCache>
                <c:formatCode>General</c:formatCode>
                <c:ptCount val="9"/>
                <c:pt idx="0">
                  <c:v>0</c:v>
                </c:pt>
                <c:pt idx="1">
                  <c:v>3</c:v>
                </c:pt>
                <c:pt idx="2">
                  <c:v>5</c:v>
                </c:pt>
                <c:pt idx="3">
                  <c:v>9</c:v>
                </c:pt>
                <c:pt idx="4">
                  <c:v>8</c:v>
                </c:pt>
                <c:pt idx="5">
                  <c:v>7</c:v>
                </c:pt>
                <c:pt idx="6">
                  <c:v>4</c:v>
                </c:pt>
                <c:pt idx="7">
                  <c:v>4</c:v>
                </c:pt>
                <c:pt idx="8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284928"/>
        <c:axId val="114075136"/>
      </c:lineChart>
      <c:catAx>
        <c:axId val="842849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784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GB"/>
                  <a:t>Sentence Length in Months</a:t>
                </a:r>
              </a:p>
            </c:rich>
          </c:tx>
          <c:layout>
            <c:manualLayout>
              <c:xMode val="edge"/>
              <c:yMode val="edge"/>
              <c:x val="0.34603174603174602"/>
              <c:y val="0.89688249400479614"/>
            </c:manualLayout>
          </c:layout>
          <c:overlay val="0"/>
          <c:spPr>
            <a:noFill/>
            <a:ln w="3236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404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401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1407513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14075136"/>
        <c:scaling>
          <c:orientation val="minMax"/>
        </c:scaling>
        <c:delete val="0"/>
        <c:axPos val="l"/>
        <c:majorGridlines>
          <c:spPr>
            <a:ln w="4045">
              <a:solidFill>
                <a:schemeClr val="tx1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784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GB"/>
                  <a:t>Frequency</a:t>
                </a:r>
              </a:p>
            </c:rich>
          </c:tx>
          <c:layout>
            <c:manualLayout>
              <c:xMode val="edge"/>
              <c:yMode val="edge"/>
              <c:x val="1.7460317460317461E-2"/>
              <c:y val="0.30695443645083931"/>
            </c:manualLayout>
          </c:layout>
          <c:overlay val="0"/>
          <c:spPr>
            <a:noFill/>
            <a:ln w="3236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404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529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84284928"/>
        <c:crosses val="autoZero"/>
        <c:crossBetween val="between"/>
      </c:valAx>
      <c:spPr>
        <a:noFill/>
        <a:ln w="16180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293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68253968253969"/>
          <c:y val="5.7553956834532377E-2"/>
          <c:w val="0.84603174603174602"/>
          <c:h val="0.8345323741007194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spPr>
            <a:ln w="16180">
              <a:solidFill>
                <a:srgbClr val="FFFF00"/>
              </a:solidFill>
              <a:prstDash val="solid"/>
            </a:ln>
          </c:spPr>
          <c:marker>
            <c:symbol val="diamond"/>
            <c:size val="6"/>
            <c:spPr>
              <a:solidFill>
                <a:srgbClr val="FFFF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cat>
            <c:numRef>
              <c:f>Sheet1!$B$1:$BA$1</c:f>
              <c:numCache>
                <c:formatCode>General</c:formatCode>
                <c:ptCount val="52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</c:numCache>
            </c:numRef>
          </c:cat>
          <c:val>
            <c:numRef>
              <c:f>Sheet1!$B$2:$BA$2</c:f>
              <c:numCache>
                <c:formatCode>General</c:formatCode>
                <c:ptCount val="52"/>
                <c:pt idx="0">
                  <c:v>4.5999999999999996</c:v>
                </c:pt>
                <c:pt idx="1">
                  <c:v>4.4000000000000004</c:v>
                </c:pt>
                <c:pt idx="2">
                  <c:v>4.5999999999999996</c:v>
                </c:pt>
                <c:pt idx="3">
                  <c:v>4.5</c:v>
                </c:pt>
                <c:pt idx="4">
                  <c:v>4.2</c:v>
                </c:pt>
                <c:pt idx="5">
                  <c:v>4.0999999999999996</c:v>
                </c:pt>
                <c:pt idx="6">
                  <c:v>4.0999999999999996</c:v>
                </c:pt>
                <c:pt idx="7">
                  <c:v>4</c:v>
                </c:pt>
                <c:pt idx="8">
                  <c:v>4.8</c:v>
                </c:pt>
                <c:pt idx="9">
                  <c:v>4.9000000000000004</c:v>
                </c:pt>
                <c:pt idx="10">
                  <c:v>5.0999999999999996</c:v>
                </c:pt>
                <c:pt idx="11">
                  <c:v>4.8</c:v>
                </c:pt>
                <c:pt idx="12">
                  <c:v>4.5999999999999996</c:v>
                </c:pt>
                <c:pt idx="13">
                  <c:v>4.5999999999999996</c:v>
                </c:pt>
                <c:pt idx="14">
                  <c:v>4.9000000000000004</c:v>
                </c:pt>
                <c:pt idx="15">
                  <c:v>5.0999999999999996</c:v>
                </c:pt>
                <c:pt idx="16">
                  <c:v>5.6</c:v>
                </c:pt>
                <c:pt idx="17">
                  <c:v>6.2</c:v>
                </c:pt>
                <c:pt idx="18">
                  <c:v>6.9</c:v>
                </c:pt>
                <c:pt idx="19">
                  <c:v>7.3</c:v>
                </c:pt>
                <c:pt idx="20">
                  <c:v>7.9</c:v>
                </c:pt>
                <c:pt idx="21">
                  <c:v>8.6</c:v>
                </c:pt>
                <c:pt idx="22">
                  <c:v>9</c:v>
                </c:pt>
                <c:pt idx="23">
                  <c:v>9.4</c:v>
                </c:pt>
                <c:pt idx="24">
                  <c:v>9.8000000000000007</c:v>
                </c:pt>
                <c:pt idx="25">
                  <c:v>9.6</c:v>
                </c:pt>
                <c:pt idx="26">
                  <c:v>8.6999999999999993</c:v>
                </c:pt>
                <c:pt idx="27">
                  <c:v>8.8000000000000007</c:v>
                </c:pt>
                <c:pt idx="28">
                  <c:v>9</c:v>
                </c:pt>
                <c:pt idx="29">
                  <c:v>9.8000000000000007</c:v>
                </c:pt>
                <c:pt idx="30">
                  <c:v>10.199999999999999</c:v>
                </c:pt>
                <c:pt idx="31">
                  <c:v>9.8000000000000007</c:v>
                </c:pt>
                <c:pt idx="32">
                  <c:v>9.1</c:v>
                </c:pt>
                <c:pt idx="33">
                  <c:v>8.3000000000000007</c:v>
                </c:pt>
                <c:pt idx="34">
                  <c:v>7.9</c:v>
                </c:pt>
                <c:pt idx="35">
                  <c:v>8</c:v>
                </c:pt>
                <c:pt idx="36">
                  <c:v>8.5</c:v>
                </c:pt>
                <c:pt idx="37">
                  <c:v>8.3000000000000007</c:v>
                </c:pt>
                <c:pt idx="38">
                  <c:v>8.4</c:v>
                </c:pt>
                <c:pt idx="39">
                  <c:v>8.6999999999999993</c:v>
                </c:pt>
                <c:pt idx="40">
                  <c:v>9.4</c:v>
                </c:pt>
                <c:pt idx="41">
                  <c:v>9.8000000000000007</c:v>
                </c:pt>
                <c:pt idx="42">
                  <c:v>9.3000000000000007</c:v>
                </c:pt>
                <c:pt idx="43">
                  <c:v>9.5</c:v>
                </c:pt>
                <c:pt idx="44">
                  <c:v>9</c:v>
                </c:pt>
                <c:pt idx="45">
                  <c:v>8.1999999999999993</c:v>
                </c:pt>
                <c:pt idx="46">
                  <c:v>7.4</c:v>
                </c:pt>
                <c:pt idx="47">
                  <c:v>6.8</c:v>
                </c:pt>
                <c:pt idx="48">
                  <c:v>6.3</c:v>
                </c:pt>
                <c:pt idx="49">
                  <c:v>5.7</c:v>
                </c:pt>
                <c:pt idx="50">
                  <c:v>5.5</c:v>
                </c:pt>
                <c:pt idx="51">
                  <c:v>5.6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4348416"/>
        <c:axId val="114350336"/>
      </c:lineChart>
      <c:catAx>
        <c:axId val="114348416"/>
        <c:scaling>
          <c:orientation val="minMax"/>
        </c:scaling>
        <c:delete val="0"/>
        <c:axPos val="b"/>
        <c:numFmt formatCode="@" sourceLinked="0"/>
        <c:majorTickMark val="out"/>
        <c:minorTickMark val="none"/>
        <c:tickLblPos val="nextTo"/>
        <c:spPr>
          <a:ln w="404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529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14350336"/>
        <c:crosses val="autoZero"/>
        <c:auto val="1"/>
        <c:lblAlgn val="ctr"/>
        <c:lblOffset val="100"/>
        <c:tickLblSkip val="5"/>
        <c:tickMarkSkip val="1"/>
        <c:noMultiLvlLbl val="0"/>
      </c:catAx>
      <c:valAx>
        <c:axId val="11435033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529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GB"/>
                  <a:t>Rate per 100,000</a:t>
                </a:r>
              </a:p>
            </c:rich>
          </c:tx>
          <c:layout>
            <c:manualLayout>
              <c:xMode val="edge"/>
              <c:yMode val="edge"/>
              <c:x val="1.7460317460317461E-2"/>
              <c:y val="0.31414868105515587"/>
            </c:manualLayout>
          </c:layout>
          <c:overlay val="0"/>
          <c:spPr>
            <a:noFill/>
            <a:ln w="32360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404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529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14348416"/>
        <c:crosses val="autoZero"/>
        <c:crossBetween val="between"/>
      </c:valAx>
      <c:spPr>
        <a:noFill/>
        <a:ln w="16180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 w="9525" cap="flat" cmpd="sng" algn="ctr">
      <a:solidFill>
        <a:schemeClr val="bg1"/>
      </a:solidFill>
      <a:prstDash val="solid"/>
      <a:miter lim="800000"/>
      <a:headEnd type="none" w="med" len="med"/>
      <a:tailEnd type="none" w="med" len="med"/>
    </a:ln>
  </c:spPr>
  <c:txPr>
    <a:bodyPr/>
    <a:lstStyle/>
    <a:p>
      <a:pPr>
        <a:defRPr sz="2293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68253968253969"/>
          <c:y val="5.7553956834532377E-2"/>
          <c:w val="0.84603174603174602"/>
          <c:h val="0.83453237410071945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spPr>
            <a:ln w="16180">
              <a:solidFill>
                <a:srgbClr val="FFFF00"/>
              </a:solidFill>
              <a:prstDash val="solid"/>
            </a:ln>
          </c:spPr>
          <c:marker>
            <c:symbol val="diamond"/>
            <c:size val="6"/>
            <c:spPr>
              <a:solidFill>
                <a:srgbClr val="FFFF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trendline>
            <c:spPr>
              <a:ln w="16180">
                <a:solidFill>
                  <a:srgbClr val="FFFF00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numRef>
              <c:f>Sheet1!$B$1:$BA$1</c:f>
              <c:numCache>
                <c:formatCode>General</c:formatCode>
                <c:ptCount val="52"/>
                <c:pt idx="0">
                  <c:v>1950</c:v>
                </c:pt>
                <c:pt idx="1">
                  <c:v>1951</c:v>
                </c:pt>
                <c:pt idx="2">
                  <c:v>1952</c:v>
                </c:pt>
                <c:pt idx="3">
                  <c:v>1953</c:v>
                </c:pt>
                <c:pt idx="4">
                  <c:v>1954</c:v>
                </c:pt>
                <c:pt idx="5">
                  <c:v>1955</c:v>
                </c:pt>
                <c:pt idx="6">
                  <c:v>1956</c:v>
                </c:pt>
                <c:pt idx="7">
                  <c:v>1957</c:v>
                </c:pt>
                <c:pt idx="8">
                  <c:v>1958</c:v>
                </c:pt>
                <c:pt idx="9">
                  <c:v>1959</c:v>
                </c:pt>
                <c:pt idx="10">
                  <c:v>1960</c:v>
                </c:pt>
                <c:pt idx="11">
                  <c:v>1961</c:v>
                </c:pt>
                <c:pt idx="12">
                  <c:v>1962</c:v>
                </c:pt>
                <c:pt idx="13">
                  <c:v>1963</c:v>
                </c:pt>
                <c:pt idx="14">
                  <c:v>1964</c:v>
                </c:pt>
                <c:pt idx="15">
                  <c:v>1965</c:v>
                </c:pt>
                <c:pt idx="16">
                  <c:v>1966</c:v>
                </c:pt>
                <c:pt idx="17">
                  <c:v>1967</c:v>
                </c:pt>
                <c:pt idx="18">
                  <c:v>1968</c:v>
                </c:pt>
                <c:pt idx="19">
                  <c:v>1969</c:v>
                </c:pt>
                <c:pt idx="20">
                  <c:v>1970</c:v>
                </c:pt>
                <c:pt idx="21">
                  <c:v>1971</c:v>
                </c:pt>
                <c:pt idx="22">
                  <c:v>1972</c:v>
                </c:pt>
                <c:pt idx="23">
                  <c:v>1973</c:v>
                </c:pt>
                <c:pt idx="24">
                  <c:v>1974</c:v>
                </c:pt>
                <c:pt idx="25">
                  <c:v>1975</c:v>
                </c:pt>
                <c:pt idx="26">
                  <c:v>1976</c:v>
                </c:pt>
                <c:pt idx="27">
                  <c:v>1977</c:v>
                </c:pt>
                <c:pt idx="28">
                  <c:v>1978</c:v>
                </c:pt>
                <c:pt idx="29">
                  <c:v>1979</c:v>
                </c:pt>
                <c:pt idx="30">
                  <c:v>1980</c:v>
                </c:pt>
                <c:pt idx="31">
                  <c:v>1981</c:v>
                </c:pt>
                <c:pt idx="32">
                  <c:v>1982</c:v>
                </c:pt>
                <c:pt idx="33">
                  <c:v>1983</c:v>
                </c:pt>
                <c:pt idx="34">
                  <c:v>1984</c:v>
                </c:pt>
                <c:pt idx="35">
                  <c:v>1985</c:v>
                </c:pt>
                <c:pt idx="36">
                  <c:v>1986</c:v>
                </c:pt>
                <c:pt idx="37">
                  <c:v>1987</c:v>
                </c:pt>
                <c:pt idx="38">
                  <c:v>1988</c:v>
                </c:pt>
                <c:pt idx="39">
                  <c:v>1989</c:v>
                </c:pt>
                <c:pt idx="40">
                  <c:v>1990</c:v>
                </c:pt>
                <c:pt idx="41">
                  <c:v>1991</c:v>
                </c:pt>
                <c:pt idx="42">
                  <c:v>1992</c:v>
                </c:pt>
                <c:pt idx="43">
                  <c:v>1993</c:v>
                </c:pt>
                <c:pt idx="44">
                  <c:v>1994</c:v>
                </c:pt>
                <c:pt idx="45">
                  <c:v>1995</c:v>
                </c:pt>
                <c:pt idx="46">
                  <c:v>1996</c:v>
                </c:pt>
                <c:pt idx="47">
                  <c:v>1997</c:v>
                </c:pt>
                <c:pt idx="48">
                  <c:v>1998</c:v>
                </c:pt>
                <c:pt idx="49">
                  <c:v>1999</c:v>
                </c:pt>
                <c:pt idx="50">
                  <c:v>2000</c:v>
                </c:pt>
                <c:pt idx="51">
                  <c:v>2001</c:v>
                </c:pt>
              </c:numCache>
            </c:numRef>
          </c:cat>
          <c:val>
            <c:numRef>
              <c:f>Sheet1!$B$2:$BA$2</c:f>
              <c:numCache>
                <c:formatCode>General</c:formatCode>
                <c:ptCount val="52"/>
                <c:pt idx="0">
                  <c:v>4.5999999999999996</c:v>
                </c:pt>
                <c:pt idx="1">
                  <c:v>4.4000000000000004</c:v>
                </c:pt>
                <c:pt idx="2">
                  <c:v>4.5999999999999996</c:v>
                </c:pt>
                <c:pt idx="3">
                  <c:v>4.5</c:v>
                </c:pt>
                <c:pt idx="4">
                  <c:v>4.2</c:v>
                </c:pt>
                <c:pt idx="5">
                  <c:v>4.0999999999999996</c:v>
                </c:pt>
                <c:pt idx="6">
                  <c:v>4.0999999999999996</c:v>
                </c:pt>
                <c:pt idx="7">
                  <c:v>4</c:v>
                </c:pt>
                <c:pt idx="8">
                  <c:v>4.8</c:v>
                </c:pt>
                <c:pt idx="9">
                  <c:v>4.9000000000000004</c:v>
                </c:pt>
                <c:pt idx="10">
                  <c:v>5.0999999999999996</c:v>
                </c:pt>
                <c:pt idx="11">
                  <c:v>4.8</c:v>
                </c:pt>
                <c:pt idx="12">
                  <c:v>4.5999999999999996</c:v>
                </c:pt>
                <c:pt idx="13">
                  <c:v>4.5999999999999996</c:v>
                </c:pt>
                <c:pt idx="14">
                  <c:v>4.9000000000000004</c:v>
                </c:pt>
                <c:pt idx="15">
                  <c:v>5.0999999999999996</c:v>
                </c:pt>
                <c:pt idx="16">
                  <c:v>5.6</c:v>
                </c:pt>
                <c:pt idx="17">
                  <c:v>6.2</c:v>
                </c:pt>
                <c:pt idx="18">
                  <c:v>6.9</c:v>
                </c:pt>
                <c:pt idx="19">
                  <c:v>7.3</c:v>
                </c:pt>
                <c:pt idx="20">
                  <c:v>7.9</c:v>
                </c:pt>
                <c:pt idx="21">
                  <c:v>8.6</c:v>
                </c:pt>
                <c:pt idx="22">
                  <c:v>9</c:v>
                </c:pt>
                <c:pt idx="23">
                  <c:v>9.4</c:v>
                </c:pt>
                <c:pt idx="24">
                  <c:v>9.8000000000000007</c:v>
                </c:pt>
                <c:pt idx="25">
                  <c:v>9.6</c:v>
                </c:pt>
                <c:pt idx="26">
                  <c:v>8.6999999999999993</c:v>
                </c:pt>
                <c:pt idx="27">
                  <c:v>8.8000000000000007</c:v>
                </c:pt>
                <c:pt idx="28">
                  <c:v>9</c:v>
                </c:pt>
                <c:pt idx="29">
                  <c:v>9.8000000000000007</c:v>
                </c:pt>
                <c:pt idx="30">
                  <c:v>10.199999999999999</c:v>
                </c:pt>
                <c:pt idx="31">
                  <c:v>9.8000000000000007</c:v>
                </c:pt>
                <c:pt idx="32">
                  <c:v>9.1</c:v>
                </c:pt>
                <c:pt idx="33">
                  <c:v>8.3000000000000007</c:v>
                </c:pt>
                <c:pt idx="34">
                  <c:v>7.9</c:v>
                </c:pt>
                <c:pt idx="35">
                  <c:v>8</c:v>
                </c:pt>
                <c:pt idx="36">
                  <c:v>8.5</c:v>
                </c:pt>
                <c:pt idx="37">
                  <c:v>8.3000000000000007</c:v>
                </c:pt>
                <c:pt idx="38">
                  <c:v>8.4</c:v>
                </c:pt>
                <c:pt idx="39">
                  <c:v>8.6999999999999993</c:v>
                </c:pt>
                <c:pt idx="40">
                  <c:v>9.4</c:v>
                </c:pt>
                <c:pt idx="41">
                  <c:v>9.8000000000000007</c:v>
                </c:pt>
                <c:pt idx="42">
                  <c:v>9.3000000000000007</c:v>
                </c:pt>
                <c:pt idx="43">
                  <c:v>9.5</c:v>
                </c:pt>
                <c:pt idx="44">
                  <c:v>9</c:v>
                </c:pt>
                <c:pt idx="45">
                  <c:v>8.1999999999999993</c:v>
                </c:pt>
                <c:pt idx="46">
                  <c:v>7.4</c:v>
                </c:pt>
                <c:pt idx="47">
                  <c:v>6.8</c:v>
                </c:pt>
                <c:pt idx="48">
                  <c:v>6.3</c:v>
                </c:pt>
                <c:pt idx="49">
                  <c:v>5.7</c:v>
                </c:pt>
                <c:pt idx="50">
                  <c:v>5.5</c:v>
                </c:pt>
                <c:pt idx="51">
                  <c:v>5.6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9659904"/>
        <c:axId val="126010496"/>
      </c:lineChart>
      <c:catAx>
        <c:axId val="119659904"/>
        <c:scaling>
          <c:orientation val="minMax"/>
        </c:scaling>
        <c:delete val="0"/>
        <c:axPos val="b"/>
        <c:numFmt formatCode="@" sourceLinked="0"/>
        <c:majorTickMark val="out"/>
        <c:minorTickMark val="none"/>
        <c:tickLblPos val="nextTo"/>
        <c:spPr>
          <a:ln w="404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529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26010496"/>
        <c:crosses val="autoZero"/>
        <c:auto val="1"/>
        <c:lblAlgn val="ctr"/>
        <c:lblOffset val="100"/>
        <c:tickLblSkip val="5"/>
        <c:tickMarkSkip val="1"/>
        <c:noMultiLvlLbl val="0"/>
      </c:catAx>
      <c:valAx>
        <c:axId val="126010496"/>
        <c:scaling>
          <c:orientation val="minMax"/>
        </c:scaling>
        <c:delete val="0"/>
        <c:axPos val="l"/>
        <c:majorGridlines>
          <c:spPr>
            <a:ln w="4045">
              <a:solidFill>
                <a:schemeClr val="tx1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529" b="1" i="0" u="none" strike="noStrike" baseline="0">
                    <a:solidFill>
                      <a:schemeClr val="tx1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GB"/>
                  <a:t>Rate per 100,000</a:t>
                </a:r>
              </a:p>
            </c:rich>
          </c:tx>
          <c:layout>
            <c:manualLayout>
              <c:xMode val="edge"/>
              <c:yMode val="edge"/>
              <c:x val="1.7460317460317461E-2"/>
              <c:y val="0.31414868105515587"/>
            </c:manualLayout>
          </c:layout>
          <c:overlay val="0"/>
          <c:spPr>
            <a:noFill/>
            <a:ln w="32360">
              <a:noFill/>
            </a:ln>
          </c:spPr>
        </c:title>
        <c:numFmt formatCode="0.0" sourceLinked="0"/>
        <c:majorTickMark val="out"/>
        <c:minorTickMark val="none"/>
        <c:tickLblPos val="nextTo"/>
        <c:spPr>
          <a:ln w="4045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529" b="0" i="0" u="none" strike="noStrike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119659904"/>
        <c:crosses val="autoZero"/>
        <c:crossBetween val="between"/>
      </c:valAx>
      <c:spPr>
        <a:noFill/>
        <a:ln w="16180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2293" b="1" i="0" u="none" strike="noStrike" baseline="0">
          <a:solidFill>
            <a:schemeClr val="tx1"/>
          </a:solidFill>
          <a:latin typeface="Times New Roman"/>
          <a:ea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D90DF0A-8A38-4A87-B1D6-0700C90105C1}" type="datetimeFigureOut">
              <a:rPr lang="en-GB" smtClean="0"/>
              <a:t>31/01/2013</a:t>
            </a:fld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4802542-58F8-417B-9FA5-8A15AA7B4780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90DF0A-8A38-4A87-B1D6-0700C90105C1}" type="datetimeFigureOut">
              <a:rPr lang="en-GB" smtClean="0"/>
              <a:t>31/01/2013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802542-58F8-417B-9FA5-8A15AA7B478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90DF0A-8A38-4A87-B1D6-0700C90105C1}" type="datetimeFigureOut">
              <a:rPr lang="en-GB" smtClean="0"/>
              <a:t>31/01/2013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802542-58F8-417B-9FA5-8A15AA7B478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90DF0A-8A38-4A87-B1D6-0700C90105C1}" type="datetimeFigureOut">
              <a:rPr lang="en-GB" smtClean="0"/>
              <a:t>31/01/2013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802542-58F8-417B-9FA5-8A15AA7B478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D90DF0A-8A38-4A87-B1D6-0700C90105C1}" type="datetimeFigureOut">
              <a:rPr lang="en-GB" smtClean="0"/>
              <a:t>31/01/2013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4802542-58F8-417B-9FA5-8A15AA7B478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90DF0A-8A38-4A87-B1D6-0700C90105C1}" type="datetimeFigureOut">
              <a:rPr lang="en-GB" smtClean="0"/>
              <a:t>31/01/2013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4802542-58F8-417B-9FA5-8A15AA7B478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90DF0A-8A38-4A87-B1D6-0700C90105C1}" type="datetimeFigureOut">
              <a:rPr lang="en-GB" smtClean="0"/>
              <a:t>31/01/2013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44802542-58F8-417B-9FA5-8A15AA7B478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90DF0A-8A38-4A87-B1D6-0700C90105C1}" type="datetimeFigureOut">
              <a:rPr lang="en-GB" smtClean="0"/>
              <a:t>31/01/2013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802542-58F8-417B-9FA5-8A15AA7B478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90DF0A-8A38-4A87-B1D6-0700C90105C1}" type="datetimeFigureOut">
              <a:rPr lang="en-GB" smtClean="0"/>
              <a:t>31/01/2013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4802542-58F8-417B-9FA5-8A15AA7B478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5D90DF0A-8A38-4A87-B1D6-0700C90105C1}" type="datetimeFigureOut">
              <a:rPr lang="en-GB" smtClean="0"/>
              <a:t>31/01/2013</a:t>
            </a:fld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4802542-58F8-417B-9FA5-8A15AA7B478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5D90DF0A-8A38-4A87-B1D6-0700C90105C1}" type="datetimeFigureOut">
              <a:rPr lang="en-GB" smtClean="0"/>
              <a:t>31/01/2013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44802542-58F8-417B-9FA5-8A15AA7B478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5D90DF0A-8A38-4A87-B1D6-0700C90105C1}" type="datetimeFigureOut">
              <a:rPr lang="en-GB" smtClean="0"/>
              <a:t>31/01/2013</a:t>
            </a:fld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44802542-58F8-417B-9FA5-8A15AA7B4780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93CsOgvNUo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http://www.popvssoda.com/countystats/total-county.gif" TargetMode="Externa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Analysis in Criminal Justice</a:t>
            </a:r>
            <a:endParaRPr lang="en-GB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Introduction; Types of Variables and Levels of Measurement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634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Nominal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What is a nominal variable?</a:t>
            </a:r>
          </a:p>
          <a:p>
            <a:pPr lvl="1"/>
            <a:r>
              <a:rPr lang="en-US" dirty="0" smtClean="0"/>
              <a:t>A variable whose numeric values can only be interpreted as representing distinct categories (i.e., 1=red; 2=blue; …).</a:t>
            </a:r>
          </a:p>
          <a:p>
            <a:r>
              <a:rPr lang="en-US" dirty="0" smtClean="0"/>
              <a:t>What are the properties of these categories?</a:t>
            </a:r>
          </a:p>
          <a:p>
            <a:pPr lvl="1"/>
            <a:r>
              <a:rPr lang="en-US" dirty="0" smtClean="0"/>
              <a:t>Distinct</a:t>
            </a:r>
          </a:p>
          <a:p>
            <a:pPr lvl="1"/>
            <a:r>
              <a:rPr lang="en-US" dirty="0" smtClean="0"/>
              <a:t>Mutually Exclusive</a:t>
            </a:r>
          </a:p>
          <a:p>
            <a:pPr lvl="1"/>
            <a:r>
              <a:rPr lang="en-US" dirty="0" smtClean="0"/>
              <a:t>Exhaustive</a:t>
            </a:r>
          </a:p>
          <a:p>
            <a:r>
              <a:rPr lang="en-US" dirty="0" smtClean="0"/>
              <a:t>What are some example of nominal variables?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5577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Ordinal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 ordinal variable?</a:t>
            </a:r>
          </a:p>
          <a:p>
            <a:pPr lvl="1"/>
            <a:r>
              <a:rPr lang="en-US" dirty="0" smtClean="0"/>
              <a:t>A variable whose values can be rank-ordered in terms of ‘more than’ or ‘less than’. </a:t>
            </a:r>
          </a:p>
          <a:p>
            <a:r>
              <a:rPr lang="en-US" dirty="0" smtClean="0"/>
              <a:t>Values have a logical order:</a:t>
            </a:r>
          </a:p>
          <a:p>
            <a:pPr lvl="1"/>
            <a:r>
              <a:rPr lang="en-US" dirty="0" err="1" smtClean="0"/>
              <a:t>Likert</a:t>
            </a:r>
            <a:r>
              <a:rPr lang="en-US" dirty="0" smtClean="0"/>
              <a:t> Scales:</a:t>
            </a:r>
          </a:p>
          <a:p>
            <a:pPr lvl="2"/>
            <a:r>
              <a:rPr lang="en-US" dirty="0" smtClean="0"/>
              <a:t>Opinions – (1) Strongly Disagree; (2) Disagree; (3) No Opinion; (4) Agree; (5) Strongly Agree</a:t>
            </a:r>
          </a:p>
          <a:p>
            <a:pPr lvl="2"/>
            <a:r>
              <a:rPr lang="en-US" dirty="0" smtClean="0"/>
              <a:t>Year in School – (1) Freshman; (2) Sophomore; (3) Junior; (4) Senior</a:t>
            </a:r>
          </a:p>
          <a:p>
            <a:pPr marL="630936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179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Interval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an interval level variable?</a:t>
            </a:r>
          </a:p>
          <a:p>
            <a:pPr lvl="1"/>
            <a:r>
              <a:rPr lang="en-US" dirty="0" smtClean="0"/>
              <a:t>A variable whose distance between two adjacent values is fixed and known. </a:t>
            </a:r>
          </a:p>
          <a:p>
            <a:pPr lvl="2"/>
            <a:r>
              <a:rPr lang="en-US" dirty="0" smtClean="0"/>
              <a:t>Allows more detailed descriptions of why one value is ‘more than’ or ‘less than’ the other. </a:t>
            </a:r>
          </a:p>
          <a:p>
            <a:pPr lvl="2"/>
            <a:r>
              <a:rPr lang="en-US" dirty="0" smtClean="0"/>
              <a:t>Value of ‘0’ is arbitrary, and does not signal that the phenomenon in question is entirely absent.</a:t>
            </a:r>
          </a:p>
          <a:p>
            <a:pPr lvl="3"/>
            <a:r>
              <a:rPr lang="en-US" dirty="0" smtClean="0"/>
              <a:t>0 degrees </a:t>
            </a:r>
            <a:r>
              <a:rPr lang="en-US" dirty="0" err="1" smtClean="0"/>
              <a:t>fahrenheit</a:t>
            </a:r>
            <a:r>
              <a:rPr lang="en-US" dirty="0" smtClean="0"/>
              <a:t> is not an absence of temperature.</a:t>
            </a:r>
          </a:p>
          <a:p>
            <a:r>
              <a:rPr lang="en-US" dirty="0" smtClean="0"/>
              <a:t>What are some examples of interval variables?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0743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Ratio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a ratio level variable?</a:t>
            </a:r>
          </a:p>
          <a:p>
            <a:pPr lvl="1"/>
            <a:r>
              <a:rPr lang="en-US" dirty="0" smtClean="0"/>
              <a:t>A variable whose value of zero is meaningful (making multiplication and division possible).</a:t>
            </a:r>
          </a:p>
          <a:p>
            <a:pPr lvl="2"/>
            <a:r>
              <a:rPr lang="en-US" dirty="0" smtClean="0"/>
              <a:t>I.E., a homicide rate of 10 per 100,000 is twice that of 5 per 100,000.</a:t>
            </a:r>
          </a:p>
          <a:p>
            <a:r>
              <a:rPr lang="en-US" dirty="0" smtClean="0"/>
              <a:t>What are some examples of ratio level variables?</a:t>
            </a:r>
          </a:p>
          <a:p>
            <a:pPr lvl="1"/>
            <a:r>
              <a:rPr lang="en-US" dirty="0" smtClean="0"/>
              <a:t>Age</a:t>
            </a:r>
          </a:p>
          <a:p>
            <a:pPr lvl="1"/>
            <a:r>
              <a:rPr lang="en-US" dirty="0" smtClean="0"/>
              <a:t>Years of education</a:t>
            </a:r>
          </a:p>
          <a:p>
            <a:pPr lvl="1"/>
            <a:r>
              <a:rPr lang="en-US" dirty="0" smtClean="0"/>
              <a:t>Weight</a:t>
            </a:r>
          </a:p>
          <a:p>
            <a:pPr lvl="1"/>
            <a:r>
              <a:rPr lang="en-US" dirty="0" smtClean="0"/>
              <a:t>Income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831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Review of Level of Measurement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4265915"/>
              </p:ext>
            </p:extLst>
          </p:nvPr>
        </p:nvGraphicFramePr>
        <p:xfrm>
          <a:off x="304800" y="1524000"/>
          <a:ext cx="8534400" cy="3886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5551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Nominal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Ordinal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Interval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Ratio</a:t>
                      </a:r>
                      <a:endParaRPr lang="en-GB" dirty="0"/>
                    </a:p>
                  </a:txBody>
                  <a:tcPr anchor="ctr"/>
                </a:tc>
              </a:tr>
              <a:tr h="5551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Distinct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</a:tr>
              <a:tr h="5551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Exclusive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</a:tr>
              <a:tr h="55517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Exhaustive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</a:tr>
              <a:tr h="555171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Rank Order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</a:tr>
              <a:tr h="555171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Equal Intervals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</a:tr>
              <a:tr h="555171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 Zero</a:t>
                      </a:r>
                      <a:endParaRPr lang="en-GB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505200" y="2209800"/>
            <a:ext cx="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638800" y="220980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772400" y="2209800"/>
            <a:ext cx="0" cy="2743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720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Levels of Measurement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Property Crime Rate</a:t>
            </a:r>
          </a:p>
          <a:p>
            <a:r>
              <a:rPr lang="en-US" dirty="0" smtClean="0"/>
              <a:t>Crime Type (violent, property, drug)</a:t>
            </a:r>
          </a:p>
          <a:p>
            <a:r>
              <a:rPr lang="en-US" dirty="0" smtClean="0"/>
              <a:t>Sentence Length (in months)</a:t>
            </a:r>
          </a:p>
          <a:p>
            <a:r>
              <a:rPr lang="en-US" dirty="0" smtClean="0"/>
              <a:t>Fear of Crime (1-10)</a:t>
            </a:r>
          </a:p>
          <a:p>
            <a:r>
              <a:rPr lang="en-US" dirty="0" smtClean="0"/>
              <a:t>Conviction Status (convicted/not conv.)</a:t>
            </a:r>
          </a:p>
          <a:p>
            <a:r>
              <a:rPr lang="en-US" dirty="0" smtClean="0"/>
              <a:t>Crime Seriousness (1-100)</a:t>
            </a:r>
          </a:p>
          <a:p>
            <a:r>
              <a:rPr lang="en-US" dirty="0" smtClean="0"/>
              <a:t>Number of Arrests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36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Alternative Ways of Classifying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Qualitative v. Quantitative</a:t>
            </a:r>
          </a:p>
          <a:p>
            <a:pPr lvl="1"/>
            <a:r>
              <a:rPr lang="en-US" dirty="0" smtClean="0"/>
              <a:t>Qualitative</a:t>
            </a:r>
          </a:p>
          <a:p>
            <a:pPr lvl="2"/>
            <a:r>
              <a:rPr lang="en-US" dirty="0" smtClean="0"/>
              <a:t>Variables tell us “what kind,” “what group,” or “what type.”</a:t>
            </a:r>
          </a:p>
          <a:p>
            <a:pPr lvl="2"/>
            <a:r>
              <a:rPr lang="en-US" dirty="0" smtClean="0"/>
              <a:t>Gender, employment status, crime type</a:t>
            </a:r>
          </a:p>
          <a:p>
            <a:pPr lvl="1"/>
            <a:r>
              <a:rPr lang="en-US" dirty="0" smtClean="0"/>
              <a:t>Quantitative</a:t>
            </a:r>
          </a:p>
          <a:p>
            <a:pPr lvl="2"/>
            <a:r>
              <a:rPr lang="en-US" dirty="0" smtClean="0"/>
              <a:t>Variables tell us “how much,” or “how many.”</a:t>
            </a:r>
          </a:p>
          <a:p>
            <a:pPr lvl="2"/>
            <a:r>
              <a:rPr lang="en-US" dirty="0" smtClean="0"/>
              <a:t>Work hours, age, sentence length (in months)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2866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Alternative Ways of Classifying Variables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Qualitative:</a:t>
            </a:r>
          </a:p>
          <a:p>
            <a:pPr lvl="1"/>
            <a:r>
              <a:rPr lang="en-US" dirty="0" smtClean="0"/>
              <a:t>Nominal, Ordinal</a:t>
            </a:r>
          </a:p>
          <a:p>
            <a:r>
              <a:rPr lang="en-US" dirty="0" smtClean="0"/>
              <a:t>Quantitative</a:t>
            </a:r>
          </a:p>
          <a:p>
            <a:pPr lvl="1"/>
            <a:r>
              <a:rPr lang="en-US" dirty="0" smtClean="0"/>
              <a:t>Interval, Ratio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8872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Alternative Ways of Classifying Variables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Discrete v. Continuous</a:t>
            </a:r>
          </a:p>
          <a:p>
            <a:pPr lvl="1"/>
            <a:r>
              <a:rPr lang="en-US" dirty="0" smtClean="0"/>
              <a:t>Discrete</a:t>
            </a:r>
          </a:p>
          <a:p>
            <a:pPr lvl="2"/>
            <a:r>
              <a:rPr lang="en-US" dirty="0" smtClean="0"/>
              <a:t>Values assume only a finite or countable number of alternatives.</a:t>
            </a:r>
          </a:p>
          <a:p>
            <a:pPr lvl="3"/>
            <a:r>
              <a:rPr lang="en-US" dirty="0" smtClean="0"/>
              <a:t>Family size, # of cigarettes smoked.</a:t>
            </a:r>
          </a:p>
          <a:p>
            <a:pPr lvl="1"/>
            <a:r>
              <a:rPr lang="en-US" dirty="0" smtClean="0"/>
              <a:t>Continuous</a:t>
            </a:r>
          </a:p>
          <a:p>
            <a:pPr lvl="2"/>
            <a:r>
              <a:rPr lang="en-US" dirty="0" smtClean="0"/>
              <a:t>Values can assume theoretically infinite number of values between any two points on a scale.</a:t>
            </a:r>
          </a:p>
          <a:p>
            <a:pPr lvl="3"/>
            <a:r>
              <a:rPr lang="en-US" dirty="0" smtClean="0"/>
              <a:t>Crime rates per 100,000. GPA</a:t>
            </a:r>
            <a:r>
              <a:rPr lang="en-US" smtClean="0"/>
              <a:t>, temperature</a:t>
            </a:r>
            <a:r>
              <a:rPr lang="en-U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5891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Alternative Ways of Classifying Variables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Independent v. Dependent</a:t>
            </a:r>
          </a:p>
          <a:p>
            <a:pPr lvl="1"/>
            <a:r>
              <a:rPr lang="en-US" dirty="0" smtClean="0"/>
              <a:t>Independent Variable (X) = “Cause”</a:t>
            </a:r>
          </a:p>
          <a:p>
            <a:pPr lvl="1"/>
            <a:r>
              <a:rPr lang="en-US" dirty="0" smtClean="0"/>
              <a:t>Dependent Variable (Y) = “Effect”</a:t>
            </a:r>
          </a:p>
          <a:p>
            <a:pPr lvl="1"/>
            <a:r>
              <a:rPr lang="en-US" dirty="0" smtClean="0"/>
              <a:t>REMEMBER:</a:t>
            </a:r>
          </a:p>
          <a:p>
            <a:pPr lvl="2"/>
            <a:r>
              <a:rPr lang="en-US" dirty="0" smtClean="0"/>
              <a:t>An independent variable in one context could be a dependent variable in another, depends entirely upon the research question.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290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Science, Methods, &amp; Replication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Science?</a:t>
            </a:r>
          </a:p>
          <a:p>
            <a:pPr lvl="1"/>
            <a:r>
              <a:rPr lang="en-US" dirty="0" smtClean="0"/>
              <a:t>‘‘The process </a:t>
            </a:r>
            <a:r>
              <a:rPr lang="en-US" dirty="0"/>
              <a:t>of gathering and analyzing data in a systematic and controlled way using procedures that are generally accepted by others in the discipline</a:t>
            </a:r>
            <a:r>
              <a:rPr lang="en-US" dirty="0" smtClean="0"/>
              <a:t>.’’</a:t>
            </a:r>
          </a:p>
          <a:p>
            <a:r>
              <a:rPr lang="en-US" dirty="0" smtClean="0"/>
              <a:t>Methods? Replication?</a:t>
            </a:r>
          </a:p>
          <a:p>
            <a:pPr lvl="1"/>
            <a:r>
              <a:rPr lang="en-US" dirty="0" smtClean="0"/>
              <a:t>Methods: Procedures used in processing and analyzing data.</a:t>
            </a:r>
          </a:p>
          <a:p>
            <a:pPr lvl="1"/>
            <a:r>
              <a:rPr lang="en-US" dirty="0" smtClean="0"/>
              <a:t>Replication: Repeating methods with same data in an effort to achieve the same results.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184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  <a:cs typeface="Times New Roman" pitchFamily="18" charset="0"/>
              </a:rPr>
              <a:t>Nationwide, the average starting salary for entry-level police officers is about $24,000. You believe that the location of police departments in urban vs. rural areas influences starting salaries. In a random sample of 90 police departments, you find that the average starting salary is $25,000 in urban departments and $24,000 in rural departments.</a:t>
            </a:r>
            <a:r>
              <a:rPr lang="en-US" sz="2400" dirty="0">
                <a:latin typeface="Arial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Unit of observation = Police department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Population = All police departments in U.S.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Sample = 90 police departments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Dependent variable = Starting salary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Ratio level, continuous (also discrete)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Independent variable = Location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Nominal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6869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Examples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  <a:cs typeface="Times New Roman" pitchFamily="18" charset="0"/>
              </a:rPr>
              <a:t>Many sociologists argue that poverty is a cause of criminal behavior. To test this claim, you collect data from a random sample of 250 counties across the U.S. You obtain measures of the poverty rate (% population living below poverty line) and the number of offenses reported to the police.</a:t>
            </a:r>
            <a:r>
              <a:rPr lang="en-US" sz="2400" dirty="0">
                <a:latin typeface="Arial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Unit of observation = County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Population = All counties in U.S.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Sample = 250 counties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Dependent variable = Number of offenses reported to police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Ratio level, discrete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Independent variable = Percent living below poverty line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Ratio level, continuous</a:t>
            </a:r>
          </a:p>
        </p:txBody>
      </p:sp>
    </p:spTree>
    <p:extLst>
      <p:ext uri="{BB962C8B-B14F-4D97-AF65-F5344CB8AC3E}">
        <p14:creationId xmlns:p14="http://schemas.microsoft.com/office/powerpoint/2010/main" val="1509627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Examples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charset="0"/>
                <a:cs typeface="Times New Roman" pitchFamily="18" charset="0"/>
              </a:rPr>
              <a:t>According to some theorists, teenagers who spend more time with their friends in unsupervised activities are more likely to engage in delinquent conduct. You question a random sample of 2,500 high-school youths about number of hours spent in unsupervised peer activities (e.g., cruising, shopping, movies) and frequency of delinquent behavior.</a:t>
            </a:r>
            <a:r>
              <a:rPr lang="en-US" sz="2400" dirty="0">
                <a:latin typeface="Arial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Unit of observation = Individual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Population = All high-school youth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Sample = 2,500 high-school youths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Dependent variable = Frequency of delinquent behavior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Ratio level, discrete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charset="0"/>
              </a:rPr>
              <a:t>Independent variable = Hours in unsupervised peer activities</a:t>
            </a:r>
          </a:p>
          <a:p>
            <a:pPr lvl="2">
              <a:lnSpc>
                <a:spcPct val="90000"/>
              </a:lnSpc>
            </a:pPr>
            <a:r>
              <a:rPr lang="en-US" sz="1800" dirty="0">
                <a:latin typeface="Arial" charset="0"/>
              </a:rPr>
              <a:t>Ratio level, continuous</a:t>
            </a:r>
          </a:p>
        </p:txBody>
      </p:sp>
    </p:spTree>
    <p:extLst>
      <p:ext uri="{BB962C8B-B14F-4D97-AF65-F5344CB8AC3E}">
        <p14:creationId xmlns:p14="http://schemas.microsoft.com/office/powerpoint/2010/main" val="3553320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Why Does Level of Measurement Matter?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of Measurement determines what type of statistical test is appropriate.</a:t>
            </a:r>
          </a:p>
          <a:p>
            <a:pPr lvl="1"/>
            <a:r>
              <a:rPr lang="en-US" dirty="0" smtClean="0"/>
              <a:t>Tests chosen based upon level of measurement of “X” &amp; “Y”</a:t>
            </a:r>
          </a:p>
          <a:p>
            <a:pPr lvl="1"/>
            <a:r>
              <a:rPr lang="en-US" dirty="0" smtClean="0"/>
              <a:t>Examples</a:t>
            </a:r>
          </a:p>
          <a:p>
            <a:pPr lvl="2"/>
            <a:r>
              <a:rPr lang="en-US" dirty="0" smtClean="0"/>
              <a:t>X = Sex, Y = Employment </a:t>
            </a:r>
            <a:r>
              <a:rPr lang="en-US" dirty="0" smtClean="0">
                <a:sym typeface="Wingdings" pitchFamily="2" charset="2"/>
              </a:rPr>
              <a:t> Chi-Square Test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X = Sex, Y = # of arrests  T-Test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X = Crime Type, Y = Sentence Length  F-Test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X = Divorce Rate, Y = Homicide Rate  Correlation &amp; Regression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2605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 anchor="ctr"/>
          <a:lstStyle/>
          <a:p>
            <a:pPr algn="ctr"/>
            <a:r>
              <a:rPr lang="en-US" dirty="0" smtClean="0"/>
              <a:t>Data Visualization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0214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efficiently summarize data</a:t>
            </a:r>
          </a:p>
          <a:p>
            <a:endParaRPr lang="en-US" dirty="0" smtClean="0"/>
          </a:p>
          <a:p>
            <a:r>
              <a:rPr lang="en-US" dirty="0" smtClean="0"/>
              <a:t>How to produce frequency distributions</a:t>
            </a:r>
          </a:p>
          <a:p>
            <a:endParaRPr lang="en-US" dirty="0" smtClean="0"/>
          </a:p>
          <a:p>
            <a:r>
              <a:rPr lang="en-US" dirty="0" smtClean="0"/>
              <a:t>How to produce graphs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0066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Summarizing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Size (n)</a:t>
            </a:r>
          </a:p>
          <a:p>
            <a:pPr lvl="1"/>
            <a:r>
              <a:rPr lang="en-US" dirty="0" smtClean="0"/>
              <a:t>Total number of observations in a sample</a:t>
            </a:r>
          </a:p>
          <a:p>
            <a:pPr marL="411480" lvl="1" indent="0">
              <a:buNone/>
            </a:pPr>
            <a:endParaRPr lang="en-US" dirty="0" smtClean="0"/>
          </a:p>
          <a:p>
            <a:r>
              <a:rPr lang="en-US" dirty="0" smtClean="0"/>
              <a:t>Frequency (f)</a:t>
            </a:r>
          </a:p>
          <a:p>
            <a:pPr lvl="1"/>
            <a:r>
              <a:rPr lang="en-US" dirty="0" smtClean="0"/>
              <a:t>Count or number of observations in a subset of the sample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247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Proportion &amp; Percent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Proportion (p)</a:t>
            </a:r>
          </a:p>
          <a:p>
            <a:pPr lvl="1"/>
            <a:r>
              <a:rPr lang="en-US" dirty="0" smtClean="0"/>
              <a:t>Ratio of the number of observations in a subset of a sample to the total number of cases in the sample (relative frequency)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Percent (%)</a:t>
            </a:r>
          </a:p>
          <a:p>
            <a:pPr lvl="1"/>
            <a:r>
              <a:rPr lang="en-US" dirty="0" smtClean="0"/>
              <a:t>% = f/n X 100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913904"/>
              </p:ext>
            </p:extLst>
          </p:nvPr>
        </p:nvGraphicFramePr>
        <p:xfrm>
          <a:off x="1295400" y="3505200"/>
          <a:ext cx="62484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3733800"/>
                <a:gridCol w="1066800"/>
                <a:gridCol w="838200"/>
              </a:tblGrid>
              <a:tr h="439271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 = 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 in subset of sample</a:t>
                      </a:r>
                      <a:endParaRPr lang="en-GB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=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 anchor="ctr"/>
                </a:tc>
              </a:tr>
              <a:tr h="627529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# of cases in sample</a:t>
                      </a:r>
                      <a:endParaRPr lang="en-GB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GB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649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Ratios &amp; Rates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Ratio</a:t>
            </a:r>
          </a:p>
          <a:p>
            <a:pPr lvl="1"/>
            <a:r>
              <a:rPr lang="en-US" dirty="0" smtClean="0"/>
              <a:t>Expresses the relationship between two values, indicating their relative sizes.</a:t>
            </a:r>
          </a:p>
          <a:p>
            <a:pPr lvl="2"/>
            <a:r>
              <a:rPr lang="en-US" dirty="0" smtClean="0"/>
              <a:t>2:1 indicates that the first value occurs twice as much as the second value.</a:t>
            </a:r>
          </a:p>
          <a:p>
            <a:pPr lvl="1"/>
            <a:r>
              <a:rPr lang="en-US" dirty="0" smtClean="0"/>
              <a:t>Rate</a:t>
            </a:r>
          </a:p>
          <a:p>
            <a:pPr lvl="2"/>
            <a:r>
              <a:rPr lang="en-US" dirty="0" smtClean="0"/>
              <a:t>Ratio of the number of occurrences of an event to the population at risk for experiencing the event,</a:t>
            </a:r>
          </a:p>
          <a:p>
            <a:pPr lvl="3"/>
            <a:r>
              <a:rPr lang="en-US" dirty="0" smtClean="0"/>
              <a:t>Rate = (# of occurrences of event / estimated population) X 10 to some power.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525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Rates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Birth Rates = X 10</a:t>
            </a:r>
            <a:r>
              <a:rPr lang="en-US" dirty="0" smtClean="0">
                <a:latin typeface="Times New Roman"/>
                <a:cs typeface="Times New Roman"/>
              </a:rPr>
              <a:t>³ (</a:t>
            </a:r>
            <a:r>
              <a:rPr lang="en-US" dirty="0" smtClean="0">
                <a:cs typeface="Times New Roman"/>
              </a:rPr>
              <a:t>per 1,000 women of childbearing age). </a:t>
            </a:r>
          </a:p>
          <a:p>
            <a:r>
              <a:rPr lang="en-US" dirty="0" smtClean="0">
                <a:cs typeface="Times New Roman"/>
              </a:rPr>
              <a:t>School expenditure = X 10</a:t>
            </a:r>
            <a:r>
              <a:rPr lang="en-US" dirty="0" smtClean="0">
                <a:latin typeface="Times New Roman"/>
                <a:cs typeface="Times New Roman"/>
              </a:rPr>
              <a:t>º</a:t>
            </a:r>
            <a:r>
              <a:rPr lang="en-US" dirty="0" smtClean="0">
                <a:cs typeface="Times New Roman"/>
              </a:rPr>
              <a:t> (per pupil)</a:t>
            </a:r>
          </a:p>
          <a:p>
            <a:r>
              <a:rPr lang="en-US" dirty="0" smtClean="0">
                <a:cs typeface="Times New Roman"/>
              </a:rPr>
              <a:t>Crime Rates = X 10</a:t>
            </a:r>
            <a:r>
              <a:rPr lang="en-US" baseline="30000" dirty="0" smtClean="0">
                <a:cs typeface="Times New Roman"/>
              </a:rPr>
              <a:t>5 </a:t>
            </a:r>
            <a:r>
              <a:rPr lang="en-US" dirty="0" smtClean="0">
                <a:cs typeface="Times New Roman"/>
              </a:rPr>
              <a:t>(per 100,000 population)</a:t>
            </a:r>
          </a:p>
          <a:p>
            <a:pPr lvl="1"/>
            <a:r>
              <a:rPr lang="en-US" dirty="0" smtClean="0">
                <a:cs typeface="Times New Roman"/>
              </a:rPr>
              <a:t>In 1999, there were 409,670 robberies reported to the police, and the estimated population in the U.S. that year was 272,691,000</a:t>
            </a:r>
          </a:p>
          <a:p>
            <a:pPr lvl="1"/>
            <a:r>
              <a:rPr lang="en-US" dirty="0" smtClean="0">
                <a:cs typeface="Times New Roman"/>
              </a:rPr>
              <a:t>150.2 robberies per 100,000 population</a:t>
            </a:r>
          </a:p>
          <a:p>
            <a:pPr lvl="2"/>
            <a:r>
              <a:rPr lang="en-US" dirty="0" smtClean="0">
                <a:cs typeface="Times New Roman"/>
              </a:rPr>
              <a:t>(409,670 / 272,691,000) X 100,000 = 150.2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956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17512" y="228600"/>
            <a:ext cx="8229600" cy="1143000"/>
          </a:xfrm>
        </p:spPr>
        <p:txBody>
          <a:bodyPr anchor="t">
            <a:normAutofit/>
          </a:bodyPr>
          <a:lstStyle/>
          <a:p>
            <a:pPr algn="ctr" eaLnBrk="1" hangingPunct="1"/>
            <a:r>
              <a:rPr lang="en-US" sz="4400" b="1" dirty="0" smtClean="0"/>
              <a:t>The Wheel of Science</a:t>
            </a:r>
          </a:p>
        </p:txBody>
      </p:sp>
      <p:grpSp>
        <p:nvGrpSpPr>
          <p:cNvPr id="5123" name="Group 55"/>
          <p:cNvGrpSpPr>
            <a:grpSpLocks/>
          </p:cNvGrpSpPr>
          <p:nvPr/>
        </p:nvGrpSpPr>
        <p:grpSpPr bwMode="auto">
          <a:xfrm>
            <a:off x="165100" y="1371600"/>
            <a:ext cx="8902700" cy="5319713"/>
            <a:chOff x="104" y="864"/>
            <a:chExt cx="5608" cy="3351"/>
          </a:xfrm>
        </p:grpSpPr>
        <p:grpSp>
          <p:nvGrpSpPr>
            <p:cNvPr id="5124" name="Group 21"/>
            <p:cNvGrpSpPr>
              <a:grpSpLocks/>
            </p:cNvGrpSpPr>
            <p:nvPr/>
          </p:nvGrpSpPr>
          <p:grpSpPr bwMode="auto">
            <a:xfrm>
              <a:off x="816" y="1289"/>
              <a:ext cx="4320" cy="2768"/>
              <a:chOff x="0" y="1648"/>
              <a:chExt cx="4320" cy="2768"/>
            </a:xfrm>
          </p:grpSpPr>
          <p:grpSp>
            <p:nvGrpSpPr>
              <p:cNvPr id="5137" name="Group 22"/>
              <p:cNvGrpSpPr>
                <a:grpSpLocks/>
              </p:cNvGrpSpPr>
              <p:nvPr/>
            </p:nvGrpSpPr>
            <p:grpSpPr bwMode="auto">
              <a:xfrm>
                <a:off x="727" y="1648"/>
                <a:ext cx="2504" cy="2141"/>
                <a:chOff x="2880" y="3664"/>
                <a:chExt cx="6200" cy="5304"/>
              </a:xfrm>
            </p:grpSpPr>
            <p:sp>
              <p:nvSpPr>
                <p:cNvPr id="5148" name="Line 28"/>
                <p:cNvSpPr>
                  <a:spLocks noChangeShapeType="1"/>
                </p:cNvSpPr>
                <p:nvPr/>
              </p:nvSpPr>
              <p:spPr bwMode="auto">
                <a:xfrm>
                  <a:off x="7280" y="3664"/>
                  <a:ext cx="1500" cy="16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5149" name="Line 29"/>
                <p:cNvSpPr>
                  <a:spLocks noChangeShapeType="1"/>
                </p:cNvSpPr>
                <p:nvPr/>
              </p:nvSpPr>
              <p:spPr bwMode="auto">
                <a:xfrm rot="5040000">
                  <a:off x="3414" y="3764"/>
                  <a:ext cx="1500" cy="16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auto">
                <a:xfrm flipH="1">
                  <a:off x="5280" y="8968"/>
                  <a:ext cx="18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8180" y="6656"/>
                  <a:ext cx="900" cy="16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auto">
                <a:xfrm rot="18120000" flipH="1">
                  <a:off x="3246" y="6780"/>
                  <a:ext cx="900" cy="163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  <p:sp>
            <p:nvSpPr>
              <p:cNvPr id="5138" name="Text Box 33"/>
              <p:cNvSpPr txBox="1">
                <a:spLocks noChangeArrowheads="1"/>
              </p:cNvSpPr>
              <p:nvPr/>
            </p:nvSpPr>
            <p:spPr bwMode="auto">
              <a:xfrm>
                <a:off x="2831" y="1838"/>
                <a:ext cx="1009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/>
                  <a:t>Deduction</a:t>
                </a:r>
              </a:p>
            </p:txBody>
          </p:sp>
          <p:sp>
            <p:nvSpPr>
              <p:cNvPr id="5139" name="Text Box 34"/>
              <p:cNvSpPr txBox="1">
                <a:spLocks noChangeArrowheads="1"/>
              </p:cNvSpPr>
              <p:nvPr/>
            </p:nvSpPr>
            <p:spPr bwMode="auto">
              <a:xfrm>
                <a:off x="288" y="1838"/>
                <a:ext cx="1009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r" eaLnBrk="1" hangingPunct="1"/>
                <a:r>
                  <a:rPr lang="en-US"/>
                  <a:t>Induction</a:t>
                </a:r>
              </a:p>
            </p:txBody>
          </p:sp>
          <p:sp>
            <p:nvSpPr>
              <p:cNvPr id="5140" name="Text Box 35"/>
              <p:cNvSpPr txBox="1">
                <a:spLocks noChangeArrowheads="1"/>
              </p:cNvSpPr>
              <p:nvPr/>
            </p:nvSpPr>
            <p:spPr bwMode="auto">
              <a:xfrm>
                <a:off x="2988" y="3153"/>
                <a:ext cx="1332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n-US"/>
                  <a:t>Operationalization</a:t>
                </a:r>
              </a:p>
            </p:txBody>
          </p:sp>
          <p:sp>
            <p:nvSpPr>
              <p:cNvPr id="5141" name="Text Box 36"/>
              <p:cNvSpPr txBox="1">
                <a:spLocks noChangeArrowheads="1"/>
              </p:cNvSpPr>
              <p:nvPr/>
            </p:nvSpPr>
            <p:spPr bwMode="auto">
              <a:xfrm>
                <a:off x="0" y="3153"/>
                <a:ext cx="1090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r" eaLnBrk="1" hangingPunct="1"/>
                <a:r>
                  <a:rPr lang="en-US"/>
                  <a:t>Data Analysis</a:t>
                </a:r>
              </a:p>
            </p:txBody>
          </p:sp>
          <p:sp>
            <p:nvSpPr>
              <p:cNvPr id="5142" name="Text Box 37"/>
              <p:cNvSpPr txBox="1">
                <a:spLocks noChangeArrowheads="1"/>
              </p:cNvSpPr>
              <p:nvPr/>
            </p:nvSpPr>
            <p:spPr bwMode="auto">
              <a:xfrm>
                <a:off x="1534" y="4141"/>
                <a:ext cx="1010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Measurement</a:t>
                </a:r>
              </a:p>
            </p:txBody>
          </p:sp>
        </p:grpSp>
        <p:grpSp>
          <p:nvGrpSpPr>
            <p:cNvPr id="5125" name="Group 51"/>
            <p:cNvGrpSpPr>
              <a:grpSpLocks/>
            </p:cNvGrpSpPr>
            <p:nvPr/>
          </p:nvGrpSpPr>
          <p:grpSpPr bwMode="auto">
            <a:xfrm>
              <a:off x="104" y="1824"/>
              <a:ext cx="2221" cy="2247"/>
              <a:chOff x="144" y="1824"/>
              <a:chExt cx="2221" cy="2247"/>
            </a:xfrm>
          </p:grpSpPr>
          <p:sp>
            <p:nvSpPr>
              <p:cNvPr id="5134" name="Oval 39"/>
              <p:cNvSpPr>
                <a:spLocks noChangeArrowheads="1"/>
              </p:cNvSpPr>
              <p:nvPr/>
            </p:nvSpPr>
            <p:spPr bwMode="auto">
              <a:xfrm>
                <a:off x="829" y="1824"/>
                <a:ext cx="1536" cy="1440"/>
              </a:xfrm>
              <a:prstGeom prst="ellips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5" name="Line 40"/>
              <p:cNvSpPr>
                <a:spLocks noChangeShapeType="1"/>
              </p:cNvSpPr>
              <p:nvPr/>
            </p:nvSpPr>
            <p:spPr bwMode="auto">
              <a:xfrm flipH="1">
                <a:off x="864" y="3184"/>
                <a:ext cx="384" cy="60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36" name="Text Box 41"/>
              <p:cNvSpPr txBox="1">
                <a:spLocks noChangeArrowheads="1"/>
              </p:cNvSpPr>
              <p:nvPr/>
            </p:nvSpPr>
            <p:spPr bwMode="auto">
              <a:xfrm>
                <a:off x="144" y="3840"/>
                <a:ext cx="9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b="1"/>
                  <a:t>Statistics</a:t>
                </a:r>
              </a:p>
            </p:txBody>
          </p:sp>
        </p:grpSp>
        <p:grpSp>
          <p:nvGrpSpPr>
            <p:cNvPr id="5126" name="Group 50"/>
            <p:cNvGrpSpPr>
              <a:grpSpLocks/>
            </p:cNvGrpSpPr>
            <p:nvPr/>
          </p:nvGrpSpPr>
          <p:grpSpPr bwMode="auto">
            <a:xfrm>
              <a:off x="1344" y="864"/>
              <a:ext cx="4080" cy="1707"/>
              <a:chOff x="1248" y="864"/>
              <a:chExt cx="4080" cy="1707"/>
            </a:xfrm>
          </p:grpSpPr>
          <p:sp>
            <p:nvSpPr>
              <p:cNvPr id="5131" name="Oval 43"/>
              <p:cNvSpPr>
                <a:spLocks noChangeArrowheads="1"/>
              </p:cNvSpPr>
              <p:nvPr/>
            </p:nvSpPr>
            <p:spPr bwMode="auto">
              <a:xfrm rot="900000">
                <a:off x="1248" y="893"/>
                <a:ext cx="3360" cy="1678"/>
              </a:xfrm>
              <a:prstGeom prst="ellips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2" name="Line 44"/>
              <p:cNvSpPr>
                <a:spLocks noChangeShapeType="1"/>
              </p:cNvSpPr>
              <p:nvPr/>
            </p:nvSpPr>
            <p:spPr bwMode="auto">
              <a:xfrm flipV="1">
                <a:off x="4040" y="1056"/>
                <a:ext cx="462" cy="266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33" name="Text Box 45"/>
              <p:cNvSpPr txBox="1">
                <a:spLocks noChangeArrowheads="1"/>
              </p:cNvSpPr>
              <p:nvPr/>
            </p:nvSpPr>
            <p:spPr bwMode="auto">
              <a:xfrm>
                <a:off x="4416" y="864"/>
                <a:ext cx="9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b="1"/>
                  <a:t>Theory</a:t>
                </a:r>
              </a:p>
            </p:txBody>
          </p:sp>
        </p:grpSp>
        <p:grpSp>
          <p:nvGrpSpPr>
            <p:cNvPr id="5127" name="Group 54"/>
            <p:cNvGrpSpPr>
              <a:grpSpLocks/>
            </p:cNvGrpSpPr>
            <p:nvPr/>
          </p:nvGrpSpPr>
          <p:grpSpPr bwMode="auto">
            <a:xfrm>
              <a:off x="1253" y="2505"/>
              <a:ext cx="4459" cy="1710"/>
              <a:chOff x="1253" y="2505"/>
              <a:chExt cx="4459" cy="1710"/>
            </a:xfrm>
          </p:grpSpPr>
          <p:sp>
            <p:nvSpPr>
              <p:cNvPr id="5128" name="Oval 47"/>
              <p:cNvSpPr>
                <a:spLocks noChangeArrowheads="1"/>
              </p:cNvSpPr>
              <p:nvPr/>
            </p:nvSpPr>
            <p:spPr bwMode="auto">
              <a:xfrm rot="-900000">
                <a:off x="1253" y="2505"/>
                <a:ext cx="3918" cy="1488"/>
              </a:xfrm>
              <a:prstGeom prst="ellips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9" name="Line 48"/>
              <p:cNvSpPr>
                <a:spLocks noChangeShapeType="1"/>
              </p:cNvSpPr>
              <p:nvPr/>
            </p:nvSpPr>
            <p:spPr bwMode="auto">
              <a:xfrm>
                <a:off x="4080" y="3744"/>
                <a:ext cx="528" cy="28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30" name="Text Box 49"/>
              <p:cNvSpPr txBox="1">
                <a:spLocks noChangeArrowheads="1"/>
              </p:cNvSpPr>
              <p:nvPr/>
            </p:nvSpPr>
            <p:spPr bwMode="auto">
              <a:xfrm>
                <a:off x="4608" y="3984"/>
                <a:ext cx="11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b="1"/>
                  <a:t>Methodology</a:t>
                </a: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753453" y="1554956"/>
            <a:ext cx="1427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  <a:hlinkClick r:id="rId2"/>
              </a:rPr>
              <a:t>Theory</a:t>
            </a:r>
            <a:endParaRPr lang="en-GB" sz="2400" b="1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99982" y="3212028"/>
            <a:ext cx="193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Hypotheses</a:t>
            </a:r>
            <a:endParaRPr lang="en-GB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47808" y="5130356"/>
            <a:ext cx="1982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Research </a:t>
            </a:r>
          </a:p>
          <a:p>
            <a:pPr algn="ctr"/>
            <a:r>
              <a:rPr lang="en-US" sz="2400" b="1" dirty="0" smtClean="0"/>
              <a:t>Design</a:t>
            </a:r>
            <a:endParaRPr lang="en-GB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123162" y="5172929"/>
            <a:ext cx="2299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Data Collection</a:t>
            </a:r>
            <a:endParaRPr lang="en-GB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738478" y="3352800"/>
            <a:ext cx="1816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Findings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95490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Rates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Difference between a rate and a proportion?</a:t>
            </a:r>
          </a:p>
          <a:p>
            <a:pPr lvl="1"/>
            <a:r>
              <a:rPr lang="en-US" dirty="0" smtClean="0"/>
              <a:t>Proportions cannot lie outside 0, 1 interval</a:t>
            </a:r>
          </a:p>
          <a:p>
            <a:pPr lvl="2"/>
            <a:r>
              <a:rPr lang="en-US" dirty="0" smtClean="0"/>
              <a:t>Rates can be anywhere between 0 and infinity.</a:t>
            </a:r>
          </a:p>
          <a:p>
            <a:pPr lvl="1"/>
            <a:r>
              <a:rPr lang="en-US" dirty="0" smtClean="0"/>
              <a:t>Denominator of a proportion is a fixed sample size (n)</a:t>
            </a:r>
          </a:p>
          <a:p>
            <a:pPr lvl="2"/>
            <a:r>
              <a:rPr lang="en-US" dirty="0" smtClean="0"/>
              <a:t>Denominator of a rate is often an </a:t>
            </a:r>
            <a:r>
              <a:rPr lang="en-US" u="sng" dirty="0" smtClean="0"/>
              <a:t>estimated</a:t>
            </a:r>
            <a:r>
              <a:rPr lang="en-US" dirty="0" smtClean="0"/>
              <a:t> population size.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7576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Calculating Crime Rates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Which region had the most robberies in 1999?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Why does the South have more robberies?</a:t>
            </a:r>
          </a:p>
          <a:p>
            <a:pPr lvl="1"/>
            <a:r>
              <a:rPr lang="en-US" dirty="0" smtClean="0"/>
              <a:t>More dangerous?</a:t>
            </a:r>
          </a:p>
          <a:p>
            <a:pPr lvl="1"/>
            <a:r>
              <a:rPr lang="en-US" dirty="0" smtClean="0"/>
              <a:t>More people?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919214"/>
              </p:ext>
            </p:extLst>
          </p:nvPr>
        </p:nvGraphicFramePr>
        <p:xfrm>
          <a:off x="2133600" y="2362200"/>
          <a:ext cx="6096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Northeast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88,072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.215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Midwest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81,651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.199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150,817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.368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89,130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.218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409,670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1.0</a:t>
                      </a:r>
                      <a:endParaRPr lang="en-GB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442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Calculating Crime Rates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Does the South also have the highest crime rate?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Northeast is actually more dangerous.</a:t>
            </a:r>
          </a:p>
          <a:p>
            <a:pPr lvl="1"/>
            <a:r>
              <a:rPr lang="en-US" dirty="0" smtClean="0"/>
              <a:t>Rates account for differences in “eligible” population, or the “population at risk.”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264126"/>
              </p:ext>
            </p:extLst>
          </p:nvPr>
        </p:nvGraphicFramePr>
        <p:xfrm>
          <a:off x="457200" y="2743200"/>
          <a:ext cx="8153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905000"/>
                <a:gridCol w="2362200"/>
                <a:gridCol w="2209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Region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Count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Population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Rate per 100k</a:t>
                      </a:r>
                      <a:endParaRPr lang="en-GB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Northeast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88,072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51,830,000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169.9</a:t>
                      </a:r>
                      <a:endParaRPr lang="en-GB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Midwest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81,651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63,242,000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129.1</a:t>
                      </a:r>
                      <a:endParaRPr lang="en-GB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South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150,817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96,470,000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156.3</a:t>
                      </a:r>
                      <a:endParaRPr lang="en-GB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89,130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61,149,000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145.8</a:t>
                      </a:r>
                      <a:endParaRPr lang="en-GB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020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Proportional Difference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Proportional Difference (Change)</a:t>
            </a:r>
          </a:p>
          <a:p>
            <a:pPr lvl="1"/>
            <a:r>
              <a:rPr lang="en-US" sz="2800" dirty="0" smtClean="0"/>
              <a:t>Comparison of a single variable across two time periods, or simply to compare the relative magnitudes of two values.</a:t>
            </a:r>
          </a:p>
          <a:p>
            <a:pPr marL="411480" lvl="1" indent="0">
              <a:buNone/>
            </a:pPr>
            <a:endParaRPr lang="en-US" sz="2800" dirty="0" smtClean="0"/>
          </a:p>
          <a:p>
            <a:pPr lvl="1"/>
            <a:r>
              <a:rPr lang="en-US" sz="2800" dirty="0" smtClean="0"/>
              <a:t>Typically multiplied by 100 to get % difference</a:t>
            </a:r>
          </a:p>
          <a:p>
            <a:pPr lvl="2"/>
            <a:r>
              <a:rPr lang="en-US" sz="2400" dirty="0" smtClean="0"/>
              <a:t>% change = ((Time 2 – Time 1) / Time 1) X 100</a:t>
            </a:r>
          </a:p>
          <a:p>
            <a:pPr lvl="3"/>
            <a:r>
              <a:rPr lang="en-US" sz="2400" dirty="0" smtClean="0"/>
              <a:t>Or, ((Comparison – Baseline) / Baseline) X 100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600864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Proportional Difference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Change in homicide rate</a:t>
            </a:r>
          </a:p>
          <a:p>
            <a:pPr lvl="1"/>
            <a:r>
              <a:rPr lang="en-US" dirty="0" smtClean="0"/>
              <a:t>1994 Rate = 9.0 per 100,000</a:t>
            </a:r>
          </a:p>
          <a:p>
            <a:pPr lvl="1"/>
            <a:r>
              <a:rPr lang="en-US" dirty="0" smtClean="0"/>
              <a:t>1999 Rate = 5.7 per 100,000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large was the change in homicide?</a:t>
            </a:r>
          </a:p>
          <a:p>
            <a:pPr lvl="1"/>
            <a:r>
              <a:rPr lang="en-US" dirty="0" smtClean="0"/>
              <a:t>% change = ((T2-T1) / (T1) X 100 = ((5.7 – 9.0) / (9.0) X 100 = (-3.3 / 9.0) X 100 = -36.7</a:t>
            </a:r>
          </a:p>
          <a:p>
            <a:pPr lvl="1"/>
            <a:endParaRPr lang="en-US" dirty="0"/>
          </a:p>
          <a:p>
            <a:r>
              <a:rPr lang="en-US" dirty="0" smtClean="0"/>
              <a:t>Homicide declined 36.7% from 1994 to 1999.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78654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Proportional Difference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Homicide rate (per 100,000) by region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Which region experienced the largest drop?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919715"/>
              </p:ext>
            </p:extLst>
          </p:nvPr>
        </p:nvGraphicFramePr>
        <p:xfrm>
          <a:off x="609600" y="1981200"/>
          <a:ext cx="7772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6891"/>
                <a:gridCol w="1702526"/>
                <a:gridCol w="1239883"/>
                <a:gridCol w="1943100"/>
              </a:tblGrid>
              <a:tr h="3352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Region (# of states)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1994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1999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 Change</a:t>
                      </a:r>
                      <a:endParaRPr lang="en-GB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New England (6)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-35.9%</a:t>
                      </a:r>
                      <a:endParaRPr lang="en-GB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Middle Atlantic (3)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-43.9%</a:t>
                      </a:r>
                      <a:endParaRPr lang="en-GB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E.</a:t>
                      </a:r>
                      <a:r>
                        <a:rPr lang="en-US" baseline="0" dirty="0" smtClean="0"/>
                        <a:t> North Central (5)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-29.8%</a:t>
                      </a:r>
                      <a:endParaRPr lang="en-GB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W. North Central (7)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-25.0%</a:t>
                      </a:r>
                      <a:endParaRPr lang="en-GB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South Atlantic (8)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-52.5%</a:t>
                      </a:r>
                      <a:endParaRPr lang="en-GB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E. South Central (4)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-32.0%</a:t>
                      </a:r>
                      <a:endParaRPr lang="en-GB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W. South Central (4)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-42.5%</a:t>
                      </a:r>
                      <a:endParaRPr lang="en-GB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Mountain (8)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-15.3%</a:t>
                      </a:r>
                      <a:endParaRPr lang="en-GB" dirty="0"/>
                    </a:p>
                  </a:txBody>
                  <a:tcPr/>
                </a:tc>
              </a:tr>
              <a:tr h="3352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Pacific (5)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-48.5%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4209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Proportional Difference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Alternative way to compute % change</a:t>
            </a:r>
          </a:p>
          <a:p>
            <a:pPr lvl="1"/>
            <a:r>
              <a:rPr lang="en-US" sz="3200" dirty="0" smtClean="0"/>
              <a:t>Subtract 1.0 from the ratio of comparison (T2) to baseline (T1).</a:t>
            </a:r>
          </a:p>
          <a:p>
            <a:pPr lvl="2"/>
            <a:r>
              <a:rPr lang="en-US" sz="2400" dirty="0" smtClean="0"/>
              <a:t>% change = ((Time 2 – Time 1) / Time 1) X 100</a:t>
            </a:r>
          </a:p>
          <a:p>
            <a:pPr lvl="3"/>
            <a:r>
              <a:rPr lang="en-US" sz="2400" dirty="0" smtClean="0"/>
              <a:t>= ((Time 2 / Time 1) – (Time 1 / Time 1)) X 100</a:t>
            </a:r>
          </a:p>
          <a:p>
            <a:pPr lvl="3"/>
            <a:r>
              <a:rPr lang="en-US" sz="2400" dirty="0" smtClean="0"/>
              <a:t>= ((Time 2 / Time 1) – 1) X 100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54296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Proportional Difference (cont.)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Proportional/Percent change can be misleading with a low baseline.</a:t>
            </a:r>
          </a:p>
          <a:p>
            <a:pPr lvl="1"/>
            <a:r>
              <a:rPr lang="en-US" sz="2800" dirty="0" smtClean="0"/>
              <a:t>A 100% increase from a baseline of 1 is not as notable as a 100% increase from a baseline of 50.</a:t>
            </a:r>
          </a:p>
          <a:p>
            <a:pPr marL="411480" lvl="1" indent="0">
              <a:buNone/>
            </a:pPr>
            <a:endParaRPr lang="en-US" sz="2800" dirty="0" smtClean="0"/>
          </a:p>
          <a:p>
            <a:r>
              <a:rPr lang="en-US" sz="3600" dirty="0" smtClean="0"/>
              <a:t>Useful to report both baseline value as well as percent change. 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7335749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Frequency Distributions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kind of data table that is a useful way to summarize data.</a:t>
            </a:r>
          </a:p>
          <a:p>
            <a:pPr lvl="1"/>
            <a:r>
              <a:rPr lang="en-US" dirty="0" smtClean="0"/>
              <a:t>Table should list categories and frequencies, at minimum.</a:t>
            </a:r>
          </a:p>
          <a:p>
            <a:pPr lvl="1"/>
            <a:r>
              <a:rPr lang="en-US" dirty="0" smtClean="0"/>
              <a:t>Often lists proportions and </a:t>
            </a:r>
            <a:r>
              <a:rPr lang="en-US" dirty="0" err="1" smtClean="0"/>
              <a:t>percents</a:t>
            </a:r>
            <a:r>
              <a:rPr lang="en-US" dirty="0" smtClean="0"/>
              <a:t>, also. </a:t>
            </a:r>
          </a:p>
          <a:p>
            <a:pPr lvl="1"/>
            <a:endParaRPr lang="en-US" dirty="0"/>
          </a:p>
          <a:p>
            <a:r>
              <a:rPr lang="en-US" dirty="0" smtClean="0"/>
              <a:t>Provides visualization of how cases are spread out across categories/values.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6313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Frequency Distributions with Nominal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Display f, n, p, %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HINT: Make sure the proportions add up to within rounding error of 1.0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66704"/>
              </p:ext>
            </p:extLst>
          </p:nvPr>
        </p:nvGraphicFramePr>
        <p:xfrm>
          <a:off x="609600" y="2209800"/>
          <a:ext cx="8001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1447800"/>
                <a:gridCol w="16002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Family Structure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f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p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%</a:t>
                      </a:r>
                      <a:endParaRPr lang="en-GB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Both biological</a:t>
                      </a:r>
                      <a:r>
                        <a:rPr lang="en-US" baseline="0" dirty="0" smtClean="0"/>
                        <a:t> parents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.483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48.3%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 On</a:t>
                      </a:r>
                      <a:r>
                        <a:rPr lang="en-US" baseline="0" dirty="0" smtClean="0"/>
                        <a:t>e biological/one step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.145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14.5%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 Biological mom only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.285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28.5%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 Biological dad only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.034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3.4%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 Other family member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.054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5.4%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6929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1.001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100.1%</a:t>
                      </a:r>
                      <a:endParaRPr lang="en-GB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17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Types of Statistical Research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</a:t>
            </a:r>
          </a:p>
          <a:p>
            <a:pPr lvl="1"/>
            <a:r>
              <a:rPr lang="en-US" dirty="0" smtClean="0"/>
              <a:t>Examines program/law/law enforcement outcomes.</a:t>
            </a:r>
          </a:p>
          <a:p>
            <a:r>
              <a:rPr lang="en-US" dirty="0" smtClean="0"/>
              <a:t>Exploratory</a:t>
            </a:r>
          </a:p>
          <a:p>
            <a:pPr lvl="1"/>
            <a:r>
              <a:rPr lang="en-US" dirty="0" smtClean="0"/>
              <a:t>Examines unfamiliar topics lacking previous research.</a:t>
            </a:r>
          </a:p>
          <a:p>
            <a:r>
              <a:rPr lang="en-US" dirty="0" smtClean="0"/>
              <a:t>Descriptive</a:t>
            </a:r>
          </a:p>
          <a:p>
            <a:pPr lvl="1"/>
            <a:r>
              <a:rPr lang="en-US" dirty="0" smtClean="0"/>
              <a:t>Examines a particular phenomenon in a particular sample.</a:t>
            </a:r>
          </a:p>
        </p:txBody>
      </p:sp>
    </p:spTree>
    <p:extLst>
      <p:ext uri="{BB962C8B-B14F-4D97-AF65-F5344CB8AC3E}">
        <p14:creationId xmlns:p14="http://schemas.microsoft.com/office/powerpoint/2010/main" val="348064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Frequency Distributions with Nominal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47545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Can be informative to compare 2+ groups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2800" dirty="0" smtClean="0"/>
          </a:p>
          <a:p>
            <a:endParaRPr lang="en-US" sz="2800" dirty="0"/>
          </a:p>
          <a:p>
            <a:r>
              <a:rPr lang="en-US" sz="2800" smtClean="0"/>
              <a:t>How </a:t>
            </a:r>
            <a:r>
              <a:rPr lang="en-US" sz="2800" dirty="0" smtClean="0"/>
              <a:t>does family structure differ?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952943"/>
              </p:ext>
            </p:extLst>
          </p:nvPr>
        </p:nvGraphicFramePr>
        <p:xfrm>
          <a:off x="685800" y="2133600"/>
          <a:ext cx="7848600" cy="3511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842"/>
                <a:gridCol w="586811"/>
                <a:gridCol w="880216"/>
                <a:gridCol w="880216"/>
                <a:gridCol w="1173621"/>
                <a:gridCol w="733513"/>
                <a:gridCol w="733513"/>
                <a:gridCol w="806868"/>
              </a:tblGrid>
              <a:tr h="279113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White Youth</a:t>
                      </a:r>
                      <a:endParaRPr lang="en-GB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Black Youth</a:t>
                      </a:r>
                      <a:endParaRPr lang="en-GB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27911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Family Structure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f</a:t>
                      </a:r>
                      <a:endParaRPr lang="en-GB" sz="16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p</a:t>
                      </a:r>
                      <a:endParaRPr lang="en-GB" sz="16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%</a:t>
                      </a:r>
                      <a:endParaRPr lang="en-GB" sz="16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f</a:t>
                      </a:r>
                      <a:endParaRPr lang="en-GB" sz="16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p</a:t>
                      </a:r>
                      <a:endParaRPr lang="en-GB" sz="16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smtClean="0"/>
                        <a:t>%</a:t>
                      </a:r>
                      <a:endParaRPr lang="en-GB" sz="1600" i="1" dirty="0"/>
                    </a:p>
                  </a:txBody>
                  <a:tcPr anchor="ctr"/>
                </a:tc>
              </a:tr>
              <a:tr h="4817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 Both bio. Parents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2743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.594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59.4%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607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.263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26.3%</a:t>
                      </a:r>
                      <a:endParaRPr lang="en-GB" sz="1600" dirty="0"/>
                    </a:p>
                  </a:txBody>
                  <a:tcPr anchor="ctr"/>
                </a:tc>
              </a:tr>
              <a:tr h="4817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 One bio./one step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706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.153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15.3%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296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.128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12.8%</a:t>
                      </a:r>
                      <a:endParaRPr lang="en-GB" sz="1600" dirty="0"/>
                    </a:p>
                  </a:txBody>
                  <a:tcPr anchor="ctr"/>
                </a:tc>
              </a:tr>
              <a:tr h="4817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 Bio. Mom only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864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.187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18.7%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1108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.480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48.0%</a:t>
                      </a:r>
                      <a:endParaRPr lang="en-GB" sz="1600" dirty="0"/>
                    </a:p>
                  </a:txBody>
                  <a:tcPr anchor="ctr"/>
                </a:tc>
              </a:tr>
              <a:tr h="27911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 Bio. Dad only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172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.037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3.7%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61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.026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2.6%</a:t>
                      </a:r>
                      <a:endParaRPr lang="en-GB" sz="1600" dirty="0"/>
                    </a:p>
                  </a:txBody>
                  <a:tcPr anchor="ctr"/>
                </a:tc>
              </a:tr>
              <a:tr h="4817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 Other family member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136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.029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2.9%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236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.102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10.2%</a:t>
                      </a:r>
                      <a:endParaRPr lang="en-GB" sz="1600" dirty="0"/>
                    </a:p>
                  </a:txBody>
                  <a:tcPr anchor="ctr"/>
                </a:tc>
              </a:tr>
              <a:tr h="481756"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4621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1.000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100%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2308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0.999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99.9%</a:t>
                      </a:r>
                      <a:endParaRPr lang="en-GB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400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Frequency Distributions with Ordinal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Can add </a:t>
            </a:r>
            <a:r>
              <a:rPr lang="en-US" dirty="0" err="1" smtClean="0"/>
              <a:t>cumulatives</a:t>
            </a:r>
            <a:r>
              <a:rPr lang="en-US" dirty="0" smtClean="0"/>
              <a:t> (</a:t>
            </a:r>
            <a:r>
              <a:rPr lang="en-US" dirty="0" err="1" smtClean="0"/>
              <a:t>cf</a:t>
            </a:r>
            <a:r>
              <a:rPr lang="en-US" dirty="0" smtClean="0"/>
              <a:t>, </a:t>
            </a:r>
            <a:r>
              <a:rPr lang="en-US" dirty="0" err="1" smtClean="0"/>
              <a:t>cp</a:t>
            </a:r>
            <a:r>
              <a:rPr lang="en-US" dirty="0" smtClean="0"/>
              <a:t>, c%)</a:t>
            </a:r>
          </a:p>
          <a:p>
            <a:pPr lvl="1"/>
            <a:r>
              <a:rPr lang="en-US" dirty="0" smtClean="0"/>
              <a:t>Cumulative frequency is the frequency of a row plus all preceding rows.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Notice that the </a:t>
            </a:r>
            <a:r>
              <a:rPr lang="en-US" dirty="0" err="1" smtClean="0"/>
              <a:t>cf</a:t>
            </a:r>
            <a:r>
              <a:rPr lang="en-US" dirty="0" smtClean="0"/>
              <a:t> of the last row is equal to n</a:t>
            </a:r>
          </a:p>
          <a:p>
            <a:pPr marL="411480" lvl="1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925927"/>
              </p:ext>
            </p:extLst>
          </p:nvPr>
        </p:nvGraphicFramePr>
        <p:xfrm>
          <a:off x="381001" y="3200400"/>
          <a:ext cx="845819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399"/>
                <a:gridCol w="1066800"/>
                <a:gridCol w="1143000"/>
                <a:gridCol w="1143000"/>
                <a:gridCol w="990600"/>
                <a:gridCol w="1066800"/>
                <a:gridCol w="9905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Grades in 8th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cf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cp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c%</a:t>
                      </a:r>
                      <a:endParaRPr lang="en-GB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A’s &amp; B’s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3186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.370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37.0%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3186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.370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37.0%</a:t>
                      </a:r>
                      <a:endParaRPr lang="en-GB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 B’s &amp; C’s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3238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.376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37.6%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6424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.746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74.6%</a:t>
                      </a:r>
                      <a:endParaRPr lang="en-GB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 C’s &amp; D’s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1850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.215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21.5%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8274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.961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96.1%</a:t>
                      </a:r>
                      <a:endParaRPr lang="en-GB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 D’s &amp; F’s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330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.038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3.8%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8604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.999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99.9%</a:t>
                      </a:r>
                      <a:endParaRPr lang="en-GB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8604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.999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99.9%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3893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Women Really Are Smarter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% to determine if young males or females perform better academically</a:t>
            </a:r>
          </a:p>
          <a:p>
            <a:pPr lvl="1"/>
            <a:r>
              <a:rPr lang="en-US" dirty="0" smtClean="0"/>
              <a:t>What percentage bet B’s &amp; C’s or better?</a:t>
            </a:r>
          </a:p>
          <a:p>
            <a:pPr marL="411480" lvl="1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240104"/>
              </p:ext>
            </p:extLst>
          </p:nvPr>
        </p:nvGraphicFramePr>
        <p:xfrm>
          <a:off x="304800" y="3276600"/>
          <a:ext cx="8458200" cy="3276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640"/>
                <a:gridCol w="1691640"/>
                <a:gridCol w="1691640"/>
                <a:gridCol w="1691640"/>
                <a:gridCol w="1691640"/>
              </a:tblGrid>
              <a:tr h="46808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Males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Females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468086">
                <a:tc>
                  <a:txBody>
                    <a:bodyPr/>
                    <a:lstStyle/>
                    <a:p>
                      <a:r>
                        <a:rPr lang="en-US" dirty="0" smtClean="0"/>
                        <a:t>Grades in 8th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c%</a:t>
                      </a:r>
                      <a:endParaRPr lang="en-GB" dirty="0"/>
                    </a:p>
                  </a:txBody>
                  <a:tcPr/>
                </a:tc>
              </a:tr>
              <a:tr h="468086">
                <a:tc>
                  <a:txBody>
                    <a:bodyPr/>
                    <a:lstStyle/>
                    <a:p>
                      <a:r>
                        <a:rPr lang="en-US" dirty="0" smtClean="0"/>
                        <a:t>1 A’s &amp; B’s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29.3%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29.3%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45.2%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45.2%</a:t>
                      </a:r>
                      <a:endParaRPr lang="en-GB" dirty="0"/>
                    </a:p>
                  </a:txBody>
                  <a:tcPr/>
                </a:tc>
              </a:tr>
              <a:tr h="468086">
                <a:tc>
                  <a:txBody>
                    <a:bodyPr/>
                    <a:lstStyle/>
                    <a:p>
                      <a:r>
                        <a:rPr lang="en-US" dirty="0" smtClean="0"/>
                        <a:t>2 B’s &amp; C’s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38.9%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68.2%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36.3%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81.5%</a:t>
                      </a:r>
                      <a:endParaRPr lang="en-GB" dirty="0"/>
                    </a:p>
                  </a:txBody>
                  <a:tcPr/>
                </a:tc>
              </a:tr>
              <a:tr h="468086">
                <a:tc>
                  <a:txBody>
                    <a:bodyPr/>
                    <a:lstStyle/>
                    <a:p>
                      <a:r>
                        <a:rPr lang="en-US" dirty="0" smtClean="0"/>
                        <a:t>3 C’s &amp; D’s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26.8%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95.0%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16.0%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97.5%</a:t>
                      </a:r>
                      <a:endParaRPr lang="en-GB" dirty="0"/>
                    </a:p>
                  </a:txBody>
                  <a:tcPr/>
                </a:tc>
              </a:tr>
              <a:tr h="468086">
                <a:tc>
                  <a:txBody>
                    <a:bodyPr/>
                    <a:lstStyle/>
                    <a:p>
                      <a:r>
                        <a:rPr lang="en-US" dirty="0" smtClean="0"/>
                        <a:t>4 D’s &amp; F’s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100.0%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2.6%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100.1%</a:t>
                      </a:r>
                      <a:endParaRPr lang="en-GB" dirty="0"/>
                    </a:p>
                  </a:txBody>
                  <a:tcPr/>
                </a:tc>
              </a:tr>
              <a:tr h="468086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100.0%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100.1%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9680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Frequency Distributions with Discrete, Interval-Ratio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delinquents (D) spend their free time differently than non-delinquents (ND)?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750612"/>
              </p:ext>
            </p:extLst>
          </p:nvPr>
        </p:nvGraphicFramePr>
        <p:xfrm>
          <a:off x="457200" y="2819400"/>
          <a:ext cx="8305800" cy="3651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1447800"/>
                <a:gridCol w="1600200"/>
                <a:gridCol w="1295400"/>
                <a:gridCol w="1066800"/>
              </a:tblGrid>
              <a:tr h="33798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Non-Delinquents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Delinquents</a:t>
                      </a:r>
                      <a:endParaRPr lang="en-GB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725135">
                <a:tc>
                  <a:txBody>
                    <a:bodyPr/>
                    <a:lstStyle/>
                    <a:p>
                      <a:r>
                        <a:rPr lang="en-US" dirty="0" smtClean="0"/>
                        <a:t># of Weekdays Do Homework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c%</a:t>
                      </a:r>
                      <a:endParaRPr lang="en-GB" dirty="0"/>
                    </a:p>
                  </a:txBody>
                  <a:tcPr anchor="ctr"/>
                </a:tc>
              </a:tr>
              <a:tr h="337983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8.4%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8.4%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14.8%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14.8%</a:t>
                      </a:r>
                      <a:endParaRPr lang="en-GB" dirty="0"/>
                    </a:p>
                  </a:txBody>
                  <a:tcPr anchor="ctr"/>
                </a:tc>
              </a:tr>
              <a:tr h="337983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3.3%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11.7%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5.1%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19.9%</a:t>
                      </a:r>
                      <a:endParaRPr lang="en-GB" dirty="0"/>
                    </a:p>
                  </a:txBody>
                  <a:tcPr anchor="ctr"/>
                </a:tc>
              </a:tr>
              <a:tr h="337983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7.5%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19.2%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10.4%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30.3%</a:t>
                      </a:r>
                      <a:endParaRPr lang="en-GB" dirty="0"/>
                    </a:p>
                  </a:txBody>
                  <a:tcPr anchor="ctr"/>
                </a:tc>
              </a:tr>
              <a:tr h="337983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17.5%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36.7%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21.0%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51.3%</a:t>
                      </a:r>
                      <a:endParaRPr lang="en-GB" dirty="0"/>
                    </a:p>
                  </a:txBody>
                  <a:tcPr anchor="ctr"/>
                </a:tc>
              </a:tr>
              <a:tr h="337983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24.4%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61.1%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19.8%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71.1%</a:t>
                      </a:r>
                      <a:endParaRPr lang="en-GB" dirty="0"/>
                    </a:p>
                  </a:txBody>
                  <a:tcPr anchor="ctr"/>
                </a:tc>
              </a:tr>
              <a:tr h="337983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38.8%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99.9%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29.0%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100.1%</a:t>
                      </a:r>
                      <a:endParaRPr lang="en-GB" dirty="0"/>
                    </a:p>
                  </a:txBody>
                  <a:tcPr anchor="ctr"/>
                </a:tc>
              </a:tr>
              <a:tr h="337983">
                <a:tc>
                  <a:txBody>
                    <a:bodyPr/>
                    <a:lstStyle/>
                    <a:p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99.9%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100.1%</a:t>
                      </a:r>
                      <a:endParaRPr lang="en-GB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b="1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7484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sz="4000" dirty="0" smtClean="0"/>
              <a:t>Frequency Distributions with Discrete, Interval-Ratio Data (cont.)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months sentenced for armed robbery (n = 40)</a:t>
            </a:r>
          </a:p>
          <a:p>
            <a:pPr lvl="1"/>
            <a:r>
              <a:rPr lang="en-US" dirty="0" smtClean="0"/>
              <a:t>36 38 39 47 50 51 51 53 55 55 56 57 60 62 63 64 64 66 67 68 69 70 70 70 71 75 78 79 80 80 81 83 85 86 87 89 95 98 99 99</a:t>
            </a:r>
          </a:p>
          <a:p>
            <a:pPr lvl="1"/>
            <a:endParaRPr lang="en-US" dirty="0"/>
          </a:p>
          <a:p>
            <a:r>
              <a:rPr lang="en-US" dirty="0" smtClean="0"/>
              <a:t>What would be the problem with creating a frequency distribution with these data?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22601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Simple Frequency Distribution of Sentence Length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3549579"/>
              </p:ext>
            </p:extLst>
          </p:nvPr>
        </p:nvGraphicFramePr>
        <p:xfrm>
          <a:off x="457200" y="1646238"/>
          <a:ext cx="8229600" cy="4872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847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Sentence Length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GB" dirty="0"/>
                    </a:p>
                  </a:txBody>
                  <a:tcPr/>
                </a:tc>
              </a:tr>
              <a:tr h="3847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847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847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847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847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847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847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847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847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847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8477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5366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Grouped Frequency Distributions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grouped frequency distribution can come in handy for certain types of data.</a:t>
            </a:r>
          </a:p>
          <a:p>
            <a:pPr lvl="1"/>
            <a:r>
              <a:rPr lang="en-US" dirty="0" smtClean="0"/>
              <a:t>Discrete, interval-ratio data with a large number of values.</a:t>
            </a:r>
          </a:p>
          <a:p>
            <a:pPr lvl="1"/>
            <a:r>
              <a:rPr lang="en-US" dirty="0" smtClean="0"/>
              <a:t>Continuous, interval-ratio data.</a:t>
            </a:r>
          </a:p>
          <a:p>
            <a:r>
              <a:rPr lang="en-US" dirty="0" smtClean="0"/>
              <a:t>Groups values into “classes” or intervals.</a:t>
            </a:r>
          </a:p>
          <a:p>
            <a:r>
              <a:rPr lang="en-US" dirty="0" smtClean="0"/>
              <a:t>Frequency distributions of these classes.</a:t>
            </a:r>
          </a:p>
          <a:p>
            <a:r>
              <a:rPr lang="en-US" dirty="0" smtClean="0"/>
              <a:t>Transforms quantitative data into qualitative (ordinal) data.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29994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Steps in Creating a Grouped Frequency Distribution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1) </a:t>
            </a:r>
            <a:r>
              <a:rPr lang="en-US" sz="3900" dirty="0" smtClean="0"/>
              <a:t>Arrange raw data in ascending order</a:t>
            </a:r>
          </a:p>
          <a:p>
            <a:endParaRPr lang="en-US" sz="3900" dirty="0" smtClean="0"/>
          </a:p>
          <a:p>
            <a:r>
              <a:rPr lang="en-US" sz="3900" dirty="0" smtClean="0"/>
              <a:t>2) Choose the number of intervals</a:t>
            </a:r>
          </a:p>
          <a:p>
            <a:pPr lvl="1"/>
            <a:r>
              <a:rPr lang="en-US" sz="3000" dirty="0" smtClean="0"/>
              <a:t>Generally 5-10 intervals</a:t>
            </a:r>
          </a:p>
          <a:p>
            <a:pPr lvl="1"/>
            <a:endParaRPr lang="en-US" sz="3000" dirty="0" smtClean="0"/>
          </a:p>
          <a:p>
            <a:r>
              <a:rPr lang="en-US" sz="3900" dirty="0" smtClean="0"/>
              <a:t>3) Determine the width of intervals</a:t>
            </a:r>
          </a:p>
          <a:p>
            <a:pPr lvl="1"/>
            <a:r>
              <a:rPr lang="en-US" sz="3000" dirty="0" smtClean="0"/>
              <a:t>Calculate the range of data (99-36=63)</a:t>
            </a:r>
          </a:p>
          <a:p>
            <a:pPr lvl="1"/>
            <a:r>
              <a:rPr lang="en-US" sz="3000" dirty="0" smtClean="0"/>
              <a:t>Divide by the # of desired intervals (63/6 = 10.5)</a:t>
            </a:r>
          </a:p>
          <a:p>
            <a:pPr lvl="1"/>
            <a:r>
              <a:rPr lang="en-US" sz="3000" dirty="0" smtClean="0"/>
              <a:t>Round to a convenient interval width (10)</a:t>
            </a:r>
          </a:p>
          <a:p>
            <a:pPr lvl="2"/>
            <a:r>
              <a:rPr lang="en-US" sz="2600" dirty="0" smtClean="0"/>
              <a:t>A multiple of five is usually the easiest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7798084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Steps in Creating a Grouped Frequency Distribution 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4) Construct the interval limits</a:t>
            </a:r>
          </a:p>
          <a:p>
            <a:pPr lvl="1"/>
            <a:r>
              <a:rPr lang="en-US" dirty="0" smtClean="0"/>
              <a:t>Choose the lower limit of the 1</a:t>
            </a:r>
            <a:r>
              <a:rPr lang="en-US" baseline="30000" dirty="0" smtClean="0"/>
              <a:t>st</a:t>
            </a:r>
            <a:r>
              <a:rPr lang="en-US" dirty="0" smtClean="0"/>
              <a:t> interval (35)</a:t>
            </a:r>
          </a:p>
          <a:p>
            <a:pPr lvl="2"/>
            <a:r>
              <a:rPr lang="en-US" dirty="0" smtClean="0"/>
              <a:t>Again, easier if the lower limit is a multiple of five</a:t>
            </a:r>
          </a:p>
          <a:p>
            <a:pPr lvl="1"/>
            <a:r>
              <a:rPr lang="en-US" dirty="0" smtClean="0"/>
              <a:t>Add interval width to get 1</a:t>
            </a:r>
            <a:r>
              <a:rPr lang="en-US" baseline="30000" dirty="0" smtClean="0"/>
              <a:t>st</a:t>
            </a:r>
            <a:r>
              <a:rPr lang="en-US" dirty="0" smtClean="0"/>
              <a:t> interval (35-44)</a:t>
            </a:r>
          </a:p>
          <a:p>
            <a:pPr lvl="2"/>
            <a:r>
              <a:rPr lang="en-US" dirty="0" smtClean="0"/>
              <a:t>You can’t just add the interval width to the 1</a:t>
            </a:r>
            <a:r>
              <a:rPr lang="en-US" baseline="30000" dirty="0" smtClean="0"/>
              <a:t>st</a:t>
            </a:r>
            <a:r>
              <a:rPr lang="en-US" dirty="0" smtClean="0"/>
              <a:t> lower limit; you must include the lower limit in your count.</a:t>
            </a:r>
          </a:p>
          <a:p>
            <a:pPr lvl="1"/>
            <a:r>
              <a:rPr lang="en-US" dirty="0" smtClean="0"/>
              <a:t>Construct non-overlapping intervals such that the 1</a:t>
            </a:r>
            <a:r>
              <a:rPr lang="en-US" baseline="30000" dirty="0" smtClean="0"/>
              <a:t>st</a:t>
            </a:r>
            <a:r>
              <a:rPr lang="en-US" dirty="0" smtClean="0"/>
              <a:t> interval contains the smallest value and final interval contains the largest value</a:t>
            </a:r>
          </a:p>
          <a:p>
            <a:endParaRPr lang="en-US" dirty="0"/>
          </a:p>
          <a:p>
            <a:r>
              <a:rPr lang="en-US" dirty="0" smtClean="0"/>
              <a:t>5) Tally the # of cases that fall in each interval</a:t>
            </a:r>
          </a:p>
          <a:p>
            <a:pPr lvl="1"/>
            <a:r>
              <a:rPr lang="en-US" dirty="0" smtClean="0"/>
              <a:t>Make sure the frequencies add up to </a:t>
            </a:r>
            <a:r>
              <a:rPr lang="en-US" i="1" dirty="0" smtClean="0"/>
              <a:t>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00964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Frequency Distributions with Continuous, Interval-Ratio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State-level unemployment rates, 1998</a:t>
            </a:r>
          </a:p>
          <a:p>
            <a:pPr lvl="1"/>
            <a:r>
              <a:rPr lang="en-US" dirty="0" smtClean="0"/>
              <a:t>2.4 2.4 2.5 2.5 2.7 2.9 2.9 3.0 3.0 3.0</a:t>
            </a:r>
          </a:p>
          <a:p>
            <a:pPr lvl="1"/>
            <a:r>
              <a:rPr lang="en-US" dirty="0" smtClean="0"/>
              <a:t>3.1 3.3 3.4 3.5 3.6 3.6 3.6 3.7 3.7 3.8</a:t>
            </a:r>
          </a:p>
          <a:p>
            <a:pPr lvl="1"/>
            <a:r>
              <a:rPr lang="en-US" dirty="0" smtClean="0"/>
              <a:t>3.9 3.9 4.0 4.0 4.1 4.2 4.2 4.2 4.3 4.3</a:t>
            </a:r>
          </a:p>
          <a:p>
            <a:pPr lvl="1"/>
            <a:r>
              <a:rPr lang="en-US" dirty="0" smtClean="0"/>
              <a:t>4.3 4.5 4.6 4.6 4.7 4.8 4.8 4.8 4.9 4.9</a:t>
            </a:r>
          </a:p>
          <a:p>
            <a:pPr lvl="1"/>
            <a:r>
              <a:rPr lang="en-US" dirty="0" smtClean="0"/>
              <a:t>5.2 5.3 5.3 5.5 5.6 5.7 5.7 5.9 6.3 6.3</a:t>
            </a:r>
          </a:p>
          <a:p>
            <a:r>
              <a:rPr lang="en-US" dirty="0" smtClean="0"/>
              <a:t>~9 Intervals; Range = 6.3 – 2.4 = 3.9</a:t>
            </a:r>
          </a:p>
          <a:p>
            <a:pPr lvl="1"/>
            <a:r>
              <a:rPr lang="en-US" dirty="0" smtClean="0"/>
              <a:t>Width = 3.9/9 = 0.43 = ~0.5</a:t>
            </a:r>
          </a:p>
          <a:p>
            <a:pPr lvl="1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Interval: 2.0 – 2.4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3185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Populations and Samples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Population?</a:t>
            </a:r>
          </a:p>
          <a:p>
            <a:pPr lvl="1"/>
            <a:r>
              <a:rPr lang="en-US" dirty="0" smtClean="0"/>
              <a:t>‘</a:t>
            </a:r>
            <a:r>
              <a:rPr lang="en-US" dirty="0"/>
              <a:t>The universe of people, objects, or locations that researchers wish to </a:t>
            </a:r>
            <a:r>
              <a:rPr lang="en-US" dirty="0" smtClean="0"/>
              <a:t>study.’ </a:t>
            </a:r>
            <a:endParaRPr lang="en-GB" dirty="0" smtClean="0"/>
          </a:p>
          <a:p>
            <a:r>
              <a:rPr lang="en-US" dirty="0" smtClean="0"/>
              <a:t>What is a Sample?</a:t>
            </a:r>
          </a:p>
          <a:p>
            <a:pPr lvl="1"/>
            <a:r>
              <a:rPr lang="en-US" dirty="0" smtClean="0"/>
              <a:t>‘</a:t>
            </a:r>
            <a:r>
              <a:rPr lang="en-US" dirty="0"/>
              <a:t>A subset pulled from a population with the goal of ultimately using the people, objects, or places in the sample as a way to generalize to the population</a:t>
            </a:r>
            <a:r>
              <a:rPr lang="en-US" dirty="0" smtClean="0"/>
              <a:t>.’</a:t>
            </a:r>
          </a:p>
          <a:p>
            <a:pPr lvl="2"/>
            <a:r>
              <a:rPr lang="en-US" dirty="0" smtClean="0"/>
              <a:t>What is Probability Sampling?</a:t>
            </a:r>
          </a:p>
        </p:txBody>
      </p:sp>
    </p:spTree>
    <p:extLst>
      <p:ext uri="{BB962C8B-B14F-4D97-AF65-F5344CB8AC3E}">
        <p14:creationId xmlns:p14="http://schemas.microsoft.com/office/powerpoint/2010/main" val="51887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Frequency Distribution for </a:t>
            </a:r>
            <a:br>
              <a:rPr lang="en-US" dirty="0" smtClean="0"/>
            </a:br>
            <a:r>
              <a:rPr lang="en-US" dirty="0" smtClean="0"/>
              <a:t>State-Level Unemployment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one is for you to finish on your own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651220"/>
              </p:ext>
            </p:extLst>
          </p:nvPr>
        </p:nvGraphicFramePr>
        <p:xfrm>
          <a:off x="533400" y="2209800"/>
          <a:ext cx="80772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  <a:gridCol w="2019300"/>
                <a:gridCol w="20193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 smtClean="0"/>
                        <a:t>Interval</a:t>
                      </a:r>
                      <a:r>
                        <a:rPr lang="en-US" strike="noStrike" baseline="0" dirty="0" smtClean="0"/>
                        <a:t> Limits</a:t>
                      </a:r>
                      <a:endParaRPr lang="en-GB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 smtClean="0"/>
                        <a:t>f</a:t>
                      </a:r>
                      <a:endParaRPr lang="en-GB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%</a:t>
                      </a:r>
                      <a:endParaRPr lang="en-GB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 smtClean="0"/>
                        <a:t>2.0 –</a:t>
                      </a:r>
                      <a:r>
                        <a:rPr lang="en-US" strike="noStrike" baseline="0" dirty="0" smtClean="0"/>
                        <a:t> 2.4</a:t>
                      </a:r>
                      <a:endParaRPr lang="en-GB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endParaRPr lang="en-GB" strike="noStrik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0096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Graphing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Qualitative Data (nominal, ordinal)</a:t>
            </a:r>
          </a:p>
          <a:p>
            <a:pPr lvl="1"/>
            <a:r>
              <a:rPr lang="en-US" dirty="0" smtClean="0"/>
              <a:t>Pie Chart</a:t>
            </a:r>
          </a:p>
          <a:p>
            <a:pPr lvl="1"/>
            <a:r>
              <a:rPr lang="en-US" dirty="0" smtClean="0"/>
              <a:t>Bar Graph</a:t>
            </a:r>
          </a:p>
          <a:p>
            <a:r>
              <a:rPr lang="en-US" dirty="0" smtClean="0"/>
              <a:t>Quantitative Data (interval, ratio)</a:t>
            </a:r>
          </a:p>
          <a:p>
            <a:pPr lvl="1"/>
            <a:r>
              <a:rPr lang="en-US" dirty="0" smtClean="0"/>
              <a:t>Histogram</a:t>
            </a:r>
          </a:p>
          <a:p>
            <a:pPr lvl="1"/>
            <a:r>
              <a:rPr lang="en-US" dirty="0" smtClean="0"/>
              <a:t>Polygon</a:t>
            </a:r>
          </a:p>
          <a:p>
            <a:r>
              <a:rPr lang="en-US" dirty="0" smtClean="0"/>
              <a:t>Either Qualitative or Qualitative</a:t>
            </a:r>
          </a:p>
          <a:p>
            <a:pPr lvl="1"/>
            <a:r>
              <a:rPr lang="en-US" dirty="0" smtClean="0"/>
              <a:t>Time Series</a:t>
            </a:r>
          </a:p>
          <a:p>
            <a:pPr lvl="1"/>
            <a:r>
              <a:rPr lang="en-US" dirty="0" smtClean="0"/>
              <a:t>Map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63840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Graphing Qualitative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Pie Charts</a:t>
            </a:r>
          </a:p>
          <a:p>
            <a:pPr lvl="1"/>
            <a:r>
              <a:rPr lang="en-US" dirty="0" smtClean="0"/>
              <a:t>Each category receives a “slice” of pie</a:t>
            </a:r>
          </a:p>
          <a:p>
            <a:pPr lvl="1"/>
            <a:r>
              <a:rPr lang="en-US" dirty="0" smtClean="0"/>
              <a:t>Best if there are no more than five categories to make interpretation clear</a:t>
            </a:r>
          </a:p>
          <a:p>
            <a:pPr lvl="1"/>
            <a:r>
              <a:rPr lang="en-US" dirty="0" smtClean="0"/>
              <a:t>Label categories; </a:t>
            </a:r>
            <a:r>
              <a:rPr lang="en-US" dirty="0" err="1" smtClean="0"/>
              <a:t>percents</a:t>
            </a:r>
            <a:r>
              <a:rPr lang="en-US" dirty="0" smtClean="0"/>
              <a:t> should sum to 100</a:t>
            </a:r>
          </a:p>
          <a:p>
            <a:r>
              <a:rPr lang="en-US" dirty="0" smtClean="0"/>
              <a:t>Bar Graphs</a:t>
            </a:r>
          </a:p>
          <a:p>
            <a:pPr lvl="1"/>
            <a:r>
              <a:rPr lang="en-US" dirty="0" smtClean="0"/>
              <a:t>Each category get a bar and a label</a:t>
            </a:r>
          </a:p>
          <a:p>
            <a:pPr lvl="1"/>
            <a:r>
              <a:rPr lang="en-US" dirty="0" smtClean="0"/>
              <a:t>Use spaces between bars to imply distinct categories (especially for nominal data)</a:t>
            </a:r>
          </a:p>
          <a:p>
            <a:pPr lvl="1"/>
            <a:r>
              <a:rPr lang="en-US" dirty="0" smtClean="0"/>
              <a:t>Y-axis can measure f, p, or %</a:t>
            </a:r>
          </a:p>
          <a:p>
            <a:pPr lvl="1"/>
            <a:r>
              <a:rPr lang="en-US" dirty="0" smtClean="0"/>
              <a:t>Put the frequency (or p, or %) above each bar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22515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Family Structure – Pie Chart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9755374"/>
              </p:ext>
            </p:extLst>
          </p:nvPr>
        </p:nvGraphicFramePr>
        <p:xfrm>
          <a:off x="304800" y="1875631"/>
          <a:ext cx="8534400" cy="4575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Chart" r:id="rId3" imgW="6096075" imgH="4067089" progId="MSGraph.Chart.8">
                  <p:embed followColorScheme="full"/>
                </p:oleObj>
              </mc:Choice>
              <mc:Fallback>
                <p:oleObj name="Chart" r:id="rId3" imgW="6096075" imgH="4067089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875631"/>
                        <a:ext cx="8534400" cy="45755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17604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Family Structure by Race</a:t>
            </a:r>
            <a:br>
              <a:rPr lang="en-US" dirty="0" smtClean="0"/>
            </a:br>
            <a:r>
              <a:rPr lang="en-US" dirty="0" smtClean="0"/>
              <a:t>Pie Charts</a:t>
            </a: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264594"/>
              </p:ext>
            </p:extLst>
          </p:nvPr>
        </p:nvGraphicFramePr>
        <p:xfrm>
          <a:off x="4419599" y="1447800"/>
          <a:ext cx="5522913" cy="5257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Chart" r:id="rId3" imgW="5200681" imgH="4067089" progId="MSGraph.Chart.8">
                  <p:embed followColorScheme="full"/>
                </p:oleObj>
              </mc:Choice>
              <mc:Fallback>
                <p:oleObj name="Chart" r:id="rId3" imgW="5200681" imgH="4067089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599" y="1447800"/>
                        <a:ext cx="5522913" cy="52577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920710"/>
              </p:ext>
            </p:extLst>
          </p:nvPr>
        </p:nvGraphicFramePr>
        <p:xfrm>
          <a:off x="-457200" y="1524000"/>
          <a:ext cx="6705599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Chart" r:id="rId5" imgW="5953006" imgH="4067089" progId="MSGraph.Chart.8">
                  <p:embed followColorScheme="full"/>
                </p:oleObj>
              </mc:Choice>
              <mc:Fallback>
                <p:oleObj name="Chart" r:id="rId5" imgW="5953006" imgH="4067089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57200" y="1524000"/>
                        <a:ext cx="6705599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84945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Scholastic Performance </a:t>
            </a:r>
            <a:br>
              <a:rPr lang="en-US" dirty="0" smtClean="0"/>
            </a:br>
            <a:r>
              <a:rPr lang="en-US" dirty="0" smtClean="0"/>
              <a:t>Bar Graph</a:t>
            </a: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866566"/>
              </p:ext>
            </p:extLst>
          </p:nvPr>
        </p:nvGraphicFramePr>
        <p:xfrm>
          <a:off x="228600" y="1600200"/>
          <a:ext cx="86868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Chart" r:id="rId3" imgW="6096075" imgH="4067089" progId="MSGraph.Chart.8">
                  <p:embed followColorScheme="full"/>
                </p:oleObj>
              </mc:Choice>
              <mc:Fallback>
                <p:oleObj name="Chart" r:id="rId3" imgW="6096075" imgH="4067089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00200"/>
                        <a:ext cx="8686800" cy="487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08791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 algn="ctr"/>
            <a:r>
              <a:rPr lang="en-US" sz="4000" dirty="0" smtClean="0"/>
              <a:t>Scholastic Performance by Gender</a:t>
            </a:r>
            <a:br>
              <a:rPr lang="en-US" sz="4000" dirty="0" smtClean="0"/>
            </a:br>
            <a:r>
              <a:rPr lang="en-US" sz="4000" dirty="0" smtClean="0"/>
              <a:t>Bar Graph</a:t>
            </a:r>
            <a:endParaRPr lang="en-GB" sz="4000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5987055"/>
              </p:ext>
            </p:extLst>
          </p:nvPr>
        </p:nvGraphicFramePr>
        <p:xfrm>
          <a:off x="228600" y="1447800"/>
          <a:ext cx="8686800" cy="5257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Chart" r:id="rId3" imgW="6096075" imgH="4067089" progId="MSGraph.Chart.8">
                  <p:embed followColorScheme="full"/>
                </p:oleObj>
              </mc:Choice>
              <mc:Fallback>
                <p:oleObj name="Chart" r:id="rId3" imgW="6096075" imgH="4067089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447800"/>
                        <a:ext cx="8686800" cy="52577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63204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Graphing Quantitative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Histogram</a:t>
            </a:r>
          </a:p>
          <a:p>
            <a:pPr lvl="1"/>
            <a:r>
              <a:rPr lang="en-US" dirty="0" smtClean="0"/>
              <a:t>Bars should touch to imply that original data are quantitative in nature (interval-ratio)</a:t>
            </a:r>
          </a:p>
          <a:p>
            <a:pPr lvl="1"/>
            <a:r>
              <a:rPr lang="en-US" dirty="0" smtClean="0"/>
              <a:t>Y-axis can be measured with f, p, or %</a:t>
            </a:r>
          </a:p>
          <a:p>
            <a:pPr lvl="1"/>
            <a:r>
              <a:rPr lang="en-US" dirty="0" smtClean="0"/>
              <a:t>X-axis should be labeled with values or interval limits</a:t>
            </a:r>
          </a:p>
          <a:p>
            <a:r>
              <a:rPr lang="en-US" dirty="0" smtClean="0"/>
              <a:t>Polygon</a:t>
            </a:r>
          </a:p>
          <a:p>
            <a:pPr lvl="1"/>
            <a:r>
              <a:rPr lang="en-US" dirty="0" smtClean="0"/>
              <a:t>Dot placed at midpoint of each interval, with a line to connect the dots together</a:t>
            </a:r>
          </a:p>
          <a:p>
            <a:pPr lvl="1"/>
            <a:r>
              <a:rPr lang="en-US" dirty="0" smtClean="0"/>
              <a:t>Line should connect to the x-axis</a:t>
            </a:r>
          </a:p>
          <a:p>
            <a:r>
              <a:rPr lang="en-US" dirty="0" smtClean="0"/>
              <a:t>These provide visual indication of skew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20061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Homework &amp; Delinquency</a:t>
            </a:r>
            <a:br>
              <a:rPr lang="en-US" dirty="0" smtClean="0"/>
            </a:br>
            <a:r>
              <a:rPr lang="en-US" dirty="0" smtClean="0"/>
              <a:t>Histogram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590837"/>
              </p:ext>
            </p:extLst>
          </p:nvPr>
        </p:nvGraphicFramePr>
        <p:xfrm>
          <a:off x="228600" y="1447801"/>
          <a:ext cx="8763000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Chart" r:id="rId3" imgW="6096075" imgH="4067089" progId="MSGraph.Chart.8">
                  <p:embed followColorScheme="full"/>
                </p:oleObj>
              </mc:Choice>
              <mc:Fallback>
                <p:oleObj name="Chart" r:id="rId3" imgW="6096075" imgH="4067089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447801"/>
                        <a:ext cx="8763000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86668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Robbery Sentence Length</a:t>
            </a:r>
            <a:br>
              <a:rPr lang="en-US" dirty="0" smtClean="0"/>
            </a:br>
            <a:r>
              <a:rPr lang="en-US" dirty="0" smtClean="0"/>
              <a:t>Histogram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9517933"/>
              </p:ext>
            </p:extLst>
          </p:nvPr>
        </p:nvGraphicFramePr>
        <p:xfrm>
          <a:off x="228600" y="1447800"/>
          <a:ext cx="8763000" cy="5257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Chart" r:id="rId3" imgW="6096075" imgH="4067089" progId="MSGraph.Chart.8">
                  <p:embed followColorScheme="full"/>
                </p:oleObj>
              </mc:Choice>
              <mc:Fallback>
                <p:oleObj name="Chart" r:id="rId3" imgW="6096075" imgH="4067089" progId="MSGraph.Chart.8">
                  <p:embed followColorScheme="full"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447800"/>
                        <a:ext cx="8763000" cy="52577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9602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22860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Types of Variables and Levels of Measurement</a:t>
            </a:r>
            <a:endParaRPr lang="en-GB" sz="4800" b="1" dirty="0"/>
          </a:p>
        </p:txBody>
      </p:sp>
    </p:spTree>
    <p:extLst>
      <p:ext uri="{BB962C8B-B14F-4D97-AF65-F5344CB8AC3E}">
        <p14:creationId xmlns:p14="http://schemas.microsoft.com/office/powerpoint/2010/main" val="82760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Robbery Sentence Length </a:t>
            </a:r>
            <a:br>
              <a:rPr lang="en-US" dirty="0" smtClean="0"/>
            </a:br>
            <a:r>
              <a:rPr lang="en-US" dirty="0" smtClean="0"/>
              <a:t>Polygon</a:t>
            </a:r>
            <a:endParaRPr lang="en-GB" dirty="0"/>
          </a:p>
        </p:txBody>
      </p:sp>
      <p:graphicFrame>
        <p:nvGraphicFramePr>
          <p:cNvPr id="5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7296261"/>
              </p:ext>
            </p:extLst>
          </p:nvPr>
        </p:nvGraphicFramePr>
        <p:xfrm>
          <a:off x="279400" y="1498600"/>
          <a:ext cx="8661400" cy="5079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156251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Useful Graphing Techniques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Series</a:t>
            </a:r>
          </a:p>
          <a:p>
            <a:pPr lvl="1"/>
            <a:r>
              <a:rPr lang="en-US" dirty="0" smtClean="0"/>
              <a:t>Line graph where X-axis represents time, usually measured in years</a:t>
            </a:r>
          </a:p>
          <a:p>
            <a:pPr lvl="1"/>
            <a:r>
              <a:rPr lang="en-US" dirty="0" smtClean="0"/>
              <a:t>Displays temporal trends</a:t>
            </a:r>
          </a:p>
          <a:p>
            <a:pPr lvl="2"/>
            <a:r>
              <a:rPr lang="en-US" dirty="0" smtClean="0"/>
              <a:t>Can overlay a trend line to see how some characteristic increases or decreases over time.</a:t>
            </a:r>
          </a:p>
          <a:p>
            <a:pPr marL="630936" lvl="2" indent="0">
              <a:buNone/>
            </a:pPr>
            <a:endParaRPr lang="en-US" dirty="0" smtClean="0"/>
          </a:p>
          <a:p>
            <a:r>
              <a:rPr lang="en-US" dirty="0" smtClean="0"/>
              <a:t>Map</a:t>
            </a:r>
          </a:p>
          <a:p>
            <a:pPr lvl="1"/>
            <a:r>
              <a:rPr lang="en-US" dirty="0" smtClean="0"/>
              <a:t>Useful for displaying census-related data</a:t>
            </a:r>
          </a:p>
          <a:p>
            <a:pPr lvl="1"/>
            <a:r>
              <a:rPr lang="en-US" dirty="0" smtClean="0"/>
              <a:t>Displays spatial trends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80100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Homicide Rates, 1950-2001</a:t>
            </a:r>
            <a:br>
              <a:rPr lang="en-US" dirty="0" smtClean="0"/>
            </a:br>
            <a:r>
              <a:rPr lang="en-US" dirty="0" smtClean="0"/>
              <a:t>Time Series</a:t>
            </a:r>
            <a:endParaRPr lang="en-GB" dirty="0"/>
          </a:p>
        </p:txBody>
      </p:sp>
      <p:graphicFrame>
        <p:nvGraphicFramePr>
          <p:cNvPr id="5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127902"/>
              </p:ext>
            </p:extLst>
          </p:nvPr>
        </p:nvGraphicFramePr>
        <p:xfrm>
          <a:off x="279400" y="1498599"/>
          <a:ext cx="8585200" cy="5080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4141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Homicide Rates with Trend Line, 1950-2001</a:t>
            </a:r>
            <a:endParaRPr lang="en-GB" dirty="0"/>
          </a:p>
        </p:txBody>
      </p:sp>
      <p:graphicFrame>
        <p:nvGraphicFramePr>
          <p:cNvPr id="5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3621849"/>
              </p:ext>
            </p:extLst>
          </p:nvPr>
        </p:nvGraphicFramePr>
        <p:xfrm>
          <a:off x="355600" y="1498600"/>
          <a:ext cx="8585200" cy="5079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35623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Electoral College Map, 2004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3" descr="electroral_map20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86868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133600" y="1447800"/>
            <a:ext cx="5791200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0393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Pop v. Coke v. Soda</a:t>
            </a:r>
            <a:endParaRPr lang="en-GB" dirty="0"/>
          </a:p>
        </p:txBody>
      </p:sp>
      <p:pic>
        <p:nvPicPr>
          <p:cNvPr id="4" name="Content Placeholder 3" descr="http://www.popvssoda.com/countystats/total-county.gif"/>
          <p:cNvPicPr>
            <a:picLocks noGrp="1" noChangeAspect="1" noChangeArrowheads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1440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884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Units of Analysis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unit of analysis?</a:t>
            </a:r>
          </a:p>
          <a:p>
            <a:pPr lvl="1"/>
            <a:r>
              <a:rPr lang="en-US" dirty="0" smtClean="0"/>
              <a:t>The objects or targets of a research study.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A researcher is examining homicide patterns over time by gathering yearly city-level data for the years 1980-1985.</a:t>
            </a:r>
          </a:p>
          <a:p>
            <a:pPr lvl="3"/>
            <a:r>
              <a:rPr lang="en-US" dirty="0" smtClean="0"/>
              <a:t>What is the unit of analysis?</a:t>
            </a:r>
          </a:p>
          <a:p>
            <a:pPr lvl="2"/>
            <a:r>
              <a:rPr lang="en-US" dirty="0" smtClean="0"/>
              <a:t>A researcher is aiming to evaluate the effectiveness of ‘fighting back’ during a violent incident as it relates to injuries.</a:t>
            </a:r>
          </a:p>
          <a:p>
            <a:pPr lvl="3"/>
            <a:r>
              <a:rPr lang="en-US" dirty="0" smtClean="0"/>
              <a:t>What is the unit of analysis?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488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/>
              <a:t>Variables</a:t>
            </a:r>
            <a:endParaRPr lang="en-GB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variable?</a:t>
            </a:r>
          </a:p>
          <a:p>
            <a:pPr lvl="1"/>
            <a:r>
              <a:rPr lang="en-US" dirty="0"/>
              <a:t>‘A characteristic that describes people, objects, or places and takes on multiple values in a sample or population.’</a:t>
            </a:r>
          </a:p>
          <a:p>
            <a:r>
              <a:rPr lang="en-US" dirty="0"/>
              <a:t>What makes a constant different from a variable?</a:t>
            </a:r>
          </a:p>
          <a:p>
            <a:pPr lvl="1"/>
            <a:r>
              <a:rPr lang="en-US" dirty="0"/>
              <a:t>A constant only takes on one value, whereas a variable takes on multiple values.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0439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Level of Measurement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of Measurement &amp; Computerization</a:t>
            </a:r>
          </a:p>
          <a:p>
            <a:pPr lvl="1"/>
            <a:r>
              <a:rPr lang="en-US" dirty="0" smtClean="0"/>
              <a:t>Quantitative analyses require that data are computerized and numbers are assigned to all categories.</a:t>
            </a:r>
          </a:p>
          <a:p>
            <a:pPr lvl="2"/>
            <a:r>
              <a:rPr lang="en-US" dirty="0" smtClean="0"/>
              <a:t>Level of measurement represents how these numbers are to be interpreted.</a:t>
            </a:r>
          </a:p>
          <a:p>
            <a:pPr lvl="3"/>
            <a:r>
              <a:rPr lang="en-US" dirty="0" smtClean="0"/>
              <a:t>Are the numbers arbitrary, or do they have specific meanings?</a:t>
            </a:r>
          </a:p>
          <a:p>
            <a:pPr lvl="1"/>
            <a:r>
              <a:rPr lang="en-US" dirty="0" smtClean="0"/>
              <a:t>Four Levels of Measurement</a:t>
            </a:r>
          </a:p>
          <a:p>
            <a:pPr lvl="2"/>
            <a:r>
              <a:rPr lang="en-US" dirty="0" smtClean="0"/>
              <a:t>Nominal, Ordinal, Interval, Ratio (NOIR)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9149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4651</TotalTime>
  <Words>3391</Words>
  <Application>Microsoft Office PowerPoint</Application>
  <PresentationFormat>On-screen Show (4:3)</PresentationFormat>
  <Paragraphs>756</Paragraphs>
  <Slides>65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7" baseType="lpstr">
      <vt:lpstr>Foundry</vt:lpstr>
      <vt:lpstr>Chart</vt:lpstr>
      <vt:lpstr>Data Analysis in Criminal Justice</vt:lpstr>
      <vt:lpstr>Science, Methods, &amp; Replication</vt:lpstr>
      <vt:lpstr>The Wheel of Science</vt:lpstr>
      <vt:lpstr>Types of Statistical Research</vt:lpstr>
      <vt:lpstr>Populations and Samples</vt:lpstr>
      <vt:lpstr>Types of Variables and Levels of Measurement</vt:lpstr>
      <vt:lpstr>Units of Analysis</vt:lpstr>
      <vt:lpstr>Variables</vt:lpstr>
      <vt:lpstr>Level of Measurement</vt:lpstr>
      <vt:lpstr>Nominal Variables</vt:lpstr>
      <vt:lpstr>Ordinal Variables</vt:lpstr>
      <vt:lpstr>Interval Variables</vt:lpstr>
      <vt:lpstr>Ratio Variables</vt:lpstr>
      <vt:lpstr>Review of Level of Measurement</vt:lpstr>
      <vt:lpstr>Levels of Measurement Examples</vt:lpstr>
      <vt:lpstr>Alternative Ways of Classifying Variables</vt:lpstr>
      <vt:lpstr>Alternative Ways of Classifying Variables (cont.)</vt:lpstr>
      <vt:lpstr>Alternative Ways of Classifying Variables (cont.)</vt:lpstr>
      <vt:lpstr>Alternative Ways of Classifying Variables (cont.)</vt:lpstr>
      <vt:lpstr>Examples</vt:lpstr>
      <vt:lpstr>Examples (cont.)</vt:lpstr>
      <vt:lpstr>Examples (cont.)</vt:lpstr>
      <vt:lpstr>Why Does Level of Measurement Matter?</vt:lpstr>
      <vt:lpstr>Data Visualization</vt:lpstr>
      <vt:lpstr>Overview</vt:lpstr>
      <vt:lpstr>Summarizing Data</vt:lpstr>
      <vt:lpstr>Proportion &amp; Percent</vt:lpstr>
      <vt:lpstr>Ratios &amp; Rates</vt:lpstr>
      <vt:lpstr>Rates (cont.)</vt:lpstr>
      <vt:lpstr>Rates (cont.)</vt:lpstr>
      <vt:lpstr>Calculating Crime Rates</vt:lpstr>
      <vt:lpstr>Calculating Crime Rates (cont.)</vt:lpstr>
      <vt:lpstr>Proportional Difference</vt:lpstr>
      <vt:lpstr>Proportional Difference (cont.)</vt:lpstr>
      <vt:lpstr>Proportional Difference (cont.)</vt:lpstr>
      <vt:lpstr>Proportional Difference (cont.)</vt:lpstr>
      <vt:lpstr>Proportional Difference (cont.) </vt:lpstr>
      <vt:lpstr>Frequency Distributions</vt:lpstr>
      <vt:lpstr>Frequency Distributions with Nominal Data</vt:lpstr>
      <vt:lpstr>Frequency Distributions with Nominal Data</vt:lpstr>
      <vt:lpstr>Frequency Distributions with Ordinal Data</vt:lpstr>
      <vt:lpstr>Women Really Are Smarter</vt:lpstr>
      <vt:lpstr>Frequency Distributions with Discrete, Interval-Ratio Data</vt:lpstr>
      <vt:lpstr>Frequency Distributions with Discrete, Interval-Ratio Data (cont.)</vt:lpstr>
      <vt:lpstr>Simple Frequency Distribution of Sentence Length</vt:lpstr>
      <vt:lpstr>Grouped Frequency Distributions</vt:lpstr>
      <vt:lpstr>Steps in Creating a Grouped Frequency Distribution</vt:lpstr>
      <vt:lpstr>Steps in Creating a Grouped Frequency Distribution (cont.)</vt:lpstr>
      <vt:lpstr>Frequency Distributions with Continuous, Interval-Ratio Data</vt:lpstr>
      <vt:lpstr>Frequency Distribution for  State-Level Unemployment</vt:lpstr>
      <vt:lpstr>Graphing Data</vt:lpstr>
      <vt:lpstr>Graphing Qualitative Data</vt:lpstr>
      <vt:lpstr>Family Structure – Pie Chart</vt:lpstr>
      <vt:lpstr>Family Structure by Race Pie Charts</vt:lpstr>
      <vt:lpstr>Scholastic Performance  Bar Graph</vt:lpstr>
      <vt:lpstr>Scholastic Performance by Gender Bar Graph</vt:lpstr>
      <vt:lpstr>Graphing Quantitative Data</vt:lpstr>
      <vt:lpstr>Homework &amp; Delinquency Histogram</vt:lpstr>
      <vt:lpstr>Robbery Sentence Length Histogram</vt:lpstr>
      <vt:lpstr>Robbery Sentence Length  Polygon</vt:lpstr>
      <vt:lpstr>Other Useful Graphing Techniques</vt:lpstr>
      <vt:lpstr>Homicide Rates, 1950-2001 Time Series</vt:lpstr>
      <vt:lpstr>Homicide Rates with Trend Line, 1950-2001</vt:lpstr>
      <vt:lpstr>Electoral College Map, 2004</vt:lpstr>
      <vt:lpstr>Pop v. Coke v. Soda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Research II</dc:title>
  <dc:creator>Sam</dc:creator>
  <cp:lastModifiedBy>SD662895</cp:lastModifiedBy>
  <cp:revision>92</cp:revision>
  <dcterms:created xsi:type="dcterms:W3CDTF">2012-07-02T14:36:02Z</dcterms:created>
  <dcterms:modified xsi:type="dcterms:W3CDTF">2013-01-31T15:20:46Z</dcterms:modified>
</cp:coreProperties>
</file>