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0952380952381"/>
          <c:y val="5.7553956834532377E-2"/>
          <c:w val="0.86190476190476195"/>
          <c:h val="0.7577937649880095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2360">
              <a:solidFill>
                <a:srgbClr val="FFFF0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Sheet1!$B$1:$J$1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4">
                  <c:v>65-74</c:v>
                </c:pt>
                <c:pt idx="5">
                  <c:v>75-84</c:v>
                </c:pt>
                <c:pt idx="6">
                  <c:v>85-94</c:v>
                </c:pt>
                <c:pt idx="7">
                  <c:v>95-104</c:v>
                </c:pt>
                <c:pt idx="8">
                  <c:v>105-114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4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796624"/>
        <c:axId val="280799368"/>
      </c:lineChart>
      <c:catAx>
        <c:axId val="280796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8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Sentence Length in Months</a:t>
                </a:r>
              </a:p>
            </c:rich>
          </c:tx>
          <c:layout>
            <c:manualLayout>
              <c:xMode val="edge"/>
              <c:yMode val="edge"/>
              <c:x val="0.34603174603174602"/>
              <c:y val="0.89688249400479614"/>
            </c:manualLayout>
          </c:layout>
          <c:overlay val="0"/>
          <c:spPr>
            <a:noFill/>
            <a:ln w="3236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93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80799368"/>
        <c:scaling>
          <c:orientation val="minMax"/>
        </c:scaling>
        <c:delete val="0"/>
        <c:axPos val="l"/>
        <c:majorGridlines>
          <c:spPr>
            <a:ln w="404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78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Frequency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0695443645083931"/>
            </c:manualLayout>
          </c:layout>
          <c:overlay val="0"/>
          <c:spPr>
            <a:noFill/>
            <a:ln w="3236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6624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253968253969"/>
          <c:y val="5.7553956834532377E-2"/>
          <c:w val="0.84603174603174602"/>
          <c:h val="0.834532374100719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16180">
              <a:solidFill>
                <a:srgbClr val="FFFF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Sheet1!$B$1:$BA$1</c:f>
              <c:numCache>
                <c:formatCode>General</c:formatCode>
                <c:ptCount val="5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</c:numCache>
            </c:numRef>
          </c:cat>
          <c:val>
            <c:numRef>
              <c:f>Sheet1!$B$2:$BA$2</c:f>
              <c:numCache>
                <c:formatCode>General</c:formatCode>
                <c:ptCount val="52"/>
                <c:pt idx="0">
                  <c:v>4.5999999999999996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4.0999999999999996</c:v>
                </c:pt>
                <c:pt idx="7">
                  <c:v>4</c:v>
                </c:pt>
                <c:pt idx="8">
                  <c:v>4.8</c:v>
                </c:pt>
                <c:pt idx="9">
                  <c:v>4.9000000000000004</c:v>
                </c:pt>
                <c:pt idx="10">
                  <c:v>5.0999999999999996</c:v>
                </c:pt>
                <c:pt idx="11">
                  <c:v>4.8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4.9000000000000004</c:v>
                </c:pt>
                <c:pt idx="15">
                  <c:v>5.0999999999999996</c:v>
                </c:pt>
                <c:pt idx="16">
                  <c:v>5.6</c:v>
                </c:pt>
                <c:pt idx="17">
                  <c:v>6.2</c:v>
                </c:pt>
                <c:pt idx="18">
                  <c:v>6.9</c:v>
                </c:pt>
                <c:pt idx="19">
                  <c:v>7.3</c:v>
                </c:pt>
                <c:pt idx="20">
                  <c:v>7.9</c:v>
                </c:pt>
                <c:pt idx="21">
                  <c:v>8.6</c:v>
                </c:pt>
                <c:pt idx="22">
                  <c:v>9</c:v>
                </c:pt>
                <c:pt idx="23">
                  <c:v>9.4</c:v>
                </c:pt>
                <c:pt idx="24">
                  <c:v>9.8000000000000007</c:v>
                </c:pt>
                <c:pt idx="25">
                  <c:v>9.6</c:v>
                </c:pt>
                <c:pt idx="26">
                  <c:v>8.6999999999999993</c:v>
                </c:pt>
                <c:pt idx="27">
                  <c:v>8.8000000000000007</c:v>
                </c:pt>
                <c:pt idx="28">
                  <c:v>9</c:v>
                </c:pt>
                <c:pt idx="29">
                  <c:v>9.8000000000000007</c:v>
                </c:pt>
                <c:pt idx="30">
                  <c:v>10.199999999999999</c:v>
                </c:pt>
                <c:pt idx="31">
                  <c:v>9.8000000000000007</c:v>
                </c:pt>
                <c:pt idx="32">
                  <c:v>9.1</c:v>
                </c:pt>
                <c:pt idx="33">
                  <c:v>8.3000000000000007</c:v>
                </c:pt>
                <c:pt idx="34">
                  <c:v>7.9</c:v>
                </c:pt>
                <c:pt idx="35">
                  <c:v>8</c:v>
                </c:pt>
                <c:pt idx="36">
                  <c:v>8.5</c:v>
                </c:pt>
                <c:pt idx="37">
                  <c:v>8.3000000000000007</c:v>
                </c:pt>
                <c:pt idx="38">
                  <c:v>8.4</c:v>
                </c:pt>
                <c:pt idx="39">
                  <c:v>8.6999999999999993</c:v>
                </c:pt>
                <c:pt idx="40">
                  <c:v>9.4</c:v>
                </c:pt>
                <c:pt idx="41">
                  <c:v>9.8000000000000007</c:v>
                </c:pt>
                <c:pt idx="42">
                  <c:v>9.3000000000000007</c:v>
                </c:pt>
                <c:pt idx="43">
                  <c:v>9.5</c:v>
                </c:pt>
                <c:pt idx="44">
                  <c:v>9</c:v>
                </c:pt>
                <c:pt idx="45">
                  <c:v>8.1999999999999993</c:v>
                </c:pt>
                <c:pt idx="46">
                  <c:v>7.4</c:v>
                </c:pt>
                <c:pt idx="47">
                  <c:v>6.8</c:v>
                </c:pt>
                <c:pt idx="48">
                  <c:v>6.3</c:v>
                </c:pt>
                <c:pt idx="49">
                  <c:v>5.7</c:v>
                </c:pt>
                <c:pt idx="50">
                  <c:v>5.5</c:v>
                </c:pt>
                <c:pt idx="51">
                  <c:v>5.6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797408"/>
        <c:axId val="280798584"/>
      </c:lineChart>
      <c:catAx>
        <c:axId val="28079740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858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807985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5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Rate per 100,000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14868105515587"/>
            </c:manualLayout>
          </c:layout>
          <c:overlay val="0"/>
          <c:spPr>
            <a:noFill/>
            <a:ln w="32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7408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bg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253968253969"/>
          <c:y val="5.7553956834532377E-2"/>
          <c:w val="0.84603174603174602"/>
          <c:h val="0.834532374100719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16180">
              <a:solidFill>
                <a:srgbClr val="FFFF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trendline>
            <c:spPr>
              <a:ln w="16180">
                <a:solidFill>
                  <a:srgbClr val="FFFF00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Sheet1!$B$1:$BA$1</c:f>
              <c:numCache>
                <c:formatCode>General</c:formatCode>
                <c:ptCount val="5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</c:numCache>
            </c:numRef>
          </c:cat>
          <c:val>
            <c:numRef>
              <c:f>Sheet1!$B$2:$BA$2</c:f>
              <c:numCache>
                <c:formatCode>General</c:formatCode>
                <c:ptCount val="52"/>
                <c:pt idx="0">
                  <c:v>4.5999999999999996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4.0999999999999996</c:v>
                </c:pt>
                <c:pt idx="7">
                  <c:v>4</c:v>
                </c:pt>
                <c:pt idx="8">
                  <c:v>4.8</c:v>
                </c:pt>
                <c:pt idx="9">
                  <c:v>4.9000000000000004</c:v>
                </c:pt>
                <c:pt idx="10">
                  <c:v>5.0999999999999996</c:v>
                </c:pt>
                <c:pt idx="11">
                  <c:v>4.8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4.9000000000000004</c:v>
                </c:pt>
                <c:pt idx="15">
                  <c:v>5.0999999999999996</c:v>
                </c:pt>
                <c:pt idx="16">
                  <c:v>5.6</c:v>
                </c:pt>
                <c:pt idx="17">
                  <c:v>6.2</c:v>
                </c:pt>
                <c:pt idx="18">
                  <c:v>6.9</c:v>
                </c:pt>
                <c:pt idx="19">
                  <c:v>7.3</c:v>
                </c:pt>
                <c:pt idx="20">
                  <c:v>7.9</c:v>
                </c:pt>
                <c:pt idx="21">
                  <c:v>8.6</c:v>
                </c:pt>
                <c:pt idx="22">
                  <c:v>9</c:v>
                </c:pt>
                <c:pt idx="23">
                  <c:v>9.4</c:v>
                </c:pt>
                <c:pt idx="24">
                  <c:v>9.8000000000000007</c:v>
                </c:pt>
                <c:pt idx="25">
                  <c:v>9.6</c:v>
                </c:pt>
                <c:pt idx="26">
                  <c:v>8.6999999999999993</c:v>
                </c:pt>
                <c:pt idx="27">
                  <c:v>8.8000000000000007</c:v>
                </c:pt>
                <c:pt idx="28">
                  <c:v>9</c:v>
                </c:pt>
                <c:pt idx="29">
                  <c:v>9.8000000000000007</c:v>
                </c:pt>
                <c:pt idx="30">
                  <c:v>10.199999999999999</c:v>
                </c:pt>
                <c:pt idx="31">
                  <c:v>9.8000000000000007</c:v>
                </c:pt>
                <c:pt idx="32">
                  <c:v>9.1</c:v>
                </c:pt>
                <c:pt idx="33">
                  <c:v>8.3000000000000007</c:v>
                </c:pt>
                <c:pt idx="34">
                  <c:v>7.9</c:v>
                </c:pt>
                <c:pt idx="35">
                  <c:v>8</c:v>
                </c:pt>
                <c:pt idx="36">
                  <c:v>8.5</c:v>
                </c:pt>
                <c:pt idx="37">
                  <c:v>8.3000000000000007</c:v>
                </c:pt>
                <c:pt idx="38">
                  <c:v>8.4</c:v>
                </c:pt>
                <c:pt idx="39">
                  <c:v>8.6999999999999993</c:v>
                </c:pt>
                <c:pt idx="40">
                  <c:v>9.4</c:v>
                </c:pt>
                <c:pt idx="41">
                  <c:v>9.8000000000000007</c:v>
                </c:pt>
                <c:pt idx="42">
                  <c:v>9.3000000000000007</c:v>
                </c:pt>
                <c:pt idx="43">
                  <c:v>9.5</c:v>
                </c:pt>
                <c:pt idx="44">
                  <c:v>9</c:v>
                </c:pt>
                <c:pt idx="45">
                  <c:v>8.1999999999999993</c:v>
                </c:pt>
                <c:pt idx="46">
                  <c:v>7.4</c:v>
                </c:pt>
                <c:pt idx="47">
                  <c:v>6.8</c:v>
                </c:pt>
                <c:pt idx="48">
                  <c:v>6.3</c:v>
                </c:pt>
                <c:pt idx="49">
                  <c:v>5.7</c:v>
                </c:pt>
                <c:pt idx="50">
                  <c:v>5.5</c:v>
                </c:pt>
                <c:pt idx="51">
                  <c:v>5.6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798976"/>
        <c:axId val="281798096"/>
      </c:lineChart>
      <c:catAx>
        <c:axId val="280798976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1798096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81798096"/>
        <c:scaling>
          <c:orientation val="minMax"/>
        </c:scaling>
        <c:delete val="0"/>
        <c:axPos val="l"/>
        <c:majorGridlines>
          <c:spPr>
            <a:ln w="404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Rate per 100,000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14868105515587"/>
            </c:manualLayout>
          </c:layout>
          <c:overlay val="0"/>
          <c:spPr>
            <a:noFill/>
            <a:ln w="32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80798976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D90DF0A-8A38-4A87-B1D6-0700C90105C1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93CsOgvNUo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http://www.popvssoda.com/countystats/total-county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Introduction; Types of Variables and Levels of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Nominal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 nominal variable?</a:t>
            </a:r>
          </a:p>
          <a:p>
            <a:pPr lvl="1"/>
            <a:r>
              <a:rPr lang="en-US" dirty="0" smtClean="0"/>
              <a:t>A variable whose numeric values can only be interpreted as representing distinct categories (i.e., 1=red; 2=blue; …).</a:t>
            </a:r>
          </a:p>
          <a:p>
            <a:r>
              <a:rPr lang="en-US" dirty="0" smtClean="0"/>
              <a:t>What are the properties of these categories?</a:t>
            </a:r>
          </a:p>
          <a:p>
            <a:pPr lvl="1"/>
            <a:r>
              <a:rPr lang="en-US" dirty="0" smtClean="0"/>
              <a:t>Distinct</a:t>
            </a:r>
          </a:p>
          <a:p>
            <a:pPr lvl="1"/>
            <a:r>
              <a:rPr lang="en-US" dirty="0" smtClean="0"/>
              <a:t>Mutually Exclusive</a:t>
            </a:r>
          </a:p>
          <a:p>
            <a:pPr lvl="1"/>
            <a:r>
              <a:rPr lang="en-US" dirty="0" smtClean="0"/>
              <a:t>Exhaustive</a:t>
            </a:r>
          </a:p>
          <a:p>
            <a:r>
              <a:rPr lang="en-US" dirty="0" smtClean="0"/>
              <a:t>What are some example of nominal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5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Ordinal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ordinal variable?</a:t>
            </a:r>
          </a:p>
          <a:p>
            <a:pPr lvl="1"/>
            <a:r>
              <a:rPr lang="en-US" dirty="0" smtClean="0"/>
              <a:t>A variable whose values can be rank-ordered in terms of ‘more than’ or ‘less than’. </a:t>
            </a:r>
          </a:p>
          <a:p>
            <a:r>
              <a:rPr lang="en-US" dirty="0" smtClean="0"/>
              <a:t>Values have a logical order:</a:t>
            </a:r>
          </a:p>
          <a:p>
            <a:pPr lvl="1"/>
            <a:r>
              <a:rPr lang="en-US" dirty="0" err="1" smtClean="0"/>
              <a:t>Likert</a:t>
            </a:r>
            <a:r>
              <a:rPr lang="en-US" dirty="0" smtClean="0"/>
              <a:t> Scales:</a:t>
            </a:r>
          </a:p>
          <a:p>
            <a:pPr lvl="2"/>
            <a:r>
              <a:rPr lang="en-US" dirty="0" smtClean="0"/>
              <a:t>Opinions – (1) Strongly Disagree; (2) Disagree; (3) No Opinion; (4) Agree; (5) Strongly Agree</a:t>
            </a:r>
          </a:p>
          <a:p>
            <a:pPr lvl="2"/>
            <a:r>
              <a:rPr lang="en-US" dirty="0" smtClean="0"/>
              <a:t>Year in School – (1) Freshman; (2) Sophomore; (3) Junior; (4) Senior</a:t>
            </a:r>
          </a:p>
          <a:p>
            <a:pPr marL="63093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Interval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interval level variable?</a:t>
            </a:r>
          </a:p>
          <a:p>
            <a:pPr lvl="1"/>
            <a:r>
              <a:rPr lang="en-US" dirty="0" smtClean="0"/>
              <a:t>A variable whose distance between two adjacent values is fixed and known. </a:t>
            </a:r>
          </a:p>
          <a:p>
            <a:pPr lvl="2"/>
            <a:r>
              <a:rPr lang="en-US" dirty="0" smtClean="0"/>
              <a:t>Allows more detailed descriptions of why one value is ‘more than’ or ‘less than’ the other. </a:t>
            </a:r>
          </a:p>
          <a:p>
            <a:pPr lvl="2"/>
            <a:r>
              <a:rPr lang="en-US" dirty="0" smtClean="0"/>
              <a:t>Value of ‘0’ is arbitrary, and does not signal that the phenomenon in question is entirely absent.</a:t>
            </a:r>
          </a:p>
          <a:p>
            <a:pPr lvl="3"/>
            <a:r>
              <a:rPr lang="en-US" dirty="0" smtClean="0"/>
              <a:t>0 degrees </a:t>
            </a:r>
            <a:r>
              <a:rPr lang="en-US" dirty="0" smtClean="0"/>
              <a:t>Fahrenheit </a:t>
            </a:r>
            <a:r>
              <a:rPr lang="en-US" dirty="0" smtClean="0"/>
              <a:t>is not an absence of temperature.</a:t>
            </a:r>
          </a:p>
          <a:p>
            <a:r>
              <a:rPr lang="en-US" dirty="0" smtClean="0"/>
              <a:t>What are some examples of interval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7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Ratio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ratio level variable?</a:t>
            </a:r>
          </a:p>
          <a:p>
            <a:pPr lvl="1"/>
            <a:r>
              <a:rPr lang="en-US" dirty="0" smtClean="0"/>
              <a:t>A variable whose value of zero is meaningful (making multiplication and division possible).</a:t>
            </a:r>
          </a:p>
          <a:p>
            <a:pPr lvl="2"/>
            <a:r>
              <a:rPr lang="en-US" dirty="0" smtClean="0"/>
              <a:t>I.E., a homicide rate of 10 per 100,000 is twice that of 5 per 100,000.</a:t>
            </a:r>
          </a:p>
          <a:p>
            <a:r>
              <a:rPr lang="en-US" dirty="0" smtClean="0"/>
              <a:t>What are some examples of ratio level variables?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Years of education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Income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83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Review of Level of Measurement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265915"/>
              </p:ext>
            </p:extLst>
          </p:nvPr>
        </p:nvGraphicFramePr>
        <p:xfrm>
          <a:off x="304800" y="1524000"/>
          <a:ext cx="8534400" cy="38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Nominal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Ordinal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Distinct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Exhaustive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 Order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 Intervals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Zero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05200" y="22098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8800" y="2209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2400" y="22098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2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Levels of Measurement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Crime Rate</a:t>
            </a:r>
          </a:p>
          <a:p>
            <a:r>
              <a:rPr lang="en-US" dirty="0" smtClean="0"/>
              <a:t>Crime Type (violent, property, drug)</a:t>
            </a:r>
          </a:p>
          <a:p>
            <a:r>
              <a:rPr lang="en-US" dirty="0" smtClean="0"/>
              <a:t>Sentence Length (in months)</a:t>
            </a:r>
          </a:p>
          <a:p>
            <a:r>
              <a:rPr lang="en-US" dirty="0" smtClean="0"/>
              <a:t>Fear of Crime (1-10)</a:t>
            </a:r>
          </a:p>
          <a:p>
            <a:r>
              <a:rPr lang="en-US" dirty="0" smtClean="0"/>
              <a:t>Conviction Status (convicted/not conv.)</a:t>
            </a:r>
          </a:p>
          <a:p>
            <a:r>
              <a:rPr lang="en-US" dirty="0" smtClean="0"/>
              <a:t>Crime Seriousness (1-100)</a:t>
            </a:r>
          </a:p>
          <a:p>
            <a:r>
              <a:rPr lang="en-US" dirty="0" smtClean="0"/>
              <a:t>Number of Arrests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3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v. Quantitative</a:t>
            </a:r>
          </a:p>
          <a:p>
            <a:pPr lvl="1"/>
            <a:r>
              <a:rPr lang="en-US" dirty="0" smtClean="0"/>
              <a:t>Qualitative</a:t>
            </a:r>
          </a:p>
          <a:p>
            <a:pPr lvl="2"/>
            <a:r>
              <a:rPr lang="en-US" dirty="0" smtClean="0"/>
              <a:t>Variables tell us “what kind,” “what group,” or “what type.”</a:t>
            </a:r>
          </a:p>
          <a:p>
            <a:pPr lvl="2"/>
            <a:r>
              <a:rPr lang="en-US" dirty="0" smtClean="0"/>
              <a:t>Gender, employment status, crime type</a:t>
            </a:r>
          </a:p>
          <a:p>
            <a:pPr lvl="1"/>
            <a:r>
              <a:rPr lang="en-US" dirty="0" smtClean="0"/>
              <a:t>Quantitative</a:t>
            </a:r>
          </a:p>
          <a:p>
            <a:pPr lvl="2"/>
            <a:r>
              <a:rPr lang="en-US" dirty="0" smtClean="0"/>
              <a:t>Variables tell us “how much,” or “how many.”</a:t>
            </a:r>
          </a:p>
          <a:p>
            <a:pPr lvl="2"/>
            <a:r>
              <a:rPr lang="en-US" dirty="0" smtClean="0"/>
              <a:t>Work hours, age, sentence length (in months)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8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Qualitative:</a:t>
            </a:r>
          </a:p>
          <a:p>
            <a:pPr lvl="1"/>
            <a:r>
              <a:rPr lang="en-US" dirty="0" smtClean="0"/>
              <a:t>Nominal, Ordinal</a:t>
            </a:r>
          </a:p>
          <a:p>
            <a:r>
              <a:rPr lang="en-US" dirty="0" smtClean="0"/>
              <a:t>Quantitative</a:t>
            </a:r>
          </a:p>
          <a:p>
            <a:pPr lvl="1"/>
            <a:r>
              <a:rPr lang="en-US" dirty="0" smtClean="0"/>
              <a:t>Interval, Ratio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87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v. Continuous</a:t>
            </a:r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Values assume only a finite or countable number of alternatives.</a:t>
            </a:r>
          </a:p>
          <a:p>
            <a:pPr lvl="3"/>
            <a:r>
              <a:rPr lang="en-US" dirty="0" smtClean="0"/>
              <a:t>Family size, # of cigarettes smoked.</a:t>
            </a:r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Values can assume theoretically infinite number of values between any two points on a scale.</a:t>
            </a:r>
          </a:p>
          <a:p>
            <a:pPr lvl="3"/>
            <a:r>
              <a:rPr lang="en-US" dirty="0" smtClean="0"/>
              <a:t>Crime rates per 100,000. GPA</a:t>
            </a:r>
            <a:r>
              <a:rPr lang="en-US" smtClean="0"/>
              <a:t>, temperature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89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v. Dependent</a:t>
            </a:r>
          </a:p>
          <a:p>
            <a:pPr lvl="1"/>
            <a:r>
              <a:rPr lang="en-US" dirty="0" smtClean="0"/>
              <a:t>Independent Variable (X) = “Cause”</a:t>
            </a:r>
          </a:p>
          <a:p>
            <a:pPr lvl="1"/>
            <a:r>
              <a:rPr lang="en-US" dirty="0" smtClean="0"/>
              <a:t>Dependent Variable (Y) = “Effect”</a:t>
            </a:r>
          </a:p>
          <a:p>
            <a:pPr lvl="1"/>
            <a:r>
              <a:rPr lang="en-US" dirty="0" smtClean="0"/>
              <a:t>REMEMBER:</a:t>
            </a:r>
          </a:p>
          <a:p>
            <a:pPr lvl="2"/>
            <a:r>
              <a:rPr lang="en-US" dirty="0" smtClean="0"/>
              <a:t>An independent variable in one context could be a dependent variable in another, depends entirely upon the research question.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Science, Methods, &amp; Replication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Science?</a:t>
            </a:r>
          </a:p>
          <a:p>
            <a:pPr lvl="1"/>
            <a:r>
              <a:rPr lang="en-US" dirty="0" smtClean="0"/>
              <a:t>‘‘The process </a:t>
            </a:r>
            <a:r>
              <a:rPr lang="en-US" dirty="0"/>
              <a:t>of gathering and analyzing data in a systematic and controlled way using procedures that are generally accepted by others in the discipline</a:t>
            </a:r>
            <a:r>
              <a:rPr lang="en-US" dirty="0" smtClean="0"/>
              <a:t>.’’</a:t>
            </a:r>
          </a:p>
          <a:p>
            <a:r>
              <a:rPr lang="en-US" dirty="0" smtClean="0"/>
              <a:t>Methods? Replication?</a:t>
            </a:r>
          </a:p>
          <a:p>
            <a:pPr lvl="1"/>
            <a:r>
              <a:rPr lang="en-US" dirty="0" smtClean="0"/>
              <a:t>Methods: Procedures used in processing and analyzing data.</a:t>
            </a:r>
          </a:p>
          <a:p>
            <a:pPr lvl="1"/>
            <a:r>
              <a:rPr lang="en-US" dirty="0" smtClean="0"/>
              <a:t>Replication: Repeating methods with same data in an effort to achieve the same results.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Nationwide, the average starting salary for entry-level police officers is about $24,000. You believe that the location of police departments in urban vs. rural areas influences starting salaries. In a random sample of 90 police departments, you find that the average starting salary is $25,000 in urban departments and $24,000 in rural departments.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Police department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police departments in U.S.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90 police departments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Starting salary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 (also discrete)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Location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Nominal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8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Many sociologists argue that poverty is a cause of criminal behavior. To test this claim, you collect data from a random sample of 250 counties across the U.S. You obtain measures of the poverty rate (% population living below poverty line) and the number of offenses reported to the police.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County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counties in U.S.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250 counties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Number of offenses reported to police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discrete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Percent living below poverty line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</a:t>
            </a:r>
          </a:p>
        </p:txBody>
      </p:sp>
    </p:spTree>
    <p:extLst>
      <p:ext uri="{BB962C8B-B14F-4D97-AF65-F5344CB8AC3E}">
        <p14:creationId xmlns:p14="http://schemas.microsoft.com/office/powerpoint/2010/main" val="15096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According to some theorists, teenagers who spend more time with their friends in unsupervised activities are more likely to engage in delinquent conduct. You question a random sample of 2,500 high-school youths about number of hours spent in unsupervised peer activities (e.g., cruising, shopping, movies) and frequency of delinquent behavior.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Individual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high-school youth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2,500 high-school youths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Frequency of delinquent behavior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discrete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Hours in unsupervised peer activities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</a:t>
            </a:r>
          </a:p>
        </p:txBody>
      </p:sp>
    </p:spTree>
    <p:extLst>
      <p:ext uri="{BB962C8B-B14F-4D97-AF65-F5344CB8AC3E}">
        <p14:creationId xmlns:p14="http://schemas.microsoft.com/office/powerpoint/2010/main" val="355332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Why Does Level of Measurement Matter?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Measurement determines what type of statistical test is appropriate.</a:t>
            </a:r>
          </a:p>
          <a:p>
            <a:pPr lvl="1"/>
            <a:r>
              <a:rPr lang="en-US" dirty="0" smtClean="0"/>
              <a:t>Tests chosen based upon level of measurement of “X” &amp; “Y”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X = Sex, Y = Employment </a:t>
            </a:r>
            <a:r>
              <a:rPr lang="en-US" dirty="0" smtClean="0">
                <a:sym typeface="Wingdings" pitchFamily="2" charset="2"/>
              </a:rPr>
              <a:t> Chi-Square Test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X = Sex, Y = # of arrests  T-Test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X = Crime Type, Y = Sentence Length  F-Test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X = Divorce Rate, Y = Homicide Rate  Correlation &amp;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60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 anchor="ctr"/>
          <a:lstStyle/>
          <a:p>
            <a:pPr algn="ctr"/>
            <a:r>
              <a:rPr lang="en-US" dirty="0" smtClean="0"/>
              <a:t>Data Visualization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efficiently summarize data</a:t>
            </a:r>
          </a:p>
          <a:p>
            <a:endParaRPr lang="en-US" dirty="0" smtClean="0"/>
          </a:p>
          <a:p>
            <a:r>
              <a:rPr lang="en-US" dirty="0" smtClean="0"/>
              <a:t>How to produce frequency distributions</a:t>
            </a:r>
          </a:p>
          <a:p>
            <a:endParaRPr lang="en-US" dirty="0" smtClean="0"/>
          </a:p>
          <a:p>
            <a:r>
              <a:rPr lang="en-US" dirty="0" smtClean="0"/>
              <a:t>How to produce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066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Summarizing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(n)</a:t>
            </a:r>
          </a:p>
          <a:p>
            <a:pPr lvl="1"/>
            <a:r>
              <a:rPr lang="en-US" dirty="0" smtClean="0"/>
              <a:t>Total number of observations in a sample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Frequency (f)</a:t>
            </a:r>
          </a:p>
          <a:p>
            <a:pPr lvl="1"/>
            <a:r>
              <a:rPr lang="en-US" dirty="0" smtClean="0"/>
              <a:t>Count or number of observations in a subset of the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247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Proportion &amp; Percent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Proportion (p)</a:t>
            </a:r>
          </a:p>
          <a:p>
            <a:pPr lvl="1"/>
            <a:r>
              <a:rPr lang="en-US" dirty="0" smtClean="0"/>
              <a:t>Ratio of the number of observations in a subset of a sample to the total number of cases in the sample (relative frequency)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Percent (%)</a:t>
            </a:r>
          </a:p>
          <a:p>
            <a:pPr lvl="1"/>
            <a:r>
              <a:rPr lang="en-US" dirty="0" smtClean="0"/>
              <a:t>% = f/n X 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13904"/>
              </p:ext>
            </p:extLst>
          </p:nvPr>
        </p:nvGraphicFramePr>
        <p:xfrm>
          <a:off x="1295400" y="3505200"/>
          <a:ext cx="6248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733800"/>
                <a:gridCol w="1066800"/>
                <a:gridCol w="838200"/>
              </a:tblGrid>
              <a:tr h="43927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=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in subset of sample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 anchor="ctr"/>
                </a:tc>
              </a:tr>
              <a:tr h="62752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# of cases in sample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Ratios &amp;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Expresses the relationship between two values, indicating their relative sizes.</a:t>
            </a:r>
          </a:p>
          <a:p>
            <a:pPr lvl="2"/>
            <a:r>
              <a:rPr lang="en-US" dirty="0" smtClean="0"/>
              <a:t>2:1 indicates that the first value occurs twice as much as the second value.</a:t>
            </a:r>
          </a:p>
          <a:p>
            <a:pPr lvl="1"/>
            <a:r>
              <a:rPr lang="en-US" dirty="0" smtClean="0"/>
              <a:t>Rate</a:t>
            </a:r>
          </a:p>
          <a:p>
            <a:pPr lvl="2"/>
            <a:r>
              <a:rPr lang="en-US" dirty="0" smtClean="0"/>
              <a:t>Ratio of the number of occurrences of an event to the population at risk for experiencing the event,</a:t>
            </a:r>
          </a:p>
          <a:p>
            <a:pPr lvl="3"/>
            <a:r>
              <a:rPr lang="en-US" dirty="0" smtClean="0"/>
              <a:t>Rate = (# of occurrences of event / estimated population) X 10 to some power.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2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Birth Rates = X 10</a:t>
            </a:r>
            <a:r>
              <a:rPr lang="en-US" dirty="0" smtClean="0">
                <a:latin typeface="Times New Roman"/>
                <a:cs typeface="Times New Roman"/>
              </a:rPr>
              <a:t>³ (</a:t>
            </a:r>
            <a:r>
              <a:rPr lang="en-US" dirty="0" smtClean="0">
                <a:cs typeface="Times New Roman"/>
              </a:rPr>
              <a:t>per 1,000 women of childbearing age). </a:t>
            </a:r>
          </a:p>
          <a:p>
            <a:r>
              <a:rPr lang="en-US" dirty="0" smtClean="0">
                <a:cs typeface="Times New Roman"/>
              </a:rPr>
              <a:t>School expenditure = X 10</a:t>
            </a:r>
            <a:r>
              <a:rPr lang="en-US" dirty="0" smtClean="0">
                <a:latin typeface="Times New Roman"/>
                <a:cs typeface="Times New Roman"/>
              </a:rPr>
              <a:t>º</a:t>
            </a:r>
            <a:r>
              <a:rPr lang="en-US" dirty="0" smtClean="0">
                <a:cs typeface="Times New Roman"/>
              </a:rPr>
              <a:t> (per pupil)</a:t>
            </a:r>
          </a:p>
          <a:p>
            <a:r>
              <a:rPr lang="en-US" dirty="0" smtClean="0">
                <a:cs typeface="Times New Roman"/>
              </a:rPr>
              <a:t>Crime Rates = X 10</a:t>
            </a:r>
            <a:r>
              <a:rPr lang="en-US" baseline="30000" dirty="0" smtClean="0">
                <a:cs typeface="Times New Roman"/>
              </a:rPr>
              <a:t>5 </a:t>
            </a:r>
            <a:r>
              <a:rPr lang="en-US" dirty="0" smtClean="0">
                <a:cs typeface="Times New Roman"/>
              </a:rPr>
              <a:t>(per 100,000 population)</a:t>
            </a:r>
          </a:p>
          <a:p>
            <a:pPr lvl="1"/>
            <a:r>
              <a:rPr lang="en-US" dirty="0" smtClean="0">
                <a:cs typeface="Times New Roman"/>
              </a:rPr>
              <a:t>In 1999, there were 409,670 robberies reported to the police, and the estimated population in the U.S. that year was 272,691,000</a:t>
            </a:r>
          </a:p>
          <a:p>
            <a:pPr lvl="1"/>
            <a:r>
              <a:rPr lang="en-US" dirty="0" smtClean="0">
                <a:cs typeface="Times New Roman"/>
              </a:rPr>
              <a:t>150.2 robberies per 100,000 population</a:t>
            </a:r>
          </a:p>
          <a:p>
            <a:pPr lvl="2"/>
            <a:r>
              <a:rPr lang="en-US" dirty="0" smtClean="0">
                <a:cs typeface="Times New Roman"/>
              </a:rPr>
              <a:t>(409,670 / 272,691,000) X 100,000 = 150.2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5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2" y="228600"/>
            <a:ext cx="8229600" cy="1143000"/>
          </a:xfrm>
        </p:spPr>
        <p:txBody>
          <a:bodyPr anchor="t">
            <a:normAutofit/>
          </a:bodyPr>
          <a:lstStyle/>
          <a:p>
            <a:pPr algn="ctr" eaLnBrk="1" hangingPunct="1"/>
            <a:r>
              <a:rPr lang="en-US" sz="4400" b="1" dirty="0" smtClean="0"/>
              <a:t>The Wheel of Science</a:t>
            </a:r>
          </a:p>
        </p:txBody>
      </p:sp>
      <p:grpSp>
        <p:nvGrpSpPr>
          <p:cNvPr id="5123" name="Group 55"/>
          <p:cNvGrpSpPr>
            <a:grpSpLocks/>
          </p:cNvGrpSpPr>
          <p:nvPr/>
        </p:nvGrpSpPr>
        <p:grpSpPr bwMode="auto">
          <a:xfrm>
            <a:off x="165100" y="1371600"/>
            <a:ext cx="8902700" cy="5319713"/>
            <a:chOff x="104" y="864"/>
            <a:chExt cx="5608" cy="3351"/>
          </a:xfrm>
        </p:grpSpPr>
        <p:grpSp>
          <p:nvGrpSpPr>
            <p:cNvPr id="5124" name="Group 21"/>
            <p:cNvGrpSpPr>
              <a:grpSpLocks/>
            </p:cNvGrpSpPr>
            <p:nvPr/>
          </p:nvGrpSpPr>
          <p:grpSpPr bwMode="auto">
            <a:xfrm>
              <a:off x="816" y="1289"/>
              <a:ext cx="4320" cy="2768"/>
              <a:chOff x="0" y="1648"/>
              <a:chExt cx="4320" cy="2768"/>
            </a:xfrm>
          </p:grpSpPr>
          <p:grpSp>
            <p:nvGrpSpPr>
              <p:cNvPr id="5137" name="Group 22"/>
              <p:cNvGrpSpPr>
                <a:grpSpLocks/>
              </p:cNvGrpSpPr>
              <p:nvPr/>
            </p:nvGrpSpPr>
            <p:grpSpPr bwMode="auto">
              <a:xfrm>
                <a:off x="727" y="1648"/>
                <a:ext cx="2504" cy="2141"/>
                <a:chOff x="2880" y="3664"/>
                <a:chExt cx="6200" cy="5304"/>
              </a:xfrm>
            </p:grpSpPr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auto">
                <a:xfrm>
                  <a:off x="7280" y="3664"/>
                  <a:ext cx="15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auto">
                <a:xfrm rot="5040000">
                  <a:off x="3414" y="3764"/>
                  <a:ext cx="15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280" y="8968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8180" y="6656"/>
                  <a:ext cx="9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auto">
                <a:xfrm rot="18120000" flipH="1">
                  <a:off x="3246" y="6780"/>
                  <a:ext cx="9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138" name="Text Box 33"/>
              <p:cNvSpPr txBox="1">
                <a:spLocks noChangeArrowheads="1"/>
              </p:cNvSpPr>
              <p:nvPr/>
            </p:nvSpPr>
            <p:spPr bwMode="auto">
              <a:xfrm>
                <a:off x="2831" y="1838"/>
                <a:ext cx="10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Deduction</a:t>
                </a:r>
              </a:p>
            </p:txBody>
          </p:sp>
          <p:sp>
            <p:nvSpPr>
              <p:cNvPr id="5139" name="Text Box 34"/>
              <p:cNvSpPr txBox="1">
                <a:spLocks noChangeArrowheads="1"/>
              </p:cNvSpPr>
              <p:nvPr/>
            </p:nvSpPr>
            <p:spPr bwMode="auto">
              <a:xfrm>
                <a:off x="288" y="1838"/>
                <a:ext cx="10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:r>
                  <a:rPr lang="en-US"/>
                  <a:t>Induction</a:t>
                </a:r>
              </a:p>
            </p:txBody>
          </p:sp>
          <p:sp>
            <p:nvSpPr>
              <p:cNvPr id="5140" name="Text Box 35"/>
              <p:cNvSpPr txBox="1">
                <a:spLocks noChangeArrowheads="1"/>
              </p:cNvSpPr>
              <p:nvPr/>
            </p:nvSpPr>
            <p:spPr bwMode="auto">
              <a:xfrm>
                <a:off x="2988" y="3153"/>
                <a:ext cx="133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Operationalization</a:t>
                </a:r>
              </a:p>
            </p:txBody>
          </p:sp>
          <p:sp>
            <p:nvSpPr>
              <p:cNvPr id="5141" name="Text Box 36"/>
              <p:cNvSpPr txBox="1">
                <a:spLocks noChangeArrowheads="1"/>
              </p:cNvSpPr>
              <p:nvPr/>
            </p:nvSpPr>
            <p:spPr bwMode="auto">
              <a:xfrm>
                <a:off x="0" y="3153"/>
                <a:ext cx="1090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:r>
                  <a:rPr lang="en-US"/>
                  <a:t>Data Analysis</a:t>
                </a:r>
              </a:p>
            </p:txBody>
          </p:sp>
          <p:sp>
            <p:nvSpPr>
              <p:cNvPr id="5142" name="Text Box 37"/>
              <p:cNvSpPr txBox="1">
                <a:spLocks noChangeArrowheads="1"/>
              </p:cNvSpPr>
              <p:nvPr/>
            </p:nvSpPr>
            <p:spPr bwMode="auto">
              <a:xfrm>
                <a:off x="1534" y="4141"/>
                <a:ext cx="101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Measurement</a:t>
                </a:r>
              </a:p>
            </p:txBody>
          </p:sp>
        </p:grpSp>
        <p:grpSp>
          <p:nvGrpSpPr>
            <p:cNvPr id="5125" name="Group 51"/>
            <p:cNvGrpSpPr>
              <a:grpSpLocks/>
            </p:cNvGrpSpPr>
            <p:nvPr/>
          </p:nvGrpSpPr>
          <p:grpSpPr bwMode="auto">
            <a:xfrm>
              <a:off x="104" y="1824"/>
              <a:ext cx="2221" cy="2247"/>
              <a:chOff x="144" y="1824"/>
              <a:chExt cx="2221" cy="2247"/>
            </a:xfrm>
          </p:grpSpPr>
          <p:sp>
            <p:nvSpPr>
              <p:cNvPr id="5134" name="Oval 39"/>
              <p:cNvSpPr>
                <a:spLocks noChangeArrowheads="1"/>
              </p:cNvSpPr>
              <p:nvPr/>
            </p:nvSpPr>
            <p:spPr bwMode="auto">
              <a:xfrm>
                <a:off x="829" y="1824"/>
                <a:ext cx="1536" cy="1440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5" name="Line 40"/>
              <p:cNvSpPr>
                <a:spLocks noChangeShapeType="1"/>
              </p:cNvSpPr>
              <p:nvPr/>
            </p:nvSpPr>
            <p:spPr bwMode="auto">
              <a:xfrm flipH="1">
                <a:off x="864" y="3184"/>
                <a:ext cx="384" cy="6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6" name="Text Box 41"/>
              <p:cNvSpPr txBox="1">
                <a:spLocks noChangeArrowheads="1"/>
              </p:cNvSpPr>
              <p:nvPr/>
            </p:nvSpPr>
            <p:spPr bwMode="auto">
              <a:xfrm>
                <a:off x="144" y="38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Statistics</a:t>
                </a:r>
              </a:p>
            </p:txBody>
          </p:sp>
        </p:grpSp>
        <p:grpSp>
          <p:nvGrpSpPr>
            <p:cNvPr id="5126" name="Group 50"/>
            <p:cNvGrpSpPr>
              <a:grpSpLocks/>
            </p:cNvGrpSpPr>
            <p:nvPr/>
          </p:nvGrpSpPr>
          <p:grpSpPr bwMode="auto">
            <a:xfrm>
              <a:off x="1344" y="864"/>
              <a:ext cx="4080" cy="1707"/>
              <a:chOff x="1248" y="864"/>
              <a:chExt cx="4080" cy="1707"/>
            </a:xfrm>
          </p:grpSpPr>
          <p:sp>
            <p:nvSpPr>
              <p:cNvPr id="5131" name="Oval 43"/>
              <p:cNvSpPr>
                <a:spLocks noChangeArrowheads="1"/>
              </p:cNvSpPr>
              <p:nvPr/>
            </p:nvSpPr>
            <p:spPr bwMode="auto">
              <a:xfrm rot="900000">
                <a:off x="1248" y="893"/>
                <a:ext cx="3360" cy="1678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" name="Line 44"/>
              <p:cNvSpPr>
                <a:spLocks noChangeShapeType="1"/>
              </p:cNvSpPr>
              <p:nvPr/>
            </p:nvSpPr>
            <p:spPr bwMode="auto">
              <a:xfrm flipV="1">
                <a:off x="4040" y="1056"/>
                <a:ext cx="462" cy="26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3" name="Text Box 45"/>
              <p:cNvSpPr txBox="1">
                <a:spLocks noChangeArrowheads="1"/>
              </p:cNvSpPr>
              <p:nvPr/>
            </p:nvSpPr>
            <p:spPr bwMode="auto">
              <a:xfrm>
                <a:off x="4416" y="864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Theory</a:t>
                </a:r>
              </a:p>
            </p:txBody>
          </p:sp>
        </p:grpSp>
        <p:grpSp>
          <p:nvGrpSpPr>
            <p:cNvPr id="5127" name="Group 54"/>
            <p:cNvGrpSpPr>
              <a:grpSpLocks/>
            </p:cNvGrpSpPr>
            <p:nvPr/>
          </p:nvGrpSpPr>
          <p:grpSpPr bwMode="auto">
            <a:xfrm>
              <a:off x="1253" y="2505"/>
              <a:ext cx="4459" cy="1710"/>
              <a:chOff x="1253" y="2505"/>
              <a:chExt cx="4459" cy="1710"/>
            </a:xfrm>
          </p:grpSpPr>
          <p:sp>
            <p:nvSpPr>
              <p:cNvPr id="5128" name="Oval 47"/>
              <p:cNvSpPr>
                <a:spLocks noChangeArrowheads="1"/>
              </p:cNvSpPr>
              <p:nvPr/>
            </p:nvSpPr>
            <p:spPr bwMode="auto">
              <a:xfrm rot="-900000">
                <a:off x="1253" y="2505"/>
                <a:ext cx="3918" cy="1488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" name="Line 48"/>
              <p:cNvSpPr>
                <a:spLocks noChangeShapeType="1"/>
              </p:cNvSpPr>
              <p:nvPr/>
            </p:nvSpPr>
            <p:spPr bwMode="auto">
              <a:xfrm>
                <a:off x="4080" y="3744"/>
                <a:ext cx="528" cy="28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0" name="Text Box 49"/>
              <p:cNvSpPr txBox="1">
                <a:spLocks noChangeArrowheads="1"/>
              </p:cNvSpPr>
              <p:nvPr/>
            </p:nvSpPr>
            <p:spPr bwMode="auto">
              <a:xfrm>
                <a:off x="4608" y="3984"/>
                <a:ext cx="11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Methodology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753453" y="1554956"/>
            <a:ext cx="142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hlinkClick r:id="rId2"/>
              </a:rPr>
              <a:t>Theory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9982" y="3212028"/>
            <a:ext cx="193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Hypotheses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47808" y="5130356"/>
            <a:ext cx="198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Research </a:t>
            </a:r>
          </a:p>
          <a:p>
            <a:pPr algn="ctr"/>
            <a:r>
              <a:rPr lang="en-US" sz="2400" b="1" dirty="0" smtClean="0"/>
              <a:t>Design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3162" y="5172929"/>
            <a:ext cx="229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Collection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38478" y="3352800"/>
            <a:ext cx="181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Findings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549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a rate and a proportion?</a:t>
            </a:r>
          </a:p>
          <a:p>
            <a:pPr lvl="1"/>
            <a:r>
              <a:rPr lang="en-US" dirty="0" smtClean="0"/>
              <a:t>Proportions cannot lie outside 0, 1 interval</a:t>
            </a:r>
          </a:p>
          <a:p>
            <a:pPr lvl="2"/>
            <a:r>
              <a:rPr lang="en-US" dirty="0" smtClean="0"/>
              <a:t>Rates can be anywhere between 0 and infinity.</a:t>
            </a:r>
          </a:p>
          <a:p>
            <a:pPr lvl="1"/>
            <a:r>
              <a:rPr lang="en-US" dirty="0" smtClean="0"/>
              <a:t>Denominator of a proportion is a fixed sample size (n)</a:t>
            </a:r>
          </a:p>
          <a:p>
            <a:pPr lvl="2"/>
            <a:r>
              <a:rPr lang="en-US" dirty="0" smtClean="0"/>
              <a:t>Denominator of a rate is often an </a:t>
            </a:r>
            <a:r>
              <a:rPr lang="en-US" u="sng" dirty="0" smtClean="0"/>
              <a:t>estimated</a:t>
            </a:r>
            <a:r>
              <a:rPr lang="en-US" dirty="0" smtClean="0"/>
              <a:t> population size.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5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Calculating Crime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region had the most robberies in 1999?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does the South have more robberies?</a:t>
            </a:r>
          </a:p>
          <a:p>
            <a:pPr lvl="1"/>
            <a:r>
              <a:rPr lang="en-US" dirty="0" smtClean="0"/>
              <a:t>More dangerous?</a:t>
            </a:r>
          </a:p>
          <a:p>
            <a:pPr lvl="1"/>
            <a:r>
              <a:rPr lang="en-US" dirty="0" smtClean="0"/>
              <a:t>More people?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19214"/>
              </p:ext>
            </p:extLst>
          </p:nvPr>
        </p:nvGraphicFramePr>
        <p:xfrm>
          <a:off x="2133600" y="23622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Northeast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88,072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.215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Midwest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81,651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.199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150,817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.368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.218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409,670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1.0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Calculating Crime 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Does the South also have the highest crime rate?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Northeast is actually more dangerous.</a:t>
            </a:r>
          </a:p>
          <a:p>
            <a:pPr lvl="1"/>
            <a:r>
              <a:rPr lang="en-US" dirty="0" smtClean="0"/>
              <a:t>Rates account for differences in “eligible” population, or the “population at risk.”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64126"/>
              </p:ext>
            </p:extLst>
          </p:nvPr>
        </p:nvGraphicFramePr>
        <p:xfrm>
          <a:off x="457200" y="27432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05000"/>
                <a:gridCol w="23622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 per 100k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Northeast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88,072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51,830,000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169.9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Midwest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81,651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63,242,000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129.1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150,817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96,470,000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156.3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89,130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61,149,000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145.8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Proportional Difference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Proportional Difference (Change)</a:t>
            </a:r>
          </a:p>
          <a:p>
            <a:pPr lvl="1"/>
            <a:r>
              <a:rPr lang="en-US" sz="2800" dirty="0" smtClean="0"/>
              <a:t>Comparison of a single variable across two time periods, or simply to compare the relative magnitudes of two values.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Typically multiplied by 100 to get % difference</a:t>
            </a:r>
          </a:p>
          <a:p>
            <a:pPr lvl="2"/>
            <a:r>
              <a:rPr lang="en-US" sz="2400" dirty="0" smtClean="0"/>
              <a:t>% change = ((Time 2 – Time 1) / Time 1) X 100</a:t>
            </a:r>
          </a:p>
          <a:p>
            <a:pPr lvl="3"/>
            <a:r>
              <a:rPr lang="en-US" sz="2400" dirty="0" smtClean="0"/>
              <a:t>Or, ((Comparison – Baseline) / Baseline) X 100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008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in homicide rate</a:t>
            </a:r>
          </a:p>
          <a:p>
            <a:pPr lvl="1"/>
            <a:r>
              <a:rPr lang="en-US" dirty="0" smtClean="0"/>
              <a:t>1994 Rate = 9.0 per 100,000</a:t>
            </a:r>
          </a:p>
          <a:p>
            <a:pPr lvl="1"/>
            <a:r>
              <a:rPr lang="en-US" dirty="0" smtClean="0"/>
              <a:t>1999 Rate = 5.7 per 100,000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large was the change in homicide?</a:t>
            </a:r>
          </a:p>
          <a:p>
            <a:pPr lvl="1"/>
            <a:r>
              <a:rPr lang="en-US" dirty="0" smtClean="0"/>
              <a:t>% change = ((T2-T1) / (T1) X 100 = ((5.7 – 9.0) / (9.0) X 100 = (-3.3 / 9.0) X 100 = -36.7</a:t>
            </a:r>
          </a:p>
          <a:p>
            <a:pPr lvl="1"/>
            <a:endParaRPr lang="en-US" dirty="0"/>
          </a:p>
          <a:p>
            <a:r>
              <a:rPr lang="en-US" dirty="0" smtClean="0"/>
              <a:t>Homicide declined 36.7% from 1994 to 1999.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86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Homicide rate (per 100,000) by region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Which region experienced the largest drop?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9715"/>
              </p:ext>
            </p:extLst>
          </p:nvPr>
        </p:nvGraphicFramePr>
        <p:xfrm>
          <a:off x="609600" y="1981200"/>
          <a:ext cx="777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91"/>
                <a:gridCol w="1702526"/>
                <a:gridCol w="1239883"/>
                <a:gridCol w="1943100"/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Region (# of states)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Change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New England (6)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-35.9%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Middle Atlantic (3)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-43.9%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E.</a:t>
                      </a:r>
                      <a:r>
                        <a:rPr lang="en-US" baseline="0" dirty="0" smtClean="0"/>
                        <a:t> North Central (5)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-29.8%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W. North Central (7)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-25.0%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South Atlantic (8)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-52.5%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E. South Central (4)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-32.0%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W. South Central (4)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-42.5%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Mountain (8)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-15.3%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Pacific (5)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-48.5%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4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Alternative way to compute % change</a:t>
            </a:r>
          </a:p>
          <a:p>
            <a:pPr lvl="1"/>
            <a:r>
              <a:rPr lang="en-US" sz="3200" dirty="0" smtClean="0"/>
              <a:t>Subtract 1.0 from the ratio of comparison (T2) to baseline (T1).</a:t>
            </a:r>
          </a:p>
          <a:p>
            <a:pPr lvl="2"/>
            <a:r>
              <a:rPr lang="en-US" sz="2400" dirty="0" smtClean="0"/>
              <a:t>% change = ((Time 2 – Time 1) / Time 1) X 100</a:t>
            </a:r>
          </a:p>
          <a:p>
            <a:pPr lvl="3"/>
            <a:r>
              <a:rPr lang="en-US" sz="2400" dirty="0" smtClean="0"/>
              <a:t>= ((Time 2 / Time 1) – (Time 1 / Time 1)) X 100</a:t>
            </a:r>
          </a:p>
          <a:p>
            <a:pPr lvl="3"/>
            <a:r>
              <a:rPr lang="en-US" sz="2400" dirty="0" smtClean="0"/>
              <a:t>= ((Time 2 / Time 1) – 1) X 100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42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Proportional/Percent change can be misleading with a low baseline.</a:t>
            </a:r>
          </a:p>
          <a:p>
            <a:pPr lvl="1"/>
            <a:r>
              <a:rPr lang="en-US" sz="2800" dirty="0" smtClean="0"/>
              <a:t>A 100% increase from a baseline of 1 is not as notable as a 100% increase from a baseline of 50.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r>
              <a:rPr lang="en-US" sz="3600" dirty="0" smtClean="0"/>
              <a:t>Useful to report both baseline value as well as percent change.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33574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kind of data table that is a useful way to summarize data.</a:t>
            </a:r>
          </a:p>
          <a:p>
            <a:pPr lvl="1"/>
            <a:r>
              <a:rPr lang="en-US" dirty="0" smtClean="0"/>
              <a:t>Table should list categories and frequencies, at minimum.</a:t>
            </a:r>
          </a:p>
          <a:p>
            <a:pPr lvl="1"/>
            <a:r>
              <a:rPr lang="en-US" dirty="0" smtClean="0"/>
              <a:t>Often lists proportions and </a:t>
            </a:r>
            <a:r>
              <a:rPr lang="en-US" dirty="0" err="1" smtClean="0"/>
              <a:t>percents</a:t>
            </a:r>
            <a:r>
              <a:rPr lang="en-US" dirty="0" smtClean="0"/>
              <a:t>, also. </a:t>
            </a:r>
          </a:p>
          <a:p>
            <a:pPr lvl="1"/>
            <a:endParaRPr lang="en-US" dirty="0"/>
          </a:p>
          <a:p>
            <a:r>
              <a:rPr lang="en-US" dirty="0" smtClean="0"/>
              <a:t>Provides visualization of how cases are spread out across categories/values.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6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Nominal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f, n, p, 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Make sure the proportions add up to within rounding error of 1.0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6704"/>
              </p:ext>
            </p:extLst>
          </p:nvPr>
        </p:nvGraphicFramePr>
        <p:xfrm>
          <a:off x="609600" y="2209800"/>
          <a:ext cx="8001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1447800"/>
                <a:gridCol w="1600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Structure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%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Both biological</a:t>
                      </a:r>
                      <a:r>
                        <a:rPr lang="en-US" baseline="0" dirty="0" smtClean="0"/>
                        <a:t> parents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On</a:t>
                      </a:r>
                      <a:r>
                        <a:rPr lang="en-US" baseline="0" dirty="0" smtClean="0"/>
                        <a:t>e biological/one step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Biological mom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Biological dad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Other family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6929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1.001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100.1%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7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Types of Statistical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Examines program/law/law enforcement outcomes.</a:t>
            </a:r>
          </a:p>
          <a:p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Examines unfamiliar topics lacking previous research.</a:t>
            </a:r>
          </a:p>
          <a:p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Examines a particular phenomenon in a particular sample.</a:t>
            </a:r>
          </a:p>
        </p:txBody>
      </p:sp>
    </p:spTree>
    <p:extLst>
      <p:ext uri="{BB962C8B-B14F-4D97-AF65-F5344CB8AC3E}">
        <p14:creationId xmlns:p14="http://schemas.microsoft.com/office/powerpoint/2010/main" val="34806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Nominal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Can be informative to compare 2+ groups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smtClean="0"/>
              <a:t>How </a:t>
            </a:r>
            <a:r>
              <a:rPr lang="en-US" sz="2800" dirty="0" smtClean="0"/>
              <a:t>does family structure differ?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52943"/>
              </p:ext>
            </p:extLst>
          </p:nvPr>
        </p:nvGraphicFramePr>
        <p:xfrm>
          <a:off x="685800" y="2133600"/>
          <a:ext cx="7848600" cy="351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42"/>
                <a:gridCol w="586811"/>
                <a:gridCol w="880216"/>
                <a:gridCol w="880216"/>
                <a:gridCol w="1173621"/>
                <a:gridCol w="733513"/>
                <a:gridCol w="733513"/>
                <a:gridCol w="806868"/>
              </a:tblGrid>
              <a:tr h="27911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White Youth</a:t>
                      </a: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Black Youth</a:t>
                      </a: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791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Family Structure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%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%</a:t>
                      </a:r>
                      <a:endParaRPr lang="en-GB" sz="1600" i="1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Both bio. Parents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2743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.594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59.4%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.263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26.3%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One bio./one step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15.3%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.128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12.8%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Bio. Mom only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.187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18.7%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.480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48.0%</a:t>
                      </a:r>
                      <a:endParaRPr lang="en-GB" sz="1600" dirty="0"/>
                    </a:p>
                  </a:txBody>
                  <a:tcPr anchor="ctr"/>
                </a:tc>
              </a:tr>
              <a:tr h="2791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Bio. Dad only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.037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3.7%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.026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2.6%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Other family member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.029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2.9%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10.2%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4621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2308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0.999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99.9%</a:t>
                      </a:r>
                      <a:endParaRPr lang="en-GB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Ordinal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add </a:t>
            </a:r>
            <a:r>
              <a:rPr lang="en-US" dirty="0" err="1" smtClean="0"/>
              <a:t>cumulatives</a:t>
            </a:r>
            <a:r>
              <a:rPr lang="en-US" dirty="0" smtClean="0"/>
              <a:t> (</a:t>
            </a:r>
            <a:r>
              <a:rPr lang="en-US" dirty="0" err="1" smtClean="0"/>
              <a:t>cf</a:t>
            </a:r>
            <a:r>
              <a:rPr lang="en-US" dirty="0" smtClean="0"/>
              <a:t>, </a:t>
            </a:r>
            <a:r>
              <a:rPr lang="en-US" dirty="0" err="1" smtClean="0"/>
              <a:t>cp</a:t>
            </a:r>
            <a:r>
              <a:rPr lang="en-US" dirty="0" smtClean="0"/>
              <a:t>, c%)</a:t>
            </a:r>
          </a:p>
          <a:p>
            <a:pPr lvl="1"/>
            <a:r>
              <a:rPr lang="en-US" dirty="0" smtClean="0"/>
              <a:t>Cumulative frequency is the frequency of a row plus all preceding rows.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Notice that the </a:t>
            </a:r>
            <a:r>
              <a:rPr lang="en-US" dirty="0" err="1" smtClean="0"/>
              <a:t>cf</a:t>
            </a:r>
            <a:r>
              <a:rPr lang="en-US" dirty="0" smtClean="0"/>
              <a:t> of the last row is equal to n</a:t>
            </a:r>
          </a:p>
          <a:p>
            <a:pPr marL="411480" lvl="1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25927"/>
              </p:ext>
            </p:extLst>
          </p:nvPr>
        </p:nvGraphicFramePr>
        <p:xfrm>
          <a:off x="381001" y="3200400"/>
          <a:ext cx="84581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1066800"/>
                <a:gridCol w="1143000"/>
                <a:gridCol w="1143000"/>
                <a:gridCol w="990600"/>
                <a:gridCol w="1066800"/>
                <a:gridCol w="990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Grades in 8th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A’s &amp; B’s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.370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.370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37.0%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B’s &amp; C’s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.376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37.6%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.746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74.6%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C’s &amp; D’s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96.1%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D’s &amp; F’s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8604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8604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.999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99.9%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89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Women Really Are Smarter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% to determine if young males or females perform better academically</a:t>
            </a:r>
          </a:p>
          <a:p>
            <a:pPr lvl="1"/>
            <a:r>
              <a:rPr lang="en-US" dirty="0" smtClean="0"/>
              <a:t>What percentage bet B’s &amp; C’s or better?</a:t>
            </a:r>
          </a:p>
          <a:p>
            <a:pPr marL="411480" lvl="1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40104"/>
              </p:ext>
            </p:extLst>
          </p:nvPr>
        </p:nvGraphicFramePr>
        <p:xfrm>
          <a:off x="304800" y="3276600"/>
          <a:ext cx="8458200" cy="327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4680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Grades in 8th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1 A’s &amp; B’s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45.2%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2 B’s &amp; C’s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81.5%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3 C’s &amp; D’s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97.5%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4 D’s &amp; F’s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100.1%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100.0%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100.1%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68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Discrete, Interval-Ratio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delinquents (D) spend their free time differently than non-delinquents (ND)?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50612"/>
              </p:ext>
            </p:extLst>
          </p:nvPr>
        </p:nvGraphicFramePr>
        <p:xfrm>
          <a:off x="457200" y="2819400"/>
          <a:ext cx="8305800" cy="365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447800"/>
                <a:gridCol w="1600200"/>
                <a:gridCol w="1295400"/>
                <a:gridCol w="1066800"/>
              </a:tblGrid>
              <a:tr h="3379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Non-Delinquents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Delinquents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25135">
                <a:tc>
                  <a:txBody>
                    <a:bodyPr/>
                    <a:lstStyle/>
                    <a:p>
                      <a:r>
                        <a:rPr lang="en-US" dirty="0" smtClean="0"/>
                        <a:t># of Weekdays Do Homework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14.8%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19.2%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36.7%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51.3%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71.1%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100.1%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99.9%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100.1%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4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dirty="0" smtClean="0"/>
              <a:t>Frequency Distributions with Discrete, Interval-Ratio Data (cont.)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months sentenced for armed robbery (n = 40)</a:t>
            </a:r>
          </a:p>
          <a:p>
            <a:pPr lvl="1"/>
            <a:r>
              <a:rPr lang="en-US" dirty="0" smtClean="0"/>
              <a:t>36 38 39 47 50 51 51 53 55 55 56 57 60 62 63 64 64 66 67 68 69 70 70 70 71 75 78 79 80 80 81 83 85 86 87 89 95 98 99 99</a:t>
            </a:r>
          </a:p>
          <a:p>
            <a:pPr lvl="1"/>
            <a:endParaRPr lang="en-US" dirty="0"/>
          </a:p>
          <a:p>
            <a:r>
              <a:rPr lang="en-US" dirty="0" smtClean="0"/>
              <a:t>What would be the problem with creating a frequency distribution with these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260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Simple Frequency Distribution of Sentence Length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49579"/>
              </p:ext>
            </p:extLst>
          </p:nvPr>
        </p:nvGraphicFramePr>
        <p:xfrm>
          <a:off x="457200" y="1646238"/>
          <a:ext cx="8229600" cy="487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53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Grouped 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grouped frequency distribution can come in handy for certain types of data.</a:t>
            </a:r>
          </a:p>
          <a:p>
            <a:pPr lvl="1"/>
            <a:r>
              <a:rPr lang="en-US" dirty="0" smtClean="0"/>
              <a:t>Discrete, interval-ratio data with a large number of values.</a:t>
            </a:r>
          </a:p>
          <a:p>
            <a:pPr lvl="1"/>
            <a:r>
              <a:rPr lang="en-US" dirty="0" smtClean="0"/>
              <a:t>Continuous, interval-ratio data.</a:t>
            </a:r>
          </a:p>
          <a:p>
            <a:r>
              <a:rPr lang="en-US" dirty="0" smtClean="0"/>
              <a:t>Groups values into “classes” or intervals.</a:t>
            </a:r>
          </a:p>
          <a:p>
            <a:r>
              <a:rPr lang="en-US" dirty="0" smtClean="0"/>
              <a:t>Frequency distributions of these classes.</a:t>
            </a:r>
          </a:p>
          <a:p>
            <a:r>
              <a:rPr lang="en-US" dirty="0" smtClean="0"/>
              <a:t>Transforms quantitative data into qualitative (ordinal) data.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999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Creating a Grouped Frequency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1) </a:t>
            </a:r>
            <a:r>
              <a:rPr lang="en-US" sz="3900" dirty="0" smtClean="0"/>
              <a:t>Arrange raw data in ascending order</a:t>
            </a:r>
          </a:p>
          <a:p>
            <a:endParaRPr lang="en-US" sz="3900" dirty="0" smtClean="0"/>
          </a:p>
          <a:p>
            <a:r>
              <a:rPr lang="en-US" sz="3900" dirty="0" smtClean="0"/>
              <a:t>2) Choose the number of intervals</a:t>
            </a:r>
          </a:p>
          <a:p>
            <a:pPr lvl="1"/>
            <a:r>
              <a:rPr lang="en-US" sz="3000" dirty="0" smtClean="0"/>
              <a:t>Generally 5-10 intervals</a:t>
            </a:r>
          </a:p>
          <a:p>
            <a:pPr lvl="1"/>
            <a:endParaRPr lang="en-US" sz="3000" dirty="0" smtClean="0"/>
          </a:p>
          <a:p>
            <a:r>
              <a:rPr lang="en-US" sz="3900" dirty="0" smtClean="0"/>
              <a:t>3) Determine the width of intervals</a:t>
            </a:r>
          </a:p>
          <a:p>
            <a:pPr lvl="1"/>
            <a:r>
              <a:rPr lang="en-US" sz="3000" dirty="0" smtClean="0"/>
              <a:t>Calculate the range of data (99-36=63)</a:t>
            </a:r>
          </a:p>
          <a:p>
            <a:pPr lvl="1"/>
            <a:r>
              <a:rPr lang="en-US" sz="3000" dirty="0" smtClean="0"/>
              <a:t>Divide by the # of desired intervals (63/6 = 10.5)</a:t>
            </a:r>
          </a:p>
          <a:p>
            <a:pPr lvl="1"/>
            <a:r>
              <a:rPr lang="en-US" sz="3000" dirty="0" smtClean="0"/>
              <a:t>Round to a convenient interval width (10)</a:t>
            </a:r>
          </a:p>
          <a:p>
            <a:pPr lvl="2"/>
            <a:r>
              <a:rPr lang="en-US" sz="2600" dirty="0" smtClean="0"/>
              <a:t>A multiple of five is usually the easiest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779808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Creating a Grouped Frequency Distribution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4) Construct the interval limits</a:t>
            </a:r>
          </a:p>
          <a:p>
            <a:pPr lvl="1"/>
            <a:r>
              <a:rPr lang="en-US" dirty="0" smtClean="0"/>
              <a:t>Choose the lower limit of the 1</a:t>
            </a:r>
            <a:r>
              <a:rPr lang="en-US" baseline="30000" dirty="0" smtClean="0"/>
              <a:t>st</a:t>
            </a:r>
            <a:r>
              <a:rPr lang="en-US" dirty="0" smtClean="0"/>
              <a:t> interval (35)</a:t>
            </a:r>
          </a:p>
          <a:p>
            <a:pPr lvl="2"/>
            <a:r>
              <a:rPr lang="en-US" dirty="0" smtClean="0"/>
              <a:t>Again, easier if the lower limit is a multiple of five</a:t>
            </a:r>
          </a:p>
          <a:p>
            <a:pPr lvl="1"/>
            <a:r>
              <a:rPr lang="en-US" dirty="0" smtClean="0"/>
              <a:t>Add interval width to get 1</a:t>
            </a:r>
            <a:r>
              <a:rPr lang="en-US" baseline="30000" dirty="0" smtClean="0"/>
              <a:t>st</a:t>
            </a:r>
            <a:r>
              <a:rPr lang="en-US" dirty="0" smtClean="0"/>
              <a:t> interval (35-44)</a:t>
            </a:r>
          </a:p>
          <a:p>
            <a:pPr lvl="2"/>
            <a:r>
              <a:rPr lang="en-US" dirty="0" smtClean="0"/>
              <a:t>You can’t just add the interval width to the 1</a:t>
            </a:r>
            <a:r>
              <a:rPr lang="en-US" baseline="30000" dirty="0" smtClean="0"/>
              <a:t>st</a:t>
            </a:r>
            <a:r>
              <a:rPr lang="en-US" dirty="0" smtClean="0"/>
              <a:t> lower limit; you must include the lower limit in your count.</a:t>
            </a:r>
          </a:p>
          <a:p>
            <a:pPr lvl="1"/>
            <a:r>
              <a:rPr lang="en-US" dirty="0" smtClean="0"/>
              <a:t>Construct non-overlapping intervals such that the 1</a:t>
            </a:r>
            <a:r>
              <a:rPr lang="en-US" baseline="30000" dirty="0" smtClean="0"/>
              <a:t>st</a:t>
            </a:r>
            <a:r>
              <a:rPr lang="en-US" dirty="0" smtClean="0"/>
              <a:t> interval contains the smallest value and final interval contains the largest value</a:t>
            </a:r>
          </a:p>
          <a:p>
            <a:endParaRPr lang="en-US" dirty="0"/>
          </a:p>
          <a:p>
            <a:r>
              <a:rPr lang="en-US" dirty="0" smtClean="0"/>
              <a:t>5) Tally the # of cases that fall in each interval</a:t>
            </a:r>
          </a:p>
          <a:p>
            <a:pPr lvl="1"/>
            <a:r>
              <a:rPr lang="en-US" dirty="0" smtClean="0"/>
              <a:t>Make sure the frequencies add up to </a:t>
            </a:r>
            <a:r>
              <a:rPr lang="en-US" i="1" dirty="0" smtClean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96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Continuous, Interval-Ratio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State-level unemployment rates, 1998</a:t>
            </a:r>
          </a:p>
          <a:p>
            <a:pPr lvl="1"/>
            <a:r>
              <a:rPr lang="en-US" dirty="0" smtClean="0"/>
              <a:t>2.4 2.4 2.5 2.5 2.7 2.9 2.9 3.0 3.0 3.0</a:t>
            </a:r>
          </a:p>
          <a:p>
            <a:pPr lvl="1"/>
            <a:r>
              <a:rPr lang="en-US" dirty="0" smtClean="0"/>
              <a:t>3.1 3.3 3.4 3.5 3.6 3.6 3.6 3.7 3.7 3.8</a:t>
            </a:r>
          </a:p>
          <a:p>
            <a:pPr lvl="1"/>
            <a:r>
              <a:rPr lang="en-US" dirty="0" smtClean="0"/>
              <a:t>3.9 3.9 4.0 4.0 4.1 4.2 4.2 4.2 4.3 4.3</a:t>
            </a:r>
          </a:p>
          <a:p>
            <a:pPr lvl="1"/>
            <a:r>
              <a:rPr lang="en-US" dirty="0" smtClean="0"/>
              <a:t>4.3 4.5 4.6 4.6 4.7 4.8 4.8 4.8 4.9 4.9</a:t>
            </a:r>
          </a:p>
          <a:p>
            <a:pPr lvl="1"/>
            <a:r>
              <a:rPr lang="en-US" dirty="0" smtClean="0"/>
              <a:t>5.2 5.3 5.3 5.5 5.6 5.7 5.7 5.9 6.3 6.3</a:t>
            </a:r>
          </a:p>
          <a:p>
            <a:r>
              <a:rPr lang="en-US" dirty="0" smtClean="0"/>
              <a:t>~9 Intervals; Range = 6.3 – 2.4 = 3.9</a:t>
            </a:r>
          </a:p>
          <a:p>
            <a:pPr lvl="1"/>
            <a:r>
              <a:rPr lang="en-US" dirty="0" smtClean="0"/>
              <a:t>Width = 3.9/9 = 0.43 = ~0.5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Interval: 2.0 – 2.4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1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Populations and 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Population?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The universe of people, objects, or locations that researchers wish to </a:t>
            </a:r>
            <a:r>
              <a:rPr lang="en-US" dirty="0" smtClean="0"/>
              <a:t>study.’ </a:t>
            </a:r>
            <a:endParaRPr lang="en-GB" dirty="0" smtClean="0"/>
          </a:p>
          <a:p>
            <a:r>
              <a:rPr lang="en-US" dirty="0" smtClean="0"/>
              <a:t>What is a Sample?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A subset pulled from a population with the goal of ultimately using the people, objects, or places in the sample as a way to generalize to the population</a:t>
            </a:r>
            <a:r>
              <a:rPr lang="en-US" dirty="0" smtClean="0"/>
              <a:t>.’</a:t>
            </a:r>
          </a:p>
          <a:p>
            <a:pPr lvl="2"/>
            <a:r>
              <a:rPr lang="en-US" dirty="0" smtClean="0"/>
              <a:t>What is Probability Sampling?</a:t>
            </a:r>
          </a:p>
        </p:txBody>
      </p:sp>
    </p:spTree>
    <p:extLst>
      <p:ext uri="{BB962C8B-B14F-4D97-AF65-F5344CB8AC3E}">
        <p14:creationId xmlns:p14="http://schemas.microsoft.com/office/powerpoint/2010/main" val="5188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 for </a:t>
            </a:r>
            <a:br>
              <a:rPr lang="en-US" dirty="0" smtClean="0"/>
            </a:br>
            <a:r>
              <a:rPr lang="en-US" dirty="0" smtClean="0"/>
              <a:t>State-Level Unemployment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one is for you to finish on your own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51220"/>
              </p:ext>
            </p:extLst>
          </p:nvPr>
        </p:nvGraphicFramePr>
        <p:xfrm>
          <a:off x="533400" y="2209800"/>
          <a:ext cx="8077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Interval</a:t>
                      </a:r>
                      <a:r>
                        <a:rPr lang="en-US" strike="noStrike" baseline="0" dirty="0" smtClean="0"/>
                        <a:t> Limits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f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2.0 –</a:t>
                      </a:r>
                      <a:r>
                        <a:rPr lang="en-US" strike="noStrike" baseline="0" dirty="0" smtClean="0"/>
                        <a:t> 2.4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009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Graphing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Data (nominal, ordinal)</a:t>
            </a:r>
          </a:p>
          <a:p>
            <a:pPr lvl="1"/>
            <a:r>
              <a:rPr lang="en-US" dirty="0" smtClean="0"/>
              <a:t>Pie Chart</a:t>
            </a:r>
          </a:p>
          <a:p>
            <a:pPr lvl="1"/>
            <a:r>
              <a:rPr lang="en-US" dirty="0" smtClean="0"/>
              <a:t>Bar Graph</a:t>
            </a:r>
          </a:p>
          <a:p>
            <a:r>
              <a:rPr lang="en-US" dirty="0" smtClean="0"/>
              <a:t>Quantitative Data (interval, ratio)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Polygon</a:t>
            </a:r>
          </a:p>
          <a:p>
            <a:r>
              <a:rPr lang="en-US" dirty="0" smtClean="0"/>
              <a:t>Either Qualitative or Qualitative</a:t>
            </a:r>
          </a:p>
          <a:p>
            <a:pPr lvl="1"/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384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Graphing Qualitative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Pie Charts</a:t>
            </a:r>
          </a:p>
          <a:p>
            <a:pPr lvl="1"/>
            <a:r>
              <a:rPr lang="en-US" dirty="0" smtClean="0"/>
              <a:t>Each category receives a “slice” of pie</a:t>
            </a:r>
          </a:p>
          <a:p>
            <a:pPr lvl="1"/>
            <a:r>
              <a:rPr lang="en-US" dirty="0" smtClean="0"/>
              <a:t>Best if there are no more than five categories to make interpretation clear</a:t>
            </a:r>
          </a:p>
          <a:p>
            <a:pPr lvl="1"/>
            <a:r>
              <a:rPr lang="en-US" dirty="0" smtClean="0"/>
              <a:t>Label categories; </a:t>
            </a:r>
            <a:r>
              <a:rPr lang="en-US" dirty="0" err="1" smtClean="0"/>
              <a:t>percents</a:t>
            </a:r>
            <a:r>
              <a:rPr lang="en-US" dirty="0" smtClean="0"/>
              <a:t> should sum to 100</a:t>
            </a:r>
          </a:p>
          <a:p>
            <a:r>
              <a:rPr lang="en-US" dirty="0" smtClean="0"/>
              <a:t>Bar Graphs</a:t>
            </a:r>
          </a:p>
          <a:p>
            <a:pPr lvl="1"/>
            <a:r>
              <a:rPr lang="en-US" dirty="0" smtClean="0"/>
              <a:t>Each category get a bar and a label</a:t>
            </a:r>
          </a:p>
          <a:p>
            <a:pPr lvl="1"/>
            <a:r>
              <a:rPr lang="en-US" dirty="0" smtClean="0"/>
              <a:t>Use spaces between bars to imply distinct categories (especially for nominal data)</a:t>
            </a:r>
          </a:p>
          <a:p>
            <a:pPr lvl="1"/>
            <a:r>
              <a:rPr lang="en-US" dirty="0" smtClean="0"/>
              <a:t>Y-axis can measure f, p, or %</a:t>
            </a:r>
          </a:p>
          <a:p>
            <a:pPr lvl="1"/>
            <a:r>
              <a:rPr lang="en-US" dirty="0" smtClean="0"/>
              <a:t>Put the frequency (or p, or %) above each 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251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Family Structure – Pie 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55374"/>
              </p:ext>
            </p:extLst>
          </p:nvPr>
        </p:nvGraphicFramePr>
        <p:xfrm>
          <a:off x="304800" y="1875631"/>
          <a:ext cx="8534400" cy="457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75631"/>
                        <a:ext cx="8534400" cy="4575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760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Family Structure by Race</a:t>
            </a:r>
            <a:br>
              <a:rPr lang="en-US" dirty="0" smtClean="0"/>
            </a:br>
            <a:r>
              <a:rPr lang="en-US" dirty="0" smtClean="0"/>
              <a:t>Pie Charts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264594"/>
              </p:ext>
            </p:extLst>
          </p:nvPr>
        </p:nvGraphicFramePr>
        <p:xfrm>
          <a:off x="4419599" y="1447800"/>
          <a:ext cx="5522913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hart" r:id="rId3" imgW="5200681" imgH="4067089" progId="MSGraph.Chart.8">
                  <p:embed followColorScheme="full"/>
                </p:oleObj>
              </mc:Choice>
              <mc:Fallback>
                <p:oleObj name="Chart" r:id="rId3" imgW="5200681" imgH="406708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1447800"/>
                        <a:ext cx="5522913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0710"/>
              </p:ext>
            </p:extLst>
          </p:nvPr>
        </p:nvGraphicFramePr>
        <p:xfrm>
          <a:off x="-457200" y="1524000"/>
          <a:ext cx="6705599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Chart" r:id="rId5" imgW="5953006" imgH="4067089" progId="MSGraph.Chart.8">
                  <p:embed followColorScheme="full"/>
                </p:oleObj>
              </mc:Choice>
              <mc:Fallback>
                <p:oleObj name="Chart" r:id="rId5" imgW="5953006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1524000"/>
                        <a:ext cx="6705599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4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Scholastic Performance </a:t>
            </a:r>
            <a:br>
              <a:rPr lang="en-US" dirty="0" smtClean="0"/>
            </a:br>
            <a:r>
              <a:rPr lang="en-US" dirty="0" smtClean="0"/>
              <a:t>Bar Graph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66566"/>
              </p:ext>
            </p:extLst>
          </p:nvPr>
        </p:nvGraphicFramePr>
        <p:xfrm>
          <a:off x="228600" y="1600200"/>
          <a:ext cx="8686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868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879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dirty="0" smtClean="0"/>
              <a:t>Scholastic Performance by Gender</a:t>
            </a:r>
            <a:br>
              <a:rPr lang="en-US" sz="4000" dirty="0" smtClean="0"/>
            </a:br>
            <a:r>
              <a:rPr lang="en-US" sz="4000" dirty="0" smtClean="0"/>
              <a:t>Bar Graph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987055"/>
              </p:ext>
            </p:extLst>
          </p:nvPr>
        </p:nvGraphicFramePr>
        <p:xfrm>
          <a:off x="228600" y="1447800"/>
          <a:ext cx="8686800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686800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Graphing Quantitative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Bars should touch to imply that original data are quantitative in nature (interval-ratio)</a:t>
            </a:r>
          </a:p>
          <a:p>
            <a:pPr lvl="1"/>
            <a:r>
              <a:rPr lang="en-US" dirty="0" smtClean="0"/>
              <a:t>Y-axis can be measured with f, p, or %</a:t>
            </a:r>
          </a:p>
          <a:p>
            <a:pPr lvl="1"/>
            <a:r>
              <a:rPr lang="en-US" dirty="0" smtClean="0"/>
              <a:t>X-axis should be labeled with values or interval limits</a:t>
            </a:r>
          </a:p>
          <a:p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Dot placed at midpoint of each interval, with a line to connect the dots together</a:t>
            </a:r>
          </a:p>
          <a:p>
            <a:pPr lvl="1"/>
            <a:r>
              <a:rPr lang="en-US" dirty="0" smtClean="0"/>
              <a:t>Line should connect to the x-axis</a:t>
            </a:r>
          </a:p>
          <a:p>
            <a:r>
              <a:rPr lang="en-US" dirty="0" smtClean="0"/>
              <a:t>These provide visual indication of skew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06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Homework &amp; Delinquency</a:t>
            </a:r>
            <a:br>
              <a:rPr lang="en-US" dirty="0" smtClean="0"/>
            </a:br>
            <a:r>
              <a:rPr lang="en-US" dirty="0" smtClean="0"/>
              <a:t>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90837"/>
              </p:ext>
            </p:extLst>
          </p:nvPr>
        </p:nvGraphicFramePr>
        <p:xfrm>
          <a:off x="228600" y="1447801"/>
          <a:ext cx="8763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1"/>
                        <a:ext cx="8763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Robbery Sentence Length</a:t>
            </a:r>
            <a:br>
              <a:rPr lang="en-US" dirty="0" smtClean="0"/>
            </a:br>
            <a:r>
              <a:rPr lang="en-US" dirty="0" smtClean="0"/>
              <a:t>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17933"/>
              </p:ext>
            </p:extLst>
          </p:nvPr>
        </p:nvGraphicFramePr>
        <p:xfrm>
          <a:off x="228600" y="1447800"/>
          <a:ext cx="8763000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763000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6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286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Types of Variables and Levels of Measurement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8276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Robbery Sentence Length </a:t>
            </a:r>
            <a:br>
              <a:rPr lang="en-US" dirty="0" smtClean="0"/>
            </a:br>
            <a:r>
              <a:rPr lang="en-US" dirty="0" smtClean="0"/>
              <a:t>Polygon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296261"/>
              </p:ext>
            </p:extLst>
          </p:nvPr>
        </p:nvGraphicFramePr>
        <p:xfrm>
          <a:off x="279400" y="1498600"/>
          <a:ext cx="8661400" cy="50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625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Graphing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Line graph where X-axis represents time, usually measured in years</a:t>
            </a:r>
          </a:p>
          <a:p>
            <a:pPr lvl="1"/>
            <a:r>
              <a:rPr lang="en-US" dirty="0" smtClean="0"/>
              <a:t>Displays temporal trends</a:t>
            </a:r>
          </a:p>
          <a:p>
            <a:pPr lvl="2"/>
            <a:r>
              <a:rPr lang="en-US" dirty="0" smtClean="0"/>
              <a:t>Can overlay a trend line to see how some characteristic increases or decreases over time.</a:t>
            </a:r>
          </a:p>
          <a:p>
            <a:pPr marL="630936" lvl="2" indent="0">
              <a:buNone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Useful for displaying census-related data</a:t>
            </a:r>
          </a:p>
          <a:p>
            <a:pPr lvl="1"/>
            <a:r>
              <a:rPr lang="en-US" dirty="0" smtClean="0"/>
              <a:t>Displays spatial 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010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Homicide Rates, 1950-2001</a:t>
            </a:r>
            <a:br>
              <a:rPr lang="en-US" dirty="0" smtClean="0"/>
            </a:br>
            <a:r>
              <a:rPr lang="en-US" dirty="0" smtClean="0"/>
              <a:t>Time Series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27902"/>
              </p:ext>
            </p:extLst>
          </p:nvPr>
        </p:nvGraphicFramePr>
        <p:xfrm>
          <a:off x="279400" y="1498599"/>
          <a:ext cx="8585200" cy="508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14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Homicide Rates with Trend Line, 1950-2001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21849"/>
              </p:ext>
            </p:extLst>
          </p:nvPr>
        </p:nvGraphicFramePr>
        <p:xfrm>
          <a:off x="355600" y="1498600"/>
          <a:ext cx="8585200" cy="50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5623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Electoral College Map, 2004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3" descr="electroral_map2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33600" y="1447800"/>
            <a:ext cx="57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39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Pop v. Coke v. Soda</a:t>
            </a:r>
            <a:endParaRPr lang="en-GB" dirty="0"/>
          </a:p>
        </p:txBody>
      </p:sp>
      <p:pic>
        <p:nvPicPr>
          <p:cNvPr id="4" name="Content Placeholder 3" descr="http://www.popvssoda.com/countystats/total-county.gif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Units of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unit of analysis?</a:t>
            </a:r>
          </a:p>
          <a:p>
            <a:pPr lvl="1"/>
            <a:r>
              <a:rPr lang="en-US" dirty="0" smtClean="0"/>
              <a:t>The objects or targets of a research study.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 researcher is examining homicide patterns over time by gathering yearly city-level data for the years 1980-1985.</a:t>
            </a:r>
          </a:p>
          <a:p>
            <a:pPr lvl="3"/>
            <a:r>
              <a:rPr lang="en-US" dirty="0" smtClean="0"/>
              <a:t>What is the unit of analysis?</a:t>
            </a:r>
          </a:p>
          <a:p>
            <a:pPr lvl="2"/>
            <a:r>
              <a:rPr lang="en-US" dirty="0" smtClean="0"/>
              <a:t>A researcher is aiming to evaluate the effectiveness of ‘fighting back’ during a violent incident as it relates to injuries.</a:t>
            </a:r>
          </a:p>
          <a:p>
            <a:pPr lvl="3"/>
            <a:r>
              <a:rPr lang="en-US" dirty="0" smtClean="0"/>
              <a:t>What is the unit of analysis?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8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Variables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  <a:p>
            <a:pPr lvl="1"/>
            <a:r>
              <a:rPr lang="en-US" dirty="0"/>
              <a:t>‘A characteristic that describes people, objects, or places and takes on multiple values in a sample or population.’</a:t>
            </a:r>
          </a:p>
          <a:p>
            <a:r>
              <a:rPr lang="en-US" dirty="0"/>
              <a:t>What makes a constant different from a variable?</a:t>
            </a:r>
          </a:p>
          <a:p>
            <a:pPr lvl="1"/>
            <a:r>
              <a:rPr lang="en-US" dirty="0"/>
              <a:t>A constant only takes on one value, whereas a variable takes on multiple values.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4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 of Measurement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Measurement &amp; Computerization</a:t>
            </a:r>
          </a:p>
          <a:p>
            <a:pPr lvl="1"/>
            <a:r>
              <a:rPr lang="en-US" dirty="0" smtClean="0"/>
              <a:t>Quantitative analyses require that data are computerized and numbers are assigned to all categories.</a:t>
            </a:r>
          </a:p>
          <a:p>
            <a:pPr lvl="2"/>
            <a:r>
              <a:rPr lang="en-US" dirty="0" smtClean="0"/>
              <a:t>Level of measurement represents how these numbers are to be interpreted.</a:t>
            </a:r>
          </a:p>
          <a:p>
            <a:pPr lvl="3"/>
            <a:r>
              <a:rPr lang="en-US" dirty="0" smtClean="0"/>
              <a:t>Are the numbers arbitrary, or do they have specific meanings?</a:t>
            </a:r>
          </a:p>
          <a:p>
            <a:pPr lvl="1"/>
            <a:r>
              <a:rPr lang="en-US" dirty="0" smtClean="0"/>
              <a:t>Four Levels of Measurement</a:t>
            </a:r>
          </a:p>
          <a:p>
            <a:pPr lvl="2"/>
            <a:r>
              <a:rPr lang="en-US" dirty="0" smtClean="0"/>
              <a:t>Nominal, Ordinal, Interval, Ratio (NOIR)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4652</TotalTime>
  <Words>3391</Words>
  <Application>Microsoft Office PowerPoint</Application>
  <PresentationFormat>On-screen Show (4:3)</PresentationFormat>
  <Paragraphs>756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Rockwell</vt:lpstr>
      <vt:lpstr>Times New Roman</vt:lpstr>
      <vt:lpstr>Wingdings</vt:lpstr>
      <vt:lpstr>Wingdings 2</vt:lpstr>
      <vt:lpstr>Foundry</vt:lpstr>
      <vt:lpstr>Chart</vt:lpstr>
      <vt:lpstr>Data Analysis in Criminal Justice</vt:lpstr>
      <vt:lpstr>Science, Methods, &amp; Replication</vt:lpstr>
      <vt:lpstr>The Wheel of Science</vt:lpstr>
      <vt:lpstr>Types of Statistical Research</vt:lpstr>
      <vt:lpstr>Populations and Samples</vt:lpstr>
      <vt:lpstr>Types of Variables and Levels of Measurement</vt:lpstr>
      <vt:lpstr>Units of Analysis</vt:lpstr>
      <vt:lpstr>Variables</vt:lpstr>
      <vt:lpstr>Level of Measurement</vt:lpstr>
      <vt:lpstr>Nominal Variables</vt:lpstr>
      <vt:lpstr>Ordinal Variables</vt:lpstr>
      <vt:lpstr>Interval Variables</vt:lpstr>
      <vt:lpstr>Ratio Variables</vt:lpstr>
      <vt:lpstr>Review of Level of Measurement</vt:lpstr>
      <vt:lpstr>Levels of Measurement Examples</vt:lpstr>
      <vt:lpstr>Alternative Ways of Classifying Variables</vt:lpstr>
      <vt:lpstr>Alternative Ways of Classifying Variables (cont.)</vt:lpstr>
      <vt:lpstr>Alternative Ways of Classifying Variables (cont.)</vt:lpstr>
      <vt:lpstr>Alternative Ways of Classifying Variables (cont.)</vt:lpstr>
      <vt:lpstr>Examples</vt:lpstr>
      <vt:lpstr>Examples (cont.)</vt:lpstr>
      <vt:lpstr>Examples (cont.)</vt:lpstr>
      <vt:lpstr>Why Does Level of Measurement Matter?</vt:lpstr>
      <vt:lpstr>Data Visualization</vt:lpstr>
      <vt:lpstr>Overview</vt:lpstr>
      <vt:lpstr>Summarizing Data</vt:lpstr>
      <vt:lpstr>Proportion &amp; Percent</vt:lpstr>
      <vt:lpstr>Ratios &amp; Rates</vt:lpstr>
      <vt:lpstr>Rates (cont.)</vt:lpstr>
      <vt:lpstr>Rates (cont.)</vt:lpstr>
      <vt:lpstr>Calculating Crime Rates</vt:lpstr>
      <vt:lpstr>Calculating Crime Rates (cont.)</vt:lpstr>
      <vt:lpstr>Proportional Difference</vt:lpstr>
      <vt:lpstr>Proportional Difference (cont.)</vt:lpstr>
      <vt:lpstr>Proportional Difference (cont.)</vt:lpstr>
      <vt:lpstr>Proportional Difference (cont.)</vt:lpstr>
      <vt:lpstr>Proportional Difference (cont.) </vt:lpstr>
      <vt:lpstr>Frequency Distributions</vt:lpstr>
      <vt:lpstr>Frequency Distributions with Nominal Data</vt:lpstr>
      <vt:lpstr>Frequency Distributions with Nominal Data</vt:lpstr>
      <vt:lpstr>Frequency Distributions with Ordinal Data</vt:lpstr>
      <vt:lpstr>Women Really Are Smarter</vt:lpstr>
      <vt:lpstr>Frequency Distributions with Discrete, Interval-Ratio Data</vt:lpstr>
      <vt:lpstr>Frequency Distributions with Discrete, Interval-Ratio Data (cont.)</vt:lpstr>
      <vt:lpstr>Simple Frequency Distribution of Sentence Length</vt:lpstr>
      <vt:lpstr>Grouped Frequency Distributions</vt:lpstr>
      <vt:lpstr>Steps in Creating a Grouped Frequency Distribution</vt:lpstr>
      <vt:lpstr>Steps in Creating a Grouped Frequency Distribution (cont.)</vt:lpstr>
      <vt:lpstr>Frequency Distributions with Continuous, Interval-Ratio Data</vt:lpstr>
      <vt:lpstr>Frequency Distribution for  State-Level Unemployment</vt:lpstr>
      <vt:lpstr>Graphing Data</vt:lpstr>
      <vt:lpstr>Graphing Qualitative Data</vt:lpstr>
      <vt:lpstr>Family Structure – Pie Chart</vt:lpstr>
      <vt:lpstr>Family Structure by Race Pie Charts</vt:lpstr>
      <vt:lpstr>Scholastic Performance  Bar Graph</vt:lpstr>
      <vt:lpstr>Scholastic Performance by Gender Bar Graph</vt:lpstr>
      <vt:lpstr>Graphing Quantitative Data</vt:lpstr>
      <vt:lpstr>Homework &amp; Delinquency Histogram</vt:lpstr>
      <vt:lpstr>Robbery Sentence Length Histogram</vt:lpstr>
      <vt:lpstr>Robbery Sentence Length  Polygon</vt:lpstr>
      <vt:lpstr>Other Useful Graphing Techniques</vt:lpstr>
      <vt:lpstr>Homicide Rates, 1950-2001 Time Series</vt:lpstr>
      <vt:lpstr>Homicide Rates with Trend Line, 1950-2001</vt:lpstr>
      <vt:lpstr>Electoral College Map, 2004</vt:lpstr>
      <vt:lpstr>Pop v. Coke v. Soda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Sam</cp:lastModifiedBy>
  <cp:revision>93</cp:revision>
  <dcterms:created xsi:type="dcterms:W3CDTF">2012-07-02T14:36:02Z</dcterms:created>
  <dcterms:modified xsi:type="dcterms:W3CDTF">2013-11-01T17:59:09Z</dcterms:modified>
</cp:coreProperties>
</file>