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25" r:id="rId50"/>
    <p:sldId id="304" r:id="rId51"/>
    <p:sldId id="305" r:id="rId52"/>
    <p:sldId id="326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7F2436E6-BD65-4746-8A1A-58BB6350880B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C2BAC01-DD59-4FA1-9E1E-12EF22A7A60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36E6-BD65-4746-8A1A-58BB6350880B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AC01-DD59-4FA1-9E1E-12EF22A7A60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36E6-BD65-4746-8A1A-58BB6350880B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AC01-DD59-4FA1-9E1E-12EF22A7A60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363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D6E41BB-6921-4C76-B584-E1B4F91182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5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36E6-BD65-4746-8A1A-58BB6350880B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AC01-DD59-4FA1-9E1E-12EF22A7A60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7F2436E6-BD65-4746-8A1A-58BB6350880B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C2BAC01-DD59-4FA1-9E1E-12EF22A7A60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36E6-BD65-4746-8A1A-58BB6350880B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5C2BAC01-DD59-4FA1-9E1E-12EF22A7A60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36E6-BD65-4746-8A1A-58BB6350880B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5C2BAC01-DD59-4FA1-9E1E-12EF22A7A60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36E6-BD65-4746-8A1A-58BB6350880B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AC01-DD59-4FA1-9E1E-12EF22A7A60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36E6-BD65-4746-8A1A-58BB6350880B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AC01-DD59-4FA1-9E1E-12EF22A7A60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7F2436E6-BD65-4746-8A1A-58BB6350880B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C2BAC01-DD59-4FA1-9E1E-12EF22A7A60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7F2436E6-BD65-4746-8A1A-58BB6350880B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C2BAC01-DD59-4FA1-9E1E-12EF22A7A60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7F2436E6-BD65-4746-8A1A-58BB6350880B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5C2BAC01-DD59-4FA1-9E1E-12EF22A7A60D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0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oleObject" Target="../embeddings/oleObject12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3.emf"/><Relationship Id="rId9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7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65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66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Analysis in Criminal Justice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Measures of Central Tendency; Measures of Dispersion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1537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Calculating the Median from a Frequency Distribution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 a cumulative frequency column to the table and proceed as usual.</a:t>
            </a:r>
          </a:p>
          <a:p>
            <a:pPr lvl="1"/>
            <a:r>
              <a:rPr lang="en-US" dirty="0"/>
              <a:t>Compute MP = (n + 1) / 2</a:t>
            </a:r>
          </a:p>
          <a:p>
            <a:pPr lvl="1"/>
            <a:r>
              <a:rPr lang="en-US" dirty="0"/>
              <a:t>Identify the value (or midpoint) in this position</a:t>
            </a:r>
          </a:p>
          <a:p>
            <a:pPr lvl="1"/>
            <a:endParaRPr lang="en-US" dirty="0"/>
          </a:p>
          <a:p>
            <a:r>
              <a:rPr lang="en-US" dirty="0"/>
              <a:t>Or, use cumulative percent/proportion</a:t>
            </a:r>
          </a:p>
          <a:p>
            <a:pPr lvl="1"/>
            <a:r>
              <a:rPr lang="en-US" dirty="0"/>
              <a:t>Identify the first value with a cumulative percent greater than 50%</a:t>
            </a:r>
          </a:p>
          <a:p>
            <a:pPr lvl="1"/>
            <a:r>
              <a:rPr lang="en-US" dirty="0"/>
              <a:t>If exactly 50%, take the midpoint of that value and the next 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9442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Mean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measure of central tendency</a:t>
            </a:r>
          </a:p>
          <a:p>
            <a:r>
              <a:rPr lang="en-US" dirty="0"/>
              <a:t>Requires interval data or higher</a:t>
            </a:r>
          </a:p>
          <a:p>
            <a:r>
              <a:rPr lang="en-US" dirty="0"/>
              <a:t>“Balancing” score</a:t>
            </a:r>
          </a:p>
          <a:p>
            <a:pPr lvl="1"/>
            <a:r>
              <a:rPr lang="en-US" dirty="0"/>
              <a:t>Positive differences cancel out negative differences</a:t>
            </a:r>
          </a:p>
          <a:p>
            <a:pPr lvl="1"/>
            <a:r>
              <a:rPr lang="en-US" dirty="0"/>
              <a:t>Known as the “least squares” property</a:t>
            </a:r>
          </a:p>
          <a:p>
            <a:pPr lvl="1"/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859064"/>
              </p:ext>
            </p:extLst>
          </p:nvPr>
        </p:nvGraphicFramePr>
        <p:xfrm>
          <a:off x="1371600" y="4997450"/>
          <a:ext cx="35814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Equation" r:id="rId3" imgW="1777229" imgH="431613" progId="Equation.DSMT4">
                  <p:embed/>
                </p:oleObj>
              </mc:Choice>
              <mc:Fallback>
                <p:oleObj name="Equation" r:id="rId3" imgW="1777229" imgH="43161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997450"/>
                        <a:ext cx="3581400" cy="8699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2737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Mean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Desirable mathematical properties</a:t>
            </a:r>
          </a:p>
          <a:p>
            <a:pPr lvl="2"/>
            <a:r>
              <a:rPr lang="en-US" dirty="0"/>
              <a:t>Least squares, minimum variance</a:t>
            </a:r>
          </a:p>
          <a:p>
            <a:pPr lvl="1"/>
            <a:r>
              <a:rPr lang="en-US" dirty="0"/>
              <a:t>Stable measure of central tendency</a:t>
            </a:r>
          </a:p>
          <a:p>
            <a:pPr lvl="1"/>
            <a:r>
              <a:rPr lang="en-US" dirty="0"/>
              <a:t>Utilizes all information provided in the data</a:t>
            </a:r>
          </a:p>
          <a:p>
            <a:pPr lvl="2"/>
            <a:r>
              <a:rPr lang="en-US" dirty="0"/>
              <a:t>In other words, it takes into account the values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Only useful for quantitative (interval-ratio) data</a:t>
            </a:r>
          </a:p>
          <a:p>
            <a:pPr lvl="1"/>
            <a:r>
              <a:rPr lang="en-US" dirty="0"/>
              <a:t>Is not always a value that exists in the data</a:t>
            </a:r>
          </a:p>
          <a:p>
            <a:pPr lvl="1"/>
            <a:r>
              <a:rPr lang="en-US" dirty="0"/>
              <a:t>Sensitive to extreme scores, or “outliers”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9841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Calculating the Mean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Add up all of the values of x</a:t>
            </a:r>
          </a:p>
          <a:p>
            <a:endParaRPr lang="en-US" dirty="0"/>
          </a:p>
          <a:p>
            <a:r>
              <a:rPr lang="en-US" dirty="0"/>
              <a:t>2) Divide by the number of observations</a:t>
            </a:r>
          </a:p>
          <a:p>
            <a:endParaRPr lang="en-US" dirty="0"/>
          </a:p>
          <a:p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77610"/>
              </p:ext>
            </p:extLst>
          </p:nvPr>
        </p:nvGraphicFramePr>
        <p:xfrm>
          <a:off x="990600" y="3429000"/>
          <a:ext cx="715962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Equation" r:id="rId3" imgW="5219700" imgH="800100" progId="Equation.DSMT4">
                  <p:embed/>
                </p:oleObj>
              </mc:Choice>
              <mc:Fallback>
                <p:oleObj name="Equation" r:id="rId3" imgW="5219700" imgH="800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429000"/>
                        <a:ext cx="7159625" cy="10985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393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A Note on Rounding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Round your final answers to </a:t>
            </a:r>
            <a:r>
              <a:rPr lang="en-US" u="sng" dirty="0"/>
              <a:t>at least</a:t>
            </a:r>
            <a:r>
              <a:rPr lang="en-US" dirty="0"/>
              <a:t> one additional decimal unit than contained in the original values.</a:t>
            </a:r>
          </a:p>
          <a:p>
            <a:pPr lvl="1"/>
            <a:r>
              <a:rPr lang="en-US" dirty="0"/>
              <a:t># of drinks consumed: 4,2,3,8,6,6</a:t>
            </a:r>
          </a:p>
          <a:p>
            <a:pPr lvl="1"/>
            <a:r>
              <a:rPr lang="en-US" dirty="0"/>
              <a:t>Mean = 29 / 6 = 4.8333 = ~4.8</a:t>
            </a:r>
          </a:p>
          <a:p>
            <a:pPr lvl="1"/>
            <a:endParaRPr lang="en-US" dirty="0"/>
          </a:p>
          <a:p>
            <a:r>
              <a:rPr lang="en-US" dirty="0"/>
              <a:t>Do not round off your calculations at each intermediate step; wait to round until your final answer if possible</a:t>
            </a:r>
          </a:p>
          <a:p>
            <a:pPr lvl="1"/>
            <a:r>
              <a:rPr lang="en-US" dirty="0"/>
              <a:t>Cumulative rounding error can be problematic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6446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A Note on Rounding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Decide how many decimal places you want to round your answer to</a:t>
            </a:r>
          </a:p>
          <a:p>
            <a:r>
              <a:rPr lang="en-US" dirty="0"/>
              <a:t>Look at the digit to the right of the last decimal place that you want to keep</a:t>
            </a:r>
          </a:p>
          <a:p>
            <a:pPr lvl="1"/>
            <a:r>
              <a:rPr lang="en-US" dirty="0"/>
              <a:t>If the digits are larger than .5, round up</a:t>
            </a:r>
          </a:p>
          <a:p>
            <a:pPr lvl="1"/>
            <a:r>
              <a:rPr lang="en-US" dirty="0"/>
              <a:t>If the digits are smaller than .5, round down</a:t>
            </a:r>
          </a:p>
          <a:p>
            <a:r>
              <a:rPr lang="en-US" dirty="0"/>
              <a:t>If the digits are exactly .5, look at the interval place that you want to round</a:t>
            </a:r>
          </a:p>
          <a:p>
            <a:pPr lvl="1"/>
            <a:r>
              <a:rPr lang="en-US" dirty="0"/>
              <a:t>If the digit is even, round up (2.85 </a:t>
            </a:r>
            <a:r>
              <a:rPr lang="en-US" dirty="0">
                <a:sym typeface="Wingdings" pitchFamily="2" charset="2"/>
              </a:rPr>
              <a:t> 2.9)</a:t>
            </a:r>
          </a:p>
          <a:p>
            <a:pPr lvl="1"/>
            <a:r>
              <a:rPr lang="en-US" dirty="0">
                <a:sym typeface="Wingdings" pitchFamily="2" charset="2"/>
              </a:rPr>
              <a:t>If the digit is odd, round down (6.35  6.3)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6019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Rounding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 each of these figures to two decimal places using the rounding rule</a:t>
            </a:r>
          </a:p>
          <a:p>
            <a:pPr lvl="1"/>
            <a:r>
              <a:rPr lang="en-US" dirty="0"/>
              <a:t>12.57499</a:t>
            </a:r>
          </a:p>
          <a:p>
            <a:pPr lvl="1"/>
            <a:r>
              <a:rPr lang="en-US" dirty="0"/>
              <a:t>5.415</a:t>
            </a:r>
          </a:p>
          <a:p>
            <a:pPr lvl="1"/>
            <a:r>
              <a:rPr lang="en-US" dirty="0"/>
              <a:t>6.44500</a:t>
            </a:r>
          </a:p>
          <a:p>
            <a:pPr lvl="1"/>
            <a:r>
              <a:rPr lang="en-US" dirty="0"/>
              <a:t>10.826</a:t>
            </a:r>
          </a:p>
          <a:p>
            <a:pPr lvl="1"/>
            <a:r>
              <a:rPr lang="en-US" dirty="0"/>
              <a:t>5.999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3943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A Simple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series (n = 10):</a:t>
            </a:r>
          </a:p>
          <a:p>
            <a:pPr lvl="1"/>
            <a:r>
              <a:rPr lang="en-US" dirty="0"/>
              <a:t>1 2 3 4 5 6 7 8 9 10</a:t>
            </a:r>
          </a:p>
          <a:p>
            <a:pPr lvl="1"/>
            <a:endParaRPr lang="en-US" dirty="0"/>
          </a:p>
          <a:p>
            <a:r>
              <a:rPr lang="en-US" dirty="0"/>
              <a:t>Mode = not defined</a:t>
            </a:r>
          </a:p>
          <a:p>
            <a:endParaRPr lang="en-US" dirty="0"/>
          </a:p>
          <a:p>
            <a:r>
              <a:rPr lang="en-US" dirty="0"/>
              <a:t>Median</a:t>
            </a:r>
          </a:p>
          <a:p>
            <a:pPr lvl="1"/>
            <a:r>
              <a:rPr lang="en-US" dirty="0"/>
              <a:t>Median position = (10 + 1) / 2 = 5.5</a:t>
            </a:r>
            <a:r>
              <a:rPr lang="en-US" baseline="30000" dirty="0"/>
              <a:t>th</a:t>
            </a:r>
            <a:r>
              <a:rPr lang="en-US" dirty="0"/>
              <a:t> position</a:t>
            </a:r>
          </a:p>
          <a:p>
            <a:pPr lvl="1"/>
            <a:r>
              <a:rPr lang="en-US" dirty="0"/>
              <a:t>Median = (5 +6) / 2 = 5.5</a:t>
            </a:r>
          </a:p>
          <a:p>
            <a:pPr lvl="1"/>
            <a:endParaRPr lang="en-US" dirty="0"/>
          </a:p>
          <a:p>
            <a:r>
              <a:rPr lang="en-US" dirty="0"/>
              <a:t>Mean = 55 / 10 = 5.5</a:t>
            </a:r>
          </a:p>
        </p:txBody>
      </p:sp>
    </p:spTree>
    <p:extLst>
      <p:ext uri="{BB962C8B-B14F-4D97-AF65-F5344CB8AC3E}">
        <p14:creationId xmlns:p14="http://schemas.microsoft.com/office/powerpoint/2010/main" val="3756926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Another Simple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series (n = 15):</a:t>
            </a:r>
          </a:p>
          <a:p>
            <a:pPr lvl="1"/>
            <a:r>
              <a:rPr lang="en-US" dirty="0"/>
              <a:t>1 1 1 2 2 3 4 4 4 4 4 5 5 6 6 </a:t>
            </a:r>
          </a:p>
          <a:p>
            <a:pPr lvl="1"/>
            <a:endParaRPr lang="en-US" dirty="0"/>
          </a:p>
          <a:p>
            <a:r>
              <a:rPr lang="en-US" dirty="0"/>
              <a:t>Mode = 4</a:t>
            </a:r>
          </a:p>
          <a:p>
            <a:endParaRPr lang="en-US" dirty="0"/>
          </a:p>
          <a:p>
            <a:r>
              <a:rPr lang="en-US" dirty="0"/>
              <a:t>Median</a:t>
            </a:r>
          </a:p>
          <a:p>
            <a:pPr lvl="1"/>
            <a:r>
              <a:rPr lang="en-US" dirty="0"/>
              <a:t>Median position = (15 +1) / 2 = 8</a:t>
            </a:r>
            <a:r>
              <a:rPr lang="en-US" baseline="30000" dirty="0"/>
              <a:t>th</a:t>
            </a:r>
            <a:r>
              <a:rPr lang="en-US" dirty="0"/>
              <a:t> position</a:t>
            </a:r>
          </a:p>
          <a:p>
            <a:pPr lvl="1"/>
            <a:r>
              <a:rPr lang="en-US" dirty="0"/>
              <a:t>Median = 4</a:t>
            </a:r>
          </a:p>
          <a:p>
            <a:pPr lvl="1"/>
            <a:endParaRPr lang="en-US" dirty="0"/>
          </a:p>
          <a:p>
            <a:r>
              <a:rPr lang="en-US" dirty="0"/>
              <a:t>Mean = 52 / 15 = 3.46666667 = 3.5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7804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Frequency Distributions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 &amp; Median?</a:t>
            </a:r>
          </a:p>
          <a:p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8000999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077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Review of Order of Operations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P.E.M.D.A.S.</a:t>
            </a:r>
          </a:p>
          <a:p>
            <a:pPr lvl="1"/>
            <a:r>
              <a:rPr lang="en-US" dirty="0"/>
              <a:t>Parentheses, exponents, multiplication &amp; division, addition &amp; subtraction</a:t>
            </a:r>
          </a:p>
          <a:p>
            <a:pPr lvl="2"/>
            <a:r>
              <a:rPr lang="en-US" dirty="0"/>
              <a:t>4 + 2 X 3 ≠ (4 +2) X 3</a:t>
            </a:r>
          </a:p>
          <a:p>
            <a:pPr lvl="2"/>
            <a:r>
              <a:rPr lang="en-US" dirty="0">
                <a:latin typeface="+mj-lt"/>
              </a:rPr>
              <a:t>4 + 2</a:t>
            </a:r>
            <a:r>
              <a:rPr lang="en-US" dirty="0">
                <a:latin typeface="+mj-lt"/>
                <a:cs typeface="Times New Roman"/>
              </a:rPr>
              <a:t>² ≠ (4 + 2)²</a:t>
            </a:r>
          </a:p>
          <a:p>
            <a:pPr lvl="1"/>
            <a:r>
              <a:rPr lang="en-US" dirty="0">
                <a:latin typeface="+mj-lt"/>
                <a:cs typeface="Times New Roman"/>
              </a:rPr>
              <a:t>For multiplication &amp; division (as well as addition &amp; subtraction), just work from left to right</a:t>
            </a:r>
          </a:p>
          <a:p>
            <a:pPr lvl="2"/>
            <a:r>
              <a:rPr lang="en-US" dirty="0">
                <a:latin typeface="+mj-lt"/>
                <a:cs typeface="Times New Roman"/>
              </a:rPr>
              <a:t>15 / 3 X 4 ≠ 15 / (3 X 4)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6029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Frequency Distributions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 &amp; median?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7848599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857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Computing a Mean from a Frequency Distribution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Weighted Mean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sz="2000" dirty="0"/>
              <a:t>Where ‘w’ is the “weight” assigned to each observation</a:t>
            </a:r>
          </a:p>
          <a:p>
            <a:r>
              <a:rPr lang="en-US" sz="2400" dirty="0"/>
              <a:t>With raw (i.e., </a:t>
            </a:r>
            <a:r>
              <a:rPr lang="en-US" sz="2400" dirty="0" err="1"/>
              <a:t>unweighted</a:t>
            </a:r>
            <a:r>
              <a:rPr lang="en-US" sz="2400" dirty="0"/>
              <a:t>) data, each observation is assigned a weight of one, so…</a:t>
            </a:r>
          </a:p>
          <a:p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437240"/>
              </p:ext>
            </p:extLst>
          </p:nvPr>
        </p:nvGraphicFramePr>
        <p:xfrm>
          <a:off x="838200" y="2209800"/>
          <a:ext cx="2536825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3" name="Equation" r:id="rId3" imgW="1676400" imgH="812800" progId="Equation.DSMT4">
                  <p:embed/>
                </p:oleObj>
              </mc:Choice>
              <mc:Fallback>
                <p:oleObj name="Equation" r:id="rId3" imgW="1676400" imgH="812800" progId="Equation.DSMT4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09800"/>
                        <a:ext cx="2536825" cy="1230313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266580"/>
              </p:ext>
            </p:extLst>
          </p:nvPr>
        </p:nvGraphicFramePr>
        <p:xfrm>
          <a:off x="914400" y="4800600"/>
          <a:ext cx="670560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4" name="Equation" r:id="rId5" imgW="3810000" imgH="812800" progId="Equation.DSMT4">
                  <p:embed/>
                </p:oleObj>
              </mc:Choice>
              <mc:Fallback>
                <p:oleObj name="Equation" r:id="rId5" imgW="3810000" imgH="812800" progId="Equation.DSMT4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00600"/>
                        <a:ext cx="6705600" cy="1109662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5815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Frequency Distributions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using frequencies as weights</a:t>
            </a:r>
          </a:p>
          <a:p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4621213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218463"/>
              </p:ext>
            </p:extLst>
          </p:nvPr>
        </p:nvGraphicFramePr>
        <p:xfrm>
          <a:off x="6019800" y="2362200"/>
          <a:ext cx="1600200" cy="4036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" name="Equation" r:id="rId4" imgW="1117600" imgH="1981200" progId="Equation.DSMT4">
                  <p:embed/>
                </p:oleObj>
              </mc:Choice>
              <mc:Fallback>
                <p:oleObj name="Equation" r:id="rId4" imgW="1117600" imgH="1981200" progId="Equation.DSMT4">
                  <p:embed/>
                  <p:pic>
                    <p:nvPicPr>
                      <p:cNvPr id="0" name="Object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362200"/>
                        <a:ext cx="1600200" cy="403686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3114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Frequency Distributions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using proportions as weights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4621213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294342"/>
              </p:ext>
            </p:extLst>
          </p:nvPr>
        </p:nvGraphicFramePr>
        <p:xfrm>
          <a:off x="6324600" y="2971800"/>
          <a:ext cx="1794802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5" name="Equation" r:id="rId4" imgW="1219200" imgH="2019300" progId="Equation.DSMT4">
                  <p:embed/>
                </p:oleObj>
              </mc:Choice>
              <mc:Fallback>
                <p:oleObj name="Equation" r:id="rId4" imgW="1219200" imgH="2019300" progId="Equation.DSMT4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971800"/>
                        <a:ext cx="1794802" cy="29718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7910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North Carolina Index Offenses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Offenses Reported to Police, 2016</a:t>
            </a:r>
          </a:p>
          <a:p>
            <a:pPr lvl="1"/>
            <a:r>
              <a:rPr lang="en-US" dirty="0"/>
              <a:t>What measures of C.T. are appropriate?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03B78B-619A-4A87-800E-5ACE148ED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208372"/>
              </p:ext>
            </p:extLst>
          </p:nvPr>
        </p:nvGraphicFramePr>
        <p:xfrm>
          <a:off x="1371600" y="2825059"/>
          <a:ext cx="6400800" cy="333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84578057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01819079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188580253"/>
                    </a:ext>
                  </a:extLst>
                </a:gridCol>
              </a:tblGrid>
              <a:tr h="375582">
                <a:tc>
                  <a:txBody>
                    <a:bodyPr/>
                    <a:lstStyle/>
                    <a:p>
                      <a:r>
                        <a:rPr lang="en-US" dirty="0"/>
                        <a:t>Type of Offense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655477"/>
                  </a:ext>
                </a:extLst>
              </a:tr>
              <a:tr h="292763">
                <a:tc>
                  <a:txBody>
                    <a:bodyPr/>
                    <a:lstStyle/>
                    <a:p>
                      <a:r>
                        <a:rPr lang="en-US" dirty="0"/>
                        <a:t>Murder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838783"/>
                  </a:ext>
                </a:extLst>
              </a:tr>
              <a:tr h="292763">
                <a:tc>
                  <a:txBody>
                    <a:bodyPr/>
                    <a:lstStyle/>
                    <a:p>
                      <a:r>
                        <a:rPr lang="en-US" dirty="0"/>
                        <a:t>Forcible Rape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515456"/>
                  </a:ext>
                </a:extLst>
              </a:tr>
              <a:tr h="292763">
                <a:tc>
                  <a:txBody>
                    <a:bodyPr/>
                    <a:lstStyle/>
                    <a:p>
                      <a:r>
                        <a:rPr lang="en-US" dirty="0"/>
                        <a:t>Robbery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839296"/>
                  </a:ext>
                </a:extLst>
              </a:tr>
              <a:tr h="375582">
                <a:tc>
                  <a:txBody>
                    <a:bodyPr/>
                    <a:lstStyle/>
                    <a:p>
                      <a:r>
                        <a:rPr lang="en-US" dirty="0"/>
                        <a:t>Aggravated Assault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58369"/>
                  </a:ext>
                </a:extLst>
              </a:tr>
              <a:tr h="292763">
                <a:tc>
                  <a:txBody>
                    <a:bodyPr/>
                    <a:lstStyle/>
                    <a:p>
                      <a:r>
                        <a:rPr lang="en-US" dirty="0"/>
                        <a:t>Burglary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72082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044436"/>
                  </a:ext>
                </a:extLst>
              </a:tr>
              <a:tr h="292763">
                <a:tc>
                  <a:txBody>
                    <a:bodyPr/>
                    <a:lstStyle/>
                    <a:p>
                      <a:r>
                        <a:rPr lang="en-US" dirty="0"/>
                        <a:t>Larceny-Theft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190377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96074"/>
                  </a:ext>
                </a:extLst>
              </a:tr>
              <a:tr h="375582">
                <a:tc>
                  <a:txBody>
                    <a:bodyPr/>
                    <a:lstStyle/>
                    <a:p>
                      <a:r>
                        <a:rPr lang="en-US" dirty="0"/>
                        <a:t>Motor Vehicle Theft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15306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0.048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183033"/>
                  </a:ext>
                </a:extLst>
              </a:tr>
              <a:tr h="3755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315534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~1.00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08609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839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Family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Relationship to parent figure(s)</a:t>
            </a:r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2667000"/>
            <a:ext cx="7900987" cy="330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173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Educational Attainment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Educational attainment of police officers</a:t>
            </a:r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48" y="2667000"/>
            <a:ext cx="6834187" cy="268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3843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Scholastic Performance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Grades in the 8</a:t>
            </a:r>
            <a:r>
              <a:rPr lang="en-US" baseline="30000" dirty="0"/>
              <a:t>th</a:t>
            </a:r>
            <a:r>
              <a:rPr lang="en-US" dirty="0"/>
              <a:t> grade</a:t>
            </a:r>
            <a:endParaRPr lang="en-GB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48" y="2590800"/>
            <a:ext cx="8580438" cy="272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2013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Time Spent on Homework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of weekdays spent doing homework</a:t>
            </a:r>
            <a:endParaRPr lang="en-GB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853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940023"/>
              </p:ext>
            </p:extLst>
          </p:nvPr>
        </p:nvGraphicFramePr>
        <p:xfrm>
          <a:off x="730250" y="5715000"/>
          <a:ext cx="7605713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7" name="Equation" r:id="rId4" imgW="7950200" imgH="774700" progId="Equation.DSMT4">
                  <p:embed/>
                </p:oleObj>
              </mc:Choice>
              <mc:Fallback>
                <p:oleObj name="Equation" r:id="rId4" imgW="7950200" imgH="774700" progId="Equation.DSMT4">
                  <p:embed/>
                  <p:pic>
                    <p:nvPicPr>
                      <p:cNvPr id="0" name="Object 6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5715000"/>
                        <a:ext cx="7605713" cy="855663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4952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Juvenile Delinquency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Variety scale of six different delinquent acts youths have committed</a:t>
            </a:r>
            <a:endParaRPr lang="en-GB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6450013" cy="370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776757"/>
              </p:ext>
            </p:extLst>
          </p:nvPr>
        </p:nvGraphicFramePr>
        <p:xfrm>
          <a:off x="7245350" y="2820988"/>
          <a:ext cx="12573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9" name="Equation" r:id="rId4" imgW="1219200" imgH="2019300" progId="Equation.DSMT4">
                  <p:embed/>
                </p:oleObj>
              </mc:Choice>
              <mc:Fallback>
                <p:oleObj name="Equation" r:id="rId4" imgW="1219200" imgH="2019300" progId="Equation.DSMT4">
                  <p:embed/>
                  <p:pic>
                    <p:nvPicPr>
                      <p:cNvPr id="0" name="Object 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5350" y="2820988"/>
                        <a:ext cx="1257300" cy="20828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987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Measures of Central Tendency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Describing a data series</a:t>
            </a:r>
          </a:p>
          <a:p>
            <a:endParaRPr lang="en-US" dirty="0"/>
          </a:p>
          <a:p>
            <a:r>
              <a:rPr lang="en-US" dirty="0"/>
              <a:t>What is central tendency?</a:t>
            </a:r>
          </a:p>
          <a:p>
            <a:endParaRPr lang="en-US" dirty="0"/>
          </a:p>
          <a:p>
            <a:r>
              <a:rPr lang="en-US" dirty="0"/>
              <a:t>Mode, median, &amp; mean</a:t>
            </a:r>
          </a:p>
          <a:p>
            <a:endParaRPr lang="en-US" dirty="0"/>
          </a:p>
          <a:p>
            <a:r>
              <a:rPr lang="en-US" dirty="0"/>
              <a:t>A note on rounding</a:t>
            </a:r>
          </a:p>
          <a:p>
            <a:endParaRPr lang="en-US" dirty="0"/>
          </a:p>
          <a:p>
            <a:r>
              <a:rPr lang="en-US" dirty="0"/>
              <a:t>Evaluating </a:t>
            </a:r>
            <a:r>
              <a:rPr lang="en-US" dirty="0" err="1"/>
              <a:t>skewness</a:t>
            </a:r>
            <a:endParaRPr lang="en-US" dirty="0"/>
          </a:p>
          <a:p>
            <a:endParaRPr lang="en-US" dirty="0"/>
          </a:p>
          <a:p>
            <a:r>
              <a:rPr lang="en-US" dirty="0"/>
              <a:t>Least squares property of the mean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786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Sentence Length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Sentence length in months for armed robbery (n = 40)</a:t>
            </a:r>
          </a:p>
          <a:p>
            <a:pPr lvl="1"/>
            <a:r>
              <a:rPr lang="en-US" dirty="0"/>
              <a:t>36 38 39 47 50 51 51 53 55 55 (sum = 475)</a:t>
            </a:r>
          </a:p>
          <a:p>
            <a:pPr lvl="1"/>
            <a:r>
              <a:rPr lang="en-US" dirty="0"/>
              <a:t>56 57 60 62 63 64 64 66 67 68 (sum = 627)</a:t>
            </a:r>
          </a:p>
          <a:p>
            <a:pPr lvl="1"/>
            <a:r>
              <a:rPr lang="en-US" dirty="0"/>
              <a:t>69 70 70 70 71 75 78 79 80 80 (sum = 742)</a:t>
            </a:r>
          </a:p>
          <a:p>
            <a:pPr lvl="1"/>
            <a:r>
              <a:rPr lang="en-US" dirty="0"/>
              <a:t>81 83 85 86 87 89 95 98 99 99 (sum = 902)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Mode = 70 [but not very informative]</a:t>
            </a:r>
          </a:p>
          <a:p>
            <a:pPr lvl="1"/>
            <a:r>
              <a:rPr lang="en-US" dirty="0"/>
              <a:t>MP = (40 + 1) / 2 = 20.5 </a:t>
            </a:r>
            <a:r>
              <a:rPr lang="en-US" dirty="0">
                <a:sym typeface="Wingdings" pitchFamily="2" charset="2"/>
              </a:rPr>
              <a:t> Median = (68 +69) / 2 = 68. 5</a:t>
            </a:r>
          </a:p>
          <a:p>
            <a:pPr lvl="1"/>
            <a:r>
              <a:rPr lang="en-US" dirty="0">
                <a:sym typeface="Wingdings" pitchFamily="2" charset="2"/>
              </a:rPr>
              <a:t>Mean = (475+627+742+902) / 40 = 2746 / 40 = 68.7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6942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Unemployment Rate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State-level unemployment rate, 1998</a:t>
            </a:r>
          </a:p>
          <a:p>
            <a:pPr lvl="1"/>
            <a:r>
              <a:rPr lang="en-US" dirty="0"/>
              <a:t>2.4 2.4 2.5 2.5 2.7 2.9 2.9 3.0 3.0 3.0 (sum = 27.3)</a:t>
            </a:r>
          </a:p>
          <a:p>
            <a:pPr lvl="1"/>
            <a:r>
              <a:rPr lang="en-US" dirty="0"/>
              <a:t>3.1 3.3 3.4 3.5 3.6 3.6 3.6 3.7 3.7 3.8 (sum = 35.3)</a:t>
            </a:r>
          </a:p>
          <a:p>
            <a:pPr lvl="1"/>
            <a:r>
              <a:rPr lang="en-US" dirty="0"/>
              <a:t>3.9 3.9 4.0 4.0 4.1 4.2 4.2 4.2 4.3 4.3 (sum = 41.1)</a:t>
            </a:r>
          </a:p>
          <a:p>
            <a:pPr lvl="1"/>
            <a:r>
              <a:rPr lang="en-US" dirty="0"/>
              <a:t>4.3 4.5 4.5 4.6 4.6 4.7 4.8 4.8 4.9 4.9 (sum = 46.6)</a:t>
            </a:r>
          </a:p>
          <a:p>
            <a:pPr lvl="1"/>
            <a:r>
              <a:rPr lang="en-US" dirty="0"/>
              <a:t>5.2 5.3 5.3 5.5 5.6 5.7 5.7 5.9 6.3 6.3 (sum = 56.8)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Mode = 3.0, 3.6, 4.2, 4.3 [definitely uninformative]</a:t>
            </a:r>
          </a:p>
          <a:p>
            <a:pPr lvl="1"/>
            <a:r>
              <a:rPr lang="en-US" dirty="0"/>
              <a:t>MP = (50+1) / 2 = 25.5 </a:t>
            </a:r>
            <a:r>
              <a:rPr lang="en-US" dirty="0">
                <a:sym typeface="Wingdings" pitchFamily="2" charset="2"/>
              </a:rPr>
              <a:t> Median = (4.1+4.2) / 2 = 4.15</a:t>
            </a:r>
          </a:p>
          <a:p>
            <a:pPr lvl="1"/>
            <a:r>
              <a:rPr lang="en-US" dirty="0">
                <a:sym typeface="Wingdings" pitchFamily="2" charset="2"/>
              </a:rPr>
              <a:t>Mean = (27.3+35.3+41.1+46.6+56.8) / 50 = 207.1 / 50 = 4.14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251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City Homicide Rates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Washington &amp; Baltimore, 1985-1995 (n=11)</a:t>
            </a:r>
            <a:endParaRPr lang="en-GB" sz="2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71688"/>
            <a:ext cx="5645150" cy="440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421884"/>
              </p:ext>
            </p:extLst>
          </p:nvPr>
        </p:nvGraphicFramePr>
        <p:xfrm>
          <a:off x="6248400" y="2098582"/>
          <a:ext cx="1725612" cy="264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Equation" r:id="rId4" imgW="1866900" imgH="2857500" progId="Equation.DSMT4">
                  <p:embed/>
                </p:oleObj>
              </mc:Choice>
              <mc:Fallback>
                <p:oleObj name="Equation" r:id="rId4" imgW="1866900" imgH="2857500" progId="Equation.DSMT4">
                  <p:embed/>
                  <p:pic>
                    <p:nvPicPr>
                      <p:cNvPr id="0" name="Object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098582"/>
                        <a:ext cx="1725612" cy="264318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6095998" y="4745086"/>
            <a:ext cx="26670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/>
              <a:t>Washington’s mean homicide rate for this period was 61.0% higher than Baltimore’s: (60.85 – 37.79) / 37.79 = 23.06 / 37.79 = .610</a:t>
            </a:r>
          </a:p>
        </p:txBody>
      </p:sp>
    </p:spTree>
    <p:extLst>
      <p:ext uri="{BB962C8B-B14F-4D97-AF65-F5344CB8AC3E}">
        <p14:creationId xmlns:p14="http://schemas.microsoft.com/office/powerpoint/2010/main" val="3206473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Evaluating </a:t>
            </a:r>
            <a:r>
              <a:rPr lang="en-US" dirty="0" err="1"/>
              <a:t>Skewness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normally-distributed or mound-shaped data, the mode, median, &amp; mean converge on the same value</a:t>
            </a:r>
            <a:endParaRPr lang="en-GB" dirty="0"/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846238"/>
              </p:ext>
            </p:extLst>
          </p:nvPr>
        </p:nvGraphicFramePr>
        <p:xfrm>
          <a:off x="685800" y="3386138"/>
          <a:ext cx="7543800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name="Chart" r:id="rId3" imgW="7086600" imgH="3552749" progId="Excel.Chart.8">
                  <p:embed/>
                </p:oleObj>
              </mc:Choice>
              <mc:Fallback>
                <p:oleObj name="Chart" r:id="rId3" imgW="7086600" imgH="3552749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386138"/>
                        <a:ext cx="7543800" cy="31670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5410200" y="3466702"/>
            <a:ext cx="2895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0" dirty="0">
                <a:solidFill>
                  <a:schemeClr val="bg1"/>
                </a:solidFill>
              </a:rPr>
              <a:t>This line represents the mode, median, &amp; mean with perfectly normal            	data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4648200" y="4066867"/>
            <a:ext cx="762000" cy="20033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8768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Evaluating </a:t>
            </a:r>
            <a:r>
              <a:rPr lang="en-US" dirty="0" err="1"/>
              <a:t>Skewness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skewed data, one of the tails of the distribution is pulled </a:t>
            </a:r>
          </a:p>
          <a:p>
            <a:pPr lvl="1"/>
            <a:r>
              <a:rPr lang="en-US" dirty="0"/>
              <a:t>Right (positive) skew or left (negative) skew</a:t>
            </a:r>
          </a:p>
          <a:p>
            <a:r>
              <a:rPr lang="en-US" dirty="0"/>
              <a:t>Mean gets pulled away from the median</a:t>
            </a:r>
          </a:p>
          <a:p>
            <a:pPr lvl="1"/>
            <a:r>
              <a:rPr lang="en-US" dirty="0"/>
              <a:t>Mean is sensitive to outliers</a:t>
            </a:r>
          </a:p>
          <a:p>
            <a:pPr lvl="1"/>
            <a:endParaRPr lang="en-GB" dirty="0"/>
          </a:p>
        </p:txBody>
      </p:sp>
      <p:graphicFrame>
        <p:nvGraphicFramePr>
          <p:cNvPr id="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206315"/>
              </p:ext>
            </p:extLst>
          </p:nvPr>
        </p:nvGraphicFramePr>
        <p:xfrm>
          <a:off x="990600" y="4114800"/>
          <a:ext cx="34290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4" name="Chart" r:id="rId3" imgW="7086600" imgH="3552749" progId="Excel.Chart.8">
                  <p:embed/>
                </p:oleObj>
              </mc:Choice>
              <mc:Fallback>
                <p:oleObj name="Chart" r:id="rId3" imgW="7086600" imgH="3552749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14800"/>
                        <a:ext cx="3429000" cy="22860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851932"/>
              </p:ext>
            </p:extLst>
          </p:nvPr>
        </p:nvGraphicFramePr>
        <p:xfrm>
          <a:off x="4724400" y="4114800"/>
          <a:ext cx="342265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5" name="Chart" r:id="rId5" imgW="7086600" imgH="3552749" progId="Excel.Chart.8">
                  <p:embed/>
                </p:oleObj>
              </mc:Choice>
              <mc:Fallback>
                <p:oleObj name="Chart" r:id="rId5" imgW="7086600" imgH="3552749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114800"/>
                        <a:ext cx="3422650" cy="22860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bg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019300" y="4343400"/>
            <a:ext cx="38100" cy="1981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86000" y="4662210"/>
            <a:ext cx="0" cy="16623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010400" y="4539734"/>
            <a:ext cx="0" cy="17848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05600" y="5105400"/>
            <a:ext cx="0" cy="1219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48000" y="524750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Mean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2649214" y="47244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Median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53072" y="432817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>
            <a:stCxn id="42" idx="1"/>
          </p:cNvCxnSpPr>
          <p:nvPr/>
        </p:nvCxnSpPr>
        <p:spPr>
          <a:xfrm flipH="1">
            <a:off x="1828800" y="4512840"/>
            <a:ext cx="624272" cy="2689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1"/>
          </p:cNvCxnSpPr>
          <p:nvPr/>
        </p:nvCxnSpPr>
        <p:spPr>
          <a:xfrm flipH="1">
            <a:off x="2057400" y="4909066"/>
            <a:ext cx="591814" cy="1846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1"/>
          </p:cNvCxnSpPr>
          <p:nvPr/>
        </p:nvCxnSpPr>
        <p:spPr>
          <a:xfrm flipH="1">
            <a:off x="2286000" y="5432167"/>
            <a:ext cx="762000" cy="28283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943" y="4662210"/>
            <a:ext cx="1036637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223" y="4230688"/>
            <a:ext cx="8540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573" y="5105400"/>
            <a:ext cx="84772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Straight Arrow Connector 49"/>
          <p:cNvCxnSpPr>
            <a:stCxn id="17414" idx="3"/>
          </p:cNvCxnSpPr>
          <p:nvPr/>
        </p:nvCxnSpPr>
        <p:spPr>
          <a:xfrm>
            <a:off x="5980298" y="4477544"/>
            <a:ext cx="1334902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071580" y="4909066"/>
            <a:ext cx="93882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415" idx="3"/>
          </p:cNvCxnSpPr>
          <p:nvPr/>
        </p:nvCxnSpPr>
        <p:spPr>
          <a:xfrm>
            <a:off x="5980298" y="5352256"/>
            <a:ext cx="725302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8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Skewed Data in Social Sciences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of skewed variables</a:t>
            </a:r>
          </a:p>
          <a:p>
            <a:pPr lvl="1"/>
            <a:r>
              <a:rPr lang="en-US" dirty="0"/>
              <a:t>Income</a:t>
            </a:r>
          </a:p>
          <a:p>
            <a:pPr lvl="1"/>
            <a:r>
              <a:rPr lang="en-US" dirty="0"/>
              <a:t># accidents</a:t>
            </a:r>
          </a:p>
          <a:p>
            <a:pPr lvl="1"/>
            <a:r>
              <a:rPr lang="en-US" dirty="0"/>
              <a:t>Crime rate</a:t>
            </a:r>
          </a:p>
          <a:p>
            <a:pPr lvl="1"/>
            <a:r>
              <a:rPr lang="en-US" dirty="0"/>
              <a:t># arrests</a:t>
            </a:r>
          </a:p>
          <a:p>
            <a:pPr lvl="1"/>
            <a:r>
              <a:rPr lang="en-US" dirty="0"/>
              <a:t>Sentence length</a:t>
            </a:r>
          </a:p>
          <a:p>
            <a:r>
              <a:rPr lang="en-US" dirty="0"/>
              <a:t>Rule of thumb</a:t>
            </a:r>
          </a:p>
          <a:p>
            <a:pPr lvl="1"/>
            <a:r>
              <a:rPr lang="en-US" dirty="0"/>
              <a:t>If mean &gt; median, then positive skew</a:t>
            </a:r>
          </a:p>
          <a:p>
            <a:pPr lvl="1"/>
            <a:r>
              <a:rPr lang="en-US" dirty="0"/>
              <a:t>If mean &lt; median, then negative skew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7934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Desirable Property of the Mean as a Measure of Central Tendency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8229600" cy="4526280"/>
              </a:xfrm>
            </p:spPr>
            <p:txBody>
              <a:bodyPr/>
              <a:lstStyle/>
              <a:p>
                <a:r>
                  <a:rPr lang="en-US" dirty="0"/>
                  <a:t>Least squares or minimum variance</a:t>
                </a:r>
              </a:p>
              <a:p>
                <a:pPr lvl="1"/>
                <a:r>
                  <a:rPr lang="en-US" dirty="0"/>
                  <a:t>Positive deviations from the mean cancel out negative deviations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e>
                    </m:nary>
                  </m:oMath>
                </a14:m>
                <a:endParaRPr lang="en-GB" dirty="0"/>
              </a:p>
              <a:p>
                <a:pPr lvl="1"/>
                <a:r>
                  <a:rPr lang="en-US" dirty="0"/>
                  <a:t>Squared deviations are smallest around the mean compared to any other fixed value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𝑚𝑖𝑛𝑖𝑚𝑢𝑚</m:t>
                        </m:r>
                      </m:e>
                    </m:nary>
                  </m:oMath>
                </a14:m>
                <a:endParaRPr lang="en-GB" dirty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&lt;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𝑚𝑒𝑑𝑖𝑎𝑛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)²</m:t>
                            </m:r>
                          </m:e>
                        </m:nary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8229600" cy="4526280"/>
              </a:xfrm>
              <a:blipFill rotWithShape="1">
                <a:blip r:embed="rId2"/>
                <a:stretch>
                  <a:fillRect l="-741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4827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A Simple Example of Least Squares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Hypothetical data series (n = 5)</a:t>
            </a:r>
          </a:p>
          <a:p>
            <a:pPr lvl="1"/>
            <a:r>
              <a:rPr lang="en-US" dirty="0"/>
              <a:t>Mode, median = 2</a:t>
            </a:r>
          </a:p>
          <a:p>
            <a:pPr lvl="1"/>
            <a:r>
              <a:rPr lang="en-US" dirty="0"/>
              <a:t>Mean = 8/5 = 1.6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Sum of squared deviations from the mean is smaller (1.20) than the sum of squared deviations from the median (2.00)</a:t>
            </a:r>
            <a:endParaRPr lang="en-GB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07" y="2743201"/>
            <a:ext cx="754697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27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 anchor="ctr"/>
          <a:lstStyle/>
          <a:p>
            <a:pPr algn="ctr"/>
            <a:r>
              <a:rPr lang="en-US" dirty="0"/>
              <a:t>Measures of Dispersion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6298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Measures of Dispersion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dispersion</a:t>
            </a:r>
          </a:p>
          <a:p>
            <a:endParaRPr lang="en-US" dirty="0"/>
          </a:p>
          <a:p>
            <a:r>
              <a:rPr lang="en-US" dirty="0"/>
              <a:t>Dispersion in quantitative (I-R) data</a:t>
            </a:r>
          </a:p>
          <a:p>
            <a:endParaRPr lang="en-US" dirty="0"/>
          </a:p>
          <a:p>
            <a:r>
              <a:rPr lang="en-US" dirty="0"/>
              <a:t>Computational formula for variance</a:t>
            </a:r>
          </a:p>
          <a:p>
            <a:endParaRPr lang="en-US" dirty="0"/>
          </a:p>
          <a:p>
            <a:r>
              <a:rPr lang="en-US" dirty="0"/>
              <a:t>Parameters v. statistics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533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Describing a Data Series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n </a:t>
            </a:r>
            <a:r>
              <a:rPr lang="en-US" dirty="0"/>
              <a:t>is sample size (also, N)</a:t>
            </a:r>
          </a:p>
          <a:p>
            <a:endParaRPr lang="en-US" dirty="0"/>
          </a:p>
          <a:p>
            <a:r>
              <a:rPr lang="en-US" dirty="0"/>
              <a:t>Raw data 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sz="2800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…., x</a:t>
            </a:r>
            <a:r>
              <a:rPr lang="en-US" baseline="-25000" dirty="0"/>
              <a:t>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denotes a single observation, where I = 1,2,3,….,n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Summation operator:</a:t>
            </a:r>
            <a:endParaRPr lang="en-GB" dirty="0"/>
          </a:p>
          <a:p>
            <a:pPr lvl="7"/>
            <a:r>
              <a:rPr lang="en-US" sz="2800" dirty="0"/>
              <a:t>Tells you to add up all of the values of x from obs. 1 to obs. 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989260"/>
              </p:ext>
            </p:extLst>
          </p:nvPr>
        </p:nvGraphicFramePr>
        <p:xfrm>
          <a:off x="1066800" y="5334000"/>
          <a:ext cx="87312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Equation" r:id="rId3" imgW="660113" imgH="799753" progId="Equation.DSMT4">
                  <p:embed/>
                </p:oleObj>
              </mc:Choice>
              <mc:Fallback>
                <p:oleObj name="Equation" r:id="rId3" imgW="660113" imgH="79975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334000"/>
                        <a:ext cx="873125" cy="10382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46230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Overview of Dispersion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tendency: Value around which others tend to cluster</a:t>
            </a:r>
          </a:p>
          <a:p>
            <a:pPr lvl="1"/>
            <a:r>
              <a:rPr lang="en-US" dirty="0"/>
              <a:t>Provides a “best guess” of the single value that is most reflective of the data</a:t>
            </a:r>
          </a:p>
          <a:p>
            <a:pPr lvl="1"/>
            <a:endParaRPr lang="en-US" dirty="0"/>
          </a:p>
          <a:p>
            <a:r>
              <a:rPr lang="en-US" dirty="0"/>
              <a:t>Dispersion: How widely scores are scattered about the central score</a:t>
            </a:r>
          </a:p>
          <a:p>
            <a:pPr lvl="1"/>
            <a:r>
              <a:rPr lang="en-US" dirty="0"/>
              <a:t>Reflects the degree of uncertainty</a:t>
            </a:r>
          </a:p>
          <a:p>
            <a:pPr lvl="1"/>
            <a:r>
              <a:rPr lang="en-US" dirty="0"/>
              <a:t>How good of a guess is our “best guess”?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792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Overview of Dispersion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tendency v. dispersion</a:t>
            </a:r>
          </a:p>
          <a:p>
            <a:pPr lvl="1"/>
            <a:r>
              <a:rPr lang="en-US" dirty="0"/>
              <a:t>Measures of central tendency are useful as stand-alone or </a:t>
            </a:r>
            <a:r>
              <a:rPr lang="en-US" u="sng" dirty="0"/>
              <a:t>absolute</a:t>
            </a:r>
            <a:r>
              <a:rPr lang="en-US" dirty="0"/>
              <a:t> measures</a:t>
            </a:r>
          </a:p>
          <a:p>
            <a:pPr lvl="1"/>
            <a:endParaRPr lang="en-US" dirty="0"/>
          </a:p>
          <a:p>
            <a:r>
              <a:rPr lang="en-US" dirty="0"/>
              <a:t>Dispersion is easier to interpret when two or more groups are compared</a:t>
            </a:r>
          </a:p>
          <a:p>
            <a:pPr lvl="1"/>
            <a:r>
              <a:rPr lang="en-US" dirty="0"/>
              <a:t>Measures of dispersion are only useful as </a:t>
            </a:r>
            <a:r>
              <a:rPr lang="en-US" u="sng" dirty="0"/>
              <a:t>relative</a:t>
            </a:r>
            <a:r>
              <a:rPr lang="en-US" dirty="0"/>
              <a:t> measures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85596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Importance of Dispersion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Crossing a river but not a good swimmer</a:t>
            </a:r>
          </a:p>
          <a:p>
            <a:pPr lvl="1"/>
            <a:r>
              <a:rPr lang="en-US" dirty="0"/>
              <a:t>You know that the mean depth is 3 feet</a:t>
            </a:r>
          </a:p>
          <a:p>
            <a:endParaRPr lang="en-US" dirty="0"/>
          </a:p>
          <a:p>
            <a:r>
              <a:rPr lang="en-US" dirty="0"/>
              <a:t>Do you cross?</a:t>
            </a:r>
          </a:p>
          <a:p>
            <a:pPr lvl="1"/>
            <a:r>
              <a:rPr lang="en-US" dirty="0"/>
              <a:t>Mean says nothing about the depth of the river </a:t>
            </a:r>
            <a:r>
              <a:rPr lang="en-US" u="sng" dirty="0"/>
              <a:t>at any particular point</a:t>
            </a:r>
          </a:p>
          <a:p>
            <a:pPr lvl="1"/>
            <a:endParaRPr lang="en-US" u="sng" dirty="0"/>
          </a:p>
          <a:p>
            <a:r>
              <a:rPr lang="en-US" dirty="0"/>
              <a:t>Measurement of depth at five-foot intervals</a:t>
            </a:r>
          </a:p>
          <a:p>
            <a:pPr lvl="1"/>
            <a:r>
              <a:rPr lang="en-US" dirty="0"/>
              <a:t>Scenario #1: 3 3 3 3 3 3 3 3 3 3</a:t>
            </a:r>
          </a:p>
          <a:p>
            <a:pPr lvl="1"/>
            <a:r>
              <a:rPr lang="en-US" dirty="0"/>
              <a:t>Scenario #2: 1 2 2 3 3 3 4 4 4 4</a:t>
            </a:r>
          </a:p>
          <a:p>
            <a:pPr lvl="1"/>
            <a:r>
              <a:rPr lang="en-US" dirty="0"/>
              <a:t>Scenario #3: 1 1 1 1 2 2 2 2 9 9</a:t>
            </a:r>
          </a:p>
          <a:p>
            <a:pPr lvl="1"/>
            <a:r>
              <a:rPr lang="en-US" dirty="0"/>
              <a:t>Scenario #4: 1 1 1 1 1 1 1 1 1 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98109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Comparing Distributions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distribution of a variable with the same mean can look very different depending on the degree of variability</a:t>
            </a:r>
            <a:endParaRPr lang="en-GB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038600"/>
            <a:ext cx="3962400" cy="248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129" y="4761613"/>
            <a:ext cx="6705600" cy="171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355974"/>
            <a:ext cx="2133600" cy="316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0" y="3733800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 Variability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858000" y="4495800"/>
            <a:ext cx="182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 Variability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33021" y="3918466"/>
            <a:ext cx="101037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943600" y="4680466"/>
            <a:ext cx="914400" cy="91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3690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Measures of Dispersion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Qualitative data (nominal &amp; ordinal)</a:t>
            </a:r>
          </a:p>
          <a:p>
            <a:pPr lvl="1"/>
            <a:r>
              <a:rPr lang="en-US" dirty="0"/>
              <a:t>Variation ratio (VR)</a:t>
            </a:r>
          </a:p>
          <a:p>
            <a:pPr lvl="1"/>
            <a:endParaRPr lang="en-US" dirty="0"/>
          </a:p>
          <a:p>
            <a:r>
              <a:rPr lang="en-US" dirty="0"/>
              <a:t>Quantitative Data</a:t>
            </a:r>
          </a:p>
          <a:p>
            <a:pPr lvl="1"/>
            <a:r>
              <a:rPr lang="en-US" dirty="0"/>
              <a:t>Range</a:t>
            </a:r>
          </a:p>
          <a:p>
            <a:pPr lvl="1"/>
            <a:r>
              <a:rPr lang="en-US" dirty="0"/>
              <a:t>Interquartile range (IQR)</a:t>
            </a:r>
          </a:p>
          <a:p>
            <a:pPr lvl="1"/>
            <a:r>
              <a:rPr lang="en-US" dirty="0"/>
              <a:t>Variance &amp; standard deviation (s</a:t>
            </a:r>
            <a:r>
              <a:rPr lang="en-US" dirty="0">
                <a:latin typeface="Times New Roman"/>
                <a:cs typeface="Times New Roman"/>
              </a:rPr>
              <a:t>² &amp; </a:t>
            </a:r>
            <a:r>
              <a:rPr lang="en-US" dirty="0">
                <a:cs typeface="Times New Roman"/>
              </a:rPr>
              <a:t>s)</a:t>
            </a:r>
          </a:p>
        </p:txBody>
      </p:sp>
    </p:spTree>
    <p:extLst>
      <p:ext uri="{BB962C8B-B14F-4D97-AF65-F5344CB8AC3E}">
        <p14:creationId xmlns:p14="http://schemas.microsoft.com/office/powerpoint/2010/main" val="8553852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Variation Ratio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Proportion of cases that lie outside of the modal category</a:t>
            </a:r>
          </a:p>
          <a:p>
            <a:pPr lvl="1"/>
            <a:r>
              <a:rPr lang="en-US" dirty="0"/>
              <a:t>Counterpart to mode as measure of C.T.</a:t>
            </a:r>
          </a:p>
          <a:p>
            <a:pPr lvl="1"/>
            <a:r>
              <a:rPr lang="en-US" dirty="0"/>
              <a:t>Bound between 0.0 and 1.0</a:t>
            </a:r>
          </a:p>
          <a:p>
            <a:pPr lvl="1"/>
            <a:r>
              <a:rPr lang="en-US" dirty="0"/>
              <a:t>Can multiply by 100 to turn into a percentage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Not defined with bimodal distributions</a:t>
            </a:r>
            <a:endParaRPr lang="en-GB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076700"/>
            <a:ext cx="4772025" cy="12858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781136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Variation Ratio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Relationship to parent figure(s)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VR = 1 - .483 = .517</a:t>
            </a:r>
          </a:p>
          <a:p>
            <a:pPr lvl="1"/>
            <a:r>
              <a:rPr lang="en-US" dirty="0"/>
              <a:t>51.7% of cases are outside of the modal category</a:t>
            </a:r>
            <a:endParaRPr lang="en-GB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62674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71208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Variation Ratio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Relationship to parent figure(s) by race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group has more variability?</a:t>
            </a:r>
          </a:p>
          <a:p>
            <a:pPr lvl="1"/>
            <a:r>
              <a:rPr lang="en-US" dirty="0" err="1"/>
              <a:t>VRw</a:t>
            </a:r>
            <a:r>
              <a:rPr lang="en-US" dirty="0"/>
              <a:t> = .406		</a:t>
            </a:r>
            <a:r>
              <a:rPr lang="en-US" dirty="0" err="1"/>
              <a:t>VRb</a:t>
            </a:r>
            <a:r>
              <a:rPr lang="en-US" dirty="0"/>
              <a:t> = .520</a:t>
            </a:r>
          </a:p>
          <a:p>
            <a:pPr lvl="1"/>
            <a:r>
              <a:rPr lang="en-US" dirty="0"/>
              <a:t>Whites are more homogeneous than blacks</a:t>
            </a:r>
            <a:endParaRPr lang="en-GB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2057400"/>
            <a:ext cx="83280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25879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Interquartile Range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range of the middle 50% of data</a:t>
            </a:r>
          </a:p>
          <a:p>
            <a:pPr lvl="1"/>
            <a:r>
              <a:rPr lang="en-US" dirty="0"/>
              <a:t>Counterpart to median as measure of C.T.</a:t>
            </a:r>
          </a:p>
          <a:p>
            <a:pPr lvl="1"/>
            <a:r>
              <a:rPr lang="en-US" dirty="0"/>
              <a:t>25</a:t>
            </a:r>
            <a:r>
              <a:rPr lang="en-US" baseline="30000" dirty="0"/>
              <a:t>th</a:t>
            </a:r>
            <a:r>
              <a:rPr lang="en-US" dirty="0"/>
              <a:t> to 75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pPr lvl="1"/>
            <a:r>
              <a:rPr lang="en-US" dirty="0"/>
              <a:t>Less sensitive to outliers than range (</a:t>
            </a:r>
            <a:r>
              <a:rPr lang="en-US" dirty="0" err="1"/>
              <a:t>xmax</a:t>
            </a:r>
            <a:r>
              <a:rPr lang="en-US" dirty="0"/>
              <a:t> – </a:t>
            </a:r>
            <a:r>
              <a:rPr lang="en-US" dirty="0" err="1"/>
              <a:t>xmin</a:t>
            </a:r>
            <a:r>
              <a:rPr lang="en-US" dirty="0"/>
              <a:t>)</a:t>
            </a:r>
          </a:p>
          <a:p>
            <a:r>
              <a:rPr lang="en-US" dirty="0"/>
              <a:t>Calculating the IQR</a:t>
            </a:r>
          </a:p>
          <a:p>
            <a:pPr lvl="1"/>
            <a:r>
              <a:rPr lang="en-US" dirty="0"/>
              <a:t>1) Arrange the data in ascending order</a:t>
            </a:r>
          </a:p>
          <a:p>
            <a:pPr lvl="1"/>
            <a:r>
              <a:rPr lang="en-US" dirty="0"/>
              <a:t>2) Compute the MP &amp; truncate it to get TMP</a:t>
            </a:r>
          </a:p>
          <a:p>
            <a:pPr lvl="1"/>
            <a:r>
              <a:rPr lang="en-US" dirty="0"/>
              <a:t>3) Find the quartile position QP = (TMP + 1) / 2</a:t>
            </a:r>
          </a:p>
          <a:p>
            <a:pPr lvl="1"/>
            <a:r>
              <a:rPr lang="en-US" dirty="0"/>
              <a:t>4) Count up from the lowest &amp; down from the highest</a:t>
            </a:r>
          </a:p>
          <a:p>
            <a:pPr lvl="1"/>
            <a:endParaRPr lang="en-GB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715000"/>
            <a:ext cx="2533650" cy="6381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279722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Mean Deviation (MD)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534400" cy="4524375"/>
          </a:xfrm>
        </p:spPr>
        <p:txBody>
          <a:bodyPr/>
          <a:lstStyle/>
          <a:p>
            <a:r>
              <a:rPr lang="en-US"/>
              <a:t>Average deviation of scores about the mean</a:t>
            </a:r>
          </a:p>
          <a:p>
            <a:r>
              <a:rPr lang="en-US"/>
              <a:t>Calculating the MD</a:t>
            </a:r>
          </a:p>
          <a:p>
            <a:pPr lvl="1"/>
            <a:r>
              <a:rPr lang="en-US"/>
              <a:t>Calculate sample mean </a:t>
            </a:r>
          </a:p>
          <a:p>
            <a:pPr lvl="1"/>
            <a:r>
              <a:rPr lang="en-US"/>
              <a:t>Subtract mean from each score (“deviation”)</a:t>
            </a:r>
          </a:p>
          <a:p>
            <a:pPr lvl="1"/>
            <a:r>
              <a:rPr lang="en-US"/>
              <a:t>Sum up absolute deviations and divide by sample size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68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167209"/>
              </p:ext>
            </p:extLst>
          </p:nvPr>
        </p:nvGraphicFramePr>
        <p:xfrm>
          <a:off x="3048000" y="4953000"/>
          <a:ext cx="2687638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Equation" r:id="rId3" imgW="965160" imgH="431640" progId="Equation.DSMT4">
                  <p:embed/>
                </p:oleObj>
              </mc:Choice>
              <mc:Fallback>
                <p:oleObj name="Equation" r:id="rId3" imgW="965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953000"/>
                        <a:ext cx="2687638" cy="11874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389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What is Central Tendency?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number that represents the most common or “typical” score around which others in the distribution tend to cluster.</a:t>
            </a:r>
            <a:endParaRPr lang="en-GB" dirty="0"/>
          </a:p>
          <a:p>
            <a:endParaRPr lang="en-US" dirty="0"/>
          </a:p>
          <a:p>
            <a:r>
              <a:rPr lang="en-US" dirty="0"/>
              <a:t>Three different measures:</a:t>
            </a:r>
          </a:p>
          <a:p>
            <a:pPr lvl="1"/>
            <a:r>
              <a:rPr lang="en-US" dirty="0"/>
              <a:t>Mode: The most frequently occurring value</a:t>
            </a:r>
          </a:p>
          <a:p>
            <a:pPr lvl="1"/>
            <a:r>
              <a:rPr lang="en-US" dirty="0"/>
              <a:t>Median: Value in the middle of the distribution</a:t>
            </a:r>
          </a:p>
          <a:p>
            <a:pPr lvl="1"/>
            <a:r>
              <a:rPr lang="en-US" dirty="0"/>
              <a:t>Mean: Arithmetic average of a distribution</a:t>
            </a:r>
          </a:p>
        </p:txBody>
      </p:sp>
    </p:spTree>
    <p:extLst>
      <p:ext uri="{BB962C8B-B14F-4D97-AF65-F5344CB8AC3E}">
        <p14:creationId xmlns:p14="http://schemas.microsoft.com/office/powerpoint/2010/main" val="35991440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Variance &amp; Standard Deviation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Variance (s</a:t>
            </a:r>
            <a:r>
              <a:rPr lang="en-US" sz="2800" dirty="0">
                <a:latin typeface="Times New Roman"/>
                <a:cs typeface="Times New Roman"/>
              </a:rPr>
              <a:t>²) </a:t>
            </a:r>
            <a:r>
              <a:rPr lang="en-US" sz="2800" dirty="0">
                <a:cs typeface="Times New Roman"/>
              </a:rPr>
              <a:t>= Average </a:t>
            </a:r>
            <a:r>
              <a:rPr lang="en-US" sz="2800" u="sng" dirty="0">
                <a:cs typeface="Times New Roman"/>
              </a:rPr>
              <a:t>squared</a:t>
            </a:r>
            <a:r>
              <a:rPr lang="en-US" sz="2800" dirty="0">
                <a:cs typeface="Times New Roman"/>
              </a:rPr>
              <a:t> deviation of scores about the mean (s = SD)</a:t>
            </a:r>
          </a:p>
          <a:p>
            <a:pPr lvl="1"/>
            <a:r>
              <a:rPr lang="en-US" sz="2400" dirty="0">
                <a:cs typeface="Times New Roman"/>
              </a:rPr>
              <a:t>Counterpart to mean as measure of C.T.</a:t>
            </a:r>
          </a:p>
          <a:p>
            <a:r>
              <a:rPr lang="en-US" sz="2800" dirty="0">
                <a:cs typeface="Times New Roman"/>
              </a:rPr>
              <a:t>Calculating the variance</a:t>
            </a:r>
          </a:p>
          <a:p>
            <a:pPr lvl="1"/>
            <a:r>
              <a:rPr lang="en-US" sz="2400" dirty="0">
                <a:cs typeface="Times New Roman"/>
              </a:rPr>
              <a:t>1) Calculate sample mean</a:t>
            </a:r>
          </a:p>
          <a:p>
            <a:pPr lvl="1"/>
            <a:r>
              <a:rPr lang="en-US" sz="2400" dirty="0">
                <a:cs typeface="Times New Roman"/>
              </a:rPr>
              <a:t>2) Subtract mean from each score</a:t>
            </a:r>
          </a:p>
          <a:p>
            <a:pPr lvl="1"/>
            <a:r>
              <a:rPr lang="en-US" sz="2400" dirty="0">
                <a:cs typeface="Times New Roman"/>
              </a:rPr>
              <a:t>3) Square the deviation score for each case</a:t>
            </a:r>
          </a:p>
          <a:p>
            <a:pPr lvl="1"/>
            <a:r>
              <a:rPr lang="en-US" sz="2400" dirty="0">
                <a:cs typeface="Times New Roman"/>
              </a:rPr>
              <a:t>4) Sum up squared deviations and divide by n</a:t>
            </a:r>
            <a:endParaRPr lang="en-GB" sz="24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5105400"/>
            <a:ext cx="7351713" cy="11239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690733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More on Variance &amp; </a:t>
            </a:r>
            <a:br>
              <a:rPr lang="en-US" dirty="0"/>
            </a:br>
            <a:r>
              <a:rPr lang="en-US" dirty="0"/>
              <a:t>Standard Deviation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Relies on “least squares” property of the mean as a measure of dispersion</a:t>
            </a:r>
          </a:p>
          <a:p>
            <a:pPr lvl="1"/>
            <a:r>
              <a:rPr lang="en-US" dirty="0"/>
              <a:t>Variance is at a minimum when taking squared deviations from mean v. any other value</a:t>
            </a:r>
          </a:p>
          <a:p>
            <a:r>
              <a:rPr lang="en-US" dirty="0"/>
              <a:t>Squaring the deviations “penalizes” outliers</a:t>
            </a:r>
          </a:p>
          <a:p>
            <a:pPr lvl="1"/>
            <a:r>
              <a:rPr lang="en-US" dirty="0"/>
              <a:t>But this changes the unit of measurement, giving it a cumbersome interpretation</a:t>
            </a:r>
          </a:p>
          <a:p>
            <a:pPr lvl="1"/>
            <a:r>
              <a:rPr lang="en-US" dirty="0"/>
              <a:t>We report standard deviation (s) more often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38329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4000" b="1" dirty="0"/>
              <a:t>Note on Mean Deviation &amp; Variance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/>
              <a:t>Mean deviation</a:t>
            </a:r>
          </a:p>
          <a:p>
            <a:pPr lvl="1"/>
            <a:r>
              <a:rPr lang="en-US"/>
              <a:t>Average </a:t>
            </a:r>
            <a:r>
              <a:rPr lang="en-US" u="sng"/>
              <a:t>absolute</a:t>
            </a:r>
            <a:r>
              <a:rPr lang="en-US"/>
              <a:t> deviation</a:t>
            </a:r>
          </a:p>
          <a:p>
            <a:endParaRPr lang="en-US"/>
          </a:p>
          <a:p>
            <a:r>
              <a:rPr lang="en-US"/>
              <a:t>Variance</a:t>
            </a:r>
          </a:p>
          <a:p>
            <a:pPr lvl="1"/>
            <a:r>
              <a:rPr lang="en-US"/>
              <a:t>Average </a:t>
            </a:r>
            <a:r>
              <a:rPr lang="en-US" u="sng"/>
              <a:t>squared</a:t>
            </a:r>
            <a:r>
              <a:rPr lang="en-US"/>
              <a:t> deviation</a:t>
            </a:r>
          </a:p>
          <a:p>
            <a:pPr lvl="1"/>
            <a:endParaRPr lang="en-US"/>
          </a:p>
          <a:p>
            <a:r>
              <a:rPr lang="en-US"/>
              <a:t>MD applies equal weight to deviations, whereas </a:t>
            </a:r>
            <a:r>
              <a:rPr lang="en-US" i="1"/>
              <a:t>s</a:t>
            </a:r>
            <a:r>
              <a:rPr lang="en-US" baseline="30000"/>
              <a:t>2</a:t>
            </a:r>
            <a:r>
              <a:rPr lang="en-US"/>
              <a:t> “penalizes” large deviations</a:t>
            </a:r>
          </a:p>
        </p:txBody>
      </p:sp>
      <p:graphicFrame>
        <p:nvGraphicFramePr>
          <p:cNvPr id="81924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372736883"/>
              </p:ext>
            </p:extLst>
          </p:nvPr>
        </p:nvGraphicFramePr>
        <p:xfrm>
          <a:off x="5943600" y="1676400"/>
          <a:ext cx="250190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8" name="Equation" r:id="rId3" imgW="965160" imgH="431640" progId="Equation.DSMT4">
                  <p:embed/>
                </p:oleObj>
              </mc:Choice>
              <mc:Fallback>
                <p:oleObj name="Equation" r:id="rId3" imgW="965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676400"/>
                        <a:ext cx="2501900" cy="11191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968496710"/>
              </p:ext>
            </p:extLst>
          </p:nvPr>
        </p:nvGraphicFramePr>
        <p:xfrm>
          <a:off x="5943600" y="3324225"/>
          <a:ext cx="25908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name="Equation" r:id="rId5" imgW="990360" imgH="419040" progId="Equation.DSMT4">
                  <p:embed/>
                </p:oleObj>
              </mc:Choice>
              <mc:Fallback>
                <p:oleObj name="Equation" r:id="rId5" imgW="9903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324225"/>
                        <a:ext cx="2590800" cy="10953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78945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River Crossing Example</a:t>
            </a:r>
            <a:endParaRPr lang="en-GB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29" y="1143000"/>
            <a:ext cx="8004742" cy="4450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32" y="5562600"/>
            <a:ext cx="1993900" cy="10112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035" y="5562600"/>
            <a:ext cx="1993900" cy="10112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935" y="5562600"/>
            <a:ext cx="2000250" cy="10112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185" y="5562600"/>
            <a:ext cx="2000250" cy="10112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978607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Frequency Distributions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Calculate variation ratio &amp; interquartile range</a:t>
            </a:r>
            <a:endParaRPr lang="en-GB" sz="28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9800"/>
            <a:ext cx="5078413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813" y="2209800"/>
            <a:ext cx="3227388" cy="4511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219287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Frequency Distributions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calculate variance &amp; standard deviation with frequency distributions?</a:t>
            </a:r>
            <a:endParaRPr lang="en-GB" dirty="0"/>
          </a:p>
          <a:p>
            <a:pPr lvl="1"/>
            <a:r>
              <a:rPr lang="en-US" dirty="0"/>
              <a:t>Modify formulas to use frequencies (or proportions or </a:t>
            </a:r>
            <a:r>
              <a:rPr lang="en-US" dirty="0" err="1"/>
              <a:t>percents</a:t>
            </a:r>
            <a:r>
              <a:rPr lang="en-US" dirty="0"/>
              <a:t>) as weights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57600"/>
            <a:ext cx="5600700" cy="10096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756897"/>
            <a:ext cx="5810250" cy="10953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26608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Frequency Distributions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s using f’s (</a:t>
            </a:r>
            <a:r>
              <a:rPr lang="en-US" dirty="0" err="1"/>
              <a:t>xbar</a:t>
            </a:r>
            <a:r>
              <a:rPr lang="en-US" dirty="0"/>
              <a:t> = 5.1)</a:t>
            </a:r>
            <a:endParaRPr lang="en-GB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6127750" cy="412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584916"/>
            <a:ext cx="1514475" cy="244428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424357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Frequency Distributions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s using p’s (</a:t>
            </a:r>
            <a:r>
              <a:rPr lang="en-US" dirty="0" err="1"/>
              <a:t>xbar</a:t>
            </a:r>
            <a:r>
              <a:rPr lang="en-US" dirty="0"/>
              <a:t> = 5.1)</a:t>
            </a:r>
            <a:endParaRPr lang="en-GB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6127750" cy="412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367336"/>
            <a:ext cx="1552575" cy="266186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298313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Time Spent on Homework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# of weekdays spent doing homework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  <a:p>
            <a:r>
              <a:rPr lang="en-US" sz="2800" dirty="0"/>
              <a:t>For practice, compute measures of central tendency and dispersion</a:t>
            </a:r>
            <a:endParaRPr lang="en-GB" sz="28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85344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66345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Juvenile Delinquency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Variety scale of six delinquent acts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practice</a:t>
            </a:r>
            <a:endParaRPr lang="en-GB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321945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65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Mode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Qualitative Data</a:t>
            </a:r>
          </a:p>
          <a:p>
            <a:pPr lvl="1"/>
            <a:r>
              <a:rPr lang="en-US" dirty="0"/>
              <a:t>Mode is a category</a:t>
            </a:r>
          </a:p>
          <a:p>
            <a:r>
              <a:rPr lang="en-US" dirty="0"/>
              <a:t>Quantitative Data</a:t>
            </a:r>
          </a:p>
          <a:p>
            <a:pPr lvl="1"/>
            <a:r>
              <a:rPr lang="en-US" dirty="0"/>
              <a:t>Mode is a value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Simple to compute; frequency distribution only</a:t>
            </a:r>
          </a:p>
          <a:p>
            <a:pPr lvl="1"/>
            <a:r>
              <a:rPr lang="en-US" dirty="0"/>
              <a:t>Used with all types of data &amp; the only measure that can be used with nominal data.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Fails to take into account data values</a:t>
            </a:r>
          </a:p>
          <a:p>
            <a:pPr lvl="1"/>
            <a:r>
              <a:rPr lang="en-US" dirty="0"/>
              <a:t>Not very useful with data other than at the nominal and ordinal levels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5083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Computational Formula for Variance &amp; Standard Deviation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 small # of values, the “definitional” formula is fine</a:t>
            </a:r>
          </a:p>
          <a:p>
            <a:r>
              <a:rPr lang="en-US" dirty="0"/>
              <a:t>With a large # of values, a “computational” or shortcut formula is better</a:t>
            </a:r>
          </a:p>
          <a:p>
            <a:pPr lvl="1"/>
            <a:r>
              <a:rPr lang="en-US" dirty="0"/>
              <a:t>Requires less information (only x &amp; x</a:t>
            </a:r>
            <a:r>
              <a:rPr lang="en-US" dirty="0">
                <a:latin typeface="Times New Roman"/>
                <a:cs typeface="Times New Roman"/>
              </a:rPr>
              <a:t>²</a:t>
            </a:r>
            <a:r>
              <a:rPr lang="en-US" dirty="0">
                <a:cs typeface="Times New Roman"/>
              </a:rPr>
              <a:t>)</a:t>
            </a:r>
            <a:endParaRPr lang="en-GB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648200"/>
            <a:ext cx="7820025" cy="152431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659842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Sentence Length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Sentence length in months for armed robbery</a:t>
            </a:r>
          </a:p>
          <a:p>
            <a:pPr lvl="1"/>
            <a:r>
              <a:rPr lang="en-US" dirty="0"/>
              <a:t>36 38 39 47 50 51 51 53 55 55</a:t>
            </a:r>
          </a:p>
          <a:p>
            <a:pPr lvl="1"/>
            <a:r>
              <a:rPr lang="en-US" dirty="0"/>
              <a:t>56 57 60 62 63 64 64 66 67 68</a:t>
            </a:r>
          </a:p>
          <a:p>
            <a:pPr lvl="1"/>
            <a:r>
              <a:rPr lang="en-US" dirty="0"/>
              <a:t>69 70 70 70 71 75 78 79 80 80</a:t>
            </a:r>
          </a:p>
          <a:p>
            <a:pPr lvl="1"/>
            <a:r>
              <a:rPr lang="en-US" dirty="0"/>
              <a:t>81 83 85 86 87 89 95 98 99 99</a:t>
            </a:r>
          </a:p>
          <a:p>
            <a:pPr lvl="1"/>
            <a:endParaRPr lang="en-US" sz="2200" dirty="0"/>
          </a:p>
          <a:p>
            <a:r>
              <a:rPr lang="en-US" sz="2800" dirty="0"/>
              <a:t>Mode = 70</a:t>
            </a:r>
          </a:p>
          <a:p>
            <a:r>
              <a:rPr lang="en-US" sz="2800" dirty="0"/>
              <a:t>Median = 68.5</a:t>
            </a:r>
          </a:p>
          <a:p>
            <a:r>
              <a:rPr lang="en-US" sz="2800" dirty="0"/>
              <a:t>Mean = 68.7</a:t>
            </a:r>
          </a:p>
          <a:p>
            <a:r>
              <a:rPr lang="en-US" sz="2800" dirty="0"/>
              <a:t>VR = 1 – (3/40) = 1 - .075 = .925</a:t>
            </a:r>
          </a:p>
          <a:p>
            <a:r>
              <a:rPr lang="en-US" sz="2800" dirty="0"/>
              <a:t>QP = (20 +1) / 2 = 10.5 </a:t>
            </a:r>
            <a:r>
              <a:rPr lang="en-US" sz="2800" dirty="0">
                <a:sym typeface="Wingdings" pitchFamily="2" charset="2"/>
              </a:rPr>
              <a:t> IQR = 80.5 – 55.5 = 25.0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788371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Sentence Length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SD, first square all of the raw values</a:t>
            </a:r>
          </a:p>
          <a:p>
            <a:pPr lvl="1"/>
            <a:r>
              <a:rPr lang="en-US" sz="2000" dirty="0"/>
              <a:t>1296 1444 1521 2209 2500 2601 2601 2809 3025 3025</a:t>
            </a:r>
          </a:p>
          <a:p>
            <a:pPr lvl="1"/>
            <a:r>
              <a:rPr lang="en-US" sz="2000" dirty="0"/>
              <a:t>3136 3249 3600 3844 3969 4096 4096 4356 4489 4624</a:t>
            </a:r>
          </a:p>
          <a:p>
            <a:pPr lvl="1"/>
            <a:r>
              <a:rPr lang="en-US" sz="2000" dirty="0"/>
              <a:t>4761 4900 4900 4900 5041 5625 6084 6241 6400 6400</a:t>
            </a:r>
          </a:p>
          <a:p>
            <a:pPr lvl="1"/>
            <a:r>
              <a:rPr lang="en-US" sz="2000" dirty="0"/>
              <a:t>6561 6889 7225 7396 7569 7921 9025 9604 9801 9801</a:t>
            </a:r>
          </a:p>
          <a:p>
            <a:pPr lvl="1"/>
            <a:r>
              <a:rPr lang="en-US" sz="2000" dirty="0"/>
              <a:t>Sum = 199, 534</a:t>
            </a:r>
          </a:p>
          <a:p>
            <a:r>
              <a:rPr lang="en-US" dirty="0"/>
              <a:t>Plug the relevant numbers into the formula</a:t>
            </a:r>
          </a:p>
          <a:p>
            <a:endParaRPr lang="en-GB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953000"/>
            <a:ext cx="5791200" cy="13430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683620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City Homicide Rate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Washington &amp; Baltimore, 1985-1995</a:t>
            </a:r>
            <a:endParaRPr lang="en-GB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5822950" cy="445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50" y="2362200"/>
            <a:ext cx="2559050" cy="3352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941624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Reviews of Formulas for Standard Deviation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Unweighted data (i.e., raw numbers)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800" dirty="0"/>
              <a:t>Weighted data (i.e., frequency distribution)</a:t>
            </a:r>
            <a:endParaRPr lang="en-GB" sz="2800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2962275" cy="1524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212" y="2447925"/>
            <a:ext cx="3486150" cy="15144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4800600"/>
            <a:ext cx="2962275" cy="1524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722" y="4827494"/>
            <a:ext cx="3495675" cy="1524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856710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Populations v. Sample Means &amp; Standard Deviations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Population mean &amp; standard deviation</a:t>
            </a:r>
          </a:p>
          <a:p>
            <a:pPr lvl="1"/>
            <a:r>
              <a:rPr lang="en-US" i="1" dirty="0">
                <a:sym typeface="Symbol" pitchFamily="18" charset="2"/>
              </a:rPr>
              <a:t> </a:t>
            </a:r>
            <a:r>
              <a:rPr lang="en-US" dirty="0">
                <a:sym typeface="Symbol" pitchFamily="18" charset="2"/>
              </a:rPr>
              <a:t>= mean; </a:t>
            </a:r>
            <a:r>
              <a:rPr lang="en-US" i="1" dirty="0">
                <a:sym typeface="Symbol" pitchFamily="18" charset="2"/>
              </a:rPr>
              <a:t></a:t>
            </a:r>
            <a:r>
              <a:rPr lang="en-US" dirty="0">
                <a:sym typeface="Symbol" pitchFamily="18" charset="2"/>
              </a:rPr>
              <a:t> = standard deviation</a:t>
            </a:r>
          </a:p>
          <a:p>
            <a:pPr lvl="1"/>
            <a:endParaRPr lang="en-US" dirty="0">
              <a:sym typeface="Symbol" pitchFamily="18" charset="2"/>
            </a:endParaRPr>
          </a:p>
          <a:p>
            <a:pPr lvl="1"/>
            <a:endParaRPr lang="en-US" dirty="0">
              <a:sym typeface="Symbol" pitchFamily="18" charset="2"/>
            </a:endParaRPr>
          </a:p>
          <a:p>
            <a:pPr lvl="1"/>
            <a:r>
              <a:rPr lang="en-US" dirty="0">
                <a:sym typeface="Symbol" pitchFamily="18" charset="2"/>
              </a:rPr>
              <a:t>Where N represents the size of the population</a:t>
            </a:r>
          </a:p>
          <a:p>
            <a:pPr lvl="1"/>
            <a:r>
              <a:rPr lang="en-US" dirty="0">
                <a:sym typeface="Symbol" pitchFamily="18" charset="2"/>
              </a:rPr>
              <a:t>Known as population “parameters”</a:t>
            </a:r>
          </a:p>
          <a:p>
            <a:r>
              <a:rPr lang="en-US" dirty="0">
                <a:sym typeface="Symbol" pitchFamily="18" charset="2"/>
              </a:rPr>
              <a:t>Sample mean &amp; standard deviation</a:t>
            </a:r>
          </a:p>
          <a:p>
            <a:pPr lvl="1"/>
            <a:r>
              <a:rPr lang="en-US" dirty="0" err="1">
                <a:sym typeface="Symbol" pitchFamily="18" charset="2"/>
              </a:rPr>
              <a:t>Xbar</a:t>
            </a:r>
            <a:r>
              <a:rPr lang="en-US" dirty="0">
                <a:sym typeface="Symbol" pitchFamily="18" charset="2"/>
              </a:rPr>
              <a:t> = mean; s = standard deviation</a:t>
            </a:r>
          </a:p>
          <a:p>
            <a:pPr lvl="1"/>
            <a:endParaRPr lang="en-US" dirty="0">
              <a:sym typeface="Symbol" pitchFamily="18" charset="2"/>
            </a:endParaRPr>
          </a:p>
          <a:p>
            <a:pPr lvl="1"/>
            <a:endParaRPr lang="en-US" dirty="0">
              <a:sym typeface="Symbol" pitchFamily="18" charset="2"/>
            </a:endParaRPr>
          </a:p>
          <a:p>
            <a:pPr lvl="1"/>
            <a:r>
              <a:rPr lang="en-US" dirty="0">
                <a:sym typeface="Symbol" pitchFamily="18" charset="2"/>
              </a:rPr>
              <a:t>Where n represents the size of the sample</a:t>
            </a:r>
          </a:p>
          <a:p>
            <a:pPr lvl="1"/>
            <a:r>
              <a:rPr lang="en-US" dirty="0">
                <a:sym typeface="Symbol" pitchFamily="18" charset="2"/>
              </a:rPr>
              <a:t>Known as sample “statistics”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62201"/>
            <a:ext cx="3629025" cy="76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41731"/>
            <a:ext cx="3524250" cy="73986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148212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Population v. Sample Means &amp; Standard Deviations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inferential purposes, we want to use sample statistics as estimates of population parameters</a:t>
            </a:r>
          </a:p>
          <a:p>
            <a:pPr lvl="1"/>
            <a:r>
              <a:rPr lang="en-US" dirty="0"/>
              <a:t>Can we use </a:t>
            </a:r>
            <a:r>
              <a:rPr lang="en-US" dirty="0" err="1"/>
              <a:t>xbar</a:t>
            </a:r>
            <a:r>
              <a:rPr lang="en-US" dirty="0"/>
              <a:t> as a valid estimate of </a:t>
            </a:r>
            <a:r>
              <a:rPr lang="en-US" i="1" dirty="0">
                <a:sym typeface="Symbol" pitchFamily="18" charset="2"/>
              </a:rPr>
              <a:t></a:t>
            </a:r>
            <a:r>
              <a:rPr lang="en-US" dirty="0">
                <a:sym typeface="Symbol" pitchFamily="18" charset="2"/>
              </a:rPr>
              <a:t>?</a:t>
            </a:r>
          </a:p>
          <a:p>
            <a:pPr lvl="1"/>
            <a:r>
              <a:rPr lang="en-US" dirty="0">
                <a:sym typeface="Symbol" pitchFamily="18" charset="2"/>
              </a:rPr>
              <a:t>Can we use s as a valid estimate of </a:t>
            </a:r>
            <a:r>
              <a:rPr lang="en-US" i="1" dirty="0">
                <a:sym typeface="Symbol" pitchFamily="18" charset="2"/>
              </a:rPr>
              <a:t></a:t>
            </a:r>
            <a:r>
              <a:rPr lang="en-US" dirty="0">
                <a:sym typeface="Symbol" pitchFamily="18" charset="2"/>
              </a:rPr>
              <a:t>?</a:t>
            </a:r>
          </a:p>
          <a:p>
            <a:r>
              <a:rPr lang="en-US" dirty="0">
                <a:sym typeface="Symbol" pitchFamily="18" charset="2"/>
              </a:rPr>
              <a:t>Fortunately, </a:t>
            </a:r>
            <a:r>
              <a:rPr lang="en-US" dirty="0" err="1">
                <a:sym typeface="Symbol" pitchFamily="18" charset="2"/>
              </a:rPr>
              <a:t>xbar</a:t>
            </a:r>
            <a:r>
              <a:rPr lang="en-US" dirty="0">
                <a:sym typeface="Symbol" pitchFamily="18" charset="2"/>
              </a:rPr>
              <a:t> provides an unbiased estimate of </a:t>
            </a:r>
            <a:r>
              <a:rPr lang="en-US" i="1" dirty="0">
                <a:sym typeface="Symbol" pitchFamily="18" charset="2"/>
              </a:rPr>
              <a:t></a:t>
            </a:r>
            <a:endParaRPr lang="en-US" dirty="0">
              <a:sym typeface="Symbol" pitchFamily="18" charset="2"/>
            </a:endParaRPr>
          </a:p>
          <a:p>
            <a:endParaRPr lang="en-US" dirty="0"/>
          </a:p>
          <a:p>
            <a:pPr lvl="1"/>
            <a:r>
              <a:rPr lang="en-US" dirty="0"/>
              <a:t>We say “mu hat,” where the hat signifies an estimate of the true quantity of interest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540200"/>
              </p:ext>
            </p:extLst>
          </p:nvPr>
        </p:nvGraphicFramePr>
        <p:xfrm>
          <a:off x="3581400" y="4419600"/>
          <a:ext cx="1143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6" name="Equation" r:id="rId3" imgW="406048" imgH="203024" progId="Equation.DSMT4">
                  <p:embed/>
                </p:oleObj>
              </mc:Choice>
              <mc:Fallback>
                <p:oleObj name="Equation" r:id="rId3" imgW="406048" imgH="20302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419600"/>
                        <a:ext cx="1143000" cy="5715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77312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Population v. Sample Means &amp; Standard Deviations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However, for reasons we will discuss later in the semester s is a biased estimate of </a:t>
            </a:r>
            <a:r>
              <a:rPr lang="en-US" i="1" dirty="0">
                <a:sym typeface="Symbol" pitchFamily="18" charset="2"/>
              </a:rPr>
              <a:t></a:t>
            </a:r>
            <a:endParaRPr lang="en-US" dirty="0">
              <a:sym typeface="Symbol" pitchFamily="18" charset="2"/>
            </a:endParaRP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We call the term on the right-hand side of the equality “sigma hat”</a:t>
            </a:r>
          </a:p>
          <a:p>
            <a:pPr lvl="1"/>
            <a:r>
              <a:rPr lang="en-US" dirty="0"/>
              <a:t>An unbiased estimate of </a:t>
            </a:r>
            <a:r>
              <a:rPr lang="en-US" i="1" dirty="0">
                <a:sym typeface="Symbol" pitchFamily="18" charset="2"/>
              </a:rPr>
              <a:t></a:t>
            </a:r>
            <a:r>
              <a:rPr lang="en-US" dirty="0">
                <a:sym typeface="Symbol" pitchFamily="18" charset="2"/>
              </a:rPr>
              <a:t> substitutes n-1 in the denominator rather than n</a:t>
            </a:r>
          </a:p>
          <a:p>
            <a:pPr lvl="1"/>
            <a:endParaRPr lang="en-US" dirty="0">
              <a:sym typeface="Symbol" pitchFamily="18" charset="2"/>
            </a:endParaRPr>
          </a:p>
          <a:p>
            <a:pPr marL="411480" lvl="1" indent="0">
              <a:buNone/>
            </a:pPr>
            <a:endParaRPr lang="en-US" dirty="0">
              <a:sym typeface="Symbol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733326"/>
              </p:ext>
            </p:extLst>
          </p:nvPr>
        </p:nvGraphicFramePr>
        <p:xfrm>
          <a:off x="914400" y="2667000"/>
          <a:ext cx="11430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5" name="Equation" r:id="rId3" imgW="393359" imgH="177646" progId="Equation.DSMT4">
                  <p:embed/>
                </p:oleObj>
              </mc:Choice>
              <mc:Fallback>
                <p:oleObj name="Equation" r:id="rId3" imgW="393359" imgH="17764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67000"/>
                        <a:ext cx="1143000" cy="51593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638414"/>
              </p:ext>
            </p:extLst>
          </p:nvPr>
        </p:nvGraphicFramePr>
        <p:xfrm>
          <a:off x="1219200" y="4800600"/>
          <a:ext cx="44608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6" name="Equation" r:id="rId5" imgW="2286000" imgH="457200" progId="Equation.DSMT4">
                  <p:embed/>
                </p:oleObj>
              </mc:Choice>
              <mc:Fallback>
                <p:oleObj name="Equation" r:id="rId5" imgW="22860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800600"/>
                        <a:ext cx="4460875" cy="89217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65100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Homework #1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Part I</a:t>
            </a:r>
          </a:p>
          <a:p>
            <a:pPr lvl="1"/>
            <a:r>
              <a:rPr lang="en-US" dirty="0"/>
              <a:t>1) Refer to frequency distribution in this lecture comparing time spent on homework by delinquent status. Compute the following measures of central tendency and dispersion:</a:t>
            </a:r>
          </a:p>
          <a:p>
            <a:pPr lvl="2"/>
            <a:r>
              <a:rPr lang="en-US" dirty="0"/>
              <a:t>a) Mode &amp; median</a:t>
            </a:r>
          </a:p>
          <a:p>
            <a:pPr lvl="2"/>
            <a:r>
              <a:rPr lang="en-US" dirty="0"/>
              <a:t>b) Mean using frequencies as weights</a:t>
            </a:r>
          </a:p>
          <a:p>
            <a:pPr lvl="2"/>
            <a:r>
              <a:rPr lang="en-US" dirty="0"/>
              <a:t>c) Mean using proportions as weights</a:t>
            </a:r>
          </a:p>
          <a:p>
            <a:pPr lvl="2"/>
            <a:r>
              <a:rPr lang="en-US" dirty="0"/>
              <a:t>d) Variation ratio and interquartile range</a:t>
            </a:r>
          </a:p>
          <a:p>
            <a:pPr lvl="2"/>
            <a:r>
              <a:rPr lang="en-US" dirty="0"/>
              <a:t>e) Standard deviation using frequencies as weights</a:t>
            </a:r>
          </a:p>
          <a:p>
            <a:pPr lvl="2"/>
            <a:r>
              <a:rPr lang="en-US" dirty="0"/>
              <a:t>f) Standard deviation using proportions as weights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75040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Homework #1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Part I questions (cont.)</a:t>
            </a:r>
          </a:p>
          <a:p>
            <a:pPr lvl="1"/>
            <a:r>
              <a:rPr lang="en-US" dirty="0"/>
              <a:t>2) Refer to the frequency distribution in this lecture showing the delinquency variety score. Compute the following measures of central tendency and dispersion:</a:t>
            </a:r>
          </a:p>
          <a:p>
            <a:pPr lvl="2"/>
            <a:r>
              <a:rPr lang="en-US" dirty="0"/>
              <a:t>a) Mode &amp; median</a:t>
            </a:r>
          </a:p>
          <a:p>
            <a:pPr lvl="2"/>
            <a:r>
              <a:rPr lang="en-US" dirty="0"/>
              <a:t>b) Mean using frequencies as weights</a:t>
            </a:r>
          </a:p>
          <a:p>
            <a:pPr lvl="2"/>
            <a:r>
              <a:rPr lang="en-US" dirty="0"/>
              <a:t>c) Mean using proportions as weights</a:t>
            </a:r>
          </a:p>
          <a:p>
            <a:pPr lvl="2"/>
            <a:r>
              <a:rPr lang="en-US" dirty="0"/>
              <a:t>d) Variation ratio and interquartile range</a:t>
            </a:r>
          </a:p>
          <a:p>
            <a:pPr lvl="2"/>
            <a:r>
              <a:rPr lang="en-US" dirty="0"/>
              <a:t>e) Standard deviation using frequencies as weights</a:t>
            </a:r>
          </a:p>
          <a:p>
            <a:pPr lvl="2"/>
            <a:r>
              <a:rPr lang="en-US" dirty="0"/>
              <a:t>f) Standard deviation using proportions as weights</a:t>
            </a:r>
            <a:endParaRPr lang="en-GB" dirty="0"/>
          </a:p>
          <a:p>
            <a:pPr marL="630936" lvl="2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843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Median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or score that divides a rank-ordered distribution exactly in half</a:t>
            </a:r>
          </a:p>
          <a:p>
            <a:pPr lvl="1"/>
            <a:r>
              <a:rPr lang="en-US" dirty="0"/>
              <a:t>50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pPr lvl="1"/>
            <a:endParaRPr lang="en-US" dirty="0"/>
          </a:p>
          <a:p>
            <a:r>
              <a:rPr lang="en-US" dirty="0"/>
              <a:t>“Positional” measure of central tendency</a:t>
            </a:r>
          </a:p>
          <a:p>
            <a:pPr lvl="1"/>
            <a:r>
              <a:rPr lang="en-US" dirty="0"/>
              <a:t>The middle score</a:t>
            </a:r>
          </a:p>
          <a:p>
            <a:pPr lvl="1"/>
            <a:endParaRPr lang="en-US" dirty="0"/>
          </a:p>
          <a:p>
            <a:r>
              <a:rPr lang="en-US" dirty="0"/>
              <a:t>Require ordinal data or higher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5327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Homework #1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2 data = Homicide rates, 1950-2016</a:t>
            </a:r>
          </a:p>
          <a:p>
            <a:pPr marL="411480" lvl="1" indent="0">
              <a:buNone/>
            </a:pPr>
            <a:r>
              <a:rPr lang="en-US" dirty="0"/>
              <a:t>   4.6 4.4 4.6 4.5 4.2 4.1 4.1 4.0 4.8 4.9</a:t>
            </a:r>
          </a:p>
          <a:p>
            <a:pPr marL="411480" lvl="1" indent="0">
              <a:buNone/>
            </a:pPr>
            <a:r>
              <a:rPr lang="en-US" dirty="0"/>
              <a:t>   5.1 4.8 4.6 4.6 4.9 5.1 5.6 6.2 6.9 7.3</a:t>
            </a:r>
          </a:p>
          <a:p>
            <a:pPr marL="411480" lvl="1" indent="0">
              <a:buNone/>
            </a:pPr>
            <a:r>
              <a:rPr lang="en-US" dirty="0"/>
              <a:t>   7.9 8.6 9.0 9.4 9.8 9.6 8.8 8.8 9.0 9.7</a:t>
            </a:r>
          </a:p>
          <a:p>
            <a:pPr marL="411480" lvl="1" indent="0">
              <a:buNone/>
            </a:pPr>
            <a:r>
              <a:rPr lang="en-US" dirty="0"/>
              <a:t> 10.2 9.8 9.1 8.3 7.9 8.0 8.6 8.3 8.5 8.7</a:t>
            </a:r>
          </a:p>
          <a:p>
            <a:pPr marL="411480" lvl="1" indent="0">
              <a:buNone/>
            </a:pPr>
            <a:r>
              <a:rPr lang="en-US" dirty="0"/>
              <a:t>   9.4 9.8 9.3 9.5 9.0 8.2 7.4 6.8 6.3 5.7</a:t>
            </a:r>
          </a:p>
          <a:p>
            <a:pPr marL="411480" lvl="1" indent="0">
              <a:buNone/>
            </a:pPr>
            <a:r>
              <a:rPr lang="en-US" dirty="0"/>
              <a:t>   5.5 5.6</a:t>
            </a:r>
          </a:p>
          <a:p>
            <a:pPr lvl="1"/>
            <a:r>
              <a:rPr lang="en-US" dirty="0"/>
              <a:t>In order by year from 1950 to 2016 (left to right, top to bottom)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65024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Homework #1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2 </a:t>
            </a:r>
            <a:r>
              <a:rPr lang="en-US"/>
              <a:t>(cont.)</a:t>
            </a:r>
            <a:endParaRPr lang="en-US" dirty="0"/>
          </a:p>
          <a:p>
            <a:pPr lvl="1"/>
            <a:r>
              <a:rPr lang="en-US" dirty="0"/>
              <a:t>1) Compute the mode, median, and mean</a:t>
            </a:r>
          </a:p>
          <a:p>
            <a:pPr lvl="1"/>
            <a:r>
              <a:rPr lang="en-US" dirty="0"/>
              <a:t>2) Compute the variation ratio and interquartile range</a:t>
            </a:r>
          </a:p>
          <a:p>
            <a:pPr lvl="1"/>
            <a:r>
              <a:rPr lang="en-US" dirty="0"/>
              <a:t>3) Compute the standard deviation using the definitional formula</a:t>
            </a:r>
          </a:p>
          <a:p>
            <a:pPr lvl="1"/>
            <a:r>
              <a:rPr lang="en-US" dirty="0"/>
              <a:t>4) Compute the standard deviation using the computational formula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3963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Median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Only one median in any data set (unlike mode)</a:t>
            </a:r>
          </a:p>
          <a:p>
            <a:pPr lvl="1"/>
            <a:r>
              <a:rPr lang="en-US" dirty="0"/>
              <a:t>Will often be a value that exists in the data</a:t>
            </a:r>
          </a:p>
          <a:p>
            <a:pPr lvl="1"/>
            <a:r>
              <a:rPr lang="en-US" dirty="0"/>
              <a:t>Not sensitive to extreme scores</a:t>
            </a:r>
          </a:p>
          <a:p>
            <a:pPr lvl="1"/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Still does not take into account values, only their relative positions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65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Calculating the Median from </a:t>
            </a:r>
            <a:br>
              <a:rPr lang="en-US" dirty="0"/>
            </a:br>
            <a:r>
              <a:rPr lang="en-US" dirty="0"/>
              <a:t>Raw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1) Arrange the data in ascending order</a:t>
            </a:r>
          </a:p>
          <a:p>
            <a:endParaRPr lang="en-US" dirty="0"/>
          </a:p>
          <a:p>
            <a:r>
              <a:rPr lang="en-US" dirty="0"/>
              <a:t>2) Find the median position (MP) using the formula (n + 1) / 2</a:t>
            </a:r>
          </a:p>
          <a:p>
            <a:endParaRPr lang="en-US" dirty="0"/>
          </a:p>
          <a:p>
            <a:r>
              <a:rPr lang="en-US" dirty="0"/>
              <a:t>3) Count up to identify the value (or midpoint between two values) in this position</a:t>
            </a:r>
          </a:p>
          <a:p>
            <a:endParaRPr lang="en-US" dirty="0"/>
          </a:p>
          <a:p>
            <a:r>
              <a:rPr lang="en-US" b="1" u="sng" dirty="0"/>
              <a:t>Important</a:t>
            </a:r>
            <a:r>
              <a:rPr lang="en-US" dirty="0"/>
              <a:t>: The median is the value in the position, not the position itself.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2941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3816</TotalTime>
  <Words>3055</Words>
  <Application>Microsoft Office PowerPoint</Application>
  <PresentationFormat>On-screen Show (4:3)</PresentationFormat>
  <Paragraphs>501</Paragraphs>
  <Slides>71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80" baseType="lpstr">
      <vt:lpstr>Cambria Math</vt:lpstr>
      <vt:lpstr>Rockwell</vt:lpstr>
      <vt:lpstr>Symbol</vt:lpstr>
      <vt:lpstr>Times New Roman</vt:lpstr>
      <vt:lpstr>Wingdings</vt:lpstr>
      <vt:lpstr>Wingdings 2</vt:lpstr>
      <vt:lpstr>Foundry</vt:lpstr>
      <vt:lpstr>Equation</vt:lpstr>
      <vt:lpstr>Chart</vt:lpstr>
      <vt:lpstr>Data Analysis in Criminal Justice</vt:lpstr>
      <vt:lpstr>Review of Order of Operations</vt:lpstr>
      <vt:lpstr>Measures of Central Tendency</vt:lpstr>
      <vt:lpstr>Describing a Data Series</vt:lpstr>
      <vt:lpstr>What is Central Tendency?</vt:lpstr>
      <vt:lpstr>Mode</vt:lpstr>
      <vt:lpstr>Median</vt:lpstr>
      <vt:lpstr>Median (cont.)</vt:lpstr>
      <vt:lpstr>Calculating the Median from  Raw Data</vt:lpstr>
      <vt:lpstr>Calculating the Median from a Frequency Distribution</vt:lpstr>
      <vt:lpstr>Mean</vt:lpstr>
      <vt:lpstr>Mean (cont.)</vt:lpstr>
      <vt:lpstr>Calculating the Mean</vt:lpstr>
      <vt:lpstr>A Note on Rounding</vt:lpstr>
      <vt:lpstr>A Note on Rounding (cont.)</vt:lpstr>
      <vt:lpstr>Rounding Examples</vt:lpstr>
      <vt:lpstr>A Simple Example</vt:lpstr>
      <vt:lpstr>Another Simple Example</vt:lpstr>
      <vt:lpstr>Frequency Distributions</vt:lpstr>
      <vt:lpstr>Frequency Distributions (cont.)</vt:lpstr>
      <vt:lpstr>Computing a Mean from a Frequency Distribution</vt:lpstr>
      <vt:lpstr>Frequency Distributions</vt:lpstr>
      <vt:lpstr>Frequency Distributions</vt:lpstr>
      <vt:lpstr>North Carolina Index Offenses</vt:lpstr>
      <vt:lpstr>Family Structure</vt:lpstr>
      <vt:lpstr>Educational Attainment</vt:lpstr>
      <vt:lpstr>Scholastic Performance</vt:lpstr>
      <vt:lpstr>Time Spent on Homework</vt:lpstr>
      <vt:lpstr>Juvenile Delinquency</vt:lpstr>
      <vt:lpstr>Sentence Length</vt:lpstr>
      <vt:lpstr>Unemployment Rate</vt:lpstr>
      <vt:lpstr>City Homicide Rates</vt:lpstr>
      <vt:lpstr>Evaluating Skewness</vt:lpstr>
      <vt:lpstr>Evaluating Skewness</vt:lpstr>
      <vt:lpstr>Skewed Data in Social Sciences</vt:lpstr>
      <vt:lpstr>Desirable Property of the Mean as a Measure of Central Tendency</vt:lpstr>
      <vt:lpstr>A Simple Example of Least Squares</vt:lpstr>
      <vt:lpstr>Measures of Dispersion</vt:lpstr>
      <vt:lpstr>Measures of Dispersion</vt:lpstr>
      <vt:lpstr>Overview of Dispersion</vt:lpstr>
      <vt:lpstr>Overview of Dispersion (cont.)</vt:lpstr>
      <vt:lpstr>Importance of Dispersion</vt:lpstr>
      <vt:lpstr>Comparing Distributions</vt:lpstr>
      <vt:lpstr>Measures of Dispersion</vt:lpstr>
      <vt:lpstr>Variation Ratio</vt:lpstr>
      <vt:lpstr>Variation Ratio (cont.)</vt:lpstr>
      <vt:lpstr>Variation Ratio (cont.)</vt:lpstr>
      <vt:lpstr>Interquartile Range</vt:lpstr>
      <vt:lpstr>Mean Deviation (MD)</vt:lpstr>
      <vt:lpstr>Variance &amp; Standard Deviation</vt:lpstr>
      <vt:lpstr>More on Variance &amp;  Standard Deviation</vt:lpstr>
      <vt:lpstr>Note on Mean Deviation &amp; Variance</vt:lpstr>
      <vt:lpstr>River Crossing Example</vt:lpstr>
      <vt:lpstr>Frequency Distributions</vt:lpstr>
      <vt:lpstr>Frequency Distributions (cont.)</vt:lpstr>
      <vt:lpstr>Frequency Distributions (cont.)</vt:lpstr>
      <vt:lpstr>Frequency Distributions (cont.)</vt:lpstr>
      <vt:lpstr>Time Spent on Homework</vt:lpstr>
      <vt:lpstr>Juvenile Delinquency</vt:lpstr>
      <vt:lpstr>Computational Formula for Variance &amp; Standard Deviation</vt:lpstr>
      <vt:lpstr>Sentence Length</vt:lpstr>
      <vt:lpstr>Sentence Length (cont.)</vt:lpstr>
      <vt:lpstr>City Homicide Rate</vt:lpstr>
      <vt:lpstr>Reviews of Formulas for Standard Deviation</vt:lpstr>
      <vt:lpstr>Populations v. Sample Means &amp; Standard Deviations</vt:lpstr>
      <vt:lpstr>Population v. Sample Means &amp; Standard Deviations (cont.)</vt:lpstr>
      <vt:lpstr>Population v. Sample Means &amp; Standard Deviations</vt:lpstr>
      <vt:lpstr>Homework #1</vt:lpstr>
      <vt:lpstr>Homework #1 (cont)</vt:lpstr>
      <vt:lpstr>Homework #1 (cont)</vt:lpstr>
      <vt:lpstr>Homework #1 (cont)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Research II</dc:title>
  <dc:creator>Sam</dc:creator>
  <cp:lastModifiedBy>Samuel DeWitt</cp:lastModifiedBy>
  <cp:revision>105</cp:revision>
  <dcterms:created xsi:type="dcterms:W3CDTF">2012-07-06T13:15:28Z</dcterms:created>
  <dcterms:modified xsi:type="dcterms:W3CDTF">2018-01-04T21:26:25Z</dcterms:modified>
</cp:coreProperties>
</file>