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581" autoAdjust="0"/>
  </p:normalViewPr>
  <p:slideViewPr>
    <p:cSldViewPr>
      <p:cViewPr varScale="1">
        <p:scale>
          <a:sx n="52" d="100"/>
          <a:sy n="52" d="100"/>
        </p:scale>
        <p:origin x="-189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90AC6-24B0-41C6-8D64-8BE9E945CC58}" type="datetimeFigureOut">
              <a:rPr lang="en-GB" smtClean="0"/>
              <a:t>21/02/2013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6CF80-2868-474F-BD00-F5EBF04DFD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503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\License Plate (with replacement)</a:t>
            </a:r>
          </a:p>
          <a:p>
            <a:r>
              <a:rPr lang="en-US" dirty="0" smtClean="0"/>
              <a:t> = 26 * 26 * 26 * 10 * 10 * 10 = 17576000</a:t>
            </a:r>
          </a:p>
          <a:p>
            <a:endParaRPr lang="en-US" dirty="0" smtClean="0"/>
          </a:p>
          <a:p>
            <a:r>
              <a:rPr lang="en-US" dirty="0" smtClean="0"/>
              <a:t>Combination Lock (with replacement)</a:t>
            </a:r>
          </a:p>
          <a:p>
            <a:r>
              <a:rPr lang="en-US" dirty="0" smtClean="0"/>
              <a:t> = 36 * 36 * 36 = 46656</a:t>
            </a:r>
          </a:p>
          <a:p>
            <a:endParaRPr lang="en-US" dirty="0" smtClean="0"/>
          </a:p>
          <a:p>
            <a:r>
              <a:rPr lang="en-US" dirty="0" smtClean="0"/>
              <a:t>Poker (without replacement)</a:t>
            </a:r>
          </a:p>
          <a:p>
            <a:r>
              <a:rPr lang="en-US" baseline="0" dirty="0" smtClean="0"/>
              <a:t> = 52! / (52-5)! = 311875200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6CF80-2868-474F-BD00-F5EBF04DFD6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188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4! = 24</a:t>
            </a:r>
          </a:p>
          <a:p>
            <a:pPr marL="0" indent="0">
              <a:buNone/>
            </a:pPr>
            <a:r>
              <a:rPr lang="en-US" dirty="0" smtClean="0"/>
              <a:t>2) 4! / (4-2)! = 12</a:t>
            </a:r>
          </a:p>
          <a:p>
            <a:pPr marL="0" indent="0">
              <a:buNone/>
            </a:pPr>
            <a:r>
              <a:rPr lang="en-US" dirty="0" smtClean="0"/>
              <a:t>3)</a:t>
            </a:r>
            <a:r>
              <a:rPr lang="en-US" baseline="0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6CF80-2868-474F-BD00-F5EBF04DFD6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545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D8D782F8-DFA4-48F2-A3D0-640B251F80E8}" type="datetimeFigureOut">
              <a:rPr lang="en-GB" smtClean="0"/>
              <a:t>21/02/2013</a:t>
            </a:fld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FF71302-3C35-4EA0-B99E-F8449853A0AF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D782F8-DFA4-48F2-A3D0-640B251F80E8}" type="datetimeFigureOut">
              <a:rPr lang="en-GB" smtClean="0"/>
              <a:t>21/02/2013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F71302-3C35-4EA0-B99E-F8449853A0A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D782F8-DFA4-48F2-A3D0-640B251F80E8}" type="datetimeFigureOut">
              <a:rPr lang="en-GB" smtClean="0"/>
              <a:t>21/02/2013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F71302-3C35-4EA0-B99E-F8449853A0A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D782F8-DFA4-48F2-A3D0-640B251F80E8}" type="datetimeFigureOut">
              <a:rPr lang="en-GB" smtClean="0"/>
              <a:t>21/02/2013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F71302-3C35-4EA0-B99E-F8449853A0A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D8D782F8-DFA4-48F2-A3D0-640B251F80E8}" type="datetimeFigureOut">
              <a:rPr lang="en-GB" smtClean="0"/>
              <a:t>21/02/2013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FF71302-3C35-4EA0-B99E-F8449853A0AF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D782F8-DFA4-48F2-A3D0-640B251F80E8}" type="datetimeFigureOut">
              <a:rPr lang="en-GB" smtClean="0"/>
              <a:t>21/02/2013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7FF71302-3C35-4EA0-B99E-F8449853A0AF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D782F8-DFA4-48F2-A3D0-640B251F80E8}" type="datetimeFigureOut">
              <a:rPr lang="en-GB" smtClean="0"/>
              <a:t>21/02/2013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7FF71302-3C35-4EA0-B99E-F8449853A0A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D782F8-DFA4-48F2-A3D0-640B251F80E8}" type="datetimeFigureOut">
              <a:rPr lang="en-GB" smtClean="0"/>
              <a:t>21/02/2013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F71302-3C35-4EA0-B99E-F8449853A0A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D782F8-DFA4-48F2-A3D0-640B251F80E8}" type="datetimeFigureOut">
              <a:rPr lang="en-GB" smtClean="0"/>
              <a:t>21/02/2013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F71302-3C35-4EA0-B99E-F8449853A0A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D8D782F8-DFA4-48F2-A3D0-640B251F80E8}" type="datetimeFigureOut">
              <a:rPr lang="en-GB" smtClean="0"/>
              <a:t>21/02/2013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FF71302-3C35-4EA0-B99E-F8449853A0AF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D8D782F8-DFA4-48F2-A3D0-640B251F80E8}" type="datetimeFigureOut">
              <a:rPr lang="en-GB" smtClean="0"/>
              <a:t>21/02/2013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FF71302-3C35-4EA0-B99E-F8449853A0AF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D8D782F8-DFA4-48F2-A3D0-640B251F80E8}" type="datetimeFigureOut">
              <a:rPr lang="en-GB" smtClean="0"/>
              <a:t>21/02/2013</a:t>
            </a:fld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7FF71302-3C35-4EA0-B99E-F8449853A0AF}" type="slidenum">
              <a:rPr lang="en-GB" smtClean="0"/>
              <a:t>‹#›</a:t>
            </a:fld>
            <a:endParaRPr lang="en-GB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3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5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7.emf"/><Relationship Id="rId4" Type="http://schemas.openxmlformats.org/officeDocument/2006/relationships/oleObject" Target="../embeddings/Microsoft_Excel_97-2003_Worksheet1.xls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9.emf"/><Relationship Id="rId4" Type="http://schemas.openxmlformats.org/officeDocument/2006/relationships/oleObject" Target="../embeddings/Microsoft_Excel_97-2003_Worksheet2.xls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Data Analysis in Criminal Justice</a:t>
            </a:r>
            <a:endParaRPr lang="en-GB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Probability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659487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Counting by Hand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Permutations = P</a:t>
            </a:r>
            <a:r>
              <a:rPr lang="en-US" baseline="-25000" dirty="0" smtClean="0"/>
              <a:t>5</a:t>
            </a:r>
            <a:r>
              <a:rPr lang="en-US" baseline="30000" dirty="0" smtClean="0"/>
              <a:t>10</a:t>
            </a:r>
          </a:p>
          <a:p>
            <a:endParaRPr lang="en-US" baseline="30000" dirty="0"/>
          </a:p>
          <a:p>
            <a:endParaRPr lang="en-US" baseline="30000" dirty="0" smtClean="0"/>
          </a:p>
          <a:p>
            <a:endParaRPr lang="en-US" baseline="30000" dirty="0"/>
          </a:p>
          <a:p>
            <a:endParaRPr lang="en-US" baseline="30000" dirty="0" smtClean="0"/>
          </a:p>
          <a:p>
            <a:endParaRPr lang="en-US" baseline="30000" dirty="0"/>
          </a:p>
          <a:p>
            <a:r>
              <a:rPr lang="en-US" dirty="0" smtClean="0"/>
              <a:t>Combinations = C</a:t>
            </a:r>
            <a:r>
              <a:rPr lang="en-US" baseline="-25000" dirty="0" smtClean="0"/>
              <a:t>5</a:t>
            </a:r>
            <a:r>
              <a:rPr lang="en-US" baseline="30000" dirty="0" smtClean="0"/>
              <a:t>10</a:t>
            </a:r>
            <a:endParaRPr lang="en-US" dirty="0" smtClean="0"/>
          </a:p>
          <a:p>
            <a:endParaRPr lang="en-US" baseline="30000" dirty="0" smtClean="0"/>
          </a:p>
          <a:p>
            <a:endParaRPr lang="en-US" dirty="0" smtClean="0"/>
          </a:p>
          <a:p>
            <a:pPr marL="411480" lvl="1" indent="0">
              <a:buNone/>
            </a:pPr>
            <a:endParaRPr lang="en-GB" baseline="30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0"/>
            <a:ext cx="6399213" cy="12763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35" y="4343400"/>
            <a:ext cx="7161213" cy="13239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368843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Counting on Your Calculator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Factorials = 5!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Permutations = P</a:t>
            </a:r>
            <a:r>
              <a:rPr lang="en-US" baseline="-25000" dirty="0" smtClean="0"/>
              <a:t>5</a:t>
            </a:r>
            <a:r>
              <a:rPr lang="en-US" baseline="30000" dirty="0" smtClean="0"/>
              <a:t>10</a:t>
            </a:r>
          </a:p>
          <a:p>
            <a:endParaRPr lang="en-US" baseline="30000" dirty="0"/>
          </a:p>
          <a:p>
            <a:endParaRPr lang="en-US" baseline="30000" dirty="0" smtClean="0"/>
          </a:p>
          <a:p>
            <a:endParaRPr lang="en-US" baseline="30000" dirty="0"/>
          </a:p>
          <a:p>
            <a:r>
              <a:rPr lang="en-US" dirty="0" smtClean="0"/>
              <a:t>Combinations = </a:t>
            </a:r>
            <a:r>
              <a:rPr lang="en-US" dirty="0"/>
              <a:t>C</a:t>
            </a:r>
            <a:r>
              <a:rPr lang="en-US" baseline="-25000" dirty="0"/>
              <a:t>5</a:t>
            </a:r>
            <a:r>
              <a:rPr lang="en-US" baseline="30000" dirty="0"/>
              <a:t>10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9800"/>
            <a:ext cx="463391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24008"/>
            <a:ext cx="66389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257800"/>
            <a:ext cx="63277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1952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Counting 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License plate: 3 letters, 3 numbers</a:t>
            </a:r>
          </a:p>
          <a:p>
            <a:pPr lvl="1"/>
            <a:r>
              <a:rPr lang="en-US" dirty="0" smtClean="0"/>
              <a:t>How many different sequences?</a:t>
            </a:r>
          </a:p>
          <a:p>
            <a:pPr lvl="1"/>
            <a:endParaRPr lang="en-US" dirty="0"/>
          </a:p>
          <a:p>
            <a:r>
              <a:rPr lang="en-US" dirty="0" smtClean="0"/>
              <a:t>Combination lock: 36 numbers, 3 in combo</a:t>
            </a:r>
          </a:p>
          <a:p>
            <a:pPr lvl="1"/>
            <a:r>
              <a:rPr lang="en-US" dirty="0" smtClean="0"/>
              <a:t>How many different sequences?</a:t>
            </a:r>
          </a:p>
          <a:p>
            <a:pPr lvl="1"/>
            <a:endParaRPr lang="en-US" dirty="0"/>
          </a:p>
          <a:p>
            <a:r>
              <a:rPr lang="en-US" dirty="0" smtClean="0"/>
              <a:t>Poker: 5 cards in hand</a:t>
            </a:r>
          </a:p>
          <a:p>
            <a:pPr lvl="1"/>
            <a:r>
              <a:rPr lang="en-US" dirty="0" smtClean="0"/>
              <a:t>How many different hands?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7982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Counting Marbles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Bag with four colored marbles (R, O, G, B)</a:t>
            </a:r>
          </a:p>
          <a:p>
            <a:pPr lvl="1"/>
            <a:r>
              <a:rPr lang="en-US" dirty="0" smtClean="0"/>
              <a:t># </a:t>
            </a:r>
            <a:r>
              <a:rPr lang="en-US" u="sng" dirty="0" smtClean="0"/>
              <a:t>ordered</a:t>
            </a:r>
            <a:r>
              <a:rPr lang="en-US" dirty="0" smtClean="0"/>
              <a:t> arrangements of all four?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# </a:t>
            </a:r>
            <a:r>
              <a:rPr lang="en-US" u="sng" dirty="0" smtClean="0"/>
              <a:t>ordered</a:t>
            </a:r>
            <a:r>
              <a:rPr lang="en-US" dirty="0" smtClean="0"/>
              <a:t> arrangements of two at a time?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# </a:t>
            </a:r>
            <a:r>
              <a:rPr lang="en-US" u="sng" dirty="0" smtClean="0"/>
              <a:t>unordered</a:t>
            </a:r>
            <a:r>
              <a:rPr lang="en-US" dirty="0" smtClean="0"/>
              <a:t> arrangements of all four?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# </a:t>
            </a:r>
            <a:r>
              <a:rPr lang="en-US" u="sng" dirty="0" smtClean="0"/>
              <a:t>unordered</a:t>
            </a:r>
            <a:r>
              <a:rPr lang="en-US" dirty="0" smtClean="0"/>
              <a:t> arrangements of two at a time?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5058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Rule of Probability #1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Bounding Rule</a:t>
            </a:r>
          </a:p>
          <a:p>
            <a:pPr lvl="1"/>
            <a:r>
              <a:rPr lang="en-US" dirty="0" smtClean="0"/>
              <a:t>Probabilities are bounded by zero and one</a:t>
            </a:r>
          </a:p>
          <a:p>
            <a:pPr lvl="1"/>
            <a:r>
              <a:rPr lang="en-US" dirty="0" smtClean="0"/>
              <a:t>Can’t have probabilities that are negative or greater than one. </a:t>
            </a:r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690938"/>
            <a:ext cx="1990725" cy="5143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15635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Rule of Probability #2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 Rule</a:t>
            </a:r>
          </a:p>
          <a:p>
            <a:pPr lvl="1"/>
            <a:r>
              <a:rPr lang="en-US" dirty="0" smtClean="0"/>
              <a:t>Probability of observing either of two events, or the “union” of two or more events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Addition rule for mutually exclusive events</a:t>
            </a:r>
          </a:p>
          <a:p>
            <a:pPr lvl="1"/>
            <a:r>
              <a:rPr lang="en-US" dirty="0" smtClean="0"/>
              <a:t>Two events cannot occur at the same time, therefore, no </a:t>
            </a:r>
            <a:r>
              <a:rPr lang="en-US" dirty="0" smtClean="0"/>
              <a:t>joint </a:t>
            </a:r>
            <a:r>
              <a:rPr lang="en-US" dirty="0" smtClean="0"/>
              <a:t>probability</a:t>
            </a:r>
          </a:p>
          <a:p>
            <a:pPr marL="411480" lvl="1" indent="0">
              <a:buNone/>
            </a:pPr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186113"/>
            <a:ext cx="5324475" cy="495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486400"/>
            <a:ext cx="3743325" cy="5143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05306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Rule of Probability #3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Multiplication Rule</a:t>
            </a:r>
          </a:p>
          <a:p>
            <a:pPr lvl="1"/>
            <a:r>
              <a:rPr lang="en-US" dirty="0" smtClean="0"/>
              <a:t>Probability of observing two or more events simultaneously, or the “intersection” of two or more events (aka, joint probability)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Multiplication Rule for Independent Events</a:t>
            </a:r>
          </a:p>
          <a:p>
            <a:pPr lvl="1"/>
            <a:r>
              <a:rPr lang="en-US" dirty="0" smtClean="0"/>
              <a:t>Probability of event B unaffected by occurrence of A</a:t>
            </a:r>
            <a:r>
              <a:rPr lang="en-GB" dirty="0" smtClean="0"/>
              <a:t> (e.g., sampling with replacement)</a:t>
            </a:r>
          </a:p>
          <a:p>
            <a:pPr marL="411480" lvl="1" indent="0">
              <a:buNone/>
            </a:pPr>
            <a:endParaRPr 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433763"/>
            <a:ext cx="4105275" cy="6477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791200"/>
            <a:ext cx="3771900" cy="5238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506921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Conditional Probabilities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probability of one event occurring given that another event has occurred</a:t>
            </a:r>
          </a:p>
          <a:p>
            <a:pPr lvl="1"/>
            <a:r>
              <a:rPr lang="en-US" dirty="0" smtClean="0"/>
              <a:t>What is the likelihood that someone will be incarcerated if they commit a violent offense?</a:t>
            </a:r>
          </a:p>
          <a:p>
            <a:pPr lvl="1"/>
            <a:r>
              <a:rPr lang="en-US" dirty="0" smtClean="0"/>
              <a:t>What is the chance someone will be injured in a car crash given that they don’t wear a seat belt?</a:t>
            </a:r>
          </a:p>
          <a:p>
            <a:pPr lvl="1"/>
            <a:r>
              <a:rPr lang="en-US" dirty="0" smtClean="0"/>
              <a:t>What is the probability that a person will be convicted as an adult if they are convicted as a juvenile?</a:t>
            </a:r>
          </a:p>
          <a:p>
            <a:pPr lvl="1"/>
            <a:r>
              <a:rPr lang="en-US" dirty="0" smtClean="0"/>
              <a:t>What is the probability that someone will relapse into drug use conditional on participating in a program?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3038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Coins, Dice, &amp; Cards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  <m:r>
                          <a:rPr lang="en-US" b="0" i="1" smtClean="0">
                            <a:latin typeface="Cambria Math"/>
                          </a:rPr>
                          <m:t> ∪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 </m:t>
                    </m:r>
                  </m:oMath>
                </a14:m>
                <a:r>
                  <a:rPr lang="en-GB" dirty="0" smtClean="0"/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∪6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endParaRPr lang="en-GB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𝐻𝐻</m:t>
                        </m:r>
                        <m:r>
                          <a:rPr lang="en-US" b="0" i="1" smtClean="0">
                            <a:latin typeface="Cambria Math"/>
                          </a:rPr>
                          <m:t> ∪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𝑇𝑇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 </m:t>
                    </m:r>
                  </m:oMath>
                </a14:m>
                <a:r>
                  <a:rPr lang="en-GB" dirty="0" smtClean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∪2 ∪3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 </m:t>
                    </m:r>
                  </m:oMath>
                </a14:m>
                <a:endParaRPr lang="en-GB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  <m:r>
                          <a:rPr lang="en-US" b="0" i="1" smtClean="0">
                            <a:latin typeface="Cambria Math"/>
                          </a:rPr>
                          <m:t> ∩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GB" dirty="0" smtClean="0"/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∩6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endParaRPr lang="en-GB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𝐻𝐻</m:t>
                        </m:r>
                        <m:r>
                          <a:rPr lang="en-US" b="0" i="1" smtClean="0">
                            <a:latin typeface="Cambria Math"/>
                          </a:rPr>
                          <m:t> ∩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𝑇𝑇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GB" dirty="0" smtClean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∩2 ∩3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 </m:t>
                    </m:r>
                  </m:oMath>
                </a14:m>
                <a:endParaRPr lang="en-GB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  <m:r>
                          <a:rPr lang="en-US" b="0" i="1" smtClean="0">
                            <a:latin typeface="Cambria Math"/>
                          </a:rPr>
                          <m:t> ∩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𝐻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∩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𝐻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∩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𝐻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∩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𝐻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endParaRPr lang="en-GB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∪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endParaRPr lang="en-GB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</a:rPr>
                          <m:t> ∪ ◊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endParaRPr lang="en-GB" dirty="0" smtClean="0"/>
              </a:p>
              <a:p>
                <a:r>
                  <a:rPr lang="en-US" dirty="0" smtClean="0"/>
                  <a:t>With replacement: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</a:rPr>
                          <m:t> ∩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 </m:t>
                    </m:r>
                  </m:oMath>
                </a14:m>
                <a:endParaRPr lang="en-GB" dirty="0" smtClean="0"/>
              </a:p>
              <a:p>
                <a:r>
                  <a:rPr lang="en-US" dirty="0" smtClean="0"/>
                  <a:t>Without replacement: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</a:rPr>
                          <m:t> ∩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b="-33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8431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Contingency Tables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Joint distribution of two variables (‘cross-tab’)</a:t>
            </a:r>
          </a:p>
          <a:p>
            <a:pPr lvl="1"/>
            <a:r>
              <a:rPr lang="en-US" dirty="0" smtClean="0"/>
              <a:t>Defined by # of categories (row x column)</a:t>
            </a:r>
          </a:p>
          <a:p>
            <a:pPr lvl="1"/>
            <a:endParaRPr lang="en-GB" dirty="0"/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200400"/>
            <a:ext cx="4648200" cy="2273302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574052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Probability Definitions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Trial</a:t>
            </a:r>
          </a:p>
          <a:p>
            <a:pPr lvl="1"/>
            <a:r>
              <a:rPr lang="en-US" dirty="0" smtClean="0"/>
              <a:t>Any operation that results in the collection of observations, whose outcomes cannot be predicted in advance with certainty(aka, experiment)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Outcome</a:t>
            </a:r>
          </a:p>
          <a:p>
            <a:pPr lvl="1"/>
            <a:r>
              <a:rPr lang="en-US" dirty="0" smtClean="0"/>
              <a:t>Each distinct result of a trial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Sample Space</a:t>
            </a:r>
          </a:p>
          <a:p>
            <a:pPr lvl="1"/>
            <a:r>
              <a:rPr lang="en-US" dirty="0" smtClean="0"/>
              <a:t>The set of all possible outcomes,</a:t>
            </a:r>
            <a:r>
              <a:rPr lang="en-GB" dirty="0" smtClean="0"/>
              <a:t> denoted 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3343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School Performance &amp; Delinquency</a:t>
            </a:r>
            <a:endParaRPr lang="en-GB" dirty="0"/>
          </a:p>
        </p:txBody>
      </p:sp>
      <p:pic>
        <p:nvPicPr>
          <p:cNvPr id="4" name="tabl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676400"/>
            <a:ext cx="7748688" cy="25908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762926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Probability Theory &amp; </a:t>
            </a:r>
            <a:br>
              <a:rPr lang="en-US" dirty="0" smtClean="0"/>
            </a:br>
            <a:r>
              <a:rPr lang="en-US" dirty="0" smtClean="0"/>
              <a:t>The Binomial Distribution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Probability distributions</a:t>
            </a:r>
          </a:p>
          <a:p>
            <a:r>
              <a:rPr lang="en-US" dirty="0" smtClean="0"/>
              <a:t>Binomial probability distribution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8769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Probability Distributions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Frequency distribution</a:t>
            </a:r>
          </a:p>
          <a:p>
            <a:pPr lvl="1"/>
            <a:r>
              <a:rPr lang="en-US" dirty="0" smtClean="0"/>
              <a:t>Proportion = relative frequency you </a:t>
            </a:r>
            <a:r>
              <a:rPr lang="en-US" u="sng" dirty="0" smtClean="0"/>
              <a:t>actually observe</a:t>
            </a:r>
            <a:r>
              <a:rPr lang="en-US" dirty="0" smtClean="0"/>
              <a:t> with data</a:t>
            </a:r>
          </a:p>
          <a:p>
            <a:pPr lvl="1"/>
            <a:r>
              <a:rPr lang="en-US" dirty="0" smtClean="0"/>
              <a:t>Empirical</a:t>
            </a:r>
          </a:p>
          <a:p>
            <a:r>
              <a:rPr lang="en-US" dirty="0" smtClean="0"/>
              <a:t>Probability distribution</a:t>
            </a:r>
          </a:p>
          <a:p>
            <a:pPr lvl="1"/>
            <a:r>
              <a:rPr lang="en-US" dirty="0" smtClean="0"/>
              <a:t>Probability = limiting relative frequency you don’t actually observe but </a:t>
            </a:r>
            <a:r>
              <a:rPr lang="en-US" u="sng" dirty="0" smtClean="0"/>
              <a:t>expect</a:t>
            </a:r>
            <a:r>
              <a:rPr lang="en-US" dirty="0" smtClean="0"/>
              <a:t> to observe over the long run</a:t>
            </a:r>
          </a:p>
          <a:p>
            <a:pPr lvl="1"/>
            <a:r>
              <a:rPr lang="en-US" dirty="0" smtClean="0"/>
              <a:t>Theoretica</a:t>
            </a:r>
            <a:r>
              <a:rPr lang="en-US" dirty="0"/>
              <a:t>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825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Probability Distributions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Flipping a single coin</a:t>
            </a:r>
          </a:p>
          <a:p>
            <a:pPr lvl="1"/>
            <a:r>
              <a:rPr lang="en-US" dirty="0" smtClean="0"/>
              <a:t>S = {H, T}</a:t>
            </a:r>
          </a:p>
          <a:p>
            <a:pPr lvl="1"/>
            <a:r>
              <a:rPr lang="en-US" dirty="0" smtClean="0"/>
              <a:t>p(H) = .50</a:t>
            </a:r>
          </a:p>
          <a:p>
            <a:pPr lvl="1"/>
            <a:r>
              <a:rPr lang="en-US" dirty="0" smtClean="0"/>
              <a:t>p(T) = .50</a:t>
            </a:r>
            <a:endParaRPr lang="en-GB" dirty="0"/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93" y="3581400"/>
            <a:ext cx="7694613" cy="19812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03243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Probability Distributions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fact that we don’t actually observe a probability distribution does not make it less useful</a:t>
            </a:r>
          </a:p>
          <a:p>
            <a:r>
              <a:rPr lang="en-US" dirty="0" smtClean="0"/>
              <a:t>We can know its properties without observing it (</a:t>
            </a:r>
            <a:r>
              <a:rPr lang="el-GR" i="1" dirty="0">
                <a:cs typeface="Arial" charset="0"/>
              </a:rPr>
              <a:t>μ</a:t>
            </a:r>
            <a:r>
              <a:rPr lang="en-US" dirty="0">
                <a:cs typeface="Arial" charset="0"/>
              </a:rPr>
              <a:t>, </a:t>
            </a:r>
            <a:r>
              <a:rPr lang="el-GR" i="1" dirty="0">
                <a:cs typeface="Arial" charset="0"/>
              </a:rPr>
              <a:t>σ</a:t>
            </a:r>
            <a:r>
              <a:rPr lang="en-US" i="1" dirty="0">
                <a:cs typeface="Arial" charset="0"/>
              </a:rPr>
              <a:t> </a:t>
            </a:r>
            <a:r>
              <a:rPr lang="en-US" baseline="30000" dirty="0">
                <a:cs typeface="Arial" charset="0"/>
              </a:rPr>
              <a:t>2</a:t>
            </a:r>
            <a:r>
              <a:rPr lang="en-US" dirty="0"/>
              <a:t>)</a:t>
            </a:r>
          </a:p>
          <a:p>
            <a:r>
              <a:rPr lang="en-US" dirty="0" smtClean="0"/>
              <a:t>This knowledge forms an essential link for hypothesis testing and statistical inference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4447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Sex Composition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Families with 3 children</a:t>
            </a:r>
          </a:p>
          <a:p>
            <a:pPr lvl="1"/>
            <a:r>
              <a:rPr lang="en-US" dirty="0" smtClean="0"/>
              <a:t>Each birth an independent “trial” w/2 outcomes</a:t>
            </a:r>
          </a:p>
          <a:p>
            <a:r>
              <a:rPr lang="en-US" dirty="0" smtClean="0"/>
              <a:t>How many boy-girl sequences are possible?</a:t>
            </a:r>
          </a:p>
          <a:p>
            <a:endParaRPr lang="en-US" dirty="0"/>
          </a:p>
          <a:p>
            <a:r>
              <a:rPr lang="en-US" dirty="0" smtClean="0"/>
              <a:t>Sex is independent across children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(boy) = .52</a:t>
            </a:r>
          </a:p>
          <a:p>
            <a:pPr lvl="1"/>
            <a:r>
              <a:rPr lang="en-US" dirty="0" smtClean="0"/>
              <a:t>p(girl) = .48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4956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Sex Composition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all possible sequences &amp; probabilities</a:t>
            </a:r>
            <a:endParaRPr lang="en-GB" dirty="0"/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86000"/>
            <a:ext cx="6629400" cy="36576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805391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Sex Composition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p(1 girl) =</a:t>
            </a:r>
          </a:p>
          <a:p>
            <a:r>
              <a:rPr lang="en-US" dirty="0" smtClean="0"/>
              <a:t>p(1 boy) = </a:t>
            </a:r>
          </a:p>
          <a:p>
            <a:r>
              <a:rPr lang="en-US" dirty="0" smtClean="0"/>
              <a:t>p(2+ girls) =</a:t>
            </a:r>
          </a:p>
          <a:p>
            <a:r>
              <a:rPr lang="en-US" dirty="0" smtClean="0"/>
              <a:t>p(2+ boys) = </a:t>
            </a:r>
          </a:p>
          <a:p>
            <a:endParaRPr lang="en-US" dirty="0"/>
          </a:p>
          <a:p>
            <a:r>
              <a:rPr lang="en-US" dirty="0" smtClean="0"/>
              <a:t>Notice: I am not interested in the specific order of births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1822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Binomial Distribution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Probability distribution for dichotomous outcomes</a:t>
            </a:r>
          </a:p>
          <a:p>
            <a:pPr lvl="1"/>
            <a:r>
              <a:rPr lang="en-US" dirty="0" smtClean="0"/>
              <a:t>Events are labeled successes and failures</a:t>
            </a:r>
          </a:p>
          <a:p>
            <a:pPr lvl="1"/>
            <a:r>
              <a:rPr lang="en-US" dirty="0" smtClean="0"/>
              <a:t>p(success) = p</a:t>
            </a:r>
          </a:p>
          <a:p>
            <a:pPr lvl="1"/>
            <a:r>
              <a:rPr lang="en-US" dirty="0" smtClean="0"/>
              <a:t>p(failure) = q = 1 – p</a:t>
            </a:r>
          </a:p>
          <a:p>
            <a:r>
              <a:rPr lang="en-US" dirty="0" smtClean="0"/>
              <a:t>n = independent trials</a:t>
            </a:r>
          </a:p>
          <a:p>
            <a:r>
              <a:rPr lang="en-US" dirty="0" smtClean="0"/>
              <a:t>Probability of observing r successes in n trials</a:t>
            </a:r>
          </a:p>
          <a:p>
            <a:pPr lvl="1"/>
            <a:r>
              <a:rPr lang="en-US" dirty="0" smtClean="0"/>
              <a:t>Specific sequence of successes and failures unimportant, only combinations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988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Binomial Distribution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Combines multiplication rule with combination rule</a:t>
            </a:r>
          </a:p>
          <a:p>
            <a:pPr lvl="1"/>
            <a:r>
              <a:rPr lang="en-US" dirty="0" smtClean="0"/>
              <a:t>Multiplication: probability of one specific sequence</a:t>
            </a:r>
          </a:p>
          <a:p>
            <a:pPr lvl="1"/>
            <a:r>
              <a:rPr lang="en-US" dirty="0" smtClean="0"/>
              <a:t>Combination: # of possible sequences</a:t>
            </a:r>
          </a:p>
          <a:p>
            <a:r>
              <a:rPr lang="en-US" dirty="0" smtClean="0"/>
              <a:t>Probability of having 1 girl out of 3 kids</a:t>
            </a:r>
          </a:p>
          <a:p>
            <a:pPr marL="411480" lvl="1" indent="0">
              <a:buNone/>
            </a:pPr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1375576"/>
              </p:ext>
            </p:extLst>
          </p:nvPr>
        </p:nvGraphicFramePr>
        <p:xfrm>
          <a:off x="533400" y="4191000"/>
          <a:ext cx="7772400" cy="174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3" imgW="4178160" imgH="939600" progId="Equation.DSMT4">
                  <p:embed/>
                </p:oleObj>
              </mc:Choice>
              <mc:Fallback>
                <p:oleObj name="Equation" r:id="rId3" imgW="4178160" imgH="939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191000"/>
                        <a:ext cx="7772400" cy="17478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3182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Probability Definitions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Classic Examples – coins, cards, &amp; dice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Trial: flip a coin, roll a die, draw a card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Outcome: heads, “2”, ace of spades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Sample space: {H, T}, {1,2,3,4,5,6}, {all 52 cards}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962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Binomial Distribution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Probability of observing r successes in n trials</a:t>
            </a:r>
            <a:endParaRPr lang="en-GB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Construct the full probability distribution</a:t>
            </a:r>
          </a:p>
          <a:p>
            <a:pPr lvl="1"/>
            <a:r>
              <a:rPr lang="en-US" dirty="0" smtClean="0"/>
              <a:t>Success = birth of a girl</a:t>
            </a:r>
          </a:p>
          <a:p>
            <a:pPr lvl="1"/>
            <a:r>
              <a:rPr lang="en-US" dirty="0" smtClean="0"/>
              <a:t>N = # of trials = 3</a:t>
            </a:r>
          </a:p>
          <a:p>
            <a:pPr lvl="1"/>
            <a:r>
              <a:rPr lang="en-US" dirty="0" smtClean="0"/>
              <a:t>p = p(success) = .48</a:t>
            </a:r>
          </a:p>
          <a:p>
            <a:pPr lvl="1"/>
            <a:r>
              <a:rPr lang="en-US" dirty="0" smtClean="0"/>
              <a:t>q = p(failure) = 1 - .48 = .52</a:t>
            </a:r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401141"/>
              </p:ext>
            </p:extLst>
          </p:nvPr>
        </p:nvGraphicFramePr>
        <p:xfrm>
          <a:off x="2362200" y="2514600"/>
          <a:ext cx="2581275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3" imgW="1041120" imgH="228600" progId="Equation.DSMT4">
                  <p:embed/>
                </p:oleObj>
              </mc:Choice>
              <mc:Fallback>
                <p:oleObj name="Equation" r:id="rId3" imgW="104112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514600"/>
                        <a:ext cx="2581275" cy="5667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68176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Sex Composition</a:t>
            </a:r>
            <a:endParaRPr lang="en-GB" dirty="0"/>
          </a:p>
        </p:txBody>
      </p:sp>
      <p:pic>
        <p:nvPicPr>
          <p:cNvPr id="4" name="tabl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676400"/>
            <a:ext cx="8083997" cy="29718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1187585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Sex Composition Histogram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Mean = E(X) = </a:t>
            </a:r>
            <a:r>
              <a:rPr lang="el-GR" dirty="0" smtClean="0">
                <a:cs typeface="Times New Roman"/>
              </a:rPr>
              <a:t>μ</a:t>
            </a:r>
            <a:r>
              <a:rPr lang="en-US" dirty="0" smtClean="0">
                <a:cs typeface="Times New Roman"/>
              </a:rPr>
              <a:t> = </a:t>
            </a:r>
            <a:r>
              <a:rPr lang="en-US" dirty="0" err="1" smtClean="0">
                <a:cs typeface="Times New Roman"/>
              </a:rPr>
              <a:t>np</a:t>
            </a:r>
            <a:r>
              <a:rPr lang="en-US" dirty="0" smtClean="0">
                <a:cs typeface="Times New Roman"/>
              </a:rPr>
              <a:t> =</a:t>
            </a:r>
          </a:p>
          <a:p>
            <a:r>
              <a:rPr lang="en-US" dirty="0" smtClean="0"/>
              <a:t> Variance = V(X) = </a:t>
            </a:r>
            <a:r>
              <a:rPr lang="el-GR" dirty="0" smtClean="0">
                <a:latin typeface="Times New Roman"/>
                <a:cs typeface="Times New Roman"/>
              </a:rPr>
              <a:t>σ²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cs typeface="Times New Roman"/>
              </a:rPr>
              <a:t>= </a:t>
            </a:r>
            <a:r>
              <a:rPr lang="en-US" dirty="0" err="1" smtClean="0">
                <a:cs typeface="Times New Roman"/>
              </a:rPr>
              <a:t>npq</a:t>
            </a:r>
            <a:r>
              <a:rPr lang="en-US" dirty="0" smtClean="0">
                <a:cs typeface="Times New Roman"/>
              </a:rPr>
              <a:t> = </a:t>
            </a:r>
            <a:endParaRPr lang="en-GB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4180762"/>
              </p:ext>
            </p:extLst>
          </p:nvPr>
        </p:nvGraphicFramePr>
        <p:xfrm>
          <a:off x="1143000" y="1600200"/>
          <a:ext cx="6134100" cy="328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Chart" r:id="rId3" imgW="2924269" imgH="1952700" progId="MSGraph.Chart.8">
                  <p:embed followColorScheme="full"/>
                </p:oleObj>
              </mc:Choice>
              <mc:Fallback>
                <p:oleObj name="Chart" r:id="rId3" imgW="2924269" imgH="1952700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600200"/>
                        <a:ext cx="6134100" cy="32893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92633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Running Red Lights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Success = run red light, n = 5 cars, p = .60</a:t>
            </a:r>
          </a:p>
          <a:p>
            <a:pPr lvl="1"/>
            <a:r>
              <a:rPr lang="en-US" dirty="0" smtClean="0"/>
              <a:t>p(r = 4) = </a:t>
            </a:r>
            <a:endParaRPr lang="en-GB" dirty="0"/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0"/>
            <a:ext cx="8229600" cy="35052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1582477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Red Light Histogram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Mean =</a:t>
            </a:r>
          </a:p>
          <a:p>
            <a:r>
              <a:rPr lang="en-US" dirty="0" smtClean="0"/>
              <a:t>Variance =   </a:t>
            </a:r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3223526"/>
              </p:ext>
            </p:extLst>
          </p:nvPr>
        </p:nvGraphicFramePr>
        <p:xfrm>
          <a:off x="1143000" y="1752600"/>
          <a:ext cx="6858000" cy="303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Chart" r:id="rId4" imgW="4219446" imgH="1924087" progId="Excel.Chart.8">
                  <p:embed followColorScheme="full"/>
                </p:oleObj>
              </mc:Choice>
              <mc:Fallback>
                <p:oleObj name="Chart" r:id="rId4" imgW="4219446" imgH="1924087" progId="Excel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752600"/>
                        <a:ext cx="6858000" cy="30384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57633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Running Red Lights (cont.)</a:t>
            </a:r>
            <a:endParaRPr lang="en-GB" dirty="0"/>
          </a:p>
        </p:txBody>
      </p:sp>
      <p:pic>
        <p:nvPicPr>
          <p:cNvPr id="4" name="tabl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030" y="1646238"/>
            <a:ext cx="7191939" cy="4525962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4385916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Red Light Histogram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Mean = </a:t>
            </a:r>
          </a:p>
          <a:p>
            <a:r>
              <a:rPr lang="en-US" dirty="0" smtClean="0"/>
              <a:t>Variance =   </a:t>
            </a:r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6228815"/>
              </p:ext>
            </p:extLst>
          </p:nvPr>
        </p:nvGraphicFramePr>
        <p:xfrm>
          <a:off x="1066800" y="1600200"/>
          <a:ext cx="7162800" cy="304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Chart" r:id="rId4" imgW="4086095" imgH="1886026" progId="Excel.Chart.8">
                  <p:embed followColorScheme="full"/>
                </p:oleObj>
              </mc:Choice>
              <mc:Fallback>
                <p:oleObj name="Chart" r:id="rId4" imgW="4086095" imgH="1886026" progId="Excel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600200"/>
                        <a:ext cx="7162800" cy="30448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43291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Cal Ripken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Suppose that a baseball player has only a 1/100 chance of missing any game due to illness or injury. What is the probability that he will play in 2,132 straight games?</a:t>
                </a:r>
              </a:p>
              <a:p>
                <a:pPr lvl="1"/>
                <a:r>
                  <a:rPr lang="en-US" dirty="0" smtClean="0"/>
                  <a:t>p(r = 0) =</a:t>
                </a:r>
              </a:p>
              <a:p>
                <a:endParaRPr lang="en-US" dirty="0"/>
              </a:p>
              <a:p>
                <a:r>
                  <a:rPr lang="en-US" dirty="0" smtClean="0"/>
                  <a:t>What is the probability that a player will miss </a:t>
                </a:r>
                <a:r>
                  <a:rPr lang="en-US" u="sng" dirty="0" smtClean="0"/>
                  <a:t>at least one</a:t>
                </a:r>
                <a:r>
                  <a:rPr lang="en-US" dirty="0" smtClean="0"/>
                  <a:t> game due to illness or injury?</a:t>
                </a:r>
              </a:p>
              <a:p>
                <a:pPr lvl="1"/>
                <a:r>
                  <a:rPr lang="en-US" dirty="0" smtClean="0"/>
                  <a:t>p(r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en-GB" dirty="0" smtClean="0"/>
                  <a:t> 1) = 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2826" r="-2074" b="-8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71631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Cal Ripken Histogram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Mean =</a:t>
            </a:r>
          </a:p>
          <a:p>
            <a:r>
              <a:rPr lang="en-US" dirty="0" smtClean="0"/>
              <a:t>Variance =  </a:t>
            </a:r>
            <a:endParaRPr lang="en-GB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2" y="1500187"/>
            <a:ext cx="5641975" cy="36052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36047946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Your Lying Roommate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Suppose your roommate takes a multiple choice quiz with 10 questions and 4 answers per question. Your roommate gets 8 correct and brags that she guessed on every question. What is the probability she would guess correctly on 8 or more questions?</a:t>
                </a:r>
              </a:p>
              <a:p>
                <a:pPr lvl="1"/>
                <a:r>
                  <a:rPr lang="en-US" dirty="0" smtClean="0"/>
                  <a:t>p(r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en-GB" dirty="0" smtClean="0"/>
                  <a:t> 8) = 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750" r="-27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0232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Probability Definitions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Event</a:t>
            </a:r>
          </a:p>
          <a:p>
            <a:pPr lvl="1"/>
            <a:r>
              <a:rPr lang="en-US" dirty="0" smtClean="0"/>
              <a:t>Any collection of outcomes, or any subset of S</a:t>
            </a:r>
          </a:p>
          <a:p>
            <a:pPr lvl="2"/>
            <a:r>
              <a:rPr lang="en-US" dirty="0" smtClean="0"/>
              <a:t>“Success”: Event occurs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Complement of an event</a:t>
            </a:r>
          </a:p>
          <a:p>
            <a:pPr lvl="1"/>
            <a:r>
              <a:rPr lang="en-US" dirty="0" smtClean="0"/>
              <a:t>The set of all possibilities of an event not occurring</a:t>
            </a:r>
          </a:p>
          <a:p>
            <a:pPr lvl="1"/>
            <a:r>
              <a:rPr lang="en-US" dirty="0" smtClean="0"/>
              <a:t>“Failure”: Event does not occur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By definition, p(A) + p(A’) = 1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2895600"/>
            <a:ext cx="5848350" cy="7810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5223062"/>
            <a:ext cx="4667250" cy="4191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1675971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Lying Roommate Histogram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Mean =</a:t>
            </a:r>
          </a:p>
          <a:p>
            <a:r>
              <a:rPr lang="en-US" dirty="0" smtClean="0"/>
              <a:t>Variance =   </a:t>
            </a:r>
            <a:endParaRPr lang="en-GB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229600" cy="35448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3821842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Examples of Events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Flip a coin: S = {H,T}</a:t>
            </a:r>
          </a:p>
          <a:p>
            <a:pPr lvl="1"/>
            <a:r>
              <a:rPr lang="en-US" dirty="0" smtClean="0"/>
              <a:t>p(H) =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Roll a die: S = {1,2,3,4,5,6}</a:t>
            </a:r>
          </a:p>
          <a:p>
            <a:pPr lvl="1"/>
            <a:r>
              <a:rPr lang="en-US" dirty="0" smtClean="0"/>
              <a:t>p(1) =</a:t>
            </a:r>
          </a:p>
          <a:p>
            <a:pPr lvl="1"/>
            <a:r>
              <a:rPr lang="en-US" dirty="0" smtClean="0"/>
              <a:t>p(even) =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Draw a card: S = {all 52 cards}</a:t>
            </a:r>
          </a:p>
          <a:p>
            <a:pPr lvl="1"/>
            <a:r>
              <a:rPr lang="en-US" dirty="0" smtClean="0"/>
              <a:t>p(jack of diamonds) = </a:t>
            </a:r>
          </a:p>
          <a:p>
            <a:pPr lvl="1"/>
            <a:r>
              <a:rPr lang="en-US" dirty="0" smtClean="0"/>
              <a:t>p(ace) =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368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More on Events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notion of the </a:t>
            </a:r>
            <a:r>
              <a:rPr lang="en-US" u="sng" dirty="0" smtClean="0"/>
              <a:t>probability</a:t>
            </a:r>
            <a:r>
              <a:rPr lang="en-US" dirty="0" smtClean="0"/>
              <a:t> of an event deals with events over the long run, or over an infinite number of trials (theoretical)</a:t>
            </a:r>
          </a:p>
          <a:p>
            <a:pPr lvl="1"/>
            <a:r>
              <a:rPr lang="en-US" dirty="0" smtClean="0"/>
              <a:t>Does not imply that if we flip a coin twice, we will always get “heads” on one trial and “tails” on the other.</a:t>
            </a:r>
          </a:p>
          <a:p>
            <a:pPr lvl="1"/>
            <a:r>
              <a:rPr lang="en-US" dirty="0" smtClean="0"/>
              <a:t>Probability as a “limiting relative frequency”</a:t>
            </a:r>
          </a:p>
          <a:p>
            <a:pPr lvl="1"/>
            <a:r>
              <a:rPr lang="en-US" dirty="0" smtClean="0"/>
              <a:t>In contrast to a proportion (or relative frequency) from a distribution of outcomes in a finite sample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3704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Rules of Counting #1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counting rule</a:t>
            </a:r>
          </a:p>
          <a:p>
            <a:pPr lvl="1"/>
            <a:r>
              <a:rPr lang="en-US" dirty="0" smtClean="0"/>
              <a:t># of total possible outcomes from “n” independent trials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k</a:t>
            </a:r>
            <a:r>
              <a:rPr lang="en-US" baseline="-25000" dirty="0" smtClean="0"/>
              <a:t>i </a:t>
            </a:r>
            <a:r>
              <a:rPr lang="en-US" dirty="0" smtClean="0"/>
              <a:t>= # total outcomes from trial “</a:t>
            </a:r>
            <a:r>
              <a:rPr lang="en-US" dirty="0" err="1" smtClean="0"/>
              <a:t>i</a:t>
            </a:r>
            <a:r>
              <a:rPr lang="en-US" dirty="0" smtClean="0"/>
              <a:t>” 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3119438"/>
            <a:ext cx="3324225" cy="6286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587396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Rules of Counting #2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Permutation rule</a:t>
            </a:r>
          </a:p>
          <a:p>
            <a:pPr lvl="1"/>
            <a:r>
              <a:rPr lang="en-US" dirty="0" smtClean="0"/>
              <a:t># of possible </a:t>
            </a:r>
            <a:r>
              <a:rPr lang="en-US" u="sng" dirty="0" smtClean="0"/>
              <a:t>ordered</a:t>
            </a:r>
            <a:r>
              <a:rPr lang="en-US" dirty="0" smtClean="0"/>
              <a:t> arrangements of “r” objects from a group of “n” objects</a:t>
            </a:r>
          </a:p>
          <a:p>
            <a:pPr lvl="1"/>
            <a:r>
              <a:rPr lang="en-US" dirty="0" smtClean="0"/>
              <a:t>Order matters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Factorial notation: 3! = (3)(2)(1) = 6 and 0! = 1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433762"/>
            <a:ext cx="5715000" cy="16859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561811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Rules of Counting #3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Combination rule</a:t>
            </a:r>
          </a:p>
          <a:p>
            <a:pPr lvl="1"/>
            <a:r>
              <a:rPr lang="en-US" dirty="0" smtClean="0"/>
              <a:t># of possible </a:t>
            </a:r>
            <a:r>
              <a:rPr lang="en-US" u="sng" dirty="0" smtClean="0"/>
              <a:t>unordered </a:t>
            </a:r>
            <a:r>
              <a:rPr lang="en-US" dirty="0" smtClean="0"/>
              <a:t>arrangements of “r” objects from a group of “n” objects</a:t>
            </a:r>
          </a:p>
          <a:p>
            <a:pPr lvl="1"/>
            <a:r>
              <a:rPr lang="en-US" dirty="0" smtClean="0"/>
              <a:t>Order does not matter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57600"/>
            <a:ext cx="3505200" cy="11620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76817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2226</TotalTime>
  <Words>1350</Words>
  <Application>Microsoft Office PowerPoint</Application>
  <PresentationFormat>On-screen Show (4:3)</PresentationFormat>
  <Paragraphs>276</Paragraphs>
  <Slides>40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Foundry</vt:lpstr>
      <vt:lpstr>Equation</vt:lpstr>
      <vt:lpstr>Chart</vt:lpstr>
      <vt:lpstr>Data Analysis in Criminal Justice</vt:lpstr>
      <vt:lpstr>Probability Definitions</vt:lpstr>
      <vt:lpstr>Probability Definitions (cont.)</vt:lpstr>
      <vt:lpstr>Probability Definitions (cont.)</vt:lpstr>
      <vt:lpstr>Examples of Events</vt:lpstr>
      <vt:lpstr>More on Events</vt:lpstr>
      <vt:lpstr>Rules of Counting #1</vt:lpstr>
      <vt:lpstr>Rules of Counting #2</vt:lpstr>
      <vt:lpstr>Rules of Counting #3</vt:lpstr>
      <vt:lpstr>Counting by Hand</vt:lpstr>
      <vt:lpstr>Counting on Your Calculator</vt:lpstr>
      <vt:lpstr>Counting Examples</vt:lpstr>
      <vt:lpstr>Counting Marbles</vt:lpstr>
      <vt:lpstr>Rule of Probability #1</vt:lpstr>
      <vt:lpstr>Rule of Probability #2</vt:lpstr>
      <vt:lpstr>Rule of Probability #3</vt:lpstr>
      <vt:lpstr>Conditional Probabilities</vt:lpstr>
      <vt:lpstr>Coins, Dice, &amp; Cards</vt:lpstr>
      <vt:lpstr>Contingency Tables</vt:lpstr>
      <vt:lpstr>School Performance &amp; Delinquency</vt:lpstr>
      <vt:lpstr>Probability Theory &amp;  The Binomial Distribution</vt:lpstr>
      <vt:lpstr>Probability Distributions</vt:lpstr>
      <vt:lpstr>Probability Distributions (cont.)</vt:lpstr>
      <vt:lpstr>Probability Distributions (cont.)</vt:lpstr>
      <vt:lpstr>Sex Composition</vt:lpstr>
      <vt:lpstr>Sex Composition (cont.)</vt:lpstr>
      <vt:lpstr>Sex Composition (cont.)</vt:lpstr>
      <vt:lpstr>Binomial Distribution</vt:lpstr>
      <vt:lpstr>Binomial Distribution (cont.)</vt:lpstr>
      <vt:lpstr>Binomial Distribution (cont.)</vt:lpstr>
      <vt:lpstr>Sex Composition</vt:lpstr>
      <vt:lpstr>Sex Composition Histogram</vt:lpstr>
      <vt:lpstr>Running Red Lights</vt:lpstr>
      <vt:lpstr>Red Light Histogram</vt:lpstr>
      <vt:lpstr>Running Red Lights (cont.)</vt:lpstr>
      <vt:lpstr>Red Light Histogram</vt:lpstr>
      <vt:lpstr>Cal Ripken</vt:lpstr>
      <vt:lpstr>Cal Ripken Histogram</vt:lpstr>
      <vt:lpstr>Your Lying Roommate</vt:lpstr>
      <vt:lpstr>Lying Roommate Histogram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Research II</dc:title>
  <dc:creator>Sam</dc:creator>
  <cp:lastModifiedBy>Sam</cp:lastModifiedBy>
  <cp:revision>47</cp:revision>
  <dcterms:created xsi:type="dcterms:W3CDTF">2012-07-10T18:08:51Z</dcterms:created>
  <dcterms:modified xsi:type="dcterms:W3CDTF">2013-02-21T12:28:38Z</dcterms:modified>
</cp:coreProperties>
</file>