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E4DF5A4-2FB1-4241-99AB-2475D9EAB61F}" type="datetimeFigureOut">
              <a:rPr lang="en-GB" smtClean="0"/>
              <a:t>12/03/2018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FE2E996-D7B5-4293-998E-39E7414C3B62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Probability Continued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58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Logic of Sampling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mean (</a:t>
            </a:r>
            <a:r>
              <a:rPr lang="el-GR" i="1" dirty="0">
                <a:cs typeface="Arial" charset="0"/>
              </a:rPr>
              <a:t>μ</a:t>
            </a:r>
            <a:r>
              <a:rPr lang="en-US" i="1" dirty="0">
                <a:cs typeface="Arial" charset="0"/>
              </a:rPr>
              <a:t>)</a:t>
            </a:r>
          </a:p>
          <a:p>
            <a:pPr lvl="1"/>
            <a:r>
              <a:rPr lang="en-US" dirty="0">
                <a:cs typeface="Arial" charset="0"/>
              </a:rPr>
              <a:t>Empirical: Can be measured</a:t>
            </a:r>
          </a:p>
          <a:p>
            <a:pPr lvl="1"/>
            <a:r>
              <a:rPr lang="en-US" dirty="0">
                <a:cs typeface="Arial" charset="0"/>
              </a:rPr>
              <a:t>Unknown: Impractical to measure</a:t>
            </a:r>
          </a:p>
          <a:p>
            <a:pPr lvl="1"/>
            <a:r>
              <a:rPr lang="en-US" dirty="0">
                <a:cs typeface="Arial" charset="0"/>
              </a:rPr>
              <a:t>Fixed: one “true” value (constant)</a:t>
            </a:r>
          </a:p>
          <a:p>
            <a:r>
              <a:rPr lang="en-US" dirty="0">
                <a:cs typeface="Arial" charset="0"/>
              </a:rPr>
              <a:t>Sample Mean </a:t>
            </a:r>
            <a:r>
              <a:rPr lang="en-US" dirty="0"/>
              <a:t>(</a:t>
            </a:r>
            <a:r>
              <a:rPr lang="en-US" dirty="0" err="1"/>
              <a:t>xbar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Empirical: can be measured</a:t>
            </a:r>
          </a:p>
          <a:p>
            <a:pPr lvl="1"/>
            <a:r>
              <a:rPr lang="en-US" dirty="0"/>
              <a:t>Known: actually have data to measure it</a:t>
            </a:r>
          </a:p>
          <a:p>
            <a:pPr lvl="1"/>
            <a:r>
              <a:rPr lang="en-US" dirty="0"/>
              <a:t>Not fixed: varies from sample to sample (variable)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77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Sampling Error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/>
                  <a:t> will differ from one sample to another, even though samples are random draws from the </a:t>
                </a:r>
                <a:r>
                  <a:rPr lang="en-GB" u="sng" dirty="0"/>
                  <a:t>same population</a:t>
                </a:r>
              </a:p>
              <a:p>
                <a:pPr lvl="1"/>
                <a:r>
                  <a:rPr lang="en-US" dirty="0"/>
                  <a:t>Sampling error produces randomness in the estimate of the mean</a:t>
                </a:r>
              </a:p>
              <a:p>
                <a:pPr lvl="1"/>
                <a:r>
                  <a:rPr lang="en-US" dirty="0"/>
                  <a:t>Within a population, the mean is </a:t>
                </a:r>
                <a:r>
                  <a:rPr lang="en-US" u="sng" dirty="0"/>
                  <a:t>constant</a:t>
                </a:r>
              </a:p>
              <a:p>
                <a:pPr lvl="1"/>
                <a:r>
                  <a:rPr lang="en-US" dirty="0"/>
                  <a:t>Within a sample, the mean is a </a:t>
                </a:r>
                <a:r>
                  <a:rPr lang="en-US" u="sng" dirty="0"/>
                  <a:t>constant</a:t>
                </a:r>
              </a:p>
              <a:p>
                <a:pPr lvl="1"/>
                <a:r>
                  <a:rPr lang="en-US" dirty="0"/>
                  <a:t>Across samples, the mean is a </a:t>
                </a:r>
                <a:r>
                  <a:rPr lang="en-US" u="sng" dirty="0"/>
                  <a:t>variable</a:t>
                </a:r>
                <a:endParaRPr lang="en-GB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Thought 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sample size </a:t>
            </a:r>
            <a:r>
              <a:rPr lang="en-US" i="1" dirty="0"/>
              <a:t>n </a:t>
            </a:r>
            <a:r>
              <a:rPr lang="en-US" dirty="0"/>
              <a:t>, compute </a:t>
            </a:r>
            <a:r>
              <a:rPr lang="en-US" dirty="0" err="1"/>
              <a:t>xbar</a:t>
            </a:r>
            <a:endParaRPr lang="en-US" dirty="0"/>
          </a:p>
          <a:p>
            <a:r>
              <a:rPr lang="en-US" dirty="0"/>
              <a:t>Compute </a:t>
            </a:r>
            <a:r>
              <a:rPr lang="en-US" dirty="0" err="1"/>
              <a:t>xbar</a:t>
            </a:r>
            <a:r>
              <a:rPr lang="en-US" dirty="0"/>
              <a:t> from second random sample, then third, fourth, fifth, etc., an infinite number of times</a:t>
            </a:r>
          </a:p>
          <a:p>
            <a:r>
              <a:rPr lang="en-US" dirty="0"/>
              <a:t>What do you think is going to happen?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5791200"/>
            <a:ext cx="533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58000" y="5486400"/>
            <a:ext cx="1219200" cy="533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Xbar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7468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Sampling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Distribution of all possible sample means</a:t>
                </a:r>
              </a:p>
              <a:p>
                <a:pPr lvl="1"/>
                <a:r>
                  <a:rPr lang="en-US" dirty="0"/>
                  <a:t>Theoretical (vs. empirical)</a:t>
                </a:r>
              </a:p>
              <a:p>
                <a:pPr lvl="1"/>
                <a:r>
                  <a:rPr lang="en-US" dirty="0"/>
                  <a:t>Known: probability theory</a:t>
                </a:r>
              </a:p>
              <a:p>
                <a:r>
                  <a:rPr lang="en-US" dirty="0"/>
                  <a:t>Centered around true population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10000"/>
            <a:ext cx="3425825" cy="21097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5380878"/>
            <a:ext cx="44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5334840"/>
            <a:ext cx="261937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69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Properties of Sampling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imagine our sample mean as but one mean from a theoretical distribution of all possible sample means</a:t>
            </a:r>
          </a:p>
          <a:p>
            <a:r>
              <a:rPr lang="en-US" dirty="0"/>
              <a:t>We can use the laws of probability to determine the probability of obtaining our particular sample mean</a:t>
            </a:r>
          </a:p>
          <a:p>
            <a:r>
              <a:rPr lang="en-US" dirty="0"/>
              <a:t>Properties of sampling distributions</a:t>
            </a:r>
          </a:p>
          <a:p>
            <a:pPr lvl="1"/>
            <a:r>
              <a:rPr lang="en-US" dirty="0"/>
              <a:t>As n increases, the standard error decreases</a:t>
            </a:r>
          </a:p>
          <a:p>
            <a:pPr lvl="1"/>
            <a:r>
              <a:rPr lang="en-US" dirty="0"/>
              <a:t>Always normally distributed if the population is normally distributed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74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Central Limit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an infinite number of sample sizes “n” are drawn from the population, the sampling distribution will approach normality as the sample size becomes infinitely large, </a:t>
            </a:r>
            <a:r>
              <a:rPr lang="en-US" u="sng" dirty="0"/>
              <a:t>even if the characteristic is not normally distributed in the population</a:t>
            </a:r>
            <a:endParaRPr lang="en-US" dirty="0"/>
          </a:p>
          <a:p>
            <a:pPr lvl="1"/>
            <a:r>
              <a:rPr lang="en-US" dirty="0"/>
              <a:t>Even though a variable like “number of arrests” is highly skewed in the population, we can still assume that the sampling distribution will be normal when we have a large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9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Central Limit Theorem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distribution (N observations)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Sampling distribution (n observations)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3067050" cy="15065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259386"/>
            <a:ext cx="457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62313"/>
            <a:ext cx="44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11525"/>
            <a:ext cx="2492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157" y="2772103"/>
            <a:ext cx="127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93" y="4724400"/>
            <a:ext cx="2938463" cy="1609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57" y="5798484"/>
            <a:ext cx="44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953000"/>
            <a:ext cx="6953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8" y="5944533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5300662"/>
            <a:ext cx="12700" cy="1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6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Standard Score for a Sample Mean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standardize a sample mean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GB" dirty="0"/>
                  <a:t>, in </a:t>
                </a:r>
                <a:r>
                  <a:rPr lang="en-GB" u="sng" dirty="0"/>
                  <a:t>standard error </a:t>
                </a:r>
                <a:r>
                  <a:rPr lang="en-GB" dirty="0"/>
                  <a:t>units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32566"/>
            <a:ext cx="2152650" cy="14001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7820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Intelligence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>
                <a:cs typeface="Arial" charset="0"/>
              </a:rPr>
              <a:t>μ</a:t>
            </a:r>
            <a:r>
              <a:rPr lang="en-US" dirty="0">
                <a:cs typeface="Arial" charset="0"/>
              </a:rPr>
              <a:t> = 100, </a:t>
            </a:r>
            <a:r>
              <a:rPr lang="el-GR" i="1" dirty="0">
                <a:cs typeface="Arial" charset="0"/>
              </a:rPr>
              <a:t>σ</a:t>
            </a:r>
            <a:r>
              <a:rPr lang="en-US" dirty="0">
                <a:cs typeface="Arial" charset="0"/>
              </a:rPr>
              <a:t> = 15, </a:t>
            </a:r>
            <a:r>
              <a:rPr lang="en-US" i="1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 50</a:t>
            </a:r>
            <a:endParaRPr lang="el-GR" dirty="0">
              <a:cs typeface="Arial" charset="0"/>
            </a:endParaRPr>
          </a:p>
          <a:p>
            <a:pPr lvl="1"/>
            <a:r>
              <a:rPr lang="en-US" dirty="0"/>
              <a:t>p(</a:t>
            </a:r>
            <a:r>
              <a:rPr lang="en-US" dirty="0" err="1"/>
              <a:t>xbar</a:t>
            </a:r>
            <a:r>
              <a:rPr lang="en-US" dirty="0"/>
              <a:t> &gt; 97) =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xbar</a:t>
            </a:r>
            <a:r>
              <a:rPr lang="en-US" dirty="0"/>
              <a:t> &lt;95) =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p(105 &lt; </a:t>
            </a:r>
            <a:r>
              <a:rPr lang="en-US" dirty="0" err="1"/>
              <a:t>xbar</a:t>
            </a:r>
            <a:r>
              <a:rPr lang="en-US" dirty="0"/>
              <a:t> &lt; 120)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68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Household Income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i="1" dirty="0">
                <a:cs typeface="Arial" charset="0"/>
              </a:rPr>
              <a:t>μ</a:t>
            </a:r>
            <a:r>
              <a:rPr lang="en-US" dirty="0">
                <a:cs typeface="Arial" charset="0"/>
              </a:rPr>
              <a:t> = $32,000, </a:t>
            </a:r>
            <a:r>
              <a:rPr lang="el-GR" i="1" dirty="0">
                <a:cs typeface="Arial" charset="0"/>
              </a:rPr>
              <a:t>σ</a:t>
            </a:r>
            <a:r>
              <a:rPr lang="en-US" dirty="0">
                <a:cs typeface="Arial" charset="0"/>
              </a:rPr>
              <a:t> = $5,000, </a:t>
            </a:r>
            <a:r>
              <a:rPr lang="en-US" i="1" dirty="0">
                <a:cs typeface="Arial" charset="0"/>
              </a:rPr>
              <a:t>n</a:t>
            </a:r>
            <a:r>
              <a:rPr lang="en-US" dirty="0">
                <a:cs typeface="Arial" charset="0"/>
              </a:rPr>
              <a:t> = 30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xbar</a:t>
            </a:r>
            <a:r>
              <a:rPr lang="en-US" dirty="0"/>
              <a:t> &lt; 30000) =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p(</a:t>
            </a:r>
            <a:r>
              <a:rPr lang="en-US" dirty="0" err="1"/>
              <a:t>xbar</a:t>
            </a:r>
            <a:r>
              <a:rPr lang="en-US" dirty="0"/>
              <a:t> &gt; 33000) =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p(31500 &lt; </a:t>
            </a:r>
            <a:r>
              <a:rPr lang="en-US" dirty="0" err="1"/>
              <a:t>xbar</a:t>
            </a:r>
            <a:r>
              <a:rPr lang="en-US" dirty="0"/>
              <a:t> &lt; 32500) = </a:t>
            </a:r>
          </a:p>
        </p:txBody>
      </p:sp>
    </p:spTree>
    <p:extLst>
      <p:ext uri="{BB962C8B-B14F-4D97-AF65-F5344CB8AC3E}">
        <p14:creationId xmlns:p14="http://schemas.microsoft.com/office/powerpoint/2010/main" val="30940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Contingency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Contingency table (“cross-tab”)</a:t>
            </a:r>
          </a:p>
          <a:p>
            <a:pPr lvl="1"/>
            <a:r>
              <a:rPr lang="en-US" sz="2400" dirty="0"/>
              <a:t>Illustrates the joint distribution of two variables</a:t>
            </a:r>
          </a:p>
          <a:p>
            <a:pPr lvl="1"/>
            <a:r>
              <a:rPr lang="en-US" sz="2400" dirty="0"/>
              <a:t>Defined by number of rows and number of columns</a:t>
            </a:r>
          </a:p>
          <a:p>
            <a:r>
              <a:rPr lang="en-US" sz="2400" dirty="0"/>
              <a:t>2 X 2 Contingency table</a:t>
            </a:r>
            <a:endParaRPr lang="en-GB" sz="2400" dirty="0"/>
          </a:p>
        </p:txBody>
      </p:sp>
      <p:grpSp>
        <p:nvGrpSpPr>
          <p:cNvPr id="4" name="Group 272"/>
          <p:cNvGrpSpPr>
            <a:grpSpLocks/>
          </p:cNvGrpSpPr>
          <p:nvPr/>
        </p:nvGrpSpPr>
        <p:grpSpPr bwMode="auto">
          <a:xfrm>
            <a:off x="635000" y="3810000"/>
            <a:ext cx="8204200" cy="2895600"/>
            <a:chOff x="400" y="2448"/>
            <a:chExt cx="5168" cy="1824"/>
          </a:xfrm>
        </p:grpSpPr>
        <p:grpSp>
          <p:nvGrpSpPr>
            <p:cNvPr id="5" name="Group 255"/>
            <p:cNvGrpSpPr>
              <a:grpSpLocks/>
            </p:cNvGrpSpPr>
            <p:nvPr/>
          </p:nvGrpSpPr>
          <p:grpSpPr bwMode="auto">
            <a:xfrm>
              <a:off x="400" y="3044"/>
              <a:ext cx="1536" cy="702"/>
              <a:chOff x="384" y="2688"/>
              <a:chExt cx="1536" cy="702"/>
            </a:xfrm>
          </p:grpSpPr>
          <p:sp>
            <p:nvSpPr>
              <p:cNvPr id="18" name="Oval 252"/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432" cy="576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9" name="Line 253"/>
              <p:cNvSpPr>
                <a:spLocks noChangeShapeType="1"/>
              </p:cNvSpPr>
              <p:nvPr/>
            </p:nvSpPr>
            <p:spPr bwMode="auto">
              <a:xfrm flipH="1">
                <a:off x="1152" y="2976"/>
                <a:ext cx="336" cy="14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Text Box 254"/>
              <p:cNvSpPr txBox="1">
                <a:spLocks noChangeArrowheads="1"/>
              </p:cNvSpPr>
              <p:nvPr/>
            </p:nvSpPr>
            <p:spPr bwMode="auto">
              <a:xfrm>
                <a:off x="384" y="3024"/>
                <a:ext cx="768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Dependent Variable</a:t>
                </a:r>
              </a:p>
            </p:txBody>
          </p:sp>
        </p:grpSp>
        <p:grpSp>
          <p:nvGrpSpPr>
            <p:cNvPr id="6" name="Group 260"/>
            <p:cNvGrpSpPr>
              <a:grpSpLocks/>
            </p:cNvGrpSpPr>
            <p:nvPr/>
          </p:nvGrpSpPr>
          <p:grpSpPr bwMode="auto">
            <a:xfrm>
              <a:off x="2352" y="2448"/>
              <a:ext cx="1344" cy="724"/>
              <a:chOff x="2352" y="2572"/>
              <a:chExt cx="1344" cy="724"/>
            </a:xfrm>
          </p:grpSpPr>
          <p:sp>
            <p:nvSpPr>
              <p:cNvPr id="15" name="Oval 256"/>
              <p:cNvSpPr>
                <a:spLocks noChangeArrowheads="1"/>
              </p:cNvSpPr>
              <p:nvPr/>
            </p:nvSpPr>
            <p:spPr bwMode="auto">
              <a:xfrm>
                <a:off x="2352" y="2960"/>
                <a:ext cx="1344" cy="336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" name="Line 257"/>
              <p:cNvSpPr>
                <a:spLocks noChangeShapeType="1"/>
              </p:cNvSpPr>
              <p:nvPr/>
            </p:nvSpPr>
            <p:spPr bwMode="auto">
              <a:xfrm flipV="1">
                <a:off x="3032" y="2784"/>
                <a:ext cx="0" cy="1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Text Box 258"/>
              <p:cNvSpPr txBox="1">
                <a:spLocks noChangeArrowheads="1"/>
              </p:cNvSpPr>
              <p:nvPr/>
            </p:nvSpPr>
            <p:spPr bwMode="auto">
              <a:xfrm>
                <a:off x="2352" y="2572"/>
                <a:ext cx="1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Independent Variable</a:t>
                </a:r>
              </a:p>
            </p:txBody>
          </p:sp>
        </p:grpSp>
        <p:grpSp>
          <p:nvGrpSpPr>
            <p:cNvPr id="7" name="Group 266"/>
            <p:cNvGrpSpPr>
              <a:grpSpLocks/>
            </p:cNvGrpSpPr>
            <p:nvPr/>
          </p:nvGrpSpPr>
          <p:grpSpPr bwMode="auto">
            <a:xfrm>
              <a:off x="3984" y="3062"/>
              <a:ext cx="1584" cy="684"/>
              <a:chOff x="3984" y="3062"/>
              <a:chExt cx="1584" cy="684"/>
            </a:xfrm>
          </p:grpSpPr>
          <p:sp>
            <p:nvSpPr>
              <p:cNvPr id="12" name="Oval 262"/>
              <p:cNvSpPr>
                <a:spLocks noChangeArrowheads="1"/>
              </p:cNvSpPr>
              <p:nvPr/>
            </p:nvSpPr>
            <p:spPr bwMode="auto">
              <a:xfrm>
                <a:off x="3984" y="3062"/>
                <a:ext cx="432" cy="576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" name="Line 263"/>
              <p:cNvSpPr>
                <a:spLocks noChangeShapeType="1"/>
              </p:cNvSpPr>
              <p:nvPr/>
            </p:nvSpPr>
            <p:spPr bwMode="auto">
              <a:xfrm rot="12600000" flipH="1">
                <a:off x="4418" y="3364"/>
                <a:ext cx="366" cy="14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 Box 264"/>
              <p:cNvSpPr txBox="1">
                <a:spLocks noChangeArrowheads="1"/>
              </p:cNvSpPr>
              <p:nvPr/>
            </p:nvSpPr>
            <p:spPr bwMode="auto">
              <a:xfrm>
                <a:off x="4848" y="3380"/>
                <a:ext cx="720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Row Marginals</a:t>
                </a:r>
              </a:p>
            </p:txBody>
          </p:sp>
        </p:grpSp>
        <p:grpSp>
          <p:nvGrpSpPr>
            <p:cNvPr id="8" name="Group 271"/>
            <p:cNvGrpSpPr>
              <a:grpSpLocks/>
            </p:cNvGrpSpPr>
            <p:nvPr/>
          </p:nvGrpSpPr>
          <p:grpSpPr bwMode="auto">
            <a:xfrm>
              <a:off x="2352" y="3532"/>
              <a:ext cx="1344" cy="740"/>
              <a:chOff x="2352" y="3532"/>
              <a:chExt cx="1344" cy="740"/>
            </a:xfrm>
          </p:grpSpPr>
          <p:sp>
            <p:nvSpPr>
              <p:cNvPr id="9" name="Oval 268"/>
              <p:cNvSpPr>
                <a:spLocks noChangeArrowheads="1"/>
              </p:cNvSpPr>
              <p:nvPr/>
            </p:nvSpPr>
            <p:spPr bwMode="auto">
              <a:xfrm>
                <a:off x="2352" y="3532"/>
                <a:ext cx="1344" cy="336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" name="Line 269"/>
              <p:cNvSpPr>
                <a:spLocks noChangeShapeType="1"/>
              </p:cNvSpPr>
              <p:nvPr/>
            </p:nvSpPr>
            <p:spPr bwMode="auto">
              <a:xfrm rot="10800000" flipV="1">
                <a:off x="3032" y="3864"/>
                <a:ext cx="0" cy="17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" name="Text Box 270"/>
              <p:cNvSpPr txBox="1">
                <a:spLocks noChangeArrowheads="1"/>
              </p:cNvSpPr>
              <p:nvPr/>
            </p:nvSpPr>
            <p:spPr bwMode="auto">
              <a:xfrm>
                <a:off x="2400" y="4060"/>
                <a:ext cx="12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Column Marginals</a:t>
                </a:r>
              </a:p>
            </p:txBody>
          </p:sp>
        </p:grpSp>
      </p:grpSp>
      <p:graphicFrame>
        <p:nvGraphicFramePr>
          <p:cNvPr id="21" name="Group 251"/>
          <p:cNvGraphicFramePr>
            <a:graphicFrameLocks/>
          </p:cNvGraphicFramePr>
          <p:nvPr/>
        </p:nvGraphicFramePr>
        <p:xfrm>
          <a:off x="2438400" y="4514850"/>
          <a:ext cx="4873625" cy="146304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Total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•1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•2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0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Sampling Distribution </a:t>
            </a:r>
            <a:r>
              <a:rPr lang="en-US" dirty="0" err="1"/>
              <a:t>Redux</a:t>
            </a:r>
            <a:endParaRPr lang="en-GB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8572" cy="200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73328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Central Limit Theorem </a:t>
            </a:r>
            <a:r>
              <a:rPr lang="en-US" dirty="0" err="1"/>
              <a:t>Redux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large “n”, the sampling distribution is approximately normal, even if the characteristic is not normally distributed in the population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724400" cy="27258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6029420"/>
            <a:ext cx="32385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5711920"/>
            <a:ext cx="2682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956" y="3886200"/>
            <a:ext cx="12985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962400" y="4495800"/>
            <a:ext cx="0" cy="171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2800" y="5711920"/>
            <a:ext cx="0" cy="49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6029420"/>
            <a:ext cx="0" cy="17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64138" y="4495800"/>
            <a:ext cx="0" cy="171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91200" y="5711920"/>
            <a:ext cx="0" cy="49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8400" y="6029420"/>
            <a:ext cx="0" cy="177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3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Research II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Estimates &amp; Confidence Intervals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25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Interval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  <a:p>
            <a:endParaRPr lang="en-US" dirty="0"/>
          </a:p>
          <a:p>
            <a:r>
              <a:rPr lang="en-US" dirty="0"/>
              <a:t>Interval estimation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65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Point Estimation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Point estimate: the sample statistic used as an estimate of an unknown population parameter</a:t>
                </a:r>
              </a:p>
              <a:p>
                <a:pPr lvl="1"/>
                <a:r>
                  <a:rPr lang="en-US" dirty="0" err="1"/>
                  <a:t>xbar</a:t>
                </a:r>
                <a:r>
                  <a:rPr lang="en-US" dirty="0"/>
                  <a:t> is a point estimate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s is a point estimate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59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Properties of Good Point Estimates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Unbiasedness</a:t>
            </a:r>
            <a:endParaRPr lang="en-US" dirty="0"/>
          </a:p>
          <a:p>
            <a:pPr lvl="1"/>
            <a:r>
              <a:rPr lang="en-US" dirty="0"/>
              <a:t>The mean of the sampling distribution is equal to the true parameter being estimated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Does not mean that we will get the “true” answer every time, only that we will get it </a:t>
            </a:r>
            <a:r>
              <a:rPr lang="en-US" u="sng" dirty="0"/>
              <a:t>on average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62299"/>
            <a:ext cx="2847975" cy="5429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268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Properties of Good Point Estimates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Efficiency </a:t>
                </a:r>
              </a:p>
              <a:p>
                <a:pPr lvl="1"/>
                <a:r>
                  <a:rPr lang="en-US" dirty="0"/>
                  <a:t>The sampling distribution clusters tightly about the true population parameter</a:t>
                </a:r>
              </a:p>
              <a:p>
                <a:pPr lvl="1"/>
                <a:r>
                  <a:rPr lang="en-US" dirty="0"/>
                  <a:t>Means that we will be close to the true answer, </a:t>
                </a:r>
                <a:r>
                  <a:rPr lang="en-US" u="sng" dirty="0"/>
                  <a:t>on average</a:t>
                </a:r>
                <a:endParaRPr lang="en-US" dirty="0"/>
              </a:p>
              <a:p>
                <a:r>
                  <a:rPr lang="en-US" dirty="0"/>
                  <a:t>As “n” increases, </a:t>
                </a:r>
                <a:r>
                  <a:rPr lang="en-US" dirty="0" err="1"/>
                  <a:t>xbar</a:t>
                </a:r>
                <a:r>
                  <a:rPr lang="en-US" dirty="0"/>
                  <a:t> becomes a more efficient estimator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GB" dirty="0"/>
              </a:p>
              <a:p>
                <a:pPr marL="41148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2200275" cy="6191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067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Interval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 (CI): the interval within which a parameter has a known probability of lying</a:t>
            </a:r>
          </a:p>
          <a:p>
            <a:pPr lvl="1"/>
            <a:r>
              <a:rPr lang="en-US" dirty="0"/>
              <a:t>Sampling error produces uncertainty, so we take this uncertainty directly into account</a:t>
            </a:r>
          </a:p>
          <a:p>
            <a:pPr lvl="1"/>
            <a:r>
              <a:rPr lang="en-US" dirty="0"/>
              <a:t>Estimate a range of values within which we believe the true population value falls</a:t>
            </a:r>
          </a:p>
          <a:p>
            <a:r>
              <a:rPr lang="en-US" dirty="0"/>
              <a:t>Conventional levels of confidence</a:t>
            </a:r>
          </a:p>
          <a:p>
            <a:pPr lvl="1"/>
            <a:r>
              <a:rPr lang="en-US" dirty="0"/>
              <a:t>90%, 95%, 99%, 99.9%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740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Logic of Interval Estimation</a:t>
            </a:r>
            <a:endParaRPr lang="en-GB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7773074" cy="6401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85800" y="1676400"/>
            <a:ext cx="7772400" cy="3733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27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Interpreting 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sampling interpretation of 95% CI</a:t>
            </a:r>
          </a:p>
          <a:p>
            <a:pPr lvl="1"/>
            <a:r>
              <a:rPr lang="en-US" dirty="0"/>
              <a:t>If we drew an infinite number of samples of size “n” from the population and constructed a 95% CI around each sample mean, 95% of these intervals would contain the true population mean</a:t>
            </a:r>
          </a:p>
          <a:p>
            <a:pPr lvl="1"/>
            <a:endParaRPr lang="en-US" dirty="0"/>
          </a:p>
          <a:p>
            <a:r>
              <a:rPr lang="en-US" dirty="0"/>
              <a:t>Shorthand Interpretation</a:t>
            </a:r>
          </a:p>
          <a:p>
            <a:pPr lvl="1"/>
            <a:r>
              <a:rPr lang="en-US" dirty="0"/>
              <a:t>We are 95% confident that the true population mean lies within the 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4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Contingency Tables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alternative representation</a:t>
            </a:r>
          </a:p>
          <a:p>
            <a:pPr lvl="1"/>
            <a:r>
              <a:rPr lang="en-US" dirty="0"/>
              <a:t>Relative frequencies instead of frequencies</a:t>
            </a:r>
          </a:p>
          <a:p>
            <a:pPr lvl="1"/>
            <a:r>
              <a:rPr lang="en-US" dirty="0"/>
              <a:t>Joint probabilities in the middle, unconditional probabilities on the margins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i="1" dirty="0">
                <a:cs typeface="Times New Roman" pitchFamily="18" charset="0"/>
              </a:rPr>
              <a:t>p</a:t>
            </a:r>
            <a:r>
              <a:rPr lang="en-US" baseline="-25000" dirty="0">
                <a:cs typeface="Times New Roman" pitchFamily="18" charset="0"/>
              </a:rPr>
              <a:t>22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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marL="292100" lvl="1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en-US" i="1" dirty="0">
                <a:sym typeface="Symbol" pitchFamily="18" charset="2"/>
              </a:rPr>
              <a:t>p</a:t>
            </a:r>
            <a:r>
              <a:rPr lang="en-US" i="1" baseline="-25000" dirty="0">
                <a:sym typeface="Symbol" pitchFamily="18" charset="2"/>
              </a:rPr>
              <a:t>2</a:t>
            </a:r>
            <a:r>
              <a:rPr lang="en-US" i="1" baseline="-25000" dirty="0">
                <a:cs typeface="Arial" charset="0"/>
                <a:sym typeface="Symbol" pitchFamily="18" charset="2"/>
              </a:rPr>
              <a:t>•</a:t>
            </a:r>
            <a:r>
              <a:rPr lang="en-US" i="1" dirty="0">
                <a:cs typeface="Arial" charset="0"/>
                <a:sym typeface="Symbol" pitchFamily="18" charset="2"/>
              </a:rPr>
              <a:t> =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baseline="-25000" dirty="0">
                <a:cs typeface="Times New Roman" pitchFamily="18" charset="0"/>
              </a:rPr>
              <a:t>21</a:t>
            </a:r>
            <a:r>
              <a:rPr lang="en-US" dirty="0">
                <a:cs typeface="Times New Roman" pitchFamily="18" charset="0"/>
              </a:rPr>
              <a:t> +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baseline="-25000" dirty="0">
                <a:cs typeface="Times New Roman" pitchFamily="18" charset="0"/>
              </a:rPr>
              <a:t>22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(~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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dirty="0">
                <a:cs typeface="Arial" charset="0"/>
                <a:sym typeface="Symbol" pitchFamily="18" charset="2"/>
              </a:rPr>
              <a:t> +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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Y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en-US" i="1" dirty="0">
                <a:cs typeface="Arial" charset="0"/>
                <a:sym typeface="Symbol" pitchFamily="18" charset="2"/>
              </a:rPr>
              <a:t> = p</a:t>
            </a:r>
            <a:r>
              <a:rPr lang="en-US" dirty="0">
                <a:cs typeface="Arial" charset="0"/>
                <a:sym typeface="Symbol" pitchFamily="18" charset="2"/>
              </a:rPr>
              <a:t>(</a:t>
            </a:r>
            <a:r>
              <a:rPr lang="en-US" i="1" dirty="0">
                <a:cs typeface="Arial" charset="0"/>
                <a:sym typeface="Symbol" pitchFamily="18" charset="2"/>
              </a:rPr>
              <a:t>Y</a:t>
            </a:r>
            <a:r>
              <a:rPr lang="en-US" dirty="0">
                <a:cs typeface="Arial" charset="0"/>
                <a:sym typeface="Symbol" pitchFamily="18" charset="2"/>
              </a:rPr>
              <a:t>)</a:t>
            </a:r>
          </a:p>
          <a:p>
            <a:endParaRPr lang="en-US" b="0" dirty="0">
              <a:ea typeface="Cambria Math"/>
            </a:endParaRP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433762"/>
            <a:ext cx="4926013" cy="15906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6818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Constructing Confidence Intervals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#1: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/>
                  <a:t> is known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/>
                  <a:t> = 1 - confidence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05049"/>
            <a:ext cx="3886200" cy="22574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46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Finding “z” for a 95% 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confidence </a:t>
            </a:r>
            <a:r>
              <a:rPr lang="en-US"/>
              <a:t>in half </a:t>
            </a:r>
            <a:r>
              <a:rPr lang="en-US" dirty="0"/>
              <a:t>= .95 / 2 = .4750</a:t>
            </a:r>
          </a:p>
          <a:p>
            <a:pPr lvl="1"/>
            <a:r>
              <a:rPr lang="en-US" dirty="0"/>
              <a:t>This is the probability that lies between the mean and the z-score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59" y="3733800"/>
            <a:ext cx="5105400" cy="2362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63835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Finding “z” for a 95% CI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 the closest probability in the middle portion of the standard normal (z) distribution</a:t>
            </a:r>
            <a:endParaRPr lang="en-GB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3" y="2590800"/>
            <a:ext cx="8229600" cy="38687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52629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Finding “z” for a 95% CI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z-score = 1.96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Throw the “net” out 1.96 standard-error units from the sample mean</a:t>
            </a:r>
          </a:p>
          <a:p>
            <a:endParaRPr lang="en-US" dirty="0"/>
          </a:p>
          <a:p>
            <a:r>
              <a:rPr lang="en-US" dirty="0"/>
              <a:t>How about other confidence levels?</a:t>
            </a:r>
          </a:p>
          <a:p>
            <a:pPr lvl="1"/>
            <a:r>
              <a:rPr lang="en-US" dirty="0"/>
              <a:t>90%, 99%, 99.9%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47060"/>
            <a:ext cx="5353050" cy="8001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59527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Finding z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CI</a:t>
            </a:r>
          </a:p>
          <a:p>
            <a:pPr lvl="1"/>
            <a:r>
              <a:rPr lang="en-US" dirty="0"/>
              <a:t>z = </a:t>
            </a:r>
          </a:p>
          <a:p>
            <a:r>
              <a:rPr lang="en-US" dirty="0"/>
              <a:t>99% CI</a:t>
            </a:r>
          </a:p>
          <a:p>
            <a:pPr lvl="1"/>
            <a:r>
              <a:rPr lang="en-US" dirty="0"/>
              <a:t>z = </a:t>
            </a:r>
          </a:p>
          <a:p>
            <a:r>
              <a:rPr lang="en-US" dirty="0"/>
              <a:t>99.9% CI</a:t>
            </a:r>
          </a:p>
          <a:p>
            <a:pPr lvl="1"/>
            <a:r>
              <a:rPr lang="en-US" dirty="0"/>
              <a:t>z = 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791200" cy="39338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71335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Conventional Confidence Levels</a:t>
            </a:r>
            <a:endParaRPr lang="en-GB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68163" cy="28775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51473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Minneapolis Crime Hot Spots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Calls to police for all addresses and intersections (“places”) in 1986</a:t>
                </a:r>
              </a:p>
              <a:p>
                <a:pPr lvl="1"/>
                <a:r>
                  <a:rPr lang="en-US" dirty="0"/>
                  <a:t>n = 3795 high-risk places</a:t>
                </a:r>
              </a:p>
              <a:p>
                <a:pPr lvl="1"/>
                <a:r>
                  <a:rPr lang="en-US" dirty="0" err="1"/>
                  <a:t>xbar</a:t>
                </a:r>
                <a:r>
                  <a:rPr lang="en-US" dirty="0"/>
                  <a:t> = 43.03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/>
                  <a:t> = 2.31)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90% CI =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population mean for Minnesota is actually 2.82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 b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67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Minn. Crime Hot Spots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increase our level of confidence</a:t>
            </a:r>
          </a:p>
          <a:p>
            <a:endParaRPr lang="en-US" dirty="0"/>
          </a:p>
          <a:p>
            <a:r>
              <a:rPr lang="en-US" dirty="0"/>
              <a:t>95% CI = </a:t>
            </a:r>
          </a:p>
          <a:p>
            <a:endParaRPr lang="en-US" dirty="0"/>
          </a:p>
          <a:p>
            <a:r>
              <a:rPr lang="en-US" dirty="0"/>
              <a:t>99% CI = </a:t>
            </a:r>
          </a:p>
          <a:p>
            <a:endParaRPr lang="en-US" dirty="0"/>
          </a:p>
          <a:p>
            <a:r>
              <a:rPr lang="en-US" dirty="0"/>
              <a:t>99.9% CI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606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U.S. Homicide Rates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Homicide rates per 100,000 since 1950</a:t>
                </a:r>
              </a:p>
              <a:p>
                <a:pPr lvl="1"/>
                <a:r>
                  <a:rPr lang="en-US" dirty="0"/>
                  <a:t>n = 50 states in 2001</a:t>
                </a:r>
              </a:p>
              <a:p>
                <a:pPr lvl="1"/>
                <a:r>
                  <a:rPr lang="en-US" dirty="0" err="1"/>
                  <a:t>xbar</a:t>
                </a:r>
                <a:r>
                  <a:rPr lang="en-US" dirty="0"/>
                  <a:t> = 5.6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/>
                  <a:t> = 2.03)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95% CI =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population mean for U.S. is actually 7.1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 b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913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Constructing Confidence Intervals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#2: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dirty="0"/>
                  <a:t> is unknown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New probability distribution: t-distribution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248150" cy="22669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2603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Relationship Between Two Categorical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juvenile &amp; adult arrests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juvenile and adult arrests independent?</a:t>
            </a:r>
          </a:p>
          <a:p>
            <a:pPr lvl="1"/>
            <a:r>
              <a:rPr lang="en-US" dirty="0"/>
              <a:t>Does knowing that someone was arrested as a juvenile help us predict whether or not they are arrested as an adult?</a:t>
            </a:r>
          </a:p>
          <a:p>
            <a:pPr lvl="2"/>
            <a:r>
              <a:rPr lang="en-US" dirty="0"/>
              <a:t>Not necessary to be a perfect prediction, only “better than chance” prediction, or “more likely than not”</a:t>
            </a:r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35" y="2057400"/>
            <a:ext cx="5535613" cy="1600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42494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t-Distribution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Properties of a t-distribution</a:t>
                </a:r>
              </a:p>
              <a:p>
                <a:pPr lvl="1"/>
                <a:r>
                  <a:rPr lang="en-US" dirty="0"/>
                  <a:t>Approximately normal</a:t>
                </a:r>
              </a:p>
              <a:p>
                <a:pPr lvl="1"/>
                <a:r>
                  <a:rPr lang="en-US" dirty="0"/>
                  <a:t>Wider than the z-distribution</a:t>
                </a:r>
              </a:p>
              <a:p>
                <a:pPr lvl="1"/>
                <a:r>
                  <a:rPr lang="en-US" dirty="0"/>
                  <a:t>Fatter tails</a:t>
                </a:r>
              </a:p>
              <a:p>
                <a:r>
                  <a:rPr lang="en-US" dirty="0"/>
                  <a:t>Defined by “degrees of freedom” (</a:t>
                </a:r>
                <a:r>
                  <a:rPr lang="en-US" dirty="0" err="1"/>
                  <a:t>df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Df</a:t>
                </a:r>
                <a:r>
                  <a:rPr lang="en-US" dirty="0"/>
                  <a:t> = n -1</a:t>
                </a:r>
              </a:p>
              <a:p>
                <a:pPr lvl="1"/>
                <a:r>
                  <a:rPr lang="en-US" dirty="0"/>
                  <a:t>As “n” becomes infinitely large, t-distribution converges to the z-distribution</a:t>
                </a:r>
              </a:p>
              <a:p>
                <a:r>
                  <a:rPr lang="en-US" u="sng" dirty="0"/>
                  <a:t>Always use t-distribution when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GB" u="sng" dirty="0"/>
                  <a:t> is unknown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432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t-Distribution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small samples, t is large than z</a:t>
            </a:r>
          </a:p>
          <a:p>
            <a:pPr lvl="1"/>
            <a:r>
              <a:rPr lang="en-US" dirty="0"/>
              <a:t>Reflects the fact that with small “n:, there is greater sample-to-sample variability in the sample mean (i.e., more sampling error)</a:t>
            </a:r>
          </a:p>
          <a:p>
            <a:r>
              <a:rPr lang="en-US" dirty="0"/>
              <a:t>Finding “t”</a:t>
            </a:r>
          </a:p>
          <a:p>
            <a:pPr lvl="1"/>
            <a:r>
              <a:rPr lang="en-US" dirty="0"/>
              <a:t>Determine level of significance = 1 – confidence</a:t>
            </a:r>
          </a:p>
          <a:p>
            <a:pPr lvl="1"/>
            <a:r>
              <a:rPr lang="en-US" dirty="0"/>
              <a:t>Use “two-tailed significance” for a CI</a:t>
            </a:r>
          </a:p>
          <a:p>
            <a:pPr lvl="1"/>
            <a:r>
              <a:rPr lang="en-US" dirty="0"/>
              <a:t>Calculate degrees of freedom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Identify t-score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066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Finding “t”</a:t>
            </a:r>
            <a:endParaRPr lang="en-GB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46238"/>
            <a:ext cx="7239000" cy="45259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29813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Prosocial</a:t>
            </a:r>
            <a:r>
              <a:rPr lang="en-US" dirty="0"/>
              <a:t>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Prosocial</a:t>
            </a:r>
            <a:r>
              <a:rPr lang="en-US" dirty="0"/>
              <a:t> activities among boot campers</a:t>
            </a:r>
          </a:p>
          <a:p>
            <a:pPr lvl="1"/>
            <a:r>
              <a:rPr lang="en-US" dirty="0"/>
              <a:t>n = 1500 youths</a:t>
            </a:r>
          </a:p>
          <a:p>
            <a:pPr lvl="1"/>
            <a:r>
              <a:rPr lang="en-US" dirty="0" err="1"/>
              <a:t>xbar</a:t>
            </a:r>
            <a:r>
              <a:rPr lang="en-US" dirty="0"/>
              <a:t> = 1.53 (s = 1.21)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99% CI =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suppose n =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96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Child Maltreatment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Arrests among young adults with abuse history</a:t>
            </a:r>
          </a:p>
          <a:p>
            <a:pPr lvl="1"/>
            <a:r>
              <a:rPr lang="en-US" dirty="0"/>
              <a:t>n = 61</a:t>
            </a:r>
          </a:p>
          <a:p>
            <a:pPr lvl="1"/>
            <a:r>
              <a:rPr lang="en-US" dirty="0" err="1"/>
              <a:t>xbar</a:t>
            </a:r>
            <a:r>
              <a:rPr lang="en-US" dirty="0"/>
              <a:t> = 2.57 (s</a:t>
            </a:r>
            <a:r>
              <a:rPr lang="en-US" dirty="0">
                <a:latin typeface="Times New Roman"/>
                <a:cs typeface="Times New Roman"/>
              </a:rPr>
              <a:t>² </a:t>
            </a:r>
            <a:r>
              <a:rPr lang="en-US" dirty="0">
                <a:cs typeface="Times New Roman"/>
              </a:rPr>
              <a:t>= 7.90)</a:t>
            </a:r>
          </a:p>
          <a:p>
            <a:pPr lvl="1"/>
            <a:endParaRPr lang="en-US" dirty="0">
              <a:cs typeface="Times New Roman"/>
            </a:endParaRPr>
          </a:p>
          <a:p>
            <a:pPr lvl="1"/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95% CI = </a:t>
            </a:r>
          </a:p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99.9% CI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603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Child Maltreatment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suppose n = 250</a:t>
            </a:r>
          </a:p>
          <a:p>
            <a:endParaRPr lang="en-US" dirty="0"/>
          </a:p>
          <a:p>
            <a:r>
              <a:rPr lang="en-US" dirty="0"/>
              <a:t>95% CI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99.9% CI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76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Confidence v. Precision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trade-off between confidence and precision</a:t>
            </a:r>
          </a:p>
          <a:p>
            <a:pPr lvl="1"/>
            <a:r>
              <a:rPr lang="en-US" dirty="0">
                <a:cs typeface="Arial" charset="0"/>
              </a:rPr>
              <a:t>↑ confidence, ↓ precision</a:t>
            </a:r>
          </a:p>
          <a:p>
            <a:pPr lvl="1"/>
            <a:r>
              <a:rPr lang="en-US" dirty="0">
                <a:cs typeface="Arial" charset="0"/>
              </a:rPr>
              <a:t>↑ precision, ↓ confidence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such thing as a free lunch</a:t>
            </a:r>
          </a:p>
          <a:p>
            <a:pPr lvl="1"/>
            <a:r>
              <a:rPr lang="en-US" dirty="0"/>
              <a:t>Being more confident comes at a price: larger interval width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Conditional Probabilities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juvenile and adult arrests independent?</a:t>
            </a:r>
          </a:p>
          <a:p>
            <a:pPr lvl="1"/>
            <a:r>
              <a:rPr lang="en-US" dirty="0"/>
              <a:t>Recall rule of independence: If p(A|B) = p(A) or p(B|A) = p(B), then A &amp; B are independent</a:t>
            </a:r>
          </a:p>
          <a:p>
            <a:pPr lvl="1"/>
            <a:r>
              <a:rPr lang="en-US" dirty="0"/>
              <a:t>Are J and A independent in this cross-tab?</a:t>
            </a:r>
          </a:p>
          <a:p>
            <a:pPr lvl="2"/>
            <a:r>
              <a:rPr lang="en-US" dirty="0"/>
              <a:t>p(A) = 40 / 100 = .40</a:t>
            </a:r>
          </a:p>
          <a:p>
            <a:pPr lvl="2"/>
            <a:r>
              <a:rPr lang="en-US" dirty="0"/>
              <a:t>p(A|J) = 30 / 50 = .60</a:t>
            </a:r>
          </a:p>
          <a:p>
            <a:pPr lvl="1"/>
            <a:r>
              <a:rPr lang="en-US" dirty="0"/>
              <a:t>Not independent…Worth investigating in detail  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641" y="1447800"/>
            <a:ext cx="4694237" cy="1828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7892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Conditional Probabilities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nature of the relationship between juvenile and adult arrest?</a:t>
            </a:r>
          </a:p>
          <a:p>
            <a:pPr lvl="1"/>
            <a:r>
              <a:rPr lang="en-US" dirty="0"/>
              <a:t>Arrested juveniles are 200% more likely to be arrested as an adult than non-arrested juveniles.</a:t>
            </a:r>
          </a:p>
          <a:p>
            <a:pPr lvl="2"/>
            <a:r>
              <a:rPr lang="en-US" dirty="0"/>
              <a:t>p(A|J) = 30 / 50 = .60</a:t>
            </a:r>
          </a:p>
          <a:p>
            <a:pPr lvl="2"/>
            <a:r>
              <a:rPr lang="en-US" dirty="0"/>
              <a:t>p(A|~J) = 10 / 50 = .20</a:t>
            </a:r>
          </a:p>
          <a:p>
            <a:pPr lvl="2"/>
            <a:r>
              <a:rPr lang="en-US" dirty="0"/>
              <a:t>% Difference = (.60 - .20) / .20 x 100 = 200%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12" y="1524000"/>
            <a:ext cx="4694237" cy="1828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351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Chi-Square Test of Independence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Formal test of whether to categorical (N,O) variables are statistically independent</a:t>
            </a:r>
          </a:p>
          <a:p>
            <a:pPr lvl="1"/>
            <a:r>
              <a:rPr lang="en-US" dirty="0"/>
              <a:t>Compare observed frequencies with expected frequencies under assumption of independence</a:t>
            </a:r>
          </a:p>
          <a:p>
            <a:pPr lvl="1"/>
            <a:r>
              <a:rPr lang="en-US" dirty="0"/>
              <a:t>Chi-square relies on multiplication rule for independent events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× 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p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B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)</a:t>
            </a:r>
          </a:p>
          <a:p>
            <a:r>
              <a:rPr lang="en-US" dirty="0"/>
              <a:t>How much does our contingency table depart from what we would expect if two variables were truly independent?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20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Population, Sample, &amp; Sampling Distributions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30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Logic of Sampling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use information from a sample to make inferences about the larger population</a:t>
            </a:r>
          </a:p>
          <a:p>
            <a:pPr lvl="1"/>
            <a:r>
              <a:rPr lang="en-US" dirty="0"/>
              <a:t>We want to use  as a “best guess” for </a:t>
            </a:r>
            <a:r>
              <a:rPr lang="el-GR" i="1" dirty="0">
                <a:cs typeface="Arial" charset="0"/>
              </a:rPr>
              <a:t>μ</a:t>
            </a:r>
            <a:r>
              <a:rPr lang="en-US" dirty="0">
                <a:cs typeface="Arial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618</TotalTime>
  <Words>1694</Words>
  <Application>Microsoft Office PowerPoint</Application>
  <PresentationFormat>On-screen Show (4:3)</PresentationFormat>
  <Paragraphs>289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Cambria</vt:lpstr>
      <vt:lpstr>Cambria Math</vt:lpstr>
      <vt:lpstr>Rockwell</vt:lpstr>
      <vt:lpstr>Symbol</vt:lpstr>
      <vt:lpstr>Times New Roman</vt:lpstr>
      <vt:lpstr>Wingdings 2</vt:lpstr>
      <vt:lpstr>Foundry</vt:lpstr>
      <vt:lpstr>Data Analysis in Criminal Justice</vt:lpstr>
      <vt:lpstr>Contingency Tables</vt:lpstr>
      <vt:lpstr>Contingency Tables (cont.)</vt:lpstr>
      <vt:lpstr>Relationship Between Two Categorical Variables</vt:lpstr>
      <vt:lpstr>Conditional Probabilities</vt:lpstr>
      <vt:lpstr>Conditional Probabilities (cont.)</vt:lpstr>
      <vt:lpstr>Chi-Square Test of Independence</vt:lpstr>
      <vt:lpstr>Data Analysis in Criminal Justice</vt:lpstr>
      <vt:lpstr>Logic of Sampling</vt:lpstr>
      <vt:lpstr>Logic of Sampling (cont.)</vt:lpstr>
      <vt:lpstr>Sampling Error</vt:lpstr>
      <vt:lpstr>Thought Experiment</vt:lpstr>
      <vt:lpstr>Sampling Distribution</vt:lpstr>
      <vt:lpstr>Properties of Sampling Distributions</vt:lpstr>
      <vt:lpstr>Central Limit Theorem</vt:lpstr>
      <vt:lpstr>Central Limit Theorem (cont.)</vt:lpstr>
      <vt:lpstr>Standard Score for a Sample Mean</vt:lpstr>
      <vt:lpstr>Intelligence</vt:lpstr>
      <vt:lpstr>Household Income</vt:lpstr>
      <vt:lpstr>Sampling Distribution Redux</vt:lpstr>
      <vt:lpstr>Central Limit Theorem Redux</vt:lpstr>
      <vt:lpstr>Social Research II</vt:lpstr>
      <vt:lpstr>Interval Estimation</vt:lpstr>
      <vt:lpstr>Point Estimation</vt:lpstr>
      <vt:lpstr>Properties of Good Point Estimates</vt:lpstr>
      <vt:lpstr>Properties of Good Point Estimates (cont.)</vt:lpstr>
      <vt:lpstr>Interval Estimation</vt:lpstr>
      <vt:lpstr>Logic of Interval Estimation</vt:lpstr>
      <vt:lpstr>Interpreting Confidence Intervals</vt:lpstr>
      <vt:lpstr>Constructing Confidence Intervals</vt:lpstr>
      <vt:lpstr>Finding “z” for a 95% CI</vt:lpstr>
      <vt:lpstr>Finding “z” for a 95% CI (cont.)</vt:lpstr>
      <vt:lpstr>Finding “z” for a 95% CI (cont.)</vt:lpstr>
      <vt:lpstr>Finding z (cont.)</vt:lpstr>
      <vt:lpstr>Conventional Confidence Levels</vt:lpstr>
      <vt:lpstr>Minneapolis Crime Hot Spots</vt:lpstr>
      <vt:lpstr>Minn. Crime Hot Spots (cont.)</vt:lpstr>
      <vt:lpstr>U.S. Homicide Rates</vt:lpstr>
      <vt:lpstr>Constructing Confidence Intervals</vt:lpstr>
      <vt:lpstr>t-Distribution</vt:lpstr>
      <vt:lpstr>t-Distribution (cont.)</vt:lpstr>
      <vt:lpstr>Finding “t”</vt:lpstr>
      <vt:lpstr>Prosocial Activities</vt:lpstr>
      <vt:lpstr>Child Maltreatment</vt:lpstr>
      <vt:lpstr>Child Maltreatment (cont.)</vt:lpstr>
      <vt:lpstr>Confidence v. Precision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Dewitt, Samuel</cp:lastModifiedBy>
  <cp:revision>37</cp:revision>
  <dcterms:created xsi:type="dcterms:W3CDTF">2012-07-20T16:22:08Z</dcterms:created>
  <dcterms:modified xsi:type="dcterms:W3CDTF">2018-03-12T20:43:49Z</dcterms:modified>
</cp:coreProperties>
</file>