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0D1A5B8-F015-4582-88BD-1F94553AC5E0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CAF9A67-4E13-4B0E-AC50-057197298674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Hypothesis Testing: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01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Steps in a Hypothesis Test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Step 2: Obtain a probability distribution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is true: we expect </a:t>
                </a:r>
                <a:r>
                  <a:rPr lang="en-GB" dirty="0" err="1" smtClean="0"/>
                  <a:t>xbar</a:t>
                </a:r>
                <a:r>
                  <a:rPr lang="en-GB" dirty="0" smtClean="0"/>
                  <a:t> to lie relatively close to hypothesized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(i.e., near the </a:t>
                </a:r>
                <a:r>
                  <a:rPr lang="en-GB" dirty="0" err="1" smtClean="0"/>
                  <a:t>center</a:t>
                </a:r>
                <a:r>
                  <a:rPr lang="en-GB" dirty="0" smtClean="0"/>
                  <a:t>)</a:t>
                </a:r>
              </a:p>
              <a:p>
                <a:pPr lvl="1"/>
                <a:endParaRPr lang="en-GB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is false: we expect </a:t>
                </a:r>
                <a:r>
                  <a:rPr lang="en-GB" dirty="0" err="1" smtClean="0"/>
                  <a:t>xbar</a:t>
                </a:r>
                <a:r>
                  <a:rPr lang="en-GB" dirty="0" smtClean="0"/>
                  <a:t> to lie far away from hypothesized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(i.e., in the tail)</a:t>
                </a:r>
              </a:p>
              <a:p>
                <a:pPr marL="411480" lvl="1" indent="0">
                  <a:buNone/>
                </a:pPr>
                <a:endParaRPr lang="en-GB" dirty="0" smtClean="0"/>
              </a:p>
              <a:p>
                <a:pPr lvl="1"/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 smtClean="0"/>
                  <a:t> known or unknown?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66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Steps in a Hypothesis Test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6"/>
                <a:ext cx="8229600" cy="4830763"/>
              </a:xfrm>
            </p:spPr>
            <p:txBody>
              <a:bodyPr/>
              <a:lstStyle/>
              <a:p>
                <a:r>
                  <a:rPr lang="en-US" u="sng" dirty="0" smtClean="0"/>
                  <a:t>Step 3: Make decision rules</a:t>
                </a:r>
              </a:p>
              <a:p>
                <a:pPr lvl="1"/>
                <a:r>
                  <a:rPr lang="en-US" dirty="0" smtClean="0"/>
                  <a:t>Level of significance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 smtClean="0"/>
                  <a:t>): one v. two tailed</a:t>
                </a:r>
              </a:p>
              <a:p>
                <a:pPr lvl="1"/>
                <a:endParaRPr lang="en-GB" dirty="0" smtClean="0"/>
              </a:p>
              <a:p>
                <a:pPr lvl="1"/>
                <a:r>
                  <a:rPr lang="en-US" dirty="0" smtClean="0"/>
                  <a:t>Critical value and rejection region</a:t>
                </a:r>
              </a:p>
              <a:p>
                <a:pPr lvl="2"/>
                <a:r>
                  <a:rPr lang="en-US" dirty="0" smtClean="0"/>
                  <a:t>How many standard error units away?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6"/>
                <a:ext cx="8229600" cy="4830763"/>
              </a:xfrm>
              <a:blipFill rotWithShape="1">
                <a:blip r:embed="rId2"/>
                <a:stretch>
                  <a:fillRect l="-741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4359275" cy="21828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14800"/>
            <a:ext cx="3733800" cy="22007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756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Steps in a Hypothesis Test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Step 4: Calculate the test statistic (TS)</a:t>
                </a:r>
              </a:p>
              <a:p>
                <a:pPr lvl="1"/>
                <a:r>
                  <a:rPr lang="en-US" dirty="0" smtClean="0"/>
                  <a:t>Standard score for a mean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 smtClean="0"/>
                  <a:t> known)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What does this mean?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6704013" cy="1095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0274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Steps in a Hypothesis Test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Step 5: Make a decision about the null </a:t>
                </a:r>
                <a:r>
                  <a:rPr lang="en-US" u="sng" dirty="0" err="1" smtClean="0"/>
                  <a:t>hyp</a:t>
                </a:r>
                <a:endParaRPr lang="en-US" u="sng" dirty="0"/>
              </a:p>
              <a:p>
                <a:pPr lvl="1"/>
                <a:r>
                  <a:rPr lang="en-US" dirty="0" smtClean="0"/>
                  <a:t>If TS is in rejection region, reject null</a:t>
                </a:r>
              </a:p>
              <a:p>
                <a:pPr lvl="1"/>
                <a:r>
                  <a:rPr lang="en-US" dirty="0" smtClean="0"/>
                  <a:t>If TS is in acceptance region, accept null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Conclusion: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&lt; 100 for offenders</a:t>
                </a:r>
              </a:p>
              <a:p>
                <a:pPr lvl="2"/>
                <a:r>
                  <a:rPr lang="en-US" dirty="0" smtClean="0"/>
                  <a:t>Offenders have significantly lower IQ than the general population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5730875" cy="8175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9434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Potential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 I Error = </a:t>
            </a:r>
          </a:p>
          <a:p>
            <a:r>
              <a:rPr lang="en-US" dirty="0" smtClean="0"/>
              <a:t>Type II Error =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00200"/>
            <a:ext cx="7486650" cy="2719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914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Type I &amp; Type II Errors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Type I error reduced by decreasing level of significance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Errors inversely related</a:t>
                </a:r>
              </a:p>
              <a:p>
                <a:pPr lvl="1"/>
                <a:r>
                  <a:rPr lang="en-US" dirty="0">
                    <a:cs typeface="Arial" charset="0"/>
                  </a:rPr>
                  <a:t>↓ </a:t>
                </a:r>
                <a:r>
                  <a:rPr lang="en-US" i="1" dirty="0">
                    <a:cs typeface="Arial" charset="0"/>
                  </a:rPr>
                  <a:t>p</a:t>
                </a:r>
                <a:r>
                  <a:rPr lang="en-US" dirty="0">
                    <a:cs typeface="Arial" charset="0"/>
                  </a:rPr>
                  <a:t>(type I error), ↑ </a:t>
                </a:r>
                <a:r>
                  <a:rPr lang="en-US" i="1" dirty="0">
                    <a:cs typeface="Arial" charset="0"/>
                  </a:rPr>
                  <a:t>p</a:t>
                </a:r>
                <a:r>
                  <a:rPr lang="en-US" dirty="0">
                    <a:cs typeface="Arial" charset="0"/>
                  </a:rPr>
                  <a:t>(type II error)</a:t>
                </a:r>
              </a:p>
              <a:p>
                <a:pPr lvl="1"/>
                <a:r>
                  <a:rPr lang="en-US" dirty="0">
                    <a:cs typeface="Arial" charset="0"/>
                  </a:rPr>
                  <a:t>↓ </a:t>
                </a:r>
                <a:r>
                  <a:rPr lang="en-US" i="1" dirty="0">
                    <a:cs typeface="Arial" charset="0"/>
                  </a:rPr>
                  <a:t>p</a:t>
                </a:r>
                <a:r>
                  <a:rPr lang="en-US" dirty="0">
                    <a:cs typeface="Arial" charset="0"/>
                  </a:rPr>
                  <a:t>(type II error), ↑ </a:t>
                </a:r>
                <a:r>
                  <a:rPr lang="en-US" i="1" dirty="0">
                    <a:cs typeface="Arial" charset="0"/>
                  </a:rPr>
                  <a:t>p</a:t>
                </a:r>
                <a:r>
                  <a:rPr lang="en-US" dirty="0">
                    <a:cs typeface="Arial" charset="0"/>
                  </a:rPr>
                  <a:t>(type I error)</a:t>
                </a:r>
              </a:p>
              <a:p>
                <a:pPr marL="41148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2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73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Critical  z-Scores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GB" dirty="0" smtClean="0"/>
                  <a:t> for hypothesis testing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2362200"/>
            <a:ext cx="6559550" cy="2951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7089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Minneapolis Crime Hot Spots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Calls to police for all addresses and intersections (“places”) in 1986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= 2.82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 smtClean="0"/>
                  <a:t> = 2.31)</a:t>
                </a:r>
              </a:p>
              <a:p>
                <a:pPr lvl="1"/>
                <a:r>
                  <a:rPr lang="en-US" dirty="0" smtClean="0"/>
                  <a:t>n = 3795 high-risk places</a:t>
                </a:r>
              </a:p>
              <a:p>
                <a:pPr lvl="1"/>
                <a:r>
                  <a:rPr lang="en-US" dirty="0" err="1" smtClean="0"/>
                  <a:t>xbar</a:t>
                </a:r>
                <a:r>
                  <a:rPr lang="en-US" dirty="0" smtClean="0"/>
                  <a:t> = 43.03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Research question</a:t>
                </a:r>
              </a:p>
              <a:p>
                <a:pPr lvl="1"/>
                <a:r>
                  <a:rPr lang="en-US" dirty="0" smtClean="0"/>
                  <a:t>Do high-risk areas make more calls to the police than the general population?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9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Minn. Crime Hot Spots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06963"/>
          </a:xfrm>
        </p:spPr>
        <p:txBody>
          <a:bodyPr/>
          <a:lstStyle/>
          <a:p>
            <a:r>
              <a:rPr lang="en-US" sz="2800" dirty="0" smtClean="0"/>
              <a:t>Step 1: Formally state hypotheses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Step 2: Obtain a probability distribution</a:t>
            </a:r>
          </a:p>
          <a:p>
            <a:pPr lvl="1"/>
            <a:r>
              <a:rPr lang="en-US" sz="2400" dirty="0" smtClean="0"/>
              <a:t>z-distribution</a:t>
            </a:r>
          </a:p>
          <a:p>
            <a:endParaRPr lang="en-US" sz="2800" dirty="0"/>
          </a:p>
          <a:p>
            <a:r>
              <a:rPr lang="en-US" sz="2800" dirty="0" smtClean="0"/>
              <a:t>Step 3: Make decision rules</a:t>
            </a:r>
          </a:p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76870"/>
            <a:ext cx="1993900" cy="1195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42099"/>
            <a:ext cx="3303587" cy="125870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6842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Minn. Crime Hot Spots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Step 4: Calculate the test statistic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Step 5: Make a decision about the null hypothesis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Conclusion: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&gt; 2.82</a:t>
                </a:r>
              </a:p>
              <a:p>
                <a:pPr lvl="1"/>
                <a:r>
                  <a:rPr lang="en-US" dirty="0" smtClean="0"/>
                  <a:t>There are significantly more calls to the police in high-risk places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826" b="-2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6646863" cy="952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85130"/>
            <a:ext cx="4749800" cy="646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22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Statistical Inference with a Single Sample Mean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of single sample inference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Steps in a hypothesis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0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U.S. Homicide Rates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Homicide rate per 100,000 since 1950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= 7.11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 smtClean="0"/>
                  <a:t> = 2.03)</a:t>
                </a:r>
              </a:p>
              <a:p>
                <a:pPr lvl="1"/>
                <a:r>
                  <a:rPr lang="en-US" dirty="0" smtClean="0"/>
                  <a:t>n = 50 states in 2001</a:t>
                </a:r>
              </a:p>
              <a:p>
                <a:pPr lvl="1"/>
                <a:r>
                  <a:rPr lang="en-US" dirty="0" err="1" smtClean="0"/>
                  <a:t>xbar</a:t>
                </a:r>
                <a:r>
                  <a:rPr lang="en-US" dirty="0" smtClean="0"/>
                  <a:t> = 5.6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Research Question</a:t>
                </a:r>
              </a:p>
              <a:p>
                <a:pPr lvl="1"/>
                <a:r>
                  <a:rPr lang="en-US" dirty="0" smtClean="0"/>
                  <a:t>Has there been a change from the average homicide rate over the last 50 years?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U.S. Homicide 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Formally state hypotheses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2: Obtain a probability distribution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3: Make decision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42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U.S. Homicide 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Calculate the test statistic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5: Make a decision about the null hypothesis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10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Unknown Population SD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we don’t know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 smtClean="0"/>
                  <a:t>, we must estimate using s</a:t>
                </a:r>
              </a:p>
              <a:p>
                <a:pPr lvl="1"/>
                <a:r>
                  <a:rPr lang="en-US" dirty="0" smtClean="0"/>
                  <a:t>Since we have to estimate this additional parameter, we have additional sampling error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Adjust for “degrees of freedom”</a:t>
                </a:r>
              </a:p>
              <a:p>
                <a:pPr lvl="1"/>
                <a:r>
                  <a:rPr lang="en-US" dirty="0" err="1" smtClean="0"/>
                  <a:t>df</a:t>
                </a:r>
                <a:r>
                  <a:rPr lang="en-US" dirty="0" smtClean="0"/>
                  <a:t> = n - 1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539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Unknown Population SD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New test statistic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 smtClean="0"/>
                  <a:t> is unknown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𝑇𝑆</m:t>
                    </m:r>
                    <m:r>
                      <a:rPr lang="en-US" sz="36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𝑥𝑏𝑎𝑟</m:t>
                        </m:r>
                        <m:r>
                          <a:rPr lang="en-US" sz="3600" b="0" i="1" smtClean="0">
                            <a:latin typeface="Cambria Math"/>
                          </a:rPr>
                          <m:t> − 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 −1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GB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Probability distribution is “t” instead of “z”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31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Training School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 training school youths offend more than non-training school youths?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= .75, n = 121, </a:t>
                </a:r>
                <a:r>
                  <a:rPr lang="en-GB" dirty="0" err="1" smtClean="0"/>
                  <a:t>xbar</a:t>
                </a:r>
                <a:r>
                  <a:rPr lang="en-GB" dirty="0" smtClean="0"/>
                  <a:t> = 2.25 (s</a:t>
                </a:r>
                <a:r>
                  <a:rPr lang="en-GB" dirty="0" smtClean="0">
                    <a:latin typeface="Times New Roman"/>
                    <a:cs typeface="Times New Roman"/>
                  </a:rPr>
                  <a:t>² </a:t>
                </a:r>
                <a:r>
                  <a:rPr lang="en-GB" dirty="0" smtClean="0">
                    <a:cs typeface="Times New Roman"/>
                  </a:rPr>
                  <a:t>= 12.51)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2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57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Prosocial</a:t>
            </a:r>
            <a:r>
              <a:rPr lang="en-US" dirty="0" smtClean="0"/>
              <a:t> Activities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 boot camp youths engage in fewer </a:t>
                </a:r>
                <a:r>
                  <a:rPr lang="en-US" dirty="0" err="1" smtClean="0"/>
                  <a:t>prosocial</a:t>
                </a:r>
                <a:r>
                  <a:rPr lang="en-US" dirty="0" smtClean="0"/>
                  <a:t> activities than other youths?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= 2.21, n = 10, </a:t>
                </a:r>
                <a:r>
                  <a:rPr lang="en-GB" dirty="0" err="1" smtClean="0"/>
                  <a:t>xbar</a:t>
                </a:r>
                <a:r>
                  <a:rPr lang="en-GB" dirty="0" smtClean="0"/>
                  <a:t> = 1.53 (s = 2.21)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52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Child Maltreatment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there an association between child abuse and arrest?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= 1.25, n = 61, </a:t>
                </a:r>
                <a:r>
                  <a:rPr lang="en-GB" dirty="0" err="1" smtClean="0"/>
                  <a:t>xbar</a:t>
                </a:r>
                <a:r>
                  <a:rPr lang="en-GB" dirty="0" smtClean="0"/>
                  <a:t> = 2.57 (s = 2.81)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413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Hypothesis Testing with Two Categorical Variables (Chi-Square)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26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Inference with Two Categorical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Contingency tables</a:t>
            </a:r>
          </a:p>
          <a:p>
            <a:endParaRPr lang="en-US" dirty="0" smtClean="0"/>
          </a:p>
          <a:p>
            <a:r>
              <a:rPr lang="en-US" dirty="0" smtClean="0"/>
              <a:t>Chi-square test of independence</a:t>
            </a:r>
          </a:p>
          <a:p>
            <a:endParaRPr lang="en-US" dirty="0" smtClean="0"/>
          </a:p>
          <a:p>
            <a:r>
              <a:rPr lang="en-US" dirty="0" smtClean="0"/>
              <a:t>Measures of association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5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Logic of Single Sample Inference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Interval estimation and hypothesis testing represent two sides of the same coin</a:t>
                </a:r>
              </a:p>
              <a:p>
                <a:pPr lvl="1"/>
                <a:r>
                  <a:rPr lang="en-US" dirty="0" smtClean="0"/>
                  <a:t>We use </a:t>
                </a:r>
                <a:r>
                  <a:rPr lang="en-US" dirty="0" err="1" smtClean="0"/>
                  <a:t>xbar</a:t>
                </a:r>
                <a:r>
                  <a:rPr lang="en-US" dirty="0" smtClean="0"/>
                  <a:t> to say something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GB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Interval estimation</a:t>
                </a:r>
              </a:p>
              <a:p>
                <a:pPr lvl="1"/>
                <a:r>
                  <a:rPr lang="en-US" dirty="0" smtClean="0"/>
                  <a:t>Use </a:t>
                </a:r>
                <a:r>
                  <a:rPr lang="en-US" dirty="0" err="1" smtClean="0"/>
                  <a:t>xbar</a:t>
                </a:r>
                <a:r>
                  <a:rPr lang="en-US" dirty="0" smtClean="0"/>
                  <a:t> as a point estimate in order to estimate a plausible range of values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57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Contingency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</a:p>
          <a:p>
            <a:pPr lvl="1"/>
            <a:r>
              <a:rPr lang="en-US" dirty="0" smtClean="0"/>
              <a:t>Joint distribution of two variables</a:t>
            </a:r>
          </a:p>
          <a:p>
            <a:pPr lvl="1"/>
            <a:r>
              <a:rPr lang="en-US" dirty="0" smtClean="0"/>
              <a:t>Defined by number of rows and number of columns (R X 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774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Contingency Tables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juvenile and adult arrests</a:t>
            </a:r>
          </a:p>
          <a:p>
            <a:pPr lvl="1"/>
            <a:r>
              <a:rPr lang="en-US" dirty="0" smtClean="0"/>
              <a:t>2 X 2 contingency table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Is adult arrest independent of juvenile arrest, in other words, does knowing that someone was arrested as a juvenile help us predict whether they are arrested as an adult?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535613" cy="19510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59462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Conditional Probabilities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 #1: conditional probabilities</a:t>
            </a:r>
          </a:p>
          <a:p>
            <a:pPr lvl="1"/>
            <a:r>
              <a:rPr lang="en-US" dirty="0" smtClean="0"/>
              <a:t>p(C|~D) =</a:t>
            </a:r>
          </a:p>
          <a:p>
            <a:pPr lvl="1"/>
            <a:r>
              <a:rPr lang="en-US" dirty="0" smtClean="0"/>
              <a:t>p(C|D) = 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Are juvenile and adult arrest independent?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35" y="1524000"/>
            <a:ext cx="5535613" cy="19510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166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Expected Frequencies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#2: expected frequencies</a:t>
            </a:r>
          </a:p>
          <a:p>
            <a:pPr lvl="1"/>
            <a:r>
              <a:rPr lang="en-US" dirty="0" smtClean="0"/>
              <a:t>Comparison of observed frequencies with expected frequencies under the assumption of independence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Multiplication rule of independence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×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B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)</a:t>
            </a:r>
            <a:endParaRPr lang="en-US" dirty="0"/>
          </a:p>
          <a:p>
            <a:pPr marL="630936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2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Expected Frequencies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Computing expected frequencies  </a:t>
            </a:r>
            <a:endParaRPr lang="en-GB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2228850" cy="895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9731"/>
            <a:ext cx="4803775" cy="22494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66" y="1600200"/>
            <a:ext cx="5535613" cy="19510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76048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Chi-Square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Method#3: chi-square test of independence</a:t>
                </a:r>
              </a:p>
              <a:p>
                <a:pPr lvl="1"/>
                <a:r>
                  <a:rPr lang="en-US" dirty="0" smtClean="0"/>
                  <a:t>Formal test of whether two categorical variables are statistically independent </a:t>
                </a:r>
              </a:p>
              <a:p>
                <a:pPr lvl="1"/>
                <a:r>
                  <a:rPr lang="en-US" dirty="0" smtClean="0"/>
                  <a:t>Comparison of observed and expected frequencies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Probability distribution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2"/>
                <a:r>
                  <a:rPr lang="en-US" dirty="0" err="1" smtClean="0"/>
                  <a:t>df</a:t>
                </a:r>
                <a:r>
                  <a:rPr lang="en-US" dirty="0" smtClean="0"/>
                  <a:t> = (# rows – 1)(# columns – 1)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b="-2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14800"/>
            <a:ext cx="2200275" cy="1009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91164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Juvenile &amp; Adult Crime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</a:p>
          <a:p>
            <a:pPr lvl="1"/>
            <a:r>
              <a:rPr lang="en-US" dirty="0" smtClean="0"/>
              <a:t>Is juvenile arrest a predictor of adult arrest?</a:t>
            </a:r>
          </a:p>
          <a:p>
            <a:pPr lvl="1"/>
            <a:endParaRPr lang="en-US" dirty="0"/>
          </a:p>
          <a:p>
            <a:r>
              <a:rPr lang="en-US" dirty="0" smtClean="0"/>
              <a:t>Step 1: Formally state hypotheses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2: Obtain a probability distribution</a:t>
            </a:r>
          </a:p>
          <a:p>
            <a:endParaRPr lang="en-US" dirty="0"/>
          </a:p>
          <a:p>
            <a:r>
              <a:rPr lang="en-US" dirty="0" smtClean="0"/>
              <a:t>Step 3: Make decision rules</a:t>
            </a:r>
          </a:p>
        </p:txBody>
      </p:sp>
    </p:spTree>
    <p:extLst>
      <p:ext uri="{BB962C8B-B14F-4D97-AF65-F5344CB8AC3E}">
        <p14:creationId xmlns:p14="http://schemas.microsoft.com/office/powerpoint/2010/main" val="903274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Juvenile &amp; Adult Crime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Calculate the test statistic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5: Make a decision about the null hypothesis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5943600" cy="177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07610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Military Service &amp; Drug 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p(D|~M) = </a:t>
            </a:r>
          </a:p>
          <a:p>
            <a:r>
              <a:rPr lang="en-US" dirty="0" smtClean="0"/>
              <a:t>p(D|M) = </a:t>
            </a:r>
          </a:p>
          <a:p>
            <a:r>
              <a:rPr lang="en-US" dirty="0" smtClean="0"/>
              <a:t>Research Question</a:t>
            </a:r>
          </a:p>
          <a:p>
            <a:pPr lvl="1"/>
            <a:r>
              <a:rPr lang="en-US" dirty="0" smtClean="0"/>
              <a:t>Is there a relationship between military service and drug use? 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1701660"/>
            <a:ext cx="6072187" cy="19510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82507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Military Service &amp; Drug Use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Formally state hypotheses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2: Obtain a probability distribution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3: Make decision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6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Logic of Single-Sample Inference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Hypothesis testing</a:t>
                </a:r>
              </a:p>
              <a:p>
                <a:pPr lvl="1"/>
                <a:r>
                  <a:rPr lang="en-US" dirty="0" smtClean="0"/>
                  <a:t>Make an assumption about what the true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is (sometimes we will know)</a:t>
                </a:r>
              </a:p>
              <a:p>
                <a:pPr lvl="1"/>
                <a:r>
                  <a:rPr lang="en-US" dirty="0" smtClean="0"/>
                  <a:t>In the sampling distribution centered around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GB" dirty="0" smtClean="0"/>
                  <a:t> where does </a:t>
                </a:r>
                <a:r>
                  <a:rPr lang="en-GB" dirty="0" err="1" smtClean="0"/>
                  <a:t>xbar</a:t>
                </a:r>
                <a:r>
                  <a:rPr lang="en-GB" dirty="0" smtClean="0"/>
                  <a:t> fall (i.e., how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𝑥𝑏𝑎𝑟</m:t>
                        </m:r>
                      </m:sub>
                    </m:sSub>
                  </m:oMath>
                </a14:m>
                <a:r>
                  <a:rPr lang="en-GB" dirty="0" smtClean="0"/>
                  <a:t> units)?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Is our assumption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realistic (in a probabilistic sense), given the statistic that we obtain from our sample?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927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Military Service &amp; Drug Use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Calculate the test statistic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5: Make a decision about the null hypothesis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553200" cy="177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14517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Gender &amp; School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Research Question</a:t>
            </a:r>
          </a:p>
          <a:p>
            <a:pPr lvl="1"/>
            <a:r>
              <a:rPr lang="en-US" dirty="0" smtClean="0"/>
              <a:t>Is there a relationship between gender and school performance?  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324600" cy="21097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76335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Measure of Association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latin typeface="Times New Roman"/>
                <a:cs typeface="Times New Roman"/>
              </a:rPr>
              <a:t>χ²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cs typeface="Times New Roman"/>
              </a:rPr>
              <a:t>tells us if the relationship is </a:t>
            </a:r>
            <a:r>
              <a:rPr lang="en-US" u="sng" dirty="0" smtClean="0">
                <a:cs typeface="Times New Roman"/>
              </a:rPr>
              <a:t>statistically</a:t>
            </a:r>
            <a:r>
              <a:rPr lang="en-US" dirty="0" smtClean="0">
                <a:cs typeface="Times New Roman"/>
              </a:rPr>
              <a:t> significant</a:t>
            </a:r>
          </a:p>
          <a:p>
            <a:r>
              <a:rPr lang="en-US" dirty="0" smtClean="0">
                <a:cs typeface="Times New Roman"/>
              </a:rPr>
              <a:t>Measures of association tell us if the relationship is </a:t>
            </a:r>
            <a:r>
              <a:rPr lang="en-US" u="sng" dirty="0" smtClean="0">
                <a:cs typeface="Times New Roman"/>
              </a:rPr>
              <a:t>substantively</a:t>
            </a:r>
            <a:r>
              <a:rPr lang="en-US" dirty="0" smtClean="0">
                <a:cs typeface="Times New Roman"/>
              </a:rPr>
              <a:t> significant</a:t>
            </a:r>
          </a:p>
          <a:p>
            <a:pPr lvl="1"/>
            <a:r>
              <a:rPr lang="en-US" dirty="0" smtClean="0">
                <a:cs typeface="Times New Roman"/>
              </a:rPr>
              <a:t>Phi-square</a:t>
            </a:r>
          </a:p>
          <a:p>
            <a:pPr lvl="1"/>
            <a:endParaRPr lang="en-US" dirty="0">
              <a:cs typeface="Times New Roman"/>
            </a:endParaRPr>
          </a:p>
          <a:p>
            <a:pPr lvl="1"/>
            <a:endParaRPr lang="en-US" dirty="0" smtClean="0">
              <a:cs typeface="Times New Roman"/>
            </a:endParaRPr>
          </a:p>
          <a:p>
            <a:pPr lvl="1"/>
            <a:endParaRPr lang="en-US" dirty="0">
              <a:cs typeface="Times New Roman"/>
            </a:endParaRPr>
          </a:p>
          <a:p>
            <a:pPr lvl="1"/>
            <a:r>
              <a:rPr lang="en-US" dirty="0" smtClean="0">
                <a:cs typeface="Times New Roman"/>
              </a:rPr>
              <a:t>Can only be computed with a 2 X 2 table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1466850" cy="1104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80505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Phi-Square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Juvenile arrest and adult arrest</a:t>
            </a:r>
          </a:p>
          <a:p>
            <a:endParaRPr lang="en-US" dirty="0"/>
          </a:p>
          <a:p>
            <a:r>
              <a:rPr lang="en-US" dirty="0" smtClean="0"/>
              <a:t>Military service and drug use</a:t>
            </a:r>
          </a:p>
          <a:p>
            <a:endParaRPr lang="en-US" dirty="0"/>
          </a:p>
          <a:p>
            <a:r>
              <a:rPr lang="en-US" dirty="0" smtClean="0"/>
              <a:t>“Explained variance” interpretation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27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Question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it likely that our sample was drawn from a population with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, or is our sample a subset of an entirely different population?</a:t>
                </a:r>
              </a:p>
              <a:p>
                <a:endParaRPr lang="en-US" dirty="0"/>
              </a:p>
              <a:p>
                <a:r>
                  <a:rPr lang="en-US" dirty="0" smtClean="0"/>
                  <a:t>In other words,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the mean of the sampling distribution that this sample mean came from?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71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Two Possible Answers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Yes, our sample was drawn from the population of interest</a:t>
                </a:r>
              </a:p>
              <a:p>
                <a:pPr lvl="1"/>
                <a:r>
                  <a:rPr lang="en-US" dirty="0" smtClean="0"/>
                  <a:t>Observed difference between </a:t>
                </a:r>
                <a:r>
                  <a:rPr lang="en-US" dirty="0" err="1" smtClean="0"/>
                  <a:t>xbar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is due to sampling error (i.e., </a:t>
                </a:r>
                <a:r>
                  <a:rPr lang="en-GB" u="sng" dirty="0" smtClean="0"/>
                  <a:t>chance</a:t>
                </a:r>
                <a:r>
                  <a:rPr lang="en-GB" dirty="0" smtClean="0"/>
                  <a:t> difference)</a:t>
                </a:r>
              </a:p>
              <a:p>
                <a:r>
                  <a:rPr lang="en-US" dirty="0" smtClean="0"/>
                  <a:t>No, our sample was drawn from a different population altogether</a:t>
                </a:r>
              </a:p>
              <a:p>
                <a:pPr lvl="1"/>
                <a:r>
                  <a:rPr lang="en-US" dirty="0" smtClean="0"/>
                  <a:t>Observed difference between </a:t>
                </a:r>
                <a:r>
                  <a:rPr lang="en-US" dirty="0" err="1" smtClean="0"/>
                  <a:t>xbar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is due to the fact that there are actually two different populations with two different means (i.e., </a:t>
                </a:r>
                <a:r>
                  <a:rPr lang="en-GB" u="sng" dirty="0" smtClean="0"/>
                  <a:t>systematic</a:t>
                </a:r>
                <a:r>
                  <a:rPr lang="en-GB" dirty="0" smtClean="0"/>
                  <a:t> difference)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1778" b="-3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4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Single-Sample Inference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Inherently a probabilistic question</a:t>
                </a:r>
              </a:p>
              <a:p>
                <a:pPr lvl="1"/>
                <a:r>
                  <a:rPr lang="en-US" dirty="0" smtClean="0"/>
                  <a:t>What is the probability we would obtain the observed sample mean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was actually true?</a:t>
                </a:r>
              </a:p>
              <a:p>
                <a:pPr lvl="1"/>
                <a:r>
                  <a:rPr lang="en-US" dirty="0" smtClean="0"/>
                  <a:t>Is the difference random or systematic?</a:t>
                </a:r>
              </a:p>
              <a:p>
                <a:r>
                  <a:rPr lang="en-US" dirty="0" smtClean="0"/>
                  <a:t>Need to transform </a:t>
                </a:r>
                <a:r>
                  <a:rPr lang="en-US" dirty="0" err="1" smtClean="0"/>
                  <a:t>xbar</a:t>
                </a:r>
                <a:r>
                  <a:rPr lang="en-US" dirty="0" smtClean="0"/>
                  <a:t> and s from different samples into a common metric</a:t>
                </a:r>
              </a:p>
              <a:p>
                <a:pPr lvl="1"/>
                <a:r>
                  <a:rPr lang="en-US" dirty="0" smtClean="0"/>
                  <a:t>z-score/t-score transformation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3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0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Intelligence &amp; Crime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Research Question</a:t>
                </a:r>
              </a:p>
              <a:p>
                <a:pPr lvl="1"/>
                <a:r>
                  <a:rPr lang="en-US" dirty="0" smtClean="0"/>
                  <a:t>Do offenders have lower IQ than the population?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IQ in the population: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 smtClean="0"/>
                  <a:t> = 100,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 smtClean="0"/>
                  <a:t> = 15</a:t>
                </a:r>
              </a:p>
              <a:p>
                <a:endParaRPr lang="en-US" dirty="0"/>
              </a:p>
              <a:p>
                <a:r>
                  <a:rPr lang="en-US" dirty="0" smtClean="0"/>
                  <a:t>Sample of incarcerated offenders</a:t>
                </a:r>
              </a:p>
              <a:p>
                <a:pPr lvl="1"/>
                <a:r>
                  <a:rPr lang="en-US" dirty="0" smtClean="0"/>
                  <a:t>n = 100</a:t>
                </a:r>
              </a:p>
              <a:p>
                <a:pPr lvl="1"/>
                <a:r>
                  <a:rPr lang="en-US" dirty="0" err="1" smtClean="0"/>
                  <a:t>xbar</a:t>
                </a:r>
                <a:r>
                  <a:rPr lang="en-US" dirty="0" smtClean="0"/>
                  <a:t> = 94.1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88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Steps in a Hypothesis Test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6"/>
                <a:ext cx="8229600" cy="5059363"/>
              </a:xfrm>
            </p:spPr>
            <p:txBody>
              <a:bodyPr/>
              <a:lstStyle/>
              <a:p>
                <a:r>
                  <a:rPr lang="en-US" u="sng" dirty="0" smtClean="0"/>
                  <a:t>Step 1: Formally state hypotheses</a:t>
                </a:r>
              </a:p>
              <a:p>
                <a:r>
                  <a:rPr lang="en-US" dirty="0" smtClean="0"/>
                  <a:t>Alternative (research)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pPr lvl="1"/>
                <a:r>
                  <a:rPr lang="en-US" dirty="0" smtClean="0"/>
                  <a:t>Answer research question in the affirmative</a:t>
                </a:r>
              </a:p>
              <a:p>
                <a:pPr lvl="1"/>
                <a:r>
                  <a:rPr lang="en-US" dirty="0" smtClean="0"/>
                  <a:t>Directional v. non-directional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pPr lvl="1"/>
                <a:r>
                  <a:rPr lang="en-US" dirty="0" smtClean="0"/>
                  <a:t>Answer research question in the negative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6"/>
                <a:ext cx="8229600" cy="5059363"/>
              </a:xfrm>
              <a:blipFill rotWithShape="1">
                <a:blip r:embed="rId2"/>
                <a:stretch>
                  <a:fillRect l="-741" t="-1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2524125" cy="1584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9362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386</TotalTime>
  <Words>1424</Words>
  <Application>Microsoft Office PowerPoint</Application>
  <PresentationFormat>On-screen Show (4:3)</PresentationFormat>
  <Paragraphs>287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Foundry</vt:lpstr>
      <vt:lpstr>Data Analysis in Criminal Justice</vt:lpstr>
      <vt:lpstr>Statistical Inference with a Single Sample Mean</vt:lpstr>
      <vt:lpstr>Logic of Single Sample Inference</vt:lpstr>
      <vt:lpstr>Logic of Single-Sample Inference</vt:lpstr>
      <vt:lpstr>Question</vt:lpstr>
      <vt:lpstr>Two Possible Answers</vt:lpstr>
      <vt:lpstr>Single-Sample Inference</vt:lpstr>
      <vt:lpstr>Intelligence &amp; Crime</vt:lpstr>
      <vt:lpstr>Steps in a Hypothesis Test</vt:lpstr>
      <vt:lpstr>Steps in a Hypothesis Test (cont.)</vt:lpstr>
      <vt:lpstr>Steps in a Hypothesis Test (cont.)</vt:lpstr>
      <vt:lpstr>Steps in a Hypothesis Test (cont.)</vt:lpstr>
      <vt:lpstr>Steps in a Hypothesis Test (cont.)</vt:lpstr>
      <vt:lpstr>Potential Errors</vt:lpstr>
      <vt:lpstr>Type I &amp; Type II Errors</vt:lpstr>
      <vt:lpstr>Critical  z-Scores</vt:lpstr>
      <vt:lpstr>Minneapolis Crime Hot Spots</vt:lpstr>
      <vt:lpstr>Minn. Crime Hot Spots (cont.)</vt:lpstr>
      <vt:lpstr>Minn. Crime Hot Spots (cont.)</vt:lpstr>
      <vt:lpstr>U.S. Homicide Rates</vt:lpstr>
      <vt:lpstr>U.S. Homicide Rates (cont.)</vt:lpstr>
      <vt:lpstr>U.S. Homicide Rates (cont.)</vt:lpstr>
      <vt:lpstr>Unknown Population SD</vt:lpstr>
      <vt:lpstr>Unknown Population SD (cont.)</vt:lpstr>
      <vt:lpstr>Training School</vt:lpstr>
      <vt:lpstr>Prosocial Activities</vt:lpstr>
      <vt:lpstr>Child Maltreatment</vt:lpstr>
      <vt:lpstr>Data Analysis in Criminal Justice</vt:lpstr>
      <vt:lpstr>Inference with Two Categorical Variables</vt:lpstr>
      <vt:lpstr>Contingency Tables</vt:lpstr>
      <vt:lpstr>Contingency Tables (cont.)</vt:lpstr>
      <vt:lpstr>Conditional Probabilities</vt:lpstr>
      <vt:lpstr>Expected Frequencies</vt:lpstr>
      <vt:lpstr>Expected Frequencies (cont.)</vt:lpstr>
      <vt:lpstr>Chi-Square</vt:lpstr>
      <vt:lpstr>Juvenile &amp; Adult Crime</vt:lpstr>
      <vt:lpstr>Juvenile &amp; Adult Crime (cont.)</vt:lpstr>
      <vt:lpstr>Military Service &amp; Drug Use</vt:lpstr>
      <vt:lpstr>Military Service &amp; Drug Use (cont.)</vt:lpstr>
      <vt:lpstr>Military Service &amp; Drug Use (cont.)</vt:lpstr>
      <vt:lpstr>Gender &amp; School Performance</vt:lpstr>
      <vt:lpstr>Measure of Association</vt:lpstr>
      <vt:lpstr>Phi-Square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Research II</dc:title>
  <dc:creator>Sam</dc:creator>
  <cp:lastModifiedBy>Sam</cp:lastModifiedBy>
  <cp:revision>32</cp:revision>
  <dcterms:created xsi:type="dcterms:W3CDTF">2012-07-20T20:45:18Z</dcterms:created>
  <dcterms:modified xsi:type="dcterms:W3CDTF">2013-01-16T17:18:13Z</dcterms:modified>
</cp:coreProperties>
</file>