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7AB4F31B-09EB-48B5-A512-FFB6F2F42CEA}" type="datetimeFigureOut">
              <a:rPr lang="en-GB" smtClean="0"/>
              <a:t>13/04/2013</a:t>
            </a:fld>
            <a:endParaRPr lang="en-GB"/>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4BD92D0-3CCE-48E2-9234-7A6581B3ECDD}" type="slidenum">
              <a:rPr lang="en-GB" smtClean="0"/>
              <a:t>‹#›</a:t>
            </a:fld>
            <a:endParaRPr lang="en-GB"/>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AB4F31B-09EB-48B5-A512-FFB6F2F42CEA}" type="datetimeFigureOut">
              <a:rPr lang="en-GB" smtClean="0"/>
              <a:t>13/04/2013</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4BD92D0-3CCE-48E2-9234-7A6581B3ECDD}"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AB4F31B-09EB-48B5-A512-FFB6F2F42CEA}" type="datetimeFigureOut">
              <a:rPr lang="en-GB" smtClean="0"/>
              <a:t>13/04/2013</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4BD92D0-3CCE-48E2-9234-7A6581B3ECDD}"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AB4F31B-09EB-48B5-A512-FFB6F2F42CEA}" type="datetimeFigureOut">
              <a:rPr lang="en-GB" smtClean="0"/>
              <a:t>13/04/2013</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4BD92D0-3CCE-48E2-9234-7A6581B3ECDD}"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7AB4F31B-09EB-48B5-A512-FFB6F2F42CEA}" type="datetimeFigureOut">
              <a:rPr lang="en-GB" smtClean="0"/>
              <a:t>13/04/2013</a:t>
            </a:fld>
            <a:endParaRPr lang="en-GB"/>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4BD92D0-3CCE-48E2-9234-7A6581B3ECDD}" type="slidenum">
              <a:rPr lang="en-GB" smtClean="0"/>
              <a:t>‹#›</a:t>
            </a:fld>
            <a:endParaRPr lang="en-GB"/>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AB4F31B-09EB-48B5-A512-FFB6F2F42CEA}" type="datetimeFigureOut">
              <a:rPr lang="en-GB" smtClean="0"/>
              <a:t>13/04/2013</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4BD92D0-3CCE-48E2-9234-7A6581B3ECDD}" type="slidenum">
              <a:rPr lang="en-GB" smtClean="0"/>
              <a:t>‹#›</a:t>
            </a:fld>
            <a:endParaRPr lang="en-GB"/>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AB4F31B-09EB-48B5-A512-FFB6F2F42CEA}" type="datetimeFigureOut">
              <a:rPr lang="en-GB" smtClean="0"/>
              <a:t>13/04/2013</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4BD92D0-3CCE-48E2-9234-7A6581B3ECDD}"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AB4F31B-09EB-48B5-A512-FFB6F2F42CEA}" type="datetimeFigureOut">
              <a:rPr lang="en-GB" smtClean="0"/>
              <a:t>13/04/2013</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84BD92D0-3CCE-48E2-9234-7A6581B3ECDD}" type="slidenum">
              <a:rPr lang="en-GB" smtClean="0"/>
              <a:t>‹#›</a:t>
            </a:fld>
            <a:endParaRPr lang="en-GB"/>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AB4F31B-09EB-48B5-A512-FFB6F2F42CEA}" type="datetimeFigureOut">
              <a:rPr lang="en-GB" smtClean="0"/>
              <a:t>13/04/2013</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84BD92D0-3CCE-48E2-9234-7A6581B3ECDD}"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7AB4F31B-09EB-48B5-A512-FFB6F2F42CEA}" type="datetimeFigureOut">
              <a:rPr lang="en-GB" smtClean="0"/>
              <a:t>13/04/2013</a:t>
            </a:fld>
            <a:endParaRPr lang="en-GB"/>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4BD92D0-3CCE-48E2-9234-7A6581B3ECDD}" type="slidenum">
              <a:rPr lang="en-GB" smtClean="0"/>
              <a:t>‹#›</a:t>
            </a:fld>
            <a:endParaRPr lang="en-GB"/>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7AB4F31B-09EB-48B5-A512-FFB6F2F42CEA}" type="datetimeFigureOut">
              <a:rPr lang="en-GB" smtClean="0"/>
              <a:t>13/04/2013</a:t>
            </a:fld>
            <a:endParaRPr lang="en-GB"/>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4BD92D0-3CCE-48E2-9234-7A6581B3ECDD}" type="slidenum">
              <a:rPr lang="en-GB" smtClean="0"/>
              <a:t>‹#›</a:t>
            </a:fld>
            <a:endParaRPr lang="en-GB"/>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GB"/>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7AB4F31B-09EB-48B5-A512-FFB6F2F42CEA}" type="datetimeFigureOut">
              <a:rPr lang="en-GB" smtClean="0"/>
              <a:t>13/04/2013</a:t>
            </a:fld>
            <a:endParaRPr lang="en-GB"/>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84BD92D0-3CCE-48E2-9234-7A6581B3ECDD}" type="slidenum">
              <a:rPr lang="en-GB" smtClean="0"/>
              <a:t>‹#›</a:t>
            </a:fld>
            <a:endParaRPr lang="en-GB"/>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Data Analysis in Criminal Justice</a:t>
            </a:r>
            <a:endParaRPr lang="en-GB" sz="4000" dirty="0"/>
          </a:p>
        </p:txBody>
      </p:sp>
      <p:sp>
        <p:nvSpPr>
          <p:cNvPr id="3" name="Subtitle 2"/>
          <p:cNvSpPr>
            <a:spLocks noGrp="1"/>
          </p:cNvSpPr>
          <p:nvPr>
            <p:ph type="subTitle" idx="1"/>
          </p:nvPr>
        </p:nvSpPr>
        <p:spPr/>
        <p:txBody>
          <a:bodyPr/>
          <a:lstStyle/>
          <a:p>
            <a:r>
              <a:rPr lang="en-US" dirty="0" smtClean="0"/>
              <a:t>Hypothesis Testing with Two Population Means or Proportions</a:t>
            </a:r>
            <a:endParaRPr lang="en-GB" dirty="0"/>
          </a:p>
        </p:txBody>
      </p:sp>
    </p:spTree>
    <p:extLst>
      <p:ext uri="{BB962C8B-B14F-4D97-AF65-F5344CB8AC3E}">
        <p14:creationId xmlns:p14="http://schemas.microsoft.com/office/powerpoint/2010/main" val="1147428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Hypothesis Testing</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46236"/>
                <a:ext cx="8229600" cy="4906963"/>
              </a:xfrm>
            </p:spPr>
            <p:txBody>
              <a:bodyPr/>
              <a:lstStyle/>
              <a:p>
                <a:r>
                  <a:rPr lang="en-US" dirty="0" smtClean="0"/>
                  <a:t>Test statistic when </a:t>
                </a:r>
                <a14:m>
                  <m:oMath xmlns:m="http://schemas.openxmlformats.org/officeDocument/2006/math">
                    <m:sSub>
                      <m:sSubPr>
                        <m:ctrlPr>
                          <a:rPr lang="en-US" i="1" smtClean="0">
                            <a:latin typeface="Cambria Math"/>
                          </a:rPr>
                        </m:ctrlPr>
                      </m:sSubPr>
                      <m:e>
                        <m:r>
                          <a:rPr lang="en-US" i="1" smtClean="0">
                            <a:latin typeface="Cambria Math"/>
                            <a:ea typeface="Cambria Math"/>
                          </a:rPr>
                          <m:t>𝜎</m:t>
                        </m:r>
                      </m:e>
                      <m:sub>
                        <m:r>
                          <a:rPr lang="en-US" b="0" i="1" smtClean="0">
                            <a:latin typeface="Cambria Math"/>
                          </a:rPr>
                          <m:t>1</m:t>
                        </m:r>
                      </m:sub>
                    </m:sSub>
                  </m:oMath>
                </a14:m>
                <a:r>
                  <a:rPr lang="en-GB" dirty="0" smtClean="0"/>
                  <a:t> and </a:t>
                </a:r>
                <a14:m>
                  <m:oMath xmlns:m="http://schemas.openxmlformats.org/officeDocument/2006/math">
                    <m:sSub>
                      <m:sSubPr>
                        <m:ctrlPr>
                          <a:rPr lang="en-GB" i="1" smtClean="0">
                            <a:latin typeface="Cambria Math"/>
                          </a:rPr>
                        </m:ctrlPr>
                      </m:sSubPr>
                      <m:e>
                        <m:r>
                          <a:rPr lang="en-GB" i="1" smtClean="0">
                            <a:latin typeface="Cambria Math"/>
                            <a:ea typeface="Cambria Math"/>
                          </a:rPr>
                          <m:t>𝜎</m:t>
                        </m:r>
                      </m:e>
                      <m:sub>
                        <m:r>
                          <a:rPr lang="en-US" b="0" i="1" smtClean="0">
                            <a:latin typeface="Cambria Math"/>
                          </a:rPr>
                          <m:t>2</m:t>
                        </m:r>
                      </m:sub>
                    </m:sSub>
                  </m:oMath>
                </a14:m>
                <a:r>
                  <a:rPr lang="en-GB" dirty="0" smtClean="0"/>
                  <a:t> are </a:t>
                </a:r>
                <a:r>
                  <a:rPr lang="en-GB" u="sng" dirty="0" smtClean="0"/>
                  <a:t>known</a:t>
                </a:r>
              </a:p>
              <a:p>
                <a:endParaRPr lang="en-US" u="sng" dirty="0"/>
              </a:p>
              <a:p>
                <a:endParaRPr lang="en-US" u="sng" dirty="0" smtClean="0"/>
              </a:p>
              <a:p>
                <a:endParaRPr lang="en-US" u="sng" dirty="0"/>
              </a:p>
              <a:p>
                <a:endParaRPr lang="en-US" u="sng" dirty="0" smtClean="0"/>
              </a:p>
              <a:p>
                <a:r>
                  <a:rPr lang="en-US" dirty="0" smtClean="0"/>
                  <a:t>Test statistic when </a:t>
                </a:r>
                <a14:m>
                  <m:oMath xmlns:m="http://schemas.openxmlformats.org/officeDocument/2006/math">
                    <m:sSub>
                      <m:sSubPr>
                        <m:ctrlPr>
                          <a:rPr lang="en-US" i="1">
                            <a:latin typeface="Cambria Math"/>
                          </a:rPr>
                        </m:ctrlPr>
                      </m:sSubPr>
                      <m:e>
                        <m:r>
                          <a:rPr lang="en-US" i="1">
                            <a:latin typeface="Cambria Math"/>
                            <a:ea typeface="Cambria Math"/>
                          </a:rPr>
                          <m:t>𝜎</m:t>
                        </m:r>
                      </m:e>
                      <m:sub>
                        <m:r>
                          <a:rPr lang="en-US" i="1">
                            <a:latin typeface="Cambria Math"/>
                          </a:rPr>
                          <m:t>1</m:t>
                        </m:r>
                      </m:sub>
                    </m:sSub>
                  </m:oMath>
                </a14:m>
                <a:r>
                  <a:rPr lang="en-GB" dirty="0"/>
                  <a:t> and </a:t>
                </a:r>
                <a14:m>
                  <m:oMath xmlns:m="http://schemas.openxmlformats.org/officeDocument/2006/math">
                    <m:sSub>
                      <m:sSubPr>
                        <m:ctrlPr>
                          <a:rPr lang="en-GB" i="1">
                            <a:latin typeface="Cambria Math"/>
                          </a:rPr>
                        </m:ctrlPr>
                      </m:sSubPr>
                      <m:e>
                        <m:r>
                          <a:rPr lang="en-GB" i="1">
                            <a:latin typeface="Cambria Math"/>
                            <a:ea typeface="Cambria Math"/>
                          </a:rPr>
                          <m:t>𝜎</m:t>
                        </m:r>
                      </m:e>
                      <m:sub>
                        <m:r>
                          <a:rPr lang="en-US" i="1">
                            <a:latin typeface="Cambria Math"/>
                          </a:rPr>
                          <m:t>2</m:t>
                        </m:r>
                      </m:sub>
                    </m:sSub>
                  </m:oMath>
                </a14:m>
                <a:r>
                  <a:rPr lang="en-GB" dirty="0"/>
                  <a:t> </a:t>
                </a:r>
                <a:r>
                  <a:rPr lang="en-GB" dirty="0" smtClean="0"/>
                  <a:t>are </a:t>
                </a:r>
                <a:r>
                  <a:rPr lang="en-GB" u="sng" dirty="0" smtClean="0"/>
                  <a:t>unknown</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46236"/>
                <a:ext cx="8229600" cy="4906963"/>
              </a:xfrm>
              <a:blipFill rotWithShape="1">
                <a:blip r:embed="rId2"/>
                <a:stretch>
                  <a:fillRect l="-741" t="-1615"/>
                </a:stretch>
              </a:blipFill>
            </p:spPr>
            <p:txBody>
              <a:bodyPr/>
              <a:lstStyle/>
              <a:p>
                <a:r>
                  <a:rPr lang="en-GB">
                    <a:noFill/>
                  </a:rPr>
                  <a:t> </a:t>
                </a:r>
              </a:p>
            </p:txBody>
          </p:sp>
        </mc:Fallback>
      </mc:AlternateContent>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2286000"/>
            <a:ext cx="2228850" cy="1419225"/>
          </a:xfrm>
          <a:prstGeom prst="rect">
            <a:avLst/>
          </a:prstGeom>
          <a:solidFill>
            <a:schemeClr val="tx1"/>
          </a:solidFill>
          <a:ln>
            <a:noFill/>
          </a:ln>
          <a:effec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725" y="4876800"/>
            <a:ext cx="2905125" cy="1447800"/>
          </a:xfrm>
          <a:prstGeom prst="rect">
            <a:avLst/>
          </a:prstGeom>
          <a:solidFill>
            <a:schemeClr val="tx1"/>
          </a:solidFill>
          <a:ln>
            <a:noFill/>
          </a:ln>
          <a:effectLst/>
        </p:spPr>
      </p:pic>
    </p:spTree>
    <p:extLst>
      <p:ext uri="{BB962C8B-B14F-4D97-AF65-F5344CB8AC3E}">
        <p14:creationId xmlns:p14="http://schemas.microsoft.com/office/powerpoint/2010/main" val="1536553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Social Disorganization &amp; Violent Victimization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Low-SES neighborhoods</a:t>
                </a:r>
              </a:p>
              <a:p>
                <a:pPr lvl="1"/>
                <a:r>
                  <a:rPr lang="en-US" dirty="0" smtClean="0"/>
                  <a:t>n = 41, </a:t>
                </a:r>
                <a14:m>
                  <m:oMath xmlns:m="http://schemas.openxmlformats.org/officeDocument/2006/math">
                    <m:acc>
                      <m:accPr>
                        <m:chr m:val="̅"/>
                        <m:ctrlPr>
                          <a:rPr lang="en-US" i="1" smtClean="0">
                            <a:latin typeface="Cambria Math"/>
                          </a:rPr>
                        </m:ctrlPr>
                      </m:accPr>
                      <m:e>
                        <m:r>
                          <a:rPr lang="en-US" b="0" i="1" smtClean="0">
                            <a:latin typeface="Cambria Math"/>
                          </a:rPr>
                          <m:t>𝑥</m:t>
                        </m:r>
                      </m:e>
                    </m:acc>
                  </m:oMath>
                </a14:m>
                <a:r>
                  <a:rPr lang="en-GB" dirty="0" smtClean="0"/>
                  <a:t> = 12.4, </a:t>
                </a:r>
                <a14:m>
                  <m:oMath xmlns:m="http://schemas.openxmlformats.org/officeDocument/2006/math">
                    <m:sSup>
                      <m:sSupPr>
                        <m:ctrlPr>
                          <a:rPr lang="en-GB" i="1" smtClean="0">
                            <a:latin typeface="Cambria Math"/>
                          </a:rPr>
                        </m:ctrlPr>
                      </m:sSupPr>
                      <m:e>
                        <m:r>
                          <a:rPr lang="en-GB" i="1" smtClean="0">
                            <a:latin typeface="Cambria Math"/>
                            <a:ea typeface="Cambria Math"/>
                          </a:rPr>
                          <m:t>𝜎</m:t>
                        </m:r>
                      </m:e>
                      <m:sup>
                        <m:r>
                          <a:rPr lang="en-US" b="0" i="1" smtClean="0">
                            <a:latin typeface="Cambria Math"/>
                          </a:rPr>
                          <m:t>2</m:t>
                        </m:r>
                      </m:sup>
                    </m:sSup>
                  </m:oMath>
                </a14:m>
                <a:r>
                  <a:rPr lang="en-GB" dirty="0" smtClean="0"/>
                  <a:t> = 18.49</a:t>
                </a:r>
              </a:p>
              <a:p>
                <a:r>
                  <a:rPr lang="en-US" dirty="0" smtClean="0"/>
                  <a:t>High-SES neighborhoods</a:t>
                </a:r>
              </a:p>
              <a:p>
                <a:pPr lvl="1"/>
                <a:r>
                  <a:rPr lang="en-US" dirty="0" smtClean="0"/>
                  <a:t>n = 21, </a:t>
                </a:r>
                <a14:m>
                  <m:oMath xmlns:m="http://schemas.openxmlformats.org/officeDocument/2006/math">
                    <m:acc>
                      <m:accPr>
                        <m:chr m:val="̅"/>
                        <m:ctrlPr>
                          <a:rPr lang="en-US" i="1" smtClean="0">
                            <a:latin typeface="Cambria Math"/>
                          </a:rPr>
                        </m:ctrlPr>
                      </m:accPr>
                      <m:e>
                        <m:r>
                          <a:rPr lang="en-US" b="0" i="1" smtClean="0">
                            <a:latin typeface="Cambria Math"/>
                          </a:rPr>
                          <m:t>𝑥</m:t>
                        </m:r>
                      </m:e>
                    </m:acc>
                  </m:oMath>
                </a14:m>
                <a:r>
                  <a:rPr lang="en-GB" dirty="0" smtClean="0"/>
                  <a:t> = 5.2, </a:t>
                </a:r>
                <a14:m>
                  <m:oMath xmlns:m="http://schemas.openxmlformats.org/officeDocument/2006/math">
                    <m:sSup>
                      <m:sSupPr>
                        <m:ctrlPr>
                          <a:rPr lang="en-GB" i="1" smtClean="0">
                            <a:latin typeface="Cambria Math"/>
                          </a:rPr>
                        </m:ctrlPr>
                      </m:sSupPr>
                      <m:e>
                        <m:r>
                          <a:rPr lang="en-GB" i="1" smtClean="0">
                            <a:latin typeface="Cambria Math"/>
                            <a:ea typeface="Cambria Math"/>
                          </a:rPr>
                          <m:t>𝜎</m:t>
                        </m:r>
                      </m:e>
                      <m:sup>
                        <m:r>
                          <a:rPr lang="en-US" b="0" i="1" smtClean="0">
                            <a:latin typeface="Cambria Math"/>
                          </a:rPr>
                          <m:t>2</m:t>
                        </m:r>
                      </m:sup>
                    </m:sSup>
                  </m:oMath>
                </a14:m>
                <a:r>
                  <a:rPr lang="en-GB" dirty="0" smtClean="0"/>
                  <a:t> = 2.25</a:t>
                </a:r>
              </a:p>
              <a:p>
                <a:pPr lvl="1"/>
                <a:endParaRPr lang="en-US" dirty="0"/>
              </a:p>
              <a:p>
                <a:pPr lvl="1"/>
                <a:endParaRPr lang="en-US" dirty="0" smtClean="0"/>
              </a:p>
              <a:p>
                <a:r>
                  <a:rPr lang="en-US" dirty="0" smtClean="0"/>
                  <a:t>Research question</a:t>
                </a:r>
              </a:p>
              <a:p>
                <a:pPr lvl="1"/>
                <a:r>
                  <a:rPr lang="en-US" dirty="0" smtClean="0"/>
                  <a:t>Do people that live in low-SES neighborhoods have a different risk of victimization than people that live in high-SES neighborhoods?</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2826"/>
                </a:stretch>
              </a:blipFill>
            </p:spPr>
            <p:txBody>
              <a:bodyPr/>
              <a:lstStyle/>
              <a:p>
                <a:r>
                  <a:rPr lang="en-GB">
                    <a:noFill/>
                  </a:rPr>
                  <a:t> </a:t>
                </a:r>
              </a:p>
            </p:txBody>
          </p:sp>
        </mc:Fallback>
      </mc:AlternateContent>
    </p:spTree>
    <p:extLst>
      <p:ext uri="{BB962C8B-B14F-4D97-AF65-F5344CB8AC3E}">
        <p14:creationId xmlns:p14="http://schemas.microsoft.com/office/powerpoint/2010/main" val="1047813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Social Disorganization &amp; Violent Victimization (cont.)</a:t>
            </a:r>
            <a:endParaRPr lang="en-GB" dirty="0"/>
          </a:p>
        </p:txBody>
      </p:sp>
      <p:sp>
        <p:nvSpPr>
          <p:cNvPr id="3" name="Content Placeholder 2"/>
          <p:cNvSpPr>
            <a:spLocks noGrp="1"/>
          </p:cNvSpPr>
          <p:nvPr>
            <p:ph idx="1"/>
          </p:nvPr>
        </p:nvSpPr>
        <p:spPr/>
        <p:txBody>
          <a:bodyPr/>
          <a:lstStyle/>
          <a:p>
            <a:r>
              <a:rPr lang="en-US" dirty="0" smtClean="0"/>
              <a:t>Step 1: Formally state hypotheses</a:t>
            </a:r>
          </a:p>
          <a:p>
            <a:endParaRPr lang="en-US" dirty="0"/>
          </a:p>
          <a:p>
            <a:endParaRPr lang="en-US" dirty="0" smtClean="0"/>
          </a:p>
          <a:p>
            <a:endParaRPr lang="en-US" dirty="0"/>
          </a:p>
          <a:p>
            <a:r>
              <a:rPr lang="en-US" dirty="0" smtClean="0"/>
              <a:t>Step 2: Obtain a probability distribution</a:t>
            </a:r>
          </a:p>
          <a:p>
            <a:endParaRPr lang="en-US" dirty="0"/>
          </a:p>
          <a:p>
            <a:endParaRPr lang="en-US" dirty="0" smtClean="0"/>
          </a:p>
          <a:p>
            <a:r>
              <a:rPr lang="en-US" dirty="0" smtClean="0"/>
              <a:t>Step 3: Make decision rules</a:t>
            </a:r>
            <a:endParaRPr lang="en-GB" dirty="0"/>
          </a:p>
        </p:txBody>
      </p:sp>
    </p:spTree>
    <p:extLst>
      <p:ext uri="{BB962C8B-B14F-4D97-AF65-F5344CB8AC3E}">
        <p14:creationId xmlns:p14="http://schemas.microsoft.com/office/powerpoint/2010/main" val="2581055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Social Disorganization &amp; Violent Victimization (cont.)</a:t>
            </a:r>
            <a:endParaRPr lang="en-GB" dirty="0"/>
          </a:p>
        </p:txBody>
      </p:sp>
      <p:sp>
        <p:nvSpPr>
          <p:cNvPr id="3" name="Content Placeholder 2"/>
          <p:cNvSpPr>
            <a:spLocks noGrp="1"/>
          </p:cNvSpPr>
          <p:nvPr>
            <p:ph idx="1"/>
          </p:nvPr>
        </p:nvSpPr>
        <p:spPr/>
        <p:txBody>
          <a:bodyPr/>
          <a:lstStyle/>
          <a:p>
            <a:r>
              <a:rPr lang="en-US" dirty="0" smtClean="0"/>
              <a:t>Step 4: Calculate the test statistic</a:t>
            </a:r>
          </a:p>
          <a:p>
            <a:endParaRPr lang="en-US" dirty="0"/>
          </a:p>
          <a:p>
            <a:endParaRPr lang="en-US" dirty="0" smtClean="0"/>
          </a:p>
          <a:p>
            <a:endParaRPr lang="en-US" dirty="0"/>
          </a:p>
          <a:p>
            <a:endParaRPr lang="en-US" dirty="0" smtClean="0"/>
          </a:p>
          <a:p>
            <a:r>
              <a:rPr lang="en-US" dirty="0" smtClean="0"/>
              <a:t>Step 5: Make a decision about the null hypothesis</a:t>
            </a:r>
            <a:endParaRPr lang="en-GB" dirty="0"/>
          </a:p>
        </p:txBody>
      </p:sp>
    </p:spTree>
    <p:extLst>
      <p:ext uri="{BB962C8B-B14F-4D97-AF65-F5344CB8AC3E}">
        <p14:creationId xmlns:p14="http://schemas.microsoft.com/office/powerpoint/2010/main" val="2258146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Youth Employment &amp; Problem Behavior</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Workers</a:t>
                </a:r>
              </a:p>
              <a:p>
                <a:pPr lvl="1"/>
                <a:r>
                  <a:rPr lang="en-US" dirty="0" smtClean="0"/>
                  <a:t>n = 2243, </a:t>
                </a:r>
                <a14:m>
                  <m:oMath xmlns:m="http://schemas.openxmlformats.org/officeDocument/2006/math">
                    <m:acc>
                      <m:accPr>
                        <m:chr m:val="̅"/>
                        <m:ctrlPr>
                          <a:rPr lang="en-US" i="1" smtClean="0">
                            <a:latin typeface="Cambria Math"/>
                          </a:rPr>
                        </m:ctrlPr>
                      </m:accPr>
                      <m:e>
                        <m:r>
                          <a:rPr lang="en-US" b="0" i="1" smtClean="0">
                            <a:latin typeface="Cambria Math"/>
                          </a:rPr>
                          <m:t>𝑥</m:t>
                        </m:r>
                      </m:e>
                    </m:acc>
                  </m:oMath>
                </a14:m>
                <a:r>
                  <a:rPr lang="en-GB" dirty="0" smtClean="0"/>
                  <a:t> = 3.73, </a:t>
                </a:r>
                <a14:m>
                  <m:oMath xmlns:m="http://schemas.openxmlformats.org/officeDocument/2006/math">
                    <m:sSup>
                      <m:sSupPr>
                        <m:ctrlPr>
                          <a:rPr lang="en-GB" i="1" smtClean="0">
                            <a:latin typeface="Cambria Math"/>
                          </a:rPr>
                        </m:ctrlPr>
                      </m:sSupPr>
                      <m:e>
                        <m:r>
                          <a:rPr lang="en-US" b="0" i="1" smtClean="0">
                            <a:latin typeface="Cambria Math"/>
                          </a:rPr>
                          <m:t>𝑠</m:t>
                        </m:r>
                      </m:e>
                      <m:sup>
                        <m:r>
                          <a:rPr lang="en-US" b="0" i="1" smtClean="0">
                            <a:latin typeface="Cambria Math"/>
                          </a:rPr>
                          <m:t>2</m:t>
                        </m:r>
                      </m:sup>
                    </m:sSup>
                  </m:oMath>
                </a14:m>
                <a:r>
                  <a:rPr lang="en-GB" dirty="0" smtClean="0"/>
                  <a:t> = 12.95</a:t>
                </a:r>
              </a:p>
              <a:p>
                <a:r>
                  <a:rPr lang="en-US" dirty="0" smtClean="0"/>
                  <a:t>Non-workers</a:t>
                </a:r>
              </a:p>
              <a:p>
                <a:pPr lvl="1"/>
                <a:r>
                  <a:rPr lang="en-US" dirty="0" smtClean="0"/>
                  <a:t>n = 6679, </a:t>
                </a:r>
                <a14:m>
                  <m:oMath xmlns:m="http://schemas.openxmlformats.org/officeDocument/2006/math">
                    <m:acc>
                      <m:accPr>
                        <m:chr m:val="̅"/>
                        <m:ctrlPr>
                          <a:rPr lang="en-US" i="1" smtClean="0">
                            <a:latin typeface="Cambria Math"/>
                          </a:rPr>
                        </m:ctrlPr>
                      </m:accPr>
                      <m:e>
                        <m:r>
                          <a:rPr lang="en-US" b="0" i="1" smtClean="0">
                            <a:latin typeface="Cambria Math"/>
                          </a:rPr>
                          <m:t>𝑥</m:t>
                        </m:r>
                      </m:e>
                    </m:acc>
                  </m:oMath>
                </a14:m>
                <a:r>
                  <a:rPr lang="en-US" dirty="0" smtClean="0"/>
                  <a:t> = 2.22, </a:t>
                </a:r>
                <a14:m>
                  <m:oMath xmlns:m="http://schemas.openxmlformats.org/officeDocument/2006/math">
                    <m:sSup>
                      <m:sSupPr>
                        <m:ctrlPr>
                          <a:rPr lang="en-US" i="1" smtClean="0">
                            <a:latin typeface="Cambria Math"/>
                          </a:rPr>
                        </m:ctrlPr>
                      </m:sSupPr>
                      <m:e>
                        <m:r>
                          <a:rPr lang="en-US" b="0" i="1" smtClean="0">
                            <a:latin typeface="Cambria Math"/>
                          </a:rPr>
                          <m:t>𝑠</m:t>
                        </m:r>
                      </m:e>
                      <m:sup>
                        <m:r>
                          <a:rPr lang="en-US" b="0" i="1" smtClean="0">
                            <a:latin typeface="Cambria Math"/>
                          </a:rPr>
                          <m:t>2</m:t>
                        </m:r>
                      </m:sup>
                    </m:sSup>
                  </m:oMath>
                </a14:m>
                <a:r>
                  <a:rPr lang="en-US" dirty="0" smtClean="0"/>
                  <a:t> = 8.19</a:t>
                </a:r>
              </a:p>
              <a:p>
                <a:pPr lvl="1"/>
                <a:endParaRPr lang="en-US" dirty="0"/>
              </a:p>
              <a:p>
                <a:pPr lvl="1"/>
                <a:endParaRPr lang="en-US" dirty="0" smtClean="0"/>
              </a:p>
              <a:p>
                <a:r>
                  <a:rPr lang="en-US" dirty="0" smtClean="0"/>
                  <a:t>Research Question</a:t>
                </a:r>
              </a:p>
              <a:p>
                <a:pPr lvl="1"/>
                <a:r>
                  <a:rPr lang="en-US" dirty="0" smtClean="0"/>
                  <a:t>Do working youths engage in more problem behavior than non-working youths?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1750"/>
                </a:stretch>
              </a:blipFill>
            </p:spPr>
            <p:txBody>
              <a:bodyPr/>
              <a:lstStyle/>
              <a:p>
                <a:r>
                  <a:rPr lang="en-GB">
                    <a:noFill/>
                  </a:rPr>
                  <a:t> </a:t>
                </a:r>
              </a:p>
            </p:txBody>
          </p:sp>
        </mc:Fallback>
      </mc:AlternateContent>
    </p:spTree>
    <p:extLst>
      <p:ext uri="{BB962C8B-B14F-4D97-AF65-F5344CB8AC3E}">
        <p14:creationId xmlns:p14="http://schemas.microsoft.com/office/powerpoint/2010/main" val="2876374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Youth Employment &amp; Problem Behavior (cont.)</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6576349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Criminal Lifestyle &amp; Victimization</a:t>
            </a:r>
            <a:endParaRPr lang="en-GB" dirty="0"/>
          </a:p>
        </p:txBody>
      </p:sp>
      <p:sp>
        <p:nvSpPr>
          <p:cNvPr id="3" name="Content Placeholder 2"/>
          <p:cNvSpPr>
            <a:spLocks noGrp="1"/>
          </p:cNvSpPr>
          <p:nvPr>
            <p:ph idx="1"/>
          </p:nvPr>
        </p:nvSpPr>
        <p:spPr>
          <a:xfrm>
            <a:off x="457200" y="1646236"/>
            <a:ext cx="8229600" cy="5211763"/>
          </a:xfrm>
        </p:spPr>
        <p:txBody>
          <a:bodyPr/>
          <a:lstStyle/>
          <a:p>
            <a:r>
              <a:rPr lang="en-US" dirty="0" smtClean="0"/>
              <a:t>Victimization among self-report criminals and non-criminals</a:t>
            </a:r>
          </a:p>
          <a:p>
            <a:r>
              <a:rPr lang="en-US" dirty="0" smtClean="0"/>
              <a:t>Research Question</a:t>
            </a:r>
          </a:p>
          <a:p>
            <a:pPr lvl="1"/>
            <a:r>
              <a:rPr lang="en-US" dirty="0" smtClean="0"/>
              <a:t>Does a “criminal lifestyle” increase the likelihood of victimization?</a:t>
            </a: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3962400"/>
            <a:ext cx="5449888" cy="2590800"/>
          </a:xfrm>
          <a:prstGeom prst="rect">
            <a:avLst/>
          </a:prstGeom>
          <a:solidFill>
            <a:schemeClr val="tx1"/>
          </a:solidFill>
          <a:ln>
            <a:noFill/>
          </a:ln>
          <a:effectLst/>
        </p:spPr>
      </p:pic>
    </p:spTree>
    <p:extLst>
      <p:ext uri="{BB962C8B-B14F-4D97-AF65-F5344CB8AC3E}">
        <p14:creationId xmlns:p14="http://schemas.microsoft.com/office/powerpoint/2010/main" val="2178017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Criminal Lifestyle &amp; </a:t>
            </a:r>
            <a:br>
              <a:rPr lang="en-US" dirty="0" smtClean="0"/>
            </a:br>
            <a:r>
              <a:rPr lang="en-US" dirty="0" smtClean="0"/>
              <a:t>Victimization (cont.)</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2451741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Dating &amp; Delinquency</a:t>
            </a:r>
            <a:endParaRPr lang="en-GB" dirty="0"/>
          </a:p>
        </p:txBody>
      </p:sp>
      <p:sp>
        <p:nvSpPr>
          <p:cNvPr id="3" name="Content Placeholder 2"/>
          <p:cNvSpPr>
            <a:spLocks noGrp="1"/>
          </p:cNvSpPr>
          <p:nvPr>
            <p:ph idx="1"/>
          </p:nvPr>
        </p:nvSpPr>
        <p:spPr/>
        <p:txBody>
          <a:bodyPr/>
          <a:lstStyle/>
          <a:p>
            <a:r>
              <a:rPr lang="en-US" dirty="0" smtClean="0"/>
              <a:t>Delinquency among</a:t>
            </a:r>
          </a:p>
          <a:p>
            <a:pPr marL="0" indent="0">
              <a:buNone/>
            </a:pPr>
            <a:r>
              <a:rPr lang="en-US" dirty="0"/>
              <a:t> </a:t>
            </a:r>
            <a:r>
              <a:rPr lang="en-US" dirty="0" smtClean="0"/>
              <a:t>  self-report daters</a:t>
            </a:r>
          </a:p>
          <a:p>
            <a:pPr marL="0" indent="0">
              <a:buNone/>
            </a:pPr>
            <a:r>
              <a:rPr lang="en-US" dirty="0"/>
              <a:t> </a:t>
            </a:r>
            <a:r>
              <a:rPr lang="en-US" dirty="0" smtClean="0"/>
              <a:t>  &amp; non-daters</a:t>
            </a:r>
          </a:p>
          <a:p>
            <a:pPr marL="0" indent="0">
              <a:buNone/>
            </a:pPr>
            <a:endParaRPr lang="en-US" dirty="0"/>
          </a:p>
          <a:p>
            <a:r>
              <a:rPr lang="en-US" dirty="0" smtClean="0"/>
              <a:t>Research question</a:t>
            </a:r>
          </a:p>
          <a:p>
            <a:pPr lvl="1"/>
            <a:r>
              <a:rPr lang="en-US" dirty="0" smtClean="0"/>
              <a:t>Is there an association</a:t>
            </a:r>
          </a:p>
          <a:p>
            <a:pPr marL="411480" lvl="1" indent="0">
              <a:buNone/>
            </a:pPr>
            <a:r>
              <a:rPr lang="en-US" dirty="0"/>
              <a:t> </a:t>
            </a:r>
            <a:r>
              <a:rPr lang="en-US" dirty="0" smtClean="0"/>
              <a:t> between dating and</a:t>
            </a:r>
          </a:p>
          <a:p>
            <a:pPr marL="411480" lvl="1" indent="0">
              <a:buNone/>
            </a:pPr>
            <a:r>
              <a:rPr lang="en-US" dirty="0"/>
              <a:t> </a:t>
            </a:r>
            <a:r>
              <a:rPr lang="en-US" dirty="0" smtClean="0"/>
              <a:t> delinquency?</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28800"/>
            <a:ext cx="4041775" cy="3795712"/>
          </a:xfrm>
          <a:prstGeom prst="rect">
            <a:avLst/>
          </a:prstGeom>
          <a:solidFill>
            <a:schemeClr val="tx1"/>
          </a:solidFill>
          <a:ln>
            <a:noFill/>
          </a:ln>
          <a:effectLst/>
        </p:spPr>
      </p:pic>
    </p:spTree>
    <p:extLst>
      <p:ext uri="{BB962C8B-B14F-4D97-AF65-F5344CB8AC3E}">
        <p14:creationId xmlns:p14="http://schemas.microsoft.com/office/powerpoint/2010/main" val="1100778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Dating &amp; Delinquency (cont.)</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619571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Hypothesis Testing with Two Sample Means</a:t>
            </a:r>
            <a:endParaRPr lang="en-GB" dirty="0"/>
          </a:p>
        </p:txBody>
      </p:sp>
      <p:sp>
        <p:nvSpPr>
          <p:cNvPr id="3" name="Content Placeholder 2"/>
          <p:cNvSpPr>
            <a:spLocks noGrp="1"/>
          </p:cNvSpPr>
          <p:nvPr>
            <p:ph idx="1"/>
          </p:nvPr>
        </p:nvSpPr>
        <p:spPr/>
        <p:txBody>
          <a:bodyPr/>
          <a:lstStyle/>
          <a:p>
            <a:r>
              <a:rPr lang="en-US" dirty="0" smtClean="0"/>
              <a:t>Logic of two-sample inference</a:t>
            </a:r>
          </a:p>
          <a:p>
            <a:endParaRPr lang="en-US" dirty="0"/>
          </a:p>
          <a:p>
            <a:r>
              <a:rPr lang="en-US" dirty="0" smtClean="0"/>
              <a:t>Sampling distribution of mean differences</a:t>
            </a:r>
          </a:p>
          <a:p>
            <a:endParaRPr lang="en-US" dirty="0"/>
          </a:p>
          <a:p>
            <a:r>
              <a:rPr lang="en-US" dirty="0" smtClean="0"/>
              <a:t>Independent-samples hypothesis testing</a:t>
            </a:r>
            <a:endParaRPr lang="en-GB" dirty="0"/>
          </a:p>
        </p:txBody>
      </p:sp>
    </p:spTree>
    <p:extLst>
      <p:ext uri="{BB962C8B-B14F-4D97-AF65-F5344CB8AC3E}">
        <p14:creationId xmlns:p14="http://schemas.microsoft.com/office/powerpoint/2010/main" val="1756239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Inference with Two Sample Means</a:t>
            </a:r>
            <a:endParaRPr lang="en-GB" dirty="0"/>
          </a:p>
        </p:txBody>
      </p:sp>
      <p:sp>
        <p:nvSpPr>
          <p:cNvPr id="3" name="Content Placeholder 2"/>
          <p:cNvSpPr>
            <a:spLocks noGrp="1"/>
          </p:cNvSpPr>
          <p:nvPr>
            <p:ph idx="1"/>
          </p:nvPr>
        </p:nvSpPr>
        <p:spPr/>
        <p:txBody>
          <a:bodyPr/>
          <a:lstStyle/>
          <a:p>
            <a:r>
              <a:rPr lang="en-US" dirty="0" smtClean="0"/>
              <a:t>Non-independent-samples hypothesis testing</a:t>
            </a:r>
            <a:endParaRPr lang="en-GB" dirty="0"/>
          </a:p>
        </p:txBody>
      </p:sp>
    </p:spTree>
    <p:extLst>
      <p:ext uri="{BB962C8B-B14F-4D97-AF65-F5344CB8AC3E}">
        <p14:creationId xmlns:p14="http://schemas.microsoft.com/office/powerpoint/2010/main" val="198218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Non-independent Samples</a:t>
            </a:r>
            <a:endParaRPr lang="en-GB" dirty="0"/>
          </a:p>
        </p:txBody>
      </p:sp>
      <p:sp>
        <p:nvSpPr>
          <p:cNvPr id="3" name="Content Placeholder 2"/>
          <p:cNvSpPr>
            <a:spLocks noGrp="1"/>
          </p:cNvSpPr>
          <p:nvPr>
            <p:ph idx="1"/>
          </p:nvPr>
        </p:nvSpPr>
        <p:spPr/>
        <p:txBody>
          <a:bodyPr/>
          <a:lstStyle/>
          <a:p>
            <a:r>
              <a:rPr lang="en-US" dirty="0" smtClean="0"/>
              <a:t>Assumption of independent-samples H test</a:t>
            </a:r>
          </a:p>
          <a:p>
            <a:pPr lvl="1"/>
            <a:r>
              <a:rPr lang="en-US" dirty="0" smtClean="0"/>
              <a:t>The two samples must be independent of each other (i.e., both samples are randomly selected) and the fact that one case is selected into one sample does not affect the selection of a different case into the other sample</a:t>
            </a:r>
            <a:endParaRPr lang="en-GB" dirty="0"/>
          </a:p>
        </p:txBody>
      </p:sp>
    </p:spTree>
    <p:extLst>
      <p:ext uri="{BB962C8B-B14F-4D97-AF65-F5344CB8AC3E}">
        <p14:creationId xmlns:p14="http://schemas.microsoft.com/office/powerpoint/2010/main" val="129803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Non-Independent Samples (cont.)</a:t>
            </a:r>
            <a:endParaRPr lang="en-GB" dirty="0"/>
          </a:p>
        </p:txBody>
      </p:sp>
      <p:sp>
        <p:nvSpPr>
          <p:cNvPr id="3" name="Content Placeholder 2"/>
          <p:cNvSpPr>
            <a:spLocks noGrp="1"/>
          </p:cNvSpPr>
          <p:nvPr>
            <p:ph idx="1"/>
          </p:nvPr>
        </p:nvSpPr>
        <p:spPr/>
        <p:txBody>
          <a:bodyPr/>
          <a:lstStyle/>
          <a:p>
            <a:r>
              <a:rPr lang="en-US" dirty="0" smtClean="0"/>
              <a:t>There are times when the independence condition is deliberately violated</a:t>
            </a:r>
          </a:p>
          <a:p>
            <a:pPr lvl="1"/>
            <a:r>
              <a:rPr lang="en-US" dirty="0" smtClean="0"/>
              <a:t>“Before-and-after” design: dependent variable measured for each case at two points in time, with introduction of some treatment in between</a:t>
            </a:r>
          </a:p>
          <a:p>
            <a:pPr lvl="1"/>
            <a:r>
              <a:rPr lang="en-US" dirty="0" smtClean="0"/>
              <a:t>“Matched samples” design: individuals in treatment and control conditions matched on important characteristics</a:t>
            </a:r>
          </a:p>
          <a:p>
            <a:pPr lvl="2"/>
            <a:r>
              <a:rPr lang="en-US" dirty="0" smtClean="0"/>
              <a:t>e.g., age, gender, &amp; race</a:t>
            </a:r>
            <a:endParaRPr lang="en-GB" dirty="0"/>
          </a:p>
        </p:txBody>
      </p:sp>
    </p:spTree>
    <p:extLst>
      <p:ext uri="{BB962C8B-B14F-4D97-AF65-F5344CB8AC3E}">
        <p14:creationId xmlns:p14="http://schemas.microsoft.com/office/powerpoint/2010/main" val="3774524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Test Statistics</a:t>
            </a:r>
            <a:endParaRPr lang="en-GB" dirty="0"/>
          </a:p>
        </p:txBody>
      </p:sp>
      <p:sp>
        <p:nvSpPr>
          <p:cNvPr id="3" name="Content Placeholder 2"/>
          <p:cNvSpPr>
            <a:spLocks noGrp="1"/>
          </p:cNvSpPr>
          <p:nvPr>
            <p:ph idx="1"/>
          </p:nvPr>
        </p:nvSpPr>
        <p:spPr>
          <a:xfrm>
            <a:off x="457200" y="1646236"/>
            <a:ext cx="8229600" cy="4906963"/>
          </a:xfrm>
        </p:spPr>
        <p:txBody>
          <a:bodyPr/>
          <a:lstStyle/>
          <a:p>
            <a:r>
              <a:rPr lang="en-US" dirty="0" smtClean="0"/>
              <a:t>TS for independent samples</a:t>
            </a:r>
          </a:p>
          <a:p>
            <a:pPr lvl="1"/>
            <a:r>
              <a:rPr lang="en-US" dirty="0" smtClean="0"/>
              <a:t>Based on difference between two sample means</a:t>
            </a:r>
          </a:p>
          <a:p>
            <a:pPr lvl="1"/>
            <a:endParaRPr lang="en-US" dirty="0"/>
          </a:p>
          <a:p>
            <a:pPr lvl="1"/>
            <a:endParaRPr lang="en-US" dirty="0" smtClean="0"/>
          </a:p>
          <a:p>
            <a:pPr lvl="1"/>
            <a:endParaRPr lang="en-US" dirty="0"/>
          </a:p>
          <a:p>
            <a:r>
              <a:rPr lang="en-US" dirty="0" smtClean="0"/>
              <a:t>TS for non-independent samples</a:t>
            </a:r>
          </a:p>
          <a:p>
            <a:pPr lvl="1"/>
            <a:r>
              <a:rPr lang="en-US" dirty="0" smtClean="0"/>
              <a:t>Based on difference between the scores for each </a:t>
            </a:r>
            <a:r>
              <a:rPr lang="en-US" i="1" dirty="0" smtClean="0"/>
              <a:t>pair</a:t>
            </a:r>
            <a:r>
              <a:rPr lang="en-US" dirty="0" smtClean="0"/>
              <a:t> of observations</a:t>
            </a:r>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2" y="2667000"/>
            <a:ext cx="6580187" cy="1009650"/>
          </a:xfrm>
          <a:prstGeom prst="rect">
            <a:avLst/>
          </a:prstGeom>
          <a:solidFill>
            <a:schemeClr val="tx1"/>
          </a:solidFill>
          <a:ln>
            <a:noFill/>
          </a:ln>
          <a:effec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2" y="5410200"/>
            <a:ext cx="4057650" cy="952500"/>
          </a:xfrm>
          <a:prstGeom prst="rect">
            <a:avLst/>
          </a:prstGeom>
          <a:solidFill>
            <a:schemeClr val="tx1"/>
          </a:solidFill>
          <a:ln>
            <a:noFill/>
          </a:ln>
          <a:effectLst/>
        </p:spPr>
      </p:pic>
    </p:spTree>
    <p:extLst>
      <p:ext uri="{BB962C8B-B14F-4D97-AF65-F5344CB8AC3E}">
        <p14:creationId xmlns:p14="http://schemas.microsoft.com/office/powerpoint/2010/main" val="3936579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Does Crime Run in Families?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Youths with criminal parents matched with youths with non-criminal parents</a:t>
                </a:r>
              </a:p>
              <a:p>
                <a:pPr lvl="1"/>
                <a:r>
                  <a:rPr lang="en-US" dirty="0" smtClean="0"/>
                  <a:t>n = 121, </a:t>
                </a:r>
                <a14:m>
                  <m:oMath xmlns:m="http://schemas.openxmlformats.org/officeDocument/2006/math">
                    <m:sSub>
                      <m:sSubPr>
                        <m:ctrlPr>
                          <a:rPr lang="en-US" i="1" smtClean="0">
                            <a:latin typeface="Cambria Math"/>
                          </a:rPr>
                        </m:ctrlPr>
                      </m:sSubPr>
                      <m:e>
                        <m:acc>
                          <m:accPr>
                            <m:chr m:val="̅"/>
                            <m:ctrlPr>
                              <a:rPr lang="en-US" i="1" smtClean="0">
                                <a:latin typeface="Cambria Math"/>
                              </a:rPr>
                            </m:ctrlPr>
                          </m:accPr>
                          <m:e>
                            <m:r>
                              <a:rPr lang="en-US" b="0" i="1" smtClean="0">
                                <a:latin typeface="Cambria Math"/>
                              </a:rPr>
                              <m:t>𝑥</m:t>
                            </m:r>
                          </m:e>
                        </m:acc>
                      </m:e>
                      <m:sub>
                        <m:r>
                          <a:rPr lang="en-US" b="0" i="1" smtClean="0">
                            <a:latin typeface="Cambria Math"/>
                          </a:rPr>
                          <m:t>𝐷</m:t>
                        </m:r>
                      </m:sub>
                    </m:sSub>
                  </m:oMath>
                </a14:m>
                <a:r>
                  <a:rPr lang="en-GB" dirty="0" smtClean="0"/>
                  <a:t> = </a:t>
                </a:r>
                <a14:m>
                  <m:oMath xmlns:m="http://schemas.openxmlformats.org/officeDocument/2006/math">
                    <m:f>
                      <m:fPr>
                        <m:ctrlPr>
                          <a:rPr lang="en-GB" i="1" smtClean="0">
                            <a:latin typeface="Cambria Math"/>
                          </a:rPr>
                        </m:ctrlPr>
                      </m:fPr>
                      <m:num>
                        <m:nary>
                          <m:naryPr>
                            <m:chr m:val="∑"/>
                            <m:subHide m:val="on"/>
                            <m:supHide m:val="on"/>
                            <m:ctrlPr>
                              <a:rPr lang="en-GB" i="1" smtClean="0">
                                <a:latin typeface="Cambria Math"/>
                              </a:rPr>
                            </m:ctrlPr>
                          </m:naryPr>
                          <m:sub/>
                          <m:sup/>
                          <m:e>
                            <m:r>
                              <a:rPr lang="en-US" b="0" i="1" smtClean="0">
                                <a:latin typeface="Cambria Math"/>
                              </a:rPr>
                              <m:t>(</m:t>
                            </m:r>
                            <m:sSub>
                              <m:sSubPr>
                                <m:ctrlPr>
                                  <a:rPr lang="en-US" b="0" i="1" smtClean="0">
                                    <a:latin typeface="Cambria Math"/>
                                  </a:rPr>
                                </m:ctrlPr>
                              </m:sSubPr>
                              <m:e>
                                <m:r>
                                  <a:rPr lang="en-US" b="0" i="1" smtClean="0">
                                    <a:latin typeface="Cambria Math"/>
                                  </a:rPr>
                                  <m:t>𝑥</m:t>
                                </m:r>
                              </m:e>
                              <m:sub>
                                <m:r>
                                  <a:rPr lang="en-US" b="0" i="1" smtClean="0">
                                    <a:latin typeface="Cambria Math"/>
                                  </a:rPr>
                                  <m:t>𝐶</m:t>
                                </m:r>
                              </m:sub>
                            </m:sSub>
                            <m:r>
                              <a:rPr lang="en-US" b="0" i="1" smtClean="0">
                                <a:latin typeface="Cambria Math"/>
                              </a:rPr>
                              <m:t> − </m:t>
                            </m:r>
                            <m:sSub>
                              <m:sSubPr>
                                <m:ctrlPr>
                                  <a:rPr lang="en-US" b="0" i="1" smtClean="0">
                                    <a:latin typeface="Cambria Math"/>
                                  </a:rPr>
                                </m:ctrlPr>
                              </m:sSubPr>
                              <m:e>
                                <m:r>
                                  <a:rPr lang="en-US" b="0" i="1" smtClean="0">
                                    <a:latin typeface="Cambria Math"/>
                                  </a:rPr>
                                  <m:t>𝑥</m:t>
                                </m:r>
                              </m:e>
                              <m:sub>
                                <m:r>
                                  <a:rPr lang="en-US" b="0" i="1" smtClean="0">
                                    <a:latin typeface="Cambria Math"/>
                                  </a:rPr>
                                  <m:t>𝑁</m:t>
                                </m:r>
                              </m:sub>
                            </m:sSub>
                            <m:r>
                              <a:rPr lang="en-US" b="0" i="1" smtClean="0">
                                <a:latin typeface="Cambria Math"/>
                              </a:rPr>
                              <m:t>)</m:t>
                            </m:r>
                          </m:e>
                        </m:nary>
                      </m:num>
                      <m:den>
                        <m:r>
                          <a:rPr lang="en-US" b="0" i="1" smtClean="0">
                            <a:latin typeface="Cambria Math"/>
                          </a:rPr>
                          <m:t>𝑛</m:t>
                        </m:r>
                      </m:den>
                    </m:f>
                  </m:oMath>
                </a14:m>
                <a:r>
                  <a:rPr lang="en-GB" dirty="0" smtClean="0"/>
                  <a:t> = 5.75, </a:t>
                </a:r>
                <a14:m>
                  <m:oMath xmlns:m="http://schemas.openxmlformats.org/officeDocument/2006/math">
                    <m:sSub>
                      <m:sSubPr>
                        <m:ctrlPr>
                          <a:rPr lang="en-GB" i="1" smtClean="0">
                            <a:latin typeface="Cambria Math"/>
                          </a:rPr>
                        </m:ctrlPr>
                      </m:sSubPr>
                      <m:e>
                        <m:r>
                          <a:rPr lang="en-US" b="0" i="1" smtClean="0">
                            <a:latin typeface="Cambria Math"/>
                          </a:rPr>
                          <m:t>𝑠</m:t>
                        </m:r>
                      </m:e>
                      <m:sub>
                        <m:r>
                          <a:rPr lang="en-US" b="0" i="1" smtClean="0">
                            <a:latin typeface="Cambria Math"/>
                          </a:rPr>
                          <m:t>𝐷</m:t>
                        </m:r>
                      </m:sub>
                    </m:sSub>
                  </m:oMath>
                </a14:m>
                <a:r>
                  <a:rPr lang="en-GB" dirty="0" smtClean="0"/>
                  <a:t> = 4.25</a:t>
                </a:r>
              </a:p>
              <a:p>
                <a:pPr lvl="1"/>
                <a:endParaRPr lang="en-US" dirty="0"/>
              </a:p>
              <a:p>
                <a:r>
                  <a:rPr lang="en-US" dirty="0" smtClean="0"/>
                  <a:t>Step 1: Formally state hypotheses</a:t>
                </a:r>
              </a:p>
              <a:p>
                <a:endParaRPr lang="en-US" dirty="0" smtClean="0"/>
              </a:p>
              <a:p>
                <a:endParaRPr lang="en-US" dirty="0"/>
              </a:p>
              <a:p>
                <a:r>
                  <a:rPr lang="en-US" dirty="0" smtClean="0"/>
                  <a:t>Step 2: Obtain a probability distribution</a:t>
                </a:r>
              </a:p>
              <a:p>
                <a:endParaRPr lang="en-US" dirty="0"/>
              </a:p>
              <a:p>
                <a:r>
                  <a:rPr lang="en-US" dirty="0" smtClean="0"/>
                  <a:t>Step 3: Make decision rules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2826"/>
                </a:stretch>
              </a:blipFill>
            </p:spPr>
            <p:txBody>
              <a:bodyPr/>
              <a:lstStyle/>
              <a:p>
                <a:r>
                  <a:rPr lang="en-GB">
                    <a:noFill/>
                  </a:rPr>
                  <a:t> </a:t>
                </a:r>
              </a:p>
            </p:txBody>
          </p:sp>
        </mc:Fallback>
      </mc:AlternateContent>
    </p:spTree>
    <p:extLst>
      <p:ext uri="{BB962C8B-B14F-4D97-AF65-F5344CB8AC3E}">
        <p14:creationId xmlns:p14="http://schemas.microsoft.com/office/powerpoint/2010/main" val="146124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Does Crime Run in Families? (cont.)</a:t>
            </a:r>
            <a:endParaRPr lang="en-GB" dirty="0"/>
          </a:p>
        </p:txBody>
      </p:sp>
      <p:sp>
        <p:nvSpPr>
          <p:cNvPr id="3" name="Content Placeholder 2"/>
          <p:cNvSpPr>
            <a:spLocks noGrp="1"/>
          </p:cNvSpPr>
          <p:nvPr>
            <p:ph idx="1"/>
          </p:nvPr>
        </p:nvSpPr>
        <p:spPr/>
        <p:txBody>
          <a:bodyPr/>
          <a:lstStyle/>
          <a:p>
            <a:r>
              <a:rPr lang="en-US" dirty="0" smtClean="0"/>
              <a:t>Step 4: Calculate the test statistic</a:t>
            </a:r>
          </a:p>
          <a:p>
            <a:endParaRPr lang="en-US" dirty="0"/>
          </a:p>
          <a:p>
            <a:endParaRPr lang="en-US" dirty="0" smtClean="0"/>
          </a:p>
          <a:p>
            <a:endParaRPr lang="en-US" dirty="0"/>
          </a:p>
          <a:p>
            <a:endParaRPr lang="en-US" dirty="0" smtClean="0"/>
          </a:p>
          <a:p>
            <a:r>
              <a:rPr lang="en-US" dirty="0" smtClean="0"/>
              <a:t>Step 5: Make a decision about the null hypothesis</a:t>
            </a:r>
            <a:endParaRPr lang="en-GB" dirty="0"/>
          </a:p>
        </p:txBody>
      </p:sp>
    </p:spTree>
    <p:extLst>
      <p:ext uri="{BB962C8B-B14F-4D97-AF65-F5344CB8AC3E}">
        <p14:creationId xmlns:p14="http://schemas.microsoft.com/office/powerpoint/2010/main" val="38627514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Do Formal Sanctions Deter?</a:t>
            </a:r>
            <a:endParaRPr lang="en-GB" dirty="0"/>
          </a:p>
        </p:txBody>
      </p:sp>
      <p:sp>
        <p:nvSpPr>
          <p:cNvPr id="3" name="Content Placeholder 2"/>
          <p:cNvSpPr>
            <a:spLocks noGrp="1"/>
          </p:cNvSpPr>
          <p:nvPr>
            <p:ph idx="1"/>
          </p:nvPr>
        </p:nvSpPr>
        <p:spPr/>
        <p:txBody>
          <a:bodyPr/>
          <a:lstStyle/>
          <a:p>
            <a:r>
              <a:rPr lang="en-US" dirty="0" smtClean="0"/>
              <a:t>Arrests among</a:t>
            </a:r>
          </a:p>
          <a:p>
            <a:pPr marL="0" indent="0">
              <a:buNone/>
            </a:pPr>
            <a:r>
              <a:rPr lang="en-US" dirty="0" smtClean="0"/>
              <a:t>   offenders appearing</a:t>
            </a:r>
          </a:p>
          <a:p>
            <a:pPr marL="0" indent="0">
              <a:buNone/>
            </a:pPr>
            <a:r>
              <a:rPr lang="en-US" dirty="0"/>
              <a:t> </a:t>
            </a:r>
            <a:r>
              <a:rPr lang="en-US" dirty="0" smtClean="0"/>
              <a:t>  in court</a:t>
            </a:r>
          </a:p>
          <a:p>
            <a:pPr marL="0" indent="0">
              <a:buNone/>
            </a:pPr>
            <a:endParaRPr lang="en-US" dirty="0"/>
          </a:p>
          <a:p>
            <a:pPr marL="0" indent="0">
              <a:buNone/>
            </a:pPr>
            <a:endParaRPr lang="en-US" dirty="0" smtClean="0"/>
          </a:p>
          <a:p>
            <a:r>
              <a:rPr lang="en-US" dirty="0" smtClean="0"/>
              <a:t>Research question</a:t>
            </a:r>
          </a:p>
          <a:p>
            <a:pPr lvl="1"/>
            <a:r>
              <a:rPr lang="en-US" dirty="0" smtClean="0"/>
              <a:t>Do formal sanctions</a:t>
            </a:r>
          </a:p>
          <a:p>
            <a:pPr marL="411480" lvl="1" indent="0">
              <a:buNone/>
            </a:pPr>
            <a:r>
              <a:rPr lang="en-US" dirty="0"/>
              <a:t> </a:t>
            </a:r>
            <a:r>
              <a:rPr lang="en-US" dirty="0" smtClean="0"/>
              <a:t>  deter crime?</a:t>
            </a:r>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905000"/>
            <a:ext cx="3054350" cy="4151312"/>
          </a:xfrm>
          <a:prstGeom prst="rect">
            <a:avLst/>
          </a:prstGeom>
          <a:solidFill>
            <a:schemeClr val="tx1"/>
          </a:solidFill>
          <a:ln>
            <a:noFill/>
          </a:ln>
          <a:effectLst/>
        </p:spPr>
      </p:pic>
    </p:spTree>
    <p:extLst>
      <p:ext uri="{BB962C8B-B14F-4D97-AF65-F5344CB8AC3E}">
        <p14:creationId xmlns:p14="http://schemas.microsoft.com/office/powerpoint/2010/main" val="443067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Do Formal Sanctions Deter? (cont.)</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4440578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Test Scores</a:t>
            </a:r>
            <a:endParaRPr lang="en-GB" dirty="0"/>
          </a:p>
        </p:txBody>
      </p:sp>
      <p:sp>
        <p:nvSpPr>
          <p:cNvPr id="3" name="Content Placeholder 2"/>
          <p:cNvSpPr>
            <a:spLocks noGrp="1"/>
          </p:cNvSpPr>
          <p:nvPr>
            <p:ph idx="1"/>
          </p:nvPr>
        </p:nvSpPr>
        <p:spPr/>
        <p:txBody>
          <a:bodyPr/>
          <a:lstStyle/>
          <a:p>
            <a:r>
              <a:rPr lang="en-US" dirty="0" smtClean="0"/>
              <a:t>After-school tutoring</a:t>
            </a:r>
          </a:p>
          <a:p>
            <a:pPr marL="0" indent="0">
              <a:buNone/>
            </a:pPr>
            <a:r>
              <a:rPr lang="en-US" dirty="0" smtClean="0"/>
              <a:t>   program to raise test </a:t>
            </a:r>
          </a:p>
          <a:p>
            <a:pPr marL="0" indent="0">
              <a:buNone/>
            </a:pPr>
            <a:r>
              <a:rPr lang="en-US" dirty="0"/>
              <a:t> </a:t>
            </a:r>
            <a:r>
              <a:rPr lang="en-US" dirty="0" smtClean="0"/>
              <a:t>  scores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smtClean="0"/>
              <a:t>Research question</a:t>
            </a:r>
          </a:p>
          <a:p>
            <a:pPr lvl="1"/>
            <a:r>
              <a:rPr lang="en-US" dirty="0" smtClean="0"/>
              <a:t>Is the program effective in raising test scores?</a:t>
            </a:r>
            <a:endParaRPr lang="en-GB"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057400"/>
            <a:ext cx="3593540" cy="2322512"/>
          </a:xfrm>
          <a:prstGeom prst="rect">
            <a:avLst/>
          </a:prstGeom>
          <a:solidFill>
            <a:schemeClr val="tx1"/>
          </a:solidFill>
          <a:ln>
            <a:noFill/>
          </a:ln>
          <a:effectLst/>
        </p:spPr>
      </p:pic>
    </p:spTree>
    <p:extLst>
      <p:ext uri="{BB962C8B-B14F-4D97-AF65-F5344CB8AC3E}">
        <p14:creationId xmlns:p14="http://schemas.microsoft.com/office/powerpoint/2010/main" val="28640829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Test Scores (cont.)</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70951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Logic of Two-Sample Inference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Research Question</a:t>
                </a:r>
              </a:p>
              <a:p>
                <a:pPr lvl="1"/>
                <a:r>
                  <a:rPr lang="en-US" dirty="0" smtClean="0"/>
                  <a:t>Are these two samples drawn from a single population with mean </a:t>
                </a:r>
                <a14:m>
                  <m:oMath xmlns:m="http://schemas.openxmlformats.org/officeDocument/2006/math">
                    <m:r>
                      <a:rPr lang="en-US" i="1" smtClean="0">
                        <a:latin typeface="Cambria Math"/>
                        <a:ea typeface="Cambria Math"/>
                      </a:rPr>
                      <m:t>𝜇</m:t>
                    </m:r>
                  </m:oMath>
                </a14:m>
                <a:r>
                  <a:rPr lang="en-GB" dirty="0" smtClean="0"/>
                  <a:t>, or are they subsets of two different populations with means </a:t>
                </a:r>
                <a14:m>
                  <m:oMath xmlns:m="http://schemas.openxmlformats.org/officeDocument/2006/math">
                    <m:sSub>
                      <m:sSubPr>
                        <m:ctrlPr>
                          <a:rPr lang="en-GB" i="1" smtClean="0">
                            <a:latin typeface="Cambria Math"/>
                          </a:rPr>
                        </m:ctrlPr>
                      </m:sSubPr>
                      <m:e>
                        <m:r>
                          <a:rPr lang="en-GB" i="1" smtClean="0">
                            <a:latin typeface="Cambria Math"/>
                            <a:ea typeface="Cambria Math"/>
                          </a:rPr>
                          <m:t>𝜇</m:t>
                        </m:r>
                      </m:e>
                      <m:sub>
                        <m:r>
                          <a:rPr lang="en-US" b="0" i="1" smtClean="0">
                            <a:latin typeface="Cambria Math"/>
                          </a:rPr>
                          <m:t>1</m:t>
                        </m:r>
                      </m:sub>
                    </m:sSub>
                  </m:oMath>
                </a14:m>
                <a:r>
                  <a:rPr lang="en-GB" dirty="0" smtClean="0"/>
                  <a:t> and </a:t>
                </a:r>
                <a14:m>
                  <m:oMath xmlns:m="http://schemas.openxmlformats.org/officeDocument/2006/math">
                    <m:sSub>
                      <m:sSubPr>
                        <m:ctrlPr>
                          <a:rPr lang="en-GB" i="1" smtClean="0">
                            <a:latin typeface="Cambria Math"/>
                          </a:rPr>
                        </m:ctrlPr>
                      </m:sSubPr>
                      <m:e>
                        <m:r>
                          <a:rPr lang="en-GB" i="1" smtClean="0">
                            <a:latin typeface="Cambria Math"/>
                            <a:ea typeface="Cambria Math"/>
                          </a:rPr>
                          <m:t>𝜇</m:t>
                        </m:r>
                      </m:e>
                      <m:sub>
                        <m:r>
                          <a:rPr lang="en-US" b="0" i="1" smtClean="0">
                            <a:latin typeface="Cambria Math"/>
                          </a:rPr>
                          <m:t>2</m:t>
                        </m:r>
                      </m:sub>
                    </m:sSub>
                  </m:oMath>
                </a14:m>
                <a:r>
                  <a:rPr lang="en-GB" dirty="0" smtClean="0"/>
                  <a:t>, respectively?</a:t>
                </a:r>
              </a:p>
              <a:p>
                <a:pPr lvl="1"/>
                <a:endParaRPr lang="en-US" dirty="0"/>
              </a:p>
              <a:p>
                <a:pPr lvl="1"/>
                <a:endParaRPr lang="en-US" dirty="0" smtClean="0"/>
              </a:p>
              <a:p>
                <a:r>
                  <a:rPr lang="en-US" dirty="0" smtClean="0"/>
                  <a:t>Under the null hypothesis, the samples are drawn from the same population</a:t>
                </a:r>
              </a:p>
              <a:p>
                <a:pPr lvl="1"/>
                <a14:m>
                  <m:oMath xmlns:m="http://schemas.openxmlformats.org/officeDocument/2006/math">
                    <m:sSub>
                      <m:sSubPr>
                        <m:ctrlPr>
                          <a:rPr lang="en-GB" i="1" smtClean="0">
                            <a:latin typeface="Cambria Math"/>
                          </a:rPr>
                        </m:ctrlPr>
                      </m:sSubPr>
                      <m:e>
                        <m:r>
                          <a:rPr lang="en-US" b="0" i="1" smtClean="0">
                            <a:latin typeface="Cambria Math"/>
                          </a:rPr>
                          <m:t>𝐻</m:t>
                        </m:r>
                      </m:e>
                      <m:sub>
                        <m:r>
                          <a:rPr lang="en-US" b="0" i="1" smtClean="0">
                            <a:latin typeface="Cambria Math"/>
                          </a:rPr>
                          <m:t>0</m:t>
                        </m:r>
                      </m:sub>
                    </m:sSub>
                    <m:r>
                      <a:rPr lang="en-US" b="0" i="1" smtClean="0">
                        <a:latin typeface="Cambria Math"/>
                      </a:rPr>
                      <m:t>: </m:t>
                    </m:r>
                    <m:sSub>
                      <m:sSubPr>
                        <m:ctrlPr>
                          <a:rPr lang="en-US" b="0" i="1" smtClean="0">
                            <a:latin typeface="Cambria Math"/>
                          </a:rPr>
                        </m:ctrlPr>
                      </m:sSubPr>
                      <m:e>
                        <m:r>
                          <a:rPr lang="en-US" b="0" i="1" smtClean="0">
                            <a:latin typeface="Cambria Math"/>
                            <a:ea typeface="Cambria Math"/>
                          </a:rPr>
                          <m:t>𝜇</m:t>
                        </m:r>
                      </m:e>
                      <m:sub>
                        <m:r>
                          <a:rPr lang="en-US" b="0" i="1" smtClean="0">
                            <a:latin typeface="Cambria Math"/>
                          </a:rPr>
                          <m:t>1</m:t>
                        </m:r>
                      </m:sub>
                    </m:sSub>
                    <m:r>
                      <a:rPr lang="en-US" b="0" i="1" smtClean="0">
                        <a:latin typeface="Cambria Math"/>
                      </a:rPr>
                      <m:t>= </m:t>
                    </m:r>
                    <m:sSub>
                      <m:sSubPr>
                        <m:ctrlPr>
                          <a:rPr lang="en-US" b="0" i="1" smtClean="0">
                            <a:latin typeface="Cambria Math"/>
                          </a:rPr>
                        </m:ctrlPr>
                      </m:sSubPr>
                      <m:e>
                        <m:r>
                          <a:rPr lang="en-US" b="0" i="1" smtClean="0">
                            <a:latin typeface="Cambria Math"/>
                            <a:ea typeface="Cambria Math"/>
                          </a:rPr>
                          <m:t>𝜇</m:t>
                        </m:r>
                      </m:e>
                      <m:sub>
                        <m:r>
                          <a:rPr lang="en-US" b="0" i="1" smtClean="0">
                            <a:latin typeface="Cambria Math"/>
                          </a:rPr>
                          <m:t>2</m:t>
                        </m:r>
                      </m:sub>
                    </m:sSub>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2826" r="-2444"/>
                </a:stretch>
              </a:blipFill>
            </p:spPr>
            <p:txBody>
              <a:bodyPr/>
              <a:lstStyle/>
              <a:p>
                <a:r>
                  <a:rPr lang="en-GB">
                    <a:noFill/>
                  </a:rPr>
                  <a:t> </a:t>
                </a:r>
              </a:p>
            </p:txBody>
          </p:sp>
        </mc:Fallback>
      </mc:AlternateContent>
    </p:spTree>
    <p:extLst>
      <p:ext uri="{BB962C8B-B14F-4D97-AF65-F5344CB8AC3E}">
        <p14:creationId xmlns:p14="http://schemas.microsoft.com/office/powerpoint/2010/main" val="1391106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Youth Employment &amp; Problem Behavior</a:t>
            </a:r>
            <a:endParaRPr lang="en-GB" dirty="0"/>
          </a:p>
        </p:txBody>
      </p:sp>
      <p:sp>
        <p:nvSpPr>
          <p:cNvPr id="3" name="Content Placeholder 2"/>
          <p:cNvSpPr>
            <a:spLocks noGrp="1"/>
          </p:cNvSpPr>
          <p:nvPr>
            <p:ph idx="1"/>
          </p:nvPr>
        </p:nvSpPr>
        <p:spPr>
          <a:xfrm>
            <a:off x="228600" y="1371600"/>
            <a:ext cx="8458200" cy="5257799"/>
          </a:xfrm>
        </p:spPr>
        <p:txBody>
          <a:bodyPr/>
          <a:lstStyle/>
          <a:p>
            <a:r>
              <a:rPr lang="en-US" dirty="0" smtClean="0"/>
              <a:t>Transition to work</a:t>
            </a:r>
          </a:p>
          <a:p>
            <a:endParaRPr lang="en-US" dirty="0"/>
          </a:p>
          <a:p>
            <a:endParaRPr lang="en-US" dirty="0" smtClean="0"/>
          </a:p>
          <a:p>
            <a:endParaRPr lang="en-US" dirty="0"/>
          </a:p>
          <a:p>
            <a:r>
              <a:rPr lang="en-US" dirty="0" smtClean="0"/>
              <a:t>Research Question</a:t>
            </a:r>
          </a:p>
          <a:p>
            <a:pPr lvl="1"/>
            <a:r>
              <a:rPr lang="en-US" dirty="0" smtClean="0"/>
              <a:t>Is the transition to</a:t>
            </a:r>
          </a:p>
          <a:p>
            <a:pPr marL="411480" lvl="1" indent="0">
              <a:buNone/>
            </a:pPr>
            <a:r>
              <a:rPr lang="en-US" dirty="0"/>
              <a:t> </a:t>
            </a:r>
            <a:r>
              <a:rPr lang="en-US" dirty="0" smtClean="0"/>
              <a:t>  youth employment</a:t>
            </a:r>
          </a:p>
          <a:p>
            <a:pPr marL="411480" lvl="1" indent="0">
              <a:buNone/>
            </a:pPr>
            <a:r>
              <a:rPr lang="en-US" dirty="0"/>
              <a:t> </a:t>
            </a:r>
            <a:r>
              <a:rPr lang="en-US" dirty="0" smtClean="0"/>
              <a:t>  </a:t>
            </a:r>
            <a:r>
              <a:rPr lang="en-US" dirty="0" err="1" smtClean="0"/>
              <a:t>criminogenic</a:t>
            </a:r>
            <a:r>
              <a:rPr lang="en-US" dirty="0" smtClean="0"/>
              <a:t>?</a:t>
            </a:r>
            <a:endParaRPr lang="en-GB"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524000"/>
            <a:ext cx="4121150" cy="4945062"/>
          </a:xfrm>
          <a:prstGeom prst="rect">
            <a:avLst/>
          </a:prstGeom>
          <a:solidFill>
            <a:schemeClr val="tx1"/>
          </a:solidFill>
          <a:ln>
            <a:noFill/>
          </a:ln>
          <a:effectLst/>
        </p:spPr>
      </p:pic>
    </p:spTree>
    <p:extLst>
      <p:ext uri="{BB962C8B-B14F-4D97-AF65-F5344CB8AC3E}">
        <p14:creationId xmlns:p14="http://schemas.microsoft.com/office/powerpoint/2010/main" val="973492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Youth Employment &amp; Problem Behavior </a:t>
            </a:r>
            <a:r>
              <a:rPr lang="en-US" smtClean="0"/>
              <a:t>(cont.)</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0504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Two Possible Answers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Yes, the samples are drawn from the same population</a:t>
                </a:r>
              </a:p>
              <a:p>
                <a:pPr lvl="1"/>
                <a:r>
                  <a:rPr lang="en-US" dirty="0" smtClean="0"/>
                  <a:t>The observed difference between </a:t>
                </a:r>
                <a14:m>
                  <m:oMath xmlns:m="http://schemas.openxmlformats.org/officeDocument/2006/math">
                    <m:sSub>
                      <m:sSubPr>
                        <m:ctrlPr>
                          <a:rPr lang="en-US" i="1" smtClean="0">
                            <a:latin typeface="Cambria Math"/>
                          </a:rPr>
                        </m:ctrlPr>
                      </m:sSubPr>
                      <m:e>
                        <m:acc>
                          <m:accPr>
                            <m:chr m:val="̅"/>
                            <m:ctrlPr>
                              <a:rPr lang="en-US" i="1" smtClean="0">
                                <a:latin typeface="Cambria Math"/>
                              </a:rPr>
                            </m:ctrlPr>
                          </m:accPr>
                          <m:e>
                            <m:r>
                              <a:rPr lang="en-US" b="0" i="1" smtClean="0">
                                <a:latin typeface="Cambria Math"/>
                              </a:rPr>
                              <m:t>𝑥</m:t>
                            </m:r>
                          </m:e>
                        </m:acc>
                      </m:e>
                      <m:sub>
                        <m:r>
                          <a:rPr lang="en-US" b="0" i="1" smtClean="0">
                            <a:latin typeface="Cambria Math"/>
                          </a:rPr>
                          <m:t>1</m:t>
                        </m:r>
                      </m:sub>
                    </m:sSub>
                  </m:oMath>
                </a14:m>
                <a:r>
                  <a:rPr lang="en-GB" dirty="0" smtClean="0"/>
                  <a:t> and </a:t>
                </a:r>
                <a14:m>
                  <m:oMath xmlns:m="http://schemas.openxmlformats.org/officeDocument/2006/math">
                    <m:sSub>
                      <m:sSubPr>
                        <m:ctrlPr>
                          <a:rPr lang="en-GB" i="1" smtClean="0">
                            <a:latin typeface="Cambria Math"/>
                          </a:rPr>
                        </m:ctrlPr>
                      </m:sSubPr>
                      <m:e>
                        <m:acc>
                          <m:accPr>
                            <m:chr m:val="̅"/>
                            <m:ctrlPr>
                              <a:rPr lang="en-GB" i="1" smtClean="0">
                                <a:latin typeface="Cambria Math"/>
                              </a:rPr>
                            </m:ctrlPr>
                          </m:accPr>
                          <m:e>
                            <m:r>
                              <a:rPr lang="en-US" b="0" i="1" smtClean="0">
                                <a:latin typeface="Cambria Math"/>
                              </a:rPr>
                              <m:t>𝑥</m:t>
                            </m:r>
                          </m:e>
                        </m:acc>
                      </m:e>
                      <m:sub>
                        <m:r>
                          <a:rPr lang="en-US" b="0" i="1" smtClean="0">
                            <a:latin typeface="Cambria Math"/>
                          </a:rPr>
                          <m:t>2</m:t>
                        </m:r>
                      </m:sub>
                    </m:sSub>
                  </m:oMath>
                </a14:m>
                <a:r>
                  <a:rPr lang="en-GB" dirty="0" smtClean="0"/>
                  <a:t> reflects a </a:t>
                </a:r>
                <a:r>
                  <a:rPr lang="en-GB" u="sng" dirty="0" smtClean="0"/>
                  <a:t>random</a:t>
                </a:r>
                <a:r>
                  <a:rPr lang="en-GB" dirty="0" smtClean="0"/>
                  <a:t> difference</a:t>
                </a:r>
              </a:p>
              <a:p>
                <a:pPr lvl="1"/>
                <a:endParaRPr lang="en-US" dirty="0"/>
              </a:p>
              <a:p>
                <a:r>
                  <a:rPr lang="en-US" dirty="0" smtClean="0"/>
                  <a:t>No, the samples are drawn from different populations</a:t>
                </a:r>
              </a:p>
              <a:p>
                <a:pPr lvl="1"/>
                <a:r>
                  <a:rPr lang="en-US" dirty="0" smtClean="0"/>
                  <a:t>The observed difference between </a:t>
                </a:r>
                <a14:m>
                  <m:oMath xmlns:m="http://schemas.openxmlformats.org/officeDocument/2006/math">
                    <m:sSub>
                      <m:sSubPr>
                        <m:ctrlPr>
                          <a:rPr lang="en-US" i="1" smtClean="0">
                            <a:latin typeface="Cambria Math"/>
                          </a:rPr>
                        </m:ctrlPr>
                      </m:sSubPr>
                      <m:e>
                        <m:acc>
                          <m:accPr>
                            <m:chr m:val="̅"/>
                            <m:ctrlPr>
                              <a:rPr lang="en-US" i="1" smtClean="0">
                                <a:latin typeface="Cambria Math"/>
                              </a:rPr>
                            </m:ctrlPr>
                          </m:accPr>
                          <m:e>
                            <m:r>
                              <a:rPr lang="en-US" b="0" i="1" smtClean="0">
                                <a:latin typeface="Cambria Math"/>
                              </a:rPr>
                              <m:t>𝑥</m:t>
                            </m:r>
                          </m:e>
                        </m:acc>
                      </m:e>
                      <m:sub>
                        <m:r>
                          <a:rPr lang="en-US" b="0" i="1" smtClean="0">
                            <a:latin typeface="Cambria Math"/>
                          </a:rPr>
                          <m:t>1</m:t>
                        </m:r>
                      </m:sub>
                    </m:sSub>
                  </m:oMath>
                </a14:m>
                <a:r>
                  <a:rPr lang="en-GB" dirty="0" smtClean="0"/>
                  <a:t> and </a:t>
                </a:r>
                <a14:m>
                  <m:oMath xmlns:m="http://schemas.openxmlformats.org/officeDocument/2006/math">
                    <m:sSub>
                      <m:sSubPr>
                        <m:ctrlPr>
                          <a:rPr lang="en-GB" i="1" smtClean="0">
                            <a:latin typeface="Cambria Math"/>
                          </a:rPr>
                        </m:ctrlPr>
                      </m:sSubPr>
                      <m:e>
                        <m:acc>
                          <m:accPr>
                            <m:chr m:val="̅"/>
                            <m:ctrlPr>
                              <a:rPr lang="en-GB" i="1" smtClean="0">
                                <a:latin typeface="Cambria Math"/>
                              </a:rPr>
                            </m:ctrlPr>
                          </m:accPr>
                          <m:e>
                            <m:r>
                              <a:rPr lang="en-US" b="0" i="1" smtClean="0">
                                <a:latin typeface="Cambria Math"/>
                              </a:rPr>
                              <m:t>𝑥</m:t>
                            </m:r>
                          </m:e>
                        </m:acc>
                      </m:e>
                      <m:sub>
                        <m:r>
                          <a:rPr lang="en-US" b="0" i="1" smtClean="0">
                            <a:latin typeface="Cambria Math"/>
                          </a:rPr>
                          <m:t>2</m:t>
                        </m:r>
                      </m:sub>
                    </m:sSub>
                  </m:oMath>
                </a14:m>
                <a:r>
                  <a:rPr lang="en-GB" dirty="0" smtClean="0"/>
                  <a:t> reflects a </a:t>
                </a:r>
                <a:r>
                  <a:rPr lang="en-GB" u="sng" dirty="0" smtClean="0"/>
                  <a:t>systematic</a:t>
                </a:r>
                <a:r>
                  <a:rPr lang="en-GB" dirty="0" smtClean="0"/>
                  <a:t> difference</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1750" r="-2519"/>
                </a:stretch>
              </a:blipFill>
            </p:spPr>
            <p:txBody>
              <a:bodyPr/>
              <a:lstStyle/>
              <a:p>
                <a:r>
                  <a:rPr lang="en-GB">
                    <a:noFill/>
                  </a:rPr>
                  <a:t> </a:t>
                </a:r>
              </a:p>
            </p:txBody>
          </p:sp>
        </mc:Fallback>
      </mc:AlternateContent>
    </p:spTree>
    <p:extLst>
      <p:ext uri="{BB962C8B-B14F-4D97-AF65-F5344CB8AC3E}">
        <p14:creationId xmlns:p14="http://schemas.microsoft.com/office/powerpoint/2010/main" val="3478831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Sampling Distribution of Mean Differences</a:t>
            </a:r>
            <a:endParaRPr lang="en-GB" dirty="0"/>
          </a:p>
        </p:txBody>
      </p:sp>
      <p:sp>
        <p:nvSpPr>
          <p:cNvPr id="3" name="Content Placeholder 2"/>
          <p:cNvSpPr>
            <a:spLocks noGrp="1"/>
          </p:cNvSpPr>
          <p:nvPr>
            <p:ph idx="1"/>
          </p:nvPr>
        </p:nvSpPr>
        <p:spPr/>
        <p:txBody>
          <a:bodyPr/>
          <a:lstStyle/>
          <a:p>
            <a:r>
              <a:rPr lang="en-US" dirty="0" smtClean="0"/>
              <a:t>Probability theory</a:t>
            </a:r>
          </a:p>
          <a:p>
            <a:pPr lvl="1"/>
            <a:r>
              <a:rPr lang="en-US" dirty="0" smtClean="0"/>
              <a:t>How likely it is that we would observe the difference between the two sample means if the population means are actually equal?</a:t>
            </a:r>
          </a:p>
          <a:p>
            <a:pPr lvl="1"/>
            <a:r>
              <a:rPr lang="en-US" dirty="0" smtClean="0"/>
              <a:t>Is the difference random or systematic?</a:t>
            </a:r>
          </a:p>
          <a:p>
            <a:pPr lvl="1"/>
            <a:endParaRPr lang="en-US" dirty="0"/>
          </a:p>
          <a:p>
            <a:r>
              <a:rPr lang="en-US" dirty="0" smtClean="0"/>
              <a:t>New probability distribution</a:t>
            </a:r>
          </a:p>
          <a:p>
            <a:pPr lvl="1"/>
            <a:r>
              <a:rPr lang="en-US" dirty="0" smtClean="0"/>
              <a:t>Sampling distribution of </a:t>
            </a:r>
            <a:r>
              <a:rPr lang="en-US" u="sng" dirty="0" smtClean="0"/>
              <a:t>mean differences</a:t>
            </a:r>
            <a:r>
              <a:rPr lang="en-US" dirty="0" smtClean="0"/>
              <a:t> (not a sampling distribution of means)</a:t>
            </a:r>
            <a:endParaRPr lang="en-GB" dirty="0"/>
          </a:p>
        </p:txBody>
      </p:sp>
    </p:spTree>
    <p:extLst>
      <p:ext uri="{BB962C8B-B14F-4D97-AF65-F5344CB8AC3E}">
        <p14:creationId xmlns:p14="http://schemas.microsoft.com/office/powerpoint/2010/main" val="2084918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Thought Experiment</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46236"/>
                <a:ext cx="8229600" cy="4906963"/>
              </a:xfrm>
            </p:spPr>
            <p:txBody>
              <a:bodyPr/>
              <a:lstStyle/>
              <a:p>
                <a:r>
                  <a:rPr lang="en-US" dirty="0" smtClean="0"/>
                  <a:t>Random samples of size </a:t>
                </a:r>
                <a14:m>
                  <m:oMath xmlns:m="http://schemas.openxmlformats.org/officeDocument/2006/math">
                    <m:sSub>
                      <m:sSubPr>
                        <m:ctrlPr>
                          <a:rPr lang="en-US" i="1" smtClean="0">
                            <a:latin typeface="Cambria Math"/>
                          </a:rPr>
                        </m:ctrlPr>
                      </m:sSubPr>
                      <m:e>
                        <m:r>
                          <a:rPr lang="en-US" b="0" i="1" smtClean="0">
                            <a:latin typeface="Cambria Math"/>
                          </a:rPr>
                          <m:t>𝑛</m:t>
                        </m:r>
                      </m:e>
                      <m:sub>
                        <m:r>
                          <a:rPr lang="en-US" b="0" i="1" smtClean="0">
                            <a:latin typeface="Cambria Math"/>
                          </a:rPr>
                          <m:t>1</m:t>
                        </m:r>
                      </m:sub>
                    </m:sSub>
                  </m:oMath>
                </a14:m>
                <a:r>
                  <a:rPr lang="en-GB" dirty="0" smtClean="0"/>
                  <a:t> and </a:t>
                </a:r>
                <a14:m>
                  <m:oMath xmlns:m="http://schemas.openxmlformats.org/officeDocument/2006/math">
                    <m:sSub>
                      <m:sSubPr>
                        <m:ctrlPr>
                          <a:rPr lang="en-GB" i="1" smtClean="0">
                            <a:latin typeface="Cambria Math"/>
                          </a:rPr>
                        </m:ctrlPr>
                      </m:sSubPr>
                      <m:e>
                        <m:r>
                          <a:rPr lang="en-US" b="0" i="1" smtClean="0">
                            <a:latin typeface="Cambria Math"/>
                          </a:rPr>
                          <m:t>𝑛</m:t>
                        </m:r>
                      </m:e>
                      <m:sub>
                        <m:r>
                          <a:rPr lang="en-US" b="0" i="1" smtClean="0">
                            <a:latin typeface="Cambria Math"/>
                          </a:rPr>
                          <m:t>2</m:t>
                        </m:r>
                      </m:sub>
                    </m:sSub>
                  </m:oMath>
                </a14:m>
                <a:r>
                  <a:rPr lang="en-GB" dirty="0" smtClean="0"/>
                  <a:t>, compute mean difference </a:t>
                </a:r>
                <a14:m>
                  <m:oMath xmlns:m="http://schemas.openxmlformats.org/officeDocument/2006/math">
                    <m:sSub>
                      <m:sSubPr>
                        <m:ctrlPr>
                          <a:rPr lang="en-GB" i="1" smtClean="0">
                            <a:latin typeface="Cambria Math"/>
                          </a:rPr>
                        </m:ctrlPr>
                      </m:sSubPr>
                      <m:e>
                        <m:acc>
                          <m:accPr>
                            <m:chr m:val="̅"/>
                            <m:ctrlPr>
                              <a:rPr lang="en-GB" i="1" smtClean="0">
                                <a:latin typeface="Cambria Math"/>
                              </a:rPr>
                            </m:ctrlPr>
                          </m:accPr>
                          <m:e>
                            <m:r>
                              <a:rPr lang="en-US" b="0" i="1" smtClean="0">
                                <a:latin typeface="Cambria Math"/>
                              </a:rPr>
                              <m:t>𝑥</m:t>
                            </m:r>
                          </m:e>
                        </m:acc>
                      </m:e>
                      <m:sub>
                        <m:r>
                          <a:rPr lang="en-US" b="0" i="1" smtClean="0">
                            <a:latin typeface="Cambria Math"/>
                          </a:rPr>
                          <m:t>1</m:t>
                        </m:r>
                      </m:sub>
                    </m:sSub>
                    <m:r>
                      <a:rPr lang="en-US" b="0" i="1" smtClean="0">
                        <a:latin typeface="Cambria Math"/>
                      </a:rPr>
                      <m:t> − </m:t>
                    </m:r>
                    <m:sSub>
                      <m:sSubPr>
                        <m:ctrlPr>
                          <a:rPr lang="en-US" b="0" i="1" smtClean="0">
                            <a:latin typeface="Cambria Math"/>
                          </a:rPr>
                        </m:ctrlPr>
                      </m:sSubPr>
                      <m:e>
                        <m:acc>
                          <m:accPr>
                            <m:chr m:val="̅"/>
                            <m:ctrlPr>
                              <a:rPr lang="en-US" b="0" i="1" smtClean="0">
                                <a:latin typeface="Cambria Math"/>
                              </a:rPr>
                            </m:ctrlPr>
                          </m:accPr>
                          <m:e>
                            <m:r>
                              <a:rPr lang="en-US" b="0" i="1" smtClean="0">
                                <a:latin typeface="Cambria Math"/>
                              </a:rPr>
                              <m:t>𝑥</m:t>
                            </m:r>
                          </m:e>
                        </m:acc>
                      </m:e>
                      <m:sub>
                        <m:r>
                          <a:rPr lang="en-US" b="0" i="1" smtClean="0">
                            <a:latin typeface="Cambria Math"/>
                          </a:rPr>
                          <m:t>2</m:t>
                        </m:r>
                      </m:sub>
                    </m:sSub>
                  </m:oMath>
                </a14:m>
                <a:endParaRPr lang="en-US" b="0" dirty="0" smtClean="0"/>
              </a:p>
              <a:p>
                <a:r>
                  <a:rPr lang="en-US" dirty="0" smtClean="0"/>
                  <a:t>Compute mean differences for an infinite number of independent samples…</a:t>
                </a:r>
              </a:p>
              <a:p>
                <a:r>
                  <a:rPr lang="en-US" dirty="0" smtClean="0"/>
                  <a:t>What will happen?</a:t>
                </a:r>
                <a:endParaRPr lang="en-US"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46236"/>
                <a:ext cx="8229600" cy="4906963"/>
              </a:xfrm>
              <a:blipFill rotWithShape="1">
                <a:blip r:embed="rId2"/>
                <a:stretch>
                  <a:fillRect l="-741" t="-1615"/>
                </a:stretch>
              </a:blipFill>
            </p:spPr>
            <p:txBody>
              <a:bodyPr/>
              <a:lstStyle/>
              <a:p>
                <a:r>
                  <a:rPr lang="en-GB">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624" y="5943600"/>
            <a:ext cx="6096000" cy="407988"/>
          </a:xfrm>
          <a:prstGeom prst="rect">
            <a:avLst/>
          </a:prstGeom>
          <a:solidFill>
            <a:schemeClr val="tx1"/>
          </a:solidFill>
          <a:ln>
            <a:noFill/>
          </a:ln>
          <a:effectLst/>
        </p:spPr>
      </p:pic>
      <p:sp>
        <p:nvSpPr>
          <p:cNvPr id="4" name="TextBox 3"/>
          <p:cNvSpPr txBox="1"/>
          <p:nvPr/>
        </p:nvSpPr>
        <p:spPr>
          <a:xfrm>
            <a:off x="1492624" y="4198239"/>
            <a:ext cx="6096000" cy="1754326"/>
          </a:xfrm>
          <a:prstGeom prst="rect">
            <a:avLst/>
          </a:prstGeom>
          <a:solidFill>
            <a:schemeClr val="tx1"/>
          </a:solidFill>
        </p:spPr>
        <p:txBody>
          <a:bodyPr wrap="square" rtlCol="0">
            <a:spAutoFit/>
          </a:bodyPr>
          <a:lstStyle/>
          <a:p>
            <a:r>
              <a:rPr lang="en-US" dirty="0" smtClean="0"/>
              <a:t>                                                                                                   </a:t>
            </a:r>
          </a:p>
          <a:p>
            <a:endParaRPr lang="en-US" dirty="0"/>
          </a:p>
          <a:p>
            <a:endParaRPr lang="en-US" dirty="0" smtClean="0"/>
          </a:p>
          <a:p>
            <a:endParaRPr lang="en-US" dirty="0"/>
          </a:p>
          <a:p>
            <a:endParaRPr lang="en-US" dirty="0" smtClean="0"/>
          </a:p>
          <a:p>
            <a:endParaRPr lang="en-GB" dirty="0"/>
          </a:p>
        </p:txBody>
      </p:sp>
    </p:spTree>
    <p:extLst>
      <p:ext uri="{BB962C8B-B14F-4D97-AF65-F5344CB8AC3E}">
        <p14:creationId xmlns:p14="http://schemas.microsoft.com/office/powerpoint/2010/main" val="807100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Sampling Distribution of Mean Differences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Distribution of all possible mean differences between two independent samples</a:t>
                </a:r>
              </a:p>
              <a:p>
                <a:r>
                  <a:rPr lang="en-US" dirty="0" smtClean="0"/>
                  <a:t>Defined by two parameters</a:t>
                </a:r>
              </a:p>
              <a:p>
                <a:pPr lvl="1"/>
                <a:r>
                  <a:rPr lang="en-US" dirty="0" smtClean="0"/>
                  <a:t>Mean = </a:t>
                </a:r>
                <a14:m>
                  <m:oMath xmlns:m="http://schemas.openxmlformats.org/officeDocument/2006/math">
                    <m:sSub>
                      <m:sSubPr>
                        <m:ctrlPr>
                          <a:rPr lang="en-US" i="1" smtClean="0">
                            <a:latin typeface="Cambria Math"/>
                          </a:rPr>
                        </m:ctrlPr>
                      </m:sSubPr>
                      <m:e>
                        <m:r>
                          <a:rPr lang="en-US" i="1" smtClean="0">
                            <a:latin typeface="Cambria Math"/>
                            <a:ea typeface="Cambria Math"/>
                          </a:rPr>
                          <m:t>𝜇</m:t>
                        </m:r>
                      </m:e>
                      <m:sub>
                        <m:r>
                          <a:rPr lang="en-US" b="0" i="1" smtClean="0">
                            <a:latin typeface="Cambria Math"/>
                          </a:rPr>
                          <m:t>1</m:t>
                        </m:r>
                      </m:sub>
                    </m:sSub>
                    <m:r>
                      <a:rPr lang="en-US" b="0" i="1" smtClean="0">
                        <a:latin typeface="Cambria Math"/>
                      </a:rPr>
                      <m:t> − </m:t>
                    </m:r>
                    <m:sSub>
                      <m:sSubPr>
                        <m:ctrlPr>
                          <a:rPr lang="en-US" b="0" i="1" smtClean="0">
                            <a:latin typeface="Cambria Math"/>
                          </a:rPr>
                        </m:ctrlPr>
                      </m:sSubPr>
                      <m:e>
                        <m:r>
                          <a:rPr lang="en-US" b="0" i="1" smtClean="0">
                            <a:latin typeface="Cambria Math"/>
                            <a:ea typeface="Cambria Math"/>
                          </a:rPr>
                          <m:t>𝜇</m:t>
                        </m:r>
                      </m:e>
                      <m:sub>
                        <m:r>
                          <a:rPr lang="en-US" b="0" i="1" smtClean="0">
                            <a:latin typeface="Cambria Math"/>
                          </a:rPr>
                          <m:t>2</m:t>
                        </m:r>
                      </m:sub>
                    </m:sSub>
                  </m:oMath>
                </a14:m>
                <a:endParaRPr lang="en-GB" dirty="0" smtClean="0"/>
              </a:p>
              <a:p>
                <a:pPr lvl="1"/>
                <a:r>
                  <a:rPr lang="en-US" dirty="0" smtClean="0"/>
                  <a:t>Std. </a:t>
                </a:r>
                <a:r>
                  <a:rPr lang="en-US" dirty="0" err="1" smtClean="0"/>
                  <a:t>Dev</a:t>
                </a:r>
                <a:r>
                  <a:rPr lang="en-US" dirty="0" smtClean="0"/>
                  <a:t> = </a:t>
                </a:r>
                <a14:m>
                  <m:oMath xmlns:m="http://schemas.openxmlformats.org/officeDocument/2006/math">
                    <m:sSub>
                      <m:sSubPr>
                        <m:ctrlPr>
                          <a:rPr lang="en-US" i="1" smtClean="0">
                            <a:latin typeface="Cambria Math"/>
                          </a:rPr>
                        </m:ctrlPr>
                      </m:sSubPr>
                      <m:e>
                        <m:r>
                          <a:rPr lang="en-US" i="1" smtClean="0">
                            <a:latin typeface="Cambria Math"/>
                            <a:ea typeface="Cambria Math"/>
                          </a:rPr>
                          <m:t>𝜎</m:t>
                        </m:r>
                      </m:e>
                      <m:sub>
                        <m:sSub>
                          <m:sSubPr>
                            <m:ctrlPr>
                              <a:rPr lang="en-US" i="1" smtClean="0">
                                <a:latin typeface="Cambria Math"/>
                              </a:rPr>
                            </m:ctrlPr>
                          </m:sSubPr>
                          <m:e>
                            <m:acc>
                              <m:accPr>
                                <m:chr m:val="̅"/>
                                <m:ctrlPr>
                                  <a:rPr lang="en-US" i="1" smtClean="0">
                                    <a:latin typeface="Cambria Math"/>
                                  </a:rPr>
                                </m:ctrlPr>
                              </m:accPr>
                              <m:e>
                                <m:r>
                                  <a:rPr lang="en-US" b="0" i="1" smtClean="0">
                                    <a:latin typeface="Cambria Math"/>
                                  </a:rPr>
                                  <m:t>𝑥</m:t>
                                </m:r>
                              </m:e>
                            </m:acc>
                          </m:e>
                          <m:sub>
                            <m:r>
                              <a:rPr lang="en-US" b="0" i="1" smtClean="0">
                                <a:latin typeface="Cambria Math"/>
                              </a:rPr>
                              <m:t>1</m:t>
                            </m:r>
                          </m:sub>
                        </m:sSub>
                        <m:r>
                          <a:rPr lang="en-US" b="0" i="1" smtClean="0">
                            <a:latin typeface="Cambria Math"/>
                          </a:rPr>
                          <m:t> − </m:t>
                        </m:r>
                        <m:acc>
                          <m:accPr>
                            <m:chr m:val="̅"/>
                            <m:ctrlPr>
                              <a:rPr lang="en-US" b="0" i="1" smtClean="0">
                                <a:latin typeface="Cambria Math"/>
                              </a:rPr>
                            </m:ctrlPr>
                          </m:accPr>
                          <m:e>
                            <m:r>
                              <a:rPr lang="en-US" b="0" i="1" smtClean="0">
                                <a:latin typeface="Cambria Math"/>
                              </a:rPr>
                              <m:t>𝑥</m:t>
                            </m:r>
                          </m:e>
                        </m:acc>
                        <m:r>
                          <a:rPr lang="en-US" b="0" i="1" smtClean="0">
                            <a:latin typeface="Cambria Math"/>
                          </a:rPr>
                          <m:t>₂ </m:t>
                        </m:r>
                      </m:sub>
                    </m:sSub>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1750"/>
                </a:stretch>
              </a:blipFill>
            </p:spPr>
            <p:txBody>
              <a:bodyPr/>
              <a:lstStyle/>
              <a:p>
                <a:r>
                  <a:rPr lang="en-GB">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962400"/>
            <a:ext cx="4316413" cy="2420938"/>
          </a:xfrm>
          <a:prstGeom prst="rect">
            <a:avLst/>
          </a:prstGeom>
          <a:solidFill>
            <a:schemeClr val="tx1"/>
          </a:solidFill>
          <a:ln>
            <a:noFill/>
          </a:ln>
          <a:effectLst/>
        </p:spPr>
      </p:pic>
    </p:spTree>
    <p:extLst>
      <p:ext uri="{BB962C8B-B14F-4D97-AF65-F5344CB8AC3E}">
        <p14:creationId xmlns:p14="http://schemas.microsoft.com/office/powerpoint/2010/main" val="724215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Central Limit Theorem</a:t>
            </a:r>
            <a:endParaRPr lang="en-GB" dirty="0"/>
          </a:p>
        </p:txBody>
      </p:sp>
      <p:sp>
        <p:nvSpPr>
          <p:cNvPr id="3" name="Content Placeholder 2"/>
          <p:cNvSpPr>
            <a:spLocks noGrp="1"/>
          </p:cNvSpPr>
          <p:nvPr>
            <p:ph idx="1"/>
          </p:nvPr>
        </p:nvSpPr>
        <p:spPr/>
        <p:txBody>
          <a:bodyPr/>
          <a:lstStyle/>
          <a:p>
            <a:r>
              <a:rPr lang="en-US" dirty="0" smtClean="0"/>
              <a:t>With large n’s, the sampling distribution of mean differences is approximately normal, even if the characteristic is not normally distributed in the populations from which the samples are drawn</a:t>
            </a:r>
          </a:p>
          <a:p>
            <a:endParaRPr lang="en-US" dirty="0"/>
          </a:p>
          <a:p>
            <a:r>
              <a:rPr lang="en-US" dirty="0" smtClean="0"/>
              <a:t>We can do hypothesis testing since we know that the probability distribution is normal</a:t>
            </a:r>
            <a:endParaRPr lang="en-GB" dirty="0"/>
          </a:p>
        </p:txBody>
      </p:sp>
    </p:spTree>
    <p:extLst>
      <p:ext uri="{BB962C8B-B14F-4D97-AF65-F5344CB8AC3E}">
        <p14:creationId xmlns:p14="http://schemas.microsoft.com/office/powerpoint/2010/main" val="4269738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r>
              <a:rPr lang="en-US" dirty="0" smtClean="0"/>
              <a:t>Standard Score for Mean Difference</a:t>
            </a:r>
            <a:endParaRPr lang="en-GB" dirty="0"/>
          </a:p>
        </p:txBody>
      </p:sp>
      <p:sp>
        <p:nvSpPr>
          <p:cNvPr id="3" name="Content Placeholder 2"/>
          <p:cNvSpPr>
            <a:spLocks noGrp="1"/>
          </p:cNvSpPr>
          <p:nvPr>
            <p:ph idx="1"/>
          </p:nvPr>
        </p:nvSpPr>
        <p:spPr/>
        <p:txBody>
          <a:bodyPr/>
          <a:lstStyle/>
          <a:p>
            <a:r>
              <a:rPr lang="en-US" dirty="0" smtClean="0"/>
              <a:t>General form for a standard score</a:t>
            </a:r>
          </a:p>
          <a:p>
            <a:endParaRPr lang="en-US" dirty="0"/>
          </a:p>
          <a:p>
            <a:endParaRPr lang="en-US" dirty="0" smtClean="0"/>
          </a:p>
          <a:p>
            <a:endParaRPr lang="en-US" dirty="0"/>
          </a:p>
          <a:p>
            <a:r>
              <a:rPr lang="en-US" dirty="0" smtClean="0"/>
              <a:t>Standard score for mean difference with independent samples</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62200"/>
            <a:ext cx="4191000" cy="952500"/>
          </a:xfrm>
          <a:prstGeom prst="rect">
            <a:avLst/>
          </a:prstGeom>
          <a:solidFill>
            <a:schemeClr val="tx1"/>
          </a:solidFill>
          <a:ln>
            <a:noFill/>
          </a:ln>
          <a:effec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876800"/>
            <a:ext cx="3905250" cy="1219200"/>
          </a:xfrm>
          <a:prstGeom prst="rect">
            <a:avLst/>
          </a:prstGeom>
          <a:solidFill>
            <a:schemeClr val="tx1"/>
          </a:solidFill>
          <a:ln>
            <a:noFill/>
          </a:ln>
          <a:effectLst/>
        </p:spPr>
      </p:pic>
    </p:spTree>
    <p:extLst>
      <p:ext uri="{BB962C8B-B14F-4D97-AF65-F5344CB8AC3E}">
        <p14:creationId xmlns:p14="http://schemas.microsoft.com/office/powerpoint/2010/main" val="19201988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2534</TotalTime>
  <Words>979</Words>
  <Application>Microsoft Office PowerPoint</Application>
  <PresentationFormat>On-screen Show (4:3)</PresentationFormat>
  <Paragraphs>174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Foundry</vt:lpstr>
      <vt:lpstr>Data Analysis in Criminal Justice</vt:lpstr>
      <vt:lpstr>Hypothesis Testing with Two Sample Means</vt:lpstr>
      <vt:lpstr>Logic of Two-Sample Inference</vt:lpstr>
      <vt:lpstr>Two Possible Answers</vt:lpstr>
      <vt:lpstr>Sampling Distribution of Mean Differences</vt:lpstr>
      <vt:lpstr>Thought Experiment</vt:lpstr>
      <vt:lpstr>Sampling Distribution of Mean Differences</vt:lpstr>
      <vt:lpstr>Central Limit Theorem</vt:lpstr>
      <vt:lpstr>Standard Score for Mean Difference</vt:lpstr>
      <vt:lpstr>Hypothesis Testing</vt:lpstr>
      <vt:lpstr>Social Disorganization &amp; Violent Victimization</vt:lpstr>
      <vt:lpstr>Social Disorganization &amp; Violent Victimization (cont.)</vt:lpstr>
      <vt:lpstr>Social Disorganization &amp; Violent Victimization (cont.)</vt:lpstr>
      <vt:lpstr>Youth Employment &amp; Problem Behavior</vt:lpstr>
      <vt:lpstr>Youth Employment &amp; Problem Behavior (cont.)</vt:lpstr>
      <vt:lpstr>Criminal Lifestyle &amp; Victimization</vt:lpstr>
      <vt:lpstr>Criminal Lifestyle &amp;  Victimization (cont.)</vt:lpstr>
      <vt:lpstr>Dating &amp; Delinquency</vt:lpstr>
      <vt:lpstr>Dating &amp; Delinquency (cont.)</vt:lpstr>
      <vt:lpstr>Inference with Two Sample Means</vt:lpstr>
      <vt:lpstr>Non-independent Samples</vt:lpstr>
      <vt:lpstr>Non-Independent Samples (cont.)</vt:lpstr>
      <vt:lpstr>Test Statistics</vt:lpstr>
      <vt:lpstr>Does Crime Run in Families?</vt:lpstr>
      <vt:lpstr>Does Crime Run in Families? (cont.)</vt:lpstr>
      <vt:lpstr>Do Formal Sanctions Deter?</vt:lpstr>
      <vt:lpstr>Do Formal Sanctions Deter? (cont.)</vt:lpstr>
      <vt:lpstr>Test Scores</vt:lpstr>
      <vt:lpstr>Test Scores (cont.)</vt:lpstr>
      <vt:lpstr>Youth Employment &amp; Problem Behavior</vt:lpstr>
      <vt:lpstr>Youth Employment &amp; Problem Behavior (cont.)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Research II</dc:title>
  <dc:creator>Sam</dc:creator>
  <cp:lastModifiedBy>Sam</cp:lastModifiedBy>
  <cp:revision>23</cp:revision>
  <dcterms:created xsi:type="dcterms:W3CDTF">2012-07-23T22:22:40Z</dcterms:created>
  <dcterms:modified xsi:type="dcterms:W3CDTF">2013-04-13T18:53:48Z</dcterms:modified>
</cp:coreProperties>
</file>