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C2F4B955-65BA-44B3-B8EB-E39BB903DEFA}" type="datetimeFigureOut">
              <a:rPr lang="en-GB" smtClean="0"/>
              <a:t>18/04/2013</a:t>
            </a:fld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3119821-B21C-4F3D-ACF8-AFD5E6C3F72D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F4B955-65BA-44B3-B8EB-E39BB903DEFA}" type="datetimeFigureOut">
              <a:rPr lang="en-GB" smtClean="0"/>
              <a:t>18/04/2013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119821-B21C-4F3D-ACF8-AFD5E6C3F72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F4B955-65BA-44B3-B8EB-E39BB903DEFA}" type="datetimeFigureOut">
              <a:rPr lang="en-GB" smtClean="0"/>
              <a:t>18/04/2013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119821-B21C-4F3D-ACF8-AFD5E6C3F72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F4B955-65BA-44B3-B8EB-E39BB903DEFA}" type="datetimeFigureOut">
              <a:rPr lang="en-GB" smtClean="0"/>
              <a:t>18/04/2013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119821-B21C-4F3D-ACF8-AFD5E6C3F72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C2F4B955-65BA-44B3-B8EB-E39BB903DEFA}" type="datetimeFigureOut">
              <a:rPr lang="en-GB" smtClean="0"/>
              <a:t>18/04/2013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3119821-B21C-4F3D-ACF8-AFD5E6C3F72D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F4B955-65BA-44B3-B8EB-E39BB903DEFA}" type="datetimeFigureOut">
              <a:rPr lang="en-GB" smtClean="0"/>
              <a:t>18/04/2013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43119821-B21C-4F3D-ACF8-AFD5E6C3F72D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F4B955-65BA-44B3-B8EB-E39BB903DEFA}" type="datetimeFigureOut">
              <a:rPr lang="en-GB" smtClean="0"/>
              <a:t>18/04/2013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43119821-B21C-4F3D-ACF8-AFD5E6C3F72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F4B955-65BA-44B3-B8EB-E39BB903DEFA}" type="datetimeFigureOut">
              <a:rPr lang="en-GB" smtClean="0"/>
              <a:t>18/04/2013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119821-B21C-4F3D-ACF8-AFD5E6C3F72D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F4B955-65BA-44B3-B8EB-E39BB903DEFA}" type="datetimeFigureOut">
              <a:rPr lang="en-GB" smtClean="0"/>
              <a:t>18/04/2013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3119821-B21C-4F3D-ACF8-AFD5E6C3F72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C2F4B955-65BA-44B3-B8EB-E39BB903DEFA}" type="datetimeFigureOut">
              <a:rPr lang="en-GB" smtClean="0"/>
              <a:t>18/04/2013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3119821-B21C-4F3D-ACF8-AFD5E6C3F72D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C2F4B955-65BA-44B3-B8EB-E39BB903DEFA}" type="datetimeFigureOut">
              <a:rPr lang="en-GB" smtClean="0"/>
              <a:t>18/04/2013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3119821-B21C-4F3D-ACF8-AFD5E6C3F72D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C2F4B955-65BA-44B3-B8EB-E39BB903DEFA}" type="datetimeFigureOut">
              <a:rPr lang="en-GB" smtClean="0"/>
              <a:t>18/04/2013</a:t>
            </a:fld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43119821-B21C-4F3D-ACF8-AFD5E6C3F72D}" type="slidenum">
              <a:rPr lang="en-GB" smtClean="0"/>
              <a:t>‹#›</a:t>
            </a:fld>
            <a:endParaRPr lang="en-GB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Data Analysis in Criminal Justice</a:t>
            </a:r>
            <a:endParaRPr lang="en-GB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Hypothesis Testing with Three or More Population Means</a:t>
            </a:r>
          </a:p>
          <a:p>
            <a:r>
              <a:rPr lang="en-US" dirty="0" smtClean="0"/>
              <a:t> (Analysis of Variance)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9107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Sum of Squares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Sum of squares = numerator of variance</a:t>
                </a:r>
              </a:p>
              <a:p>
                <a:pPr lvl="1"/>
                <a:r>
                  <a:rPr lang="en-US" dirty="0" smtClean="0"/>
                  <a:t>Total sum of squares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GB" dirty="0" smtClean="0"/>
                  <a:t> = N – 1)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Between-group sum of squares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GB" dirty="0" smtClean="0"/>
                  <a:t> = k -1)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Within-group sum of squares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en-GB" dirty="0" smtClean="0"/>
                  <a:t> = N – k)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622175"/>
            <a:ext cx="6305550" cy="6953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038600"/>
            <a:ext cx="7170737" cy="6953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486400"/>
            <a:ext cx="6494463" cy="6667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860101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Sum of Squares (cont.)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Total sum of squares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𝑊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 smtClean="0"/>
                  <a:t>Mean square (i.e., variance)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𝑆𝑆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endParaRPr lang="en-GB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𝑀𝑆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𝑊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𝑆𝑆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𝑊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𝑊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 smtClean="0"/>
              </a:p>
              <a:p>
                <a:r>
                  <a:rPr lang="en-US" dirty="0" smtClean="0"/>
                  <a:t>F-ratio</a:t>
                </a:r>
              </a:p>
              <a:p>
                <a:pPr lvl="1"/>
                <a:r>
                  <a:rPr lang="en-US" dirty="0" smtClean="0"/>
                  <a:t>F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𝑀𝑆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𝑀𝑆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𝑊</m:t>
                            </m:r>
                          </m:sub>
                        </m:sSub>
                      </m:den>
                    </m:f>
                  </m:oMath>
                </a14:m>
                <a:endParaRPr lang="en-GB" dirty="0" smtClean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6665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Offense Type &amp; Sentence Length</a:t>
            </a:r>
            <a:endParaRPr lang="en-GB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662" y="1833351"/>
            <a:ext cx="7242676" cy="415173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274041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Offense Type &amp; Sentence Length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 Formally state hypotheses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2: Obtain a probability distribution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Step 3: Make decision rules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6035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Offense Type &amp; Sentence Length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4: Calculate the test statistic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3590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Offense Type &amp; Sentence Length (cont.)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Step 5: Make a decision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dirty="0" smtClean="0"/>
                  <a:t>   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7729351" cy="22923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113069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Residential Location &amp; Fear of Crime</a:t>
            </a:r>
            <a:endParaRPr lang="en-GB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488" y="1836399"/>
            <a:ext cx="6633023" cy="414563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225012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Residential Location &amp; Fear of Crime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 Formally state hypotheses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Step 2: Obtain a probability distribution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Step 3: Make decision rules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2325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Residential Location &amp; Fear of Crime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4: Calculate the test statistic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055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Residential Location &amp; Fear of Crime (cont.)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Step 5: Make a decision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𝑂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37" y="1981200"/>
            <a:ext cx="7731125" cy="20637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974654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Hypothesis Testing with Three or More Sample Means (ANOVA)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 of ANOVA</a:t>
            </a:r>
          </a:p>
          <a:p>
            <a:endParaRPr lang="en-US" dirty="0"/>
          </a:p>
          <a:p>
            <a:r>
              <a:rPr lang="en-US" dirty="0" smtClean="0"/>
              <a:t>Computation of ANOVA</a:t>
            </a:r>
          </a:p>
          <a:p>
            <a:endParaRPr lang="en-US" dirty="0"/>
          </a:p>
          <a:p>
            <a:r>
              <a:rPr lang="en-US" dirty="0" smtClean="0"/>
              <a:t>Measure of association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0412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Measures of Association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ANOVA tells us whether there is a significant relationship between two variables, but it cannot tell us about the strength of the relationship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Two measures of association</a:t>
                </a:r>
              </a:p>
              <a:p>
                <a:pPr lvl="1"/>
                <a:r>
                  <a:rPr lang="en-US" dirty="0" smtClean="0"/>
                  <a:t>Eta square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i="1">
                            <a:cs typeface="Arial" charset="0"/>
                          </a:rPr>
                          <m:t>η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 smtClean="0"/>
                  <a:t>)</a:t>
                </a:r>
              </a:p>
              <a:p>
                <a:pPr lvl="1"/>
                <a:r>
                  <a:rPr lang="en-US" dirty="0" smtClean="0"/>
                  <a:t>Epsilon square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750" b="-4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3599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Measures of Association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Eta square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Epsilon square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“Explained variance” interpretation</a:t>
            </a:r>
          </a:p>
          <a:p>
            <a:pPr lvl="1"/>
            <a:r>
              <a:rPr lang="en-US" dirty="0" smtClean="0"/>
              <a:t>Proportion of the total variance in the dependent variable “explained” by the independent variable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09800"/>
            <a:ext cx="1543050" cy="10096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38550"/>
            <a:ext cx="1962150" cy="952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99532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Measure of Association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Offense type and sentence length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Interpretation</a:t>
            </a:r>
            <a:endParaRPr lang="en-GB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09800"/>
            <a:ext cx="1876425" cy="1828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141945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Measure of Association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Residential location and fear of crime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mtClean="0"/>
              <a:t>Interpretation</a:t>
            </a:r>
            <a:endParaRPr lang="en-GB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86000"/>
            <a:ext cx="1838325" cy="18192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822804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Inference with 3+ Sample Means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Generalization of the two-sample case</a:t>
            </a:r>
          </a:p>
          <a:p>
            <a:r>
              <a:rPr lang="en-US" dirty="0" smtClean="0"/>
              <a:t>Research Question</a:t>
            </a:r>
          </a:p>
          <a:p>
            <a:pPr lvl="1"/>
            <a:r>
              <a:rPr lang="en-US" dirty="0" smtClean="0"/>
              <a:t>Do the differences that we observe among the sample means indicate that there are significant differences across groups in the population?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Sentence length as a function of offense type (violent, property, drug, other)</a:t>
            </a:r>
          </a:p>
          <a:p>
            <a:pPr lvl="1"/>
            <a:r>
              <a:rPr lang="en-US" dirty="0" smtClean="0"/>
              <a:t>Fear of crime as a function of residential location (urban, suburban, rural)</a:t>
            </a:r>
          </a:p>
          <a:p>
            <a:pPr lvl="1"/>
            <a:r>
              <a:rPr lang="en-US" dirty="0" smtClean="0"/>
              <a:t>Offending as a function of race/ethnicity (white, black, Hispanic, Asian, other)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2906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Inference with 3+ Sample Means (cont.)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Pairwise t-tests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Disadvantages</a:t>
                </a:r>
              </a:p>
              <a:p>
                <a:pPr lvl="1"/>
                <a:r>
                  <a:rPr lang="en-US" dirty="0" smtClean="0"/>
                  <a:t>Cumbersome</a:t>
                </a:r>
              </a:p>
              <a:p>
                <a:pPr lvl="2"/>
                <a:r>
                  <a:rPr lang="en-US" dirty="0" smtClean="0"/>
                  <a:t>3 groups: 3 tests; 4 groups: 6 tests; 5 groups: 10 tests</a:t>
                </a:r>
              </a:p>
              <a:p>
                <a:pPr lvl="1"/>
                <a:r>
                  <a:rPr lang="en-US" dirty="0" smtClean="0"/>
                  <a:t>Probability of committing a type I error on any given test is greater than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GB" dirty="0" smtClean="0"/>
                  <a:t> (= .05)</a:t>
                </a:r>
              </a:p>
              <a:p>
                <a:pPr lvl="2"/>
                <a:r>
                  <a:rPr lang="en-US" dirty="0" smtClean="0"/>
                  <a:t>3 groups: p=.143; 4 groups: p=.185; 5 groups: p=.226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28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68632"/>
            <a:ext cx="4133850" cy="1066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147397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Logic of ANOVA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want a statistical test that will help us decide whether the observed differences are the result of sampling variation or real differences</a:t>
                </a:r>
              </a:p>
              <a:p>
                <a:endParaRPr lang="en-US" dirty="0"/>
              </a:p>
              <a:p>
                <a:r>
                  <a:rPr lang="en-US" b="1" u="sng" dirty="0" smtClean="0"/>
                  <a:t>An</a:t>
                </a:r>
                <a:r>
                  <a:rPr lang="en-US" dirty="0" smtClean="0"/>
                  <a:t>alysis </a:t>
                </a:r>
                <a:r>
                  <a:rPr lang="en-US" b="1" u="sng" dirty="0" smtClean="0"/>
                  <a:t>o</a:t>
                </a:r>
                <a:r>
                  <a:rPr lang="en-US" dirty="0" smtClean="0"/>
                  <a:t>f </a:t>
                </a:r>
                <a:r>
                  <a:rPr lang="en-US" b="1" u="sng" dirty="0" smtClean="0"/>
                  <a:t>va</a:t>
                </a:r>
                <a:r>
                  <a:rPr lang="en-US" dirty="0" smtClean="0"/>
                  <a:t>riance = ANOVA</a:t>
                </a:r>
              </a:p>
              <a:p>
                <a:pPr lvl="1"/>
                <a:r>
                  <a:rPr lang="en-US" dirty="0" smtClean="0"/>
                  <a:t>Three or more sample means</a:t>
                </a:r>
              </a:p>
              <a:p>
                <a:pPr lvl="1"/>
                <a:r>
                  <a:rPr lang="en-US" dirty="0" smtClean="0"/>
                  <a:t>Global test = joint significance of several means</a:t>
                </a:r>
              </a:p>
              <a:p>
                <a:pPr lvl="1"/>
                <a:r>
                  <a:rPr lang="en-US" dirty="0" smtClean="0"/>
                  <a:t>Constant prob. of type I error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GB" dirty="0" smtClean="0"/>
                  <a:t>)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3127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Why Variance?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46236"/>
            <a:ext cx="8763000" cy="4906963"/>
          </a:xfrm>
        </p:spPr>
        <p:txBody>
          <a:bodyPr/>
          <a:lstStyle/>
          <a:p>
            <a:r>
              <a:rPr lang="en-US" dirty="0" smtClean="0"/>
              <a:t>Analysis of variance</a:t>
            </a:r>
          </a:p>
          <a:p>
            <a:pPr lvl="1"/>
            <a:r>
              <a:rPr lang="en-US" dirty="0" smtClean="0"/>
              <a:t>Ratio of the variability between groups to the variability </a:t>
            </a:r>
            <a:r>
              <a:rPr lang="en-US" u="sng" dirty="0" smtClean="0"/>
              <a:t>within</a:t>
            </a:r>
            <a:r>
              <a:rPr lang="en-US" dirty="0" smtClean="0"/>
              <a:t> groups (F-ratio)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19" y="3581400"/>
            <a:ext cx="8461375" cy="27797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15490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Why Variance?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830763"/>
          </a:xfrm>
        </p:spPr>
        <p:txBody>
          <a:bodyPr/>
          <a:lstStyle/>
          <a:p>
            <a:r>
              <a:rPr lang="en-US" dirty="0" smtClean="0"/>
              <a:t>More variability within groups than between</a:t>
            </a:r>
          </a:p>
          <a:p>
            <a:pPr lvl="1"/>
            <a:r>
              <a:rPr lang="en-US" dirty="0" smtClean="0"/>
              <a:t>F &lt; 1.0</a:t>
            </a:r>
          </a:p>
          <a:p>
            <a:pPr lvl="1"/>
            <a:r>
              <a:rPr lang="en-US" dirty="0" smtClean="0"/>
              <a:t>Too much overlap, there is no relationship between group membership and outcome</a:t>
            </a:r>
            <a:endParaRPr lang="en-GB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4191000"/>
            <a:ext cx="7924800" cy="213360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633345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Why Variance?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46236"/>
            <a:ext cx="8686800" cy="4754563"/>
          </a:xfrm>
        </p:spPr>
        <p:txBody>
          <a:bodyPr/>
          <a:lstStyle/>
          <a:p>
            <a:r>
              <a:rPr lang="en-US" dirty="0" smtClean="0"/>
              <a:t>More variability between groups than within</a:t>
            </a:r>
          </a:p>
          <a:p>
            <a:pPr lvl="1"/>
            <a:r>
              <a:rPr lang="en-US" dirty="0" smtClean="0"/>
              <a:t>F &gt; 1.0</a:t>
            </a:r>
          </a:p>
          <a:p>
            <a:pPr lvl="1"/>
            <a:r>
              <a:rPr lang="en-US" dirty="0" smtClean="0"/>
              <a:t>Little or no overlap, there is a relationship between group membership and outcome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2" y="4191000"/>
            <a:ext cx="8308975" cy="2209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3334367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New Probability Distribution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F-distribution</a:t>
            </a:r>
          </a:p>
          <a:p>
            <a:pPr lvl="1"/>
            <a:r>
              <a:rPr lang="en-US" dirty="0" smtClean="0"/>
              <a:t>Ratio of variability between groups to variability within groups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Large F-ratio (i.e., significantly grater than 1.0) will lead us to reject the null hypothesis of no association between group membership and the outcome of interest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17718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127</TotalTime>
  <Words>728</Words>
  <Application>Microsoft Office PowerPoint</Application>
  <PresentationFormat>On-screen Show (4:3)</PresentationFormat>
  <Paragraphs>136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Foundry</vt:lpstr>
      <vt:lpstr>Data Analysis in Criminal Justice</vt:lpstr>
      <vt:lpstr>Hypothesis Testing with Three or More Sample Means (ANOVA)</vt:lpstr>
      <vt:lpstr>Inference with 3+ Sample Means</vt:lpstr>
      <vt:lpstr>Inference with 3+ Sample Means (cont.)</vt:lpstr>
      <vt:lpstr>Logic of ANOVA</vt:lpstr>
      <vt:lpstr>Why Variance?</vt:lpstr>
      <vt:lpstr>Why Variance? (cont.)</vt:lpstr>
      <vt:lpstr>Why Variance? (cont.)</vt:lpstr>
      <vt:lpstr>New Probability Distribution</vt:lpstr>
      <vt:lpstr>Sum of Squares</vt:lpstr>
      <vt:lpstr>Sum of Squares (cont.)</vt:lpstr>
      <vt:lpstr>Offense Type &amp; Sentence Length</vt:lpstr>
      <vt:lpstr>Offense Type &amp; Sentence Length (cont.)</vt:lpstr>
      <vt:lpstr>Offense Type &amp; Sentence Length (cont.)</vt:lpstr>
      <vt:lpstr>Offense Type &amp; Sentence Length (cont.)</vt:lpstr>
      <vt:lpstr>Residential Location &amp; Fear of Crime</vt:lpstr>
      <vt:lpstr>Residential Location &amp; Fear of Crime</vt:lpstr>
      <vt:lpstr>Residential Location &amp; Fear of Crime (cont.)</vt:lpstr>
      <vt:lpstr>Residential Location &amp; Fear of Crime (cont.)</vt:lpstr>
      <vt:lpstr>Measures of Association</vt:lpstr>
      <vt:lpstr>Measures of Association (cont.)</vt:lpstr>
      <vt:lpstr>Measure of Association (cont.)</vt:lpstr>
      <vt:lpstr>Measure of Association (cont.)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Research II</dc:title>
  <dc:creator>Sam</dc:creator>
  <cp:lastModifiedBy>Sam</cp:lastModifiedBy>
  <cp:revision>16</cp:revision>
  <dcterms:created xsi:type="dcterms:W3CDTF">2012-07-24T11:13:50Z</dcterms:created>
  <dcterms:modified xsi:type="dcterms:W3CDTF">2013-04-18T14:51:13Z</dcterms:modified>
</cp:coreProperties>
</file>