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60" r:id="rId8"/>
    <p:sldId id="267" r:id="rId9"/>
    <p:sldId id="268" r:id="rId10"/>
    <p:sldId id="270" r:id="rId11"/>
    <p:sldId id="269" r:id="rId12"/>
    <p:sldId id="274" r:id="rId13"/>
    <p:sldId id="272" r:id="rId14"/>
    <p:sldId id="275" r:id="rId15"/>
    <p:sldId id="264" r:id="rId16"/>
    <p:sldId id="276" r:id="rId17"/>
    <p:sldId id="277" r:id="rId18"/>
    <p:sldId id="26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482CC-584D-FAF1-8948-A43C84D2BEA5}" v="257" dt="2024-05-07T07:18:34.779"/>
    <p1510:client id="{1DE67E95-2A8A-4D4A-B9BC-57959E2AD5A5}" v="504" dt="2024-05-07T19:40:05.519"/>
    <p1510:client id="{1FE430D7-EFC3-A324-E9AC-62F7A606CDC9}" v="1100" dt="2024-05-07T05:31:59.958"/>
    <p1510:client id="{20E4C21E-92EF-B89A-A913-05B9E40054F8}" v="925" dt="2024-05-07T21:01:37.286"/>
    <p1510:client id="{2C40B9D7-1915-AD9B-73A5-46150C525AFB}" v="107" dt="2024-05-07T15:20:14.148"/>
    <p1510:client id="{327FF15F-FD0D-D2BB-CC21-D7A86DC23A3B}" v="120" dt="2024-05-07T16:53:05.137"/>
    <p1510:client id="{35E3299C-FA91-F199-4104-C0C1FBAC97AF}" v="100" dt="2024-05-07T07:28:25.256"/>
    <p1510:client id="{365830A6-EFB5-7E7F-056A-7CAA63A8C847}" v="15" dt="2024-05-06T21:25:38.942"/>
    <p1510:client id="{527E30C6-A5A6-F869-1E37-63BE65D4CCF9}" v="91" dt="2024-05-07T21:08:14.937"/>
    <p1510:client id="{5CD4BE8E-EC61-27BB-98FB-2F81A2590773}" v="59" dt="2024-05-07T16:01:19.975"/>
    <p1510:client id="{BBB0E5E5-590C-5839-3A5A-EE5233884BEC}" v="242" dt="2024-05-07T21:56:33.275"/>
    <p1510:client id="{C764F177-000C-B5A9-E2DA-9D62B1144D1C}" v="89" dt="2024-05-07T00:27:19.763"/>
    <p1510:client id="{F0762CED-3DDB-A6DB-26FD-B3AA15F5B2F2}" v="68" dt="2024-05-07T19:46:50.402"/>
    <p1510:client id="{F2E0A331-CEF5-CBE5-9373-5E013014EB7A}" v="502" dt="2024-05-07T21:38:29.73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a:latin typeface="Franklin Gothic Medium"/>
            </a:rPr>
            <a:t>Extract</a:t>
          </a:r>
          <a:endParaRPr lang="en-US"/>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phldr="0"/>
      <dgm:spPr/>
      <dgm:t>
        <a:bodyPr/>
        <a:lstStyle/>
        <a:p>
          <a:pPr rtl="0"/>
          <a:r>
            <a:rPr lang="en-US">
              <a:latin typeface="Franklin Gothic Medium"/>
            </a:rPr>
            <a:t>Extract data from sources</a:t>
          </a:r>
          <a:endParaRPr lang="en-US"/>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a:latin typeface="Franklin Gothic Medium"/>
            </a:rPr>
            <a:t>Load</a:t>
          </a:r>
          <a:endParaRPr lang="en-US"/>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pPr rtl="0"/>
          <a:r>
            <a:rPr lang="en-US">
              <a:latin typeface="Franklin Gothic Medium"/>
            </a:rPr>
            <a:t>Load data to DW</a:t>
          </a:r>
          <a:endParaRPr lang="en-US"/>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a:latin typeface="Franklin Gothic Medium"/>
            </a:rPr>
            <a:t>Transformation</a:t>
          </a:r>
          <a:endParaRPr lang="en-US"/>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pPr rtl="0"/>
          <a:r>
            <a:rPr lang="en-US">
              <a:latin typeface="Franklin Gothic Medium"/>
            </a:rPr>
            <a:t>Data transformation</a:t>
          </a:r>
          <a:endParaRPr lang="en-US"/>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26057D0F-C473-4CF3-90A5-20356BD5ED62}" type="pres">
      <dgm:prSet presAssocID="{C3DC95A2-4D92-42C5-966E-8600E4BA31BD}" presName="boxAndChildren" presStyleCnt="0"/>
      <dgm:spPr/>
    </dgm:pt>
    <dgm:pt modelId="{20A8DB01-6545-471D-9BC8-9C4C6B1B522A}" type="pres">
      <dgm:prSet presAssocID="{C3DC95A2-4D92-42C5-966E-8600E4BA31BD}" presName="parentTextBox" presStyleLbl="node1" presStyleIdx="0" presStyleCnt="3"/>
      <dgm:spPr/>
    </dgm:pt>
    <dgm:pt modelId="{16EB01C4-889D-4FC5-A806-CEA55E6AAE9B}" type="pres">
      <dgm:prSet presAssocID="{C3DC95A2-4D92-42C5-966E-8600E4BA31BD}" presName="entireBox" presStyleLbl="node1" presStyleIdx="0" presStyleCnt="3"/>
      <dgm:spPr/>
    </dgm:pt>
    <dgm:pt modelId="{8CD05808-4679-4F90-9342-5C432A2944EE}" type="pres">
      <dgm:prSet presAssocID="{C3DC95A2-4D92-42C5-966E-8600E4BA31BD}" presName="descendantBox" presStyleCnt="0"/>
      <dgm:spPr/>
    </dgm:pt>
    <dgm:pt modelId="{0B8084BA-9F70-4094-96D0-F2481AF68F0C}" type="pres">
      <dgm:prSet presAssocID="{17ACD041-408C-4E7D-B463-7267D32756A1}" presName="childTextBox" presStyleLbl="fgAccFollowNode1" presStyleIdx="0" presStyleCnt="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8B7A6505-1FB7-498E-9604-5F79F144A361}" type="presOf" srcId="{C3DC95A2-4D92-42C5-966E-8600E4BA31BD}" destId="{16EB01C4-889D-4FC5-A806-CEA55E6AAE9B}" srcOrd="1" destOrd="0" presId="urn:microsoft.com/office/officeart/2005/8/layout/process4"/>
    <dgm:cxn modelId="{608F4413-CA19-4F52-A5C3-58A1C45A4E01}" type="presOf" srcId="{C3DC95A2-4D92-42C5-966E-8600E4BA31BD}" destId="{20A8DB01-6545-471D-9BC8-9C4C6B1B522A}" srcOrd="0" destOrd="0" presId="urn:microsoft.com/office/officeart/2005/8/layout/process4"/>
    <dgm:cxn modelId="{CB85B926-7413-4A18-82CD-C9A748B97513}" type="presOf" srcId="{17ACD041-408C-4E7D-B463-7267D32756A1}" destId="{0B8084BA-9F70-4094-96D0-F2481AF68F0C}"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A5073A5A-2BFA-4F28-B4E3-BB7FE0DF39DB}" type="presOf" srcId="{C712D637-7FF1-401C-9304-F85D1B95B226}" destId="{859CA2CA-8A33-4975-9F01-7A3C8BB729DE}" srcOrd="0" destOrd="0" presId="urn:microsoft.com/office/officeart/2005/8/layout/process4"/>
    <dgm:cxn modelId="{E433888B-88DD-482C-AFB4-6ED19131745E}" type="presOf" srcId="{99C943DF-AAA4-4E2C-A283-FA2BF761F447}" destId="{A8E0F749-66B2-490B-99E9-CC106B163B16}" srcOrd="0"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A0AC7FB9-C7ED-41C9-9AC4-9E8AD3780204}" type="presOf" srcId="{C712D637-7FF1-401C-9304-F85D1B95B226}" destId="{A48265CE-F3A3-46DB-9DD2-97590B4DBB84}" srcOrd="1" destOrd="0" presId="urn:microsoft.com/office/officeart/2005/8/layout/process4"/>
    <dgm:cxn modelId="{C2D7EEDD-C196-4F09-A481-44CE66E8C604}" type="presOf" srcId="{DB6AA457-F75F-415D-BDD5-92045774FE4B}" destId="{80AD606B-F25E-46DF-B405-18F7D2EAE74A}" srcOrd="1" destOrd="0" presId="urn:microsoft.com/office/officeart/2005/8/layout/process4"/>
    <dgm:cxn modelId="{F50A0CE1-0D39-45E0-B663-815AE2F21269}" type="presOf" srcId="{743FE7B1-011B-42E6-8768-1EB3E95741FA}" destId="{59FFE57C-E5F2-4FBD-AA4D-8DB27381892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84ADFDF2-EEFB-490C-8A41-27CD7137D2E6}" type="presOf" srcId="{DB6AA457-F75F-415D-BDD5-92045774FE4B}" destId="{7371425A-4D37-4FA7-A21E-1529F4324E45}"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B731AEF8-A622-48D2-BD71-F1D6177E9715}" type="presParOf" srcId="{31D3AE5D-DA06-4E2D-9D68-F5531DFE7C2B}" destId="{26057D0F-C473-4CF3-90A5-20356BD5ED62}" srcOrd="0" destOrd="0" presId="urn:microsoft.com/office/officeart/2005/8/layout/process4"/>
    <dgm:cxn modelId="{F133F676-2A05-45C5-ADD2-A5B93ADCDADC}" type="presParOf" srcId="{26057D0F-C473-4CF3-90A5-20356BD5ED62}" destId="{20A8DB01-6545-471D-9BC8-9C4C6B1B522A}" srcOrd="0" destOrd="0" presId="urn:microsoft.com/office/officeart/2005/8/layout/process4"/>
    <dgm:cxn modelId="{E555020B-C468-416A-A2C4-8102325E9503}" type="presParOf" srcId="{26057D0F-C473-4CF3-90A5-20356BD5ED62}" destId="{16EB01C4-889D-4FC5-A806-CEA55E6AAE9B}" srcOrd="1" destOrd="0" presId="urn:microsoft.com/office/officeart/2005/8/layout/process4"/>
    <dgm:cxn modelId="{F8EB33D5-C652-4DD9-8276-0CB9C15E9426}" type="presParOf" srcId="{26057D0F-C473-4CF3-90A5-20356BD5ED62}" destId="{8CD05808-4679-4F90-9342-5C432A2944EE}" srcOrd="2" destOrd="0" presId="urn:microsoft.com/office/officeart/2005/8/layout/process4"/>
    <dgm:cxn modelId="{0C63B0C1-699C-45CE-90C0-7A4F57342000}" type="presParOf" srcId="{8CD05808-4679-4F90-9342-5C432A2944EE}" destId="{0B8084BA-9F70-4094-96D0-F2481AF68F0C}" srcOrd="0" destOrd="0" presId="urn:microsoft.com/office/officeart/2005/8/layout/process4"/>
    <dgm:cxn modelId="{73E1AE43-DD1D-4641-BF43-3883656A3B61}" type="presParOf" srcId="{31D3AE5D-DA06-4E2D-9D68-F5531DFE7C2B}" destId="{7F8DEC81-0DCB-4545-8129-1A1632B41B5E}" srcOrd="1" destOrd="0" presId="urn:microsoft.com/office/officeart/2005/8/layout/process4"/>
    <dgm:cxn modelId="{CF654E0C-92A0-47F5-A0E8-DC0976487CA5}" type="presParOf" srcId="{31D3AE5D-DA06-4E2D-9D68-F5531DFE7C2B}" destId="{33200553-5A1C-45F1-A422-26ECCEDBD439}" srcOrd="2" destOrd="0" presId="urn:microsoft.com/office/officeart/2005/8/layout/process4"/>
    <dgm:cxn modelId="{22EF4A2D-C062-43A5-AB4F-723BA683D4A5}" type="presParOf" srcId="{33200553-5A1C-45F1-A422-26ECCEDBD439}" destId="{7371425A-4D37-4FA7-A21E-1529F4324E45}" srcOrd="0" destOrd="0" presId="urn:microsoft.com/office/officeart/2005/8/layout/process4"/>
    <dgm:cxn modelId="{114AF7C5-62EB-4D6A-936B-EA5938DA5D8D}" type="presParOf" srcId="{33200553-5A1C-45F1-A422-26ECCEDBD439}" destId="{80AD606B-F25E-46DF-B405-18F7D2EAE74A}" srcOrd="1" destOrd="0" presId="urn:microsoft.com/office/officeart/2005/8/layout/process4"/>
    <dgm:cxn modelId="{BE240739-1816-479C-BE23-6EC763C3A1FB}" type="presParOf" srcId="{33200553-5A1C-45F1-A422-26ECCEDBD439}" destId="{72E9B7A5-E5DC-46EA-A30C-DAC09ADD2BF7}" srcOrd="2" destOrd="0" presId="urn:microsoft.com/office/officeart/2005/8/layout/process4"/>
    <dgm:cxn modelId="{792F2E45-B96F-424F-BB2E-6D330DB2930E}" type="presParOf" srcId="{72E9B7A5-E5DC-46EA-A30C-DAC09ADD2BF7}" destId="{A8E0F749-66B2-490B-99E9-CC106B163B16}" srcOrd="0" destOrd="0" presId="urn:microsoft.com/office/officeart/2005/8/layout/process4"/>
    <dgm:cxn modelId="{7DEBF063-1976-4D55-92CD-00B2B6BAA125}" type="presParOf" srcId="{31D3AE5D-DA06-4E2D-9D68-F5531DFE7C2B}" destId="{0226793B-92A0-4530-A8D1-D80AF6A16C31}" srcOrd="3" destOrd="0" presId="urn:microsoft.com/office/officeart/2005/8/layout/process4"/>
    <dgm:cxn modelId="{09D7A6F0-C179-4202-BE74-A609FA76951D}" type="presParOf" srcId="{31D3AE5D-DA06-4E2D-9D68-F5531DFE7C2B}" destId="{1A669411-1539-46A4-9D6E-2C85E15B0FA6}" srcOrd="4" destOrd="0" presId="urn:microsoft.com/office/officeart/2005/8/layout/process4"/>
    <dgm:cxn modelId="{930D612C-20A2-425C-9D46-C24652154729}" type="presParOf" srcId="{1A669411-1539-46A4-9D6E-2C85E15B0FA6}" destId="{859CA2CA-8A33-4975-9F01-7A3C8BB729DE}" srcOrd="0" destOrd="0" presId="urn:microsoft.com/office/officeart/2005/8/layout/process4"/>
    <dgm:cxn modelId="{D7ABD604-5AB5-4E32-96C4-828B35FB4828}" type="presParOf" srcId="{1A669411-1539-46A4-9D6E-2C85E15B0FA6}" destId="{A48265CE-F3A3-46DB-9DD2-97590B4DBB84}" srcOrd="1" destOrd="0" presId="urn:microsoft.com/office/officeart/2005/8/layout/process4"/>
    <dgm:cxn modelId="{50A99534-EB70-4230-9F6E-88B5A6C7AFA0}" type="presParOf" srcId="{1A669411-1539-46A4-9D6E-2C85E15B0FA6}" destId="{DB89CC08-BF2F-4B2E-B88D-22F7BE6ECA5F}" srcOrd="2" destOrd="0" presId="urn:microsoft.com/office/officeart/2005/8/layout/process4"/>
    <dgm:cxn modelId="{1EBA5D97-BB53-4DC6-B29C-6501F9AB6184}"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B01C4-889D-4FC5-A806-CEA55E6AAE9B}">
      <dsp:nvSpPr>
        <dsp:cNvPr id="0" name=""/>
        <dsp:cNvSpPr/>
      </dsp:nvSpPr>
      <dsp:spPr>
        <a:xfrm>
          <a:off x="0" y="3214537"/>
          <a:ext cx="4249058" cy="10550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Franklin Gothic Medium"/>
            </a:rPr>
            <a:t>Transformation</a:t>
          </a:r>
          <a:endParaRPr lang="en-US" sz="2000" kern="1200"/>
        </a:p>
      </dsp:txBody>
      <dsp:txXfrm>
        <a:off x="0" y="3214537"/>
        <a:ext cx="4249058" cy="569744"/>
      </dsp:txXfrm>
    </dsp:sp>
    <dsp:sp modelId="{0B8084BA-9F70-4094-96D0-F2481AF68F0C}">
      <dsp:nvSpPr>
        <dsp:cNvPr id="0" name=""/>
        <dsp:cNvSpPr/>
      </dsp:nvSpPr>
      <dsp:spPr>
        <a:xfrm>
          <a:off x="0" y="3763180"/>
          <a:ext cx="4249058" cy="4853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Franklin Gothic Medium"/>
            </a:rPr>
            <a:t>Data transformation</a:t>
          </a:r>
          <a:endParaRPr lang="en-US" sz="2700" kern="1200"/>
        </a:p>
      </dsp:txBody>
      <dsp:txXfrm>
        <a:off x="0" y="3763180"/>
        <a:ext cx="4249058" cy="485338"/>
      </dsp:txXfrm>
    </dsp:sp>
    <dsp:sp modelId="{80AD606B-F25E-46DF-B405-18F7D2EAE74A}">
      <dsp:nvSpPr>
        <dsp:cNvPr id="0" name=""/>
        <dsp:cNvSpPr/>
      </dsp:nvSpPr>
      <dsp:spPr>
        <a:xfrm rot="10800000">
          <a:off x="0" y="1607646"/>
          <a:ext cx="4249058" cy="1622717"/>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Franklin Gothic Medium"/>
            </a:rPr>
            <a:t>Load</a:t>
          </a:r>
          <a:endParaRPr lang="en-US" sz="2000" kern="1200"/>
        </a:p>
      </dsp:txBody>
      <dsp:txXfrm rot="-10800000">
        <a:off x="0" y="1607646"/>
        <a:ext cx="4249058" cy="569573"/>
      </dsp:txXfrm>
    </dsp:sp>
    <dsp:sp modelId="{A8E0F749-66B2-490B-99E9-CC106B163B16}">
      <dsp:nvSpPr>
        <dsp:cNvPr id="0" name=""/>
        <dsp:cNvSpPr/>
      </dsp:nvSpPr>
      <dsp:spPr>
        <a:xfrm>
          <a:off x="0" y="2177219"/>
          <a:ext cx="4249058" cy="485192"/>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Franklin Gothic Medium"/>
            </a:rPr>
            <a:t>Load data to DW</a:t>
          </a:r>
          <a:endParaRPr lang="en-US" sz="2700" kern="1200"/>
        </a:p>
      </dsp:txBody>
      <dsp:txXfrm>
        <a:off x="0" y="2177219"/>
        <a:ext cx="4249058" cy="485192"/>
      </dsp:txXfrm>
    </dsp:sp>
    <dsp:sp modelId="{A48265CE-F3A3-46DB-9DD2-97590B4DBB84}">
      <dsp:nvSpPr>
        <dsp:cNvPr id="0" name=""/>
        <dsp:cNvSpPr/>
      </dsp:nvSpPr>
      <dsp:spPr>
        <a:xfrm rot="10800000">
          <a:off x="0" y="754"/>
          <a:ext cx="4249058" cy="1622717"/>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Franklin Gothic Medium"/>
            </a:rPr>
            <a:t>Extract</a:t>
          </a:r>
          <a:endParaRPr lang="en-US" sz="2000" kern="1200"/>
        </a:p>
      </dsp:txBody>
      <dsp:txXfrm rot="-10800000">
        <a:off x="0" y="754"/>
        <a:ext cx="4249058" cy="569573"/>
      </dsp:txXfrm>
    </dsp:sp>
    <dsp:sp modelId="{59FFE57C-E5F2-4FBD-AA4D-8DB27381892F}">
      <dsp:nvSpPr>
        <dsp:cNvPr id="0" name=""/>
        <dsp:cNvSpPr/>
      </dsp:nvSpPr>
      <dsp:spPr>
        <a:xfrm>
          <a:off x="0" y="570328"/>
          <a:ext cx="4249058" cy="485192"/>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Franklin Gothic Medium"/>
            </a:rPr>
            <a:t>Extract data from sources</a:t>
          </a:r>
          <a:endParaRPr lang="en-US" sz="2700" kern="1200"/>
        </a:p>
      </dsp:txBody>
      <dsp:txXfrm>
        <a:off x="0" y="570328"/>
        <a:ext cx="4249058" cy="485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5/7/2024</a:t>
            </a:fld>
            <a:endParaRPr lang="en-US"/>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12" y="228599"/>
            <a:ext cx="4876800" cy="2570786"/>
          </a:xfrm>
        </p:spPr>
        <p:txBody>
          <a:bodyPr>
            <a:normAutofit/>
          </a:bodyPr>
          <a:lstStyle/>
          <a:p>
            <a:r>
              <a:rPr lang="en-US" sz="4000">
                <a:latin typeface="Calibri"/>
                <a:ea typeface="Calibri"/>
                <a:cs typeface="Calibri"/>
              </a:rPr>
              <a:t>Centers for Medicare and Medicaid Services</a:t>
            </a:r>
          </a:p>
        </p:txBody>
      </p:sp>
      <p:sp>
        <p:nvSpPr>
          <p:cNvPr id="4" name="TextBox 3">
            <a:extLst>
              <a:ext uri="{FF2B5EF4-FFF2-40B4-BE49-F238E27FC236}">
                <a16:creationId xmlns:a16="http://schemas.microsoft.com/office/drawing/2014/main" id="{ACEA1FAC-1E26-2C70-29F8-A9CE188D4C8A}"/>
              </a:ext>
            </a:extLst>
          </p:cNvPr>
          <p:cNvSpPr txBox="1"/>
          <p:nvPr/>
        </p:nvSpPr>
        <p:spPr>
          <a:xfrm>
            <a:off x="685800" y="3733800"/>
            <a:ext cx="3545941" cy="1754326"/>
          </a:xfrm>
          <a:prstGeom prst="rect">
            <a:avLst/>
          </a:prstGeom>
          <a:noFill/>
        </p:spPr>
        <p:txBody>
          <a:bodyPr wrap="square" lIns="91440" tIns="45720" rIns="91440" bIns="45720" rtlCol="0" anchor="t">
            <a:spAutoFit/>
          </a:bodyPr>
          <a:lstStyle/>
          <a:p>
            <a:r>
              <a:rPr lang="en-US" b="1" dirty="0">
                <a:latin typeface="Microsoft Sans Serif"/>
                <a:ea typeface="Calibri" panose="020F0502020204030204" pitchFamily="34" charset="0"/>
                <a:cs typeface="Calibri"/>
              </a:rPr>
              <a:t>Group 3</a:t>
            </a:r>
            <a:r>
              <a:rPr lang="en-US" dirty="0">
                <a:latin typeface="Microsoft Sans Serif"/>
                <a:ea typeface="Calibri" panose="020F0502020204030204" pitchFamily="34" charset="0"/>
                <a:cs typeface="Calibri"/>
              </a:rPr>
              <a:t>:</a:t>
            </a:r>
          </a:p>
          <a:p>
            <a:endParaRPr lang="en-US" dirty="0">
              <a:latin typeface="Microsoft Sans Serif"/>
              <a:ea typeface="Calibri" panose="020F0502020204030204" pitchFamily="34" charset="0"/>
              <a:cs typeface="Calibri" panose="020F0502020204030204" pitchFamily="34" charset="0"/>
            </a:endParaRPr>
          </a:p>
          <a:p>
            <a:r>
              <a:rPr lang="en-US" sz="1800" dirty="0">
                <a:effectLst/>
                <a:latin typeface="Microsoft Sans Serif"/>
                <a:ea typeface="Calibri" panose="020F0502020204030204" pitchFamily="34" charset="0"/>
                <a:cs typeface="Calibri"/>
              </a:rPr>
              <a:t>Kosta Tarasov</a:t>
            </a:r>
          </a:p>
          <a:p>
            <a:r>
              <a:rPr lang="en-US" err="1">
                <a:latin typeface="Microsoft Sans Serif"/>
                <a:ea typeface="Calibri" panose="020F0502020204030204" pitchFamily="34" charset="0"/>
                <a:cs typeface="Calibri"/>
              </a:rPr>
              <a:t>Fengchu</a:t>
            </a:r>
            <a:r>
              <a:rPr lang="en-US" dirty="0">
                <a:latin typeface="Microsoft Sans Serif"/>
                <a:ea typeface="Calibri" panose="020F0502020204030204" pitchFamily="34" charset="0"/>
                <a:cs typeface="Calibri"/>
              </a:rPr>
              <a:t> Lai</a:t>
            </a:r>
          </a:p>
          <a:p>
            <a:r>
              <a:rPr lang="en-US" dirty="0">
                <a:latin typeface="Microsoft Sans Serif"/>
                <a:ea typeface="Calibri" panose="020F0502020204030204" pitchFamily="34" charset="0"/>
                <a:cs typeface="Calibri"/>
              </a:rPr>
              <a:t>Gabriel </a:t>
            </a:r>
            <a:r>
              <a:rPr lang="en-US" err="1">
                <a:latin typeface="Microsoft Sans Serif"/>
                <a:ea typeface="Calibri" panose="020F0502020204030204" pitchFamily="34" charset="0"/>
                <a:cs typeface="Calibri"/>
              </a:rPr>
              <a:t>Plic</a:t>
            </a:r>
            <a:endParaRPr lang="en-US">
              <a:latin typeface="Microsoft Sans Serif"/>
              <a:ea typeface="Calibri" panose="020F0502020204030204" pitchFamily="34" charset="0"/>
              <a:cs typeface="Calibri"/>
            </a:endParaRPr>
          </a:p>
          <a:p>
            <a:r>
              <a:rPr lang="en-US" dirty="0">
                <a:latin typeface="Microsoft Sans Serif"/>
                <a:ea typeface="Calibri" panose="020F0502020204030204" pitchFamily="34" charset="0"/>
                <a:cs typeface="Times New Roman"/>
              </a:rPr>
              <a:t>Jennie</a:t>
            </a:r>
            <a:r>
              <a:rPr lang="en-US" sz="1800" dirty="0">
                <a:effectLst/>
                <a:latin typeface="Microsoft Sans Serif"/>
                <a:ea typeface="Calibri" panose="020F0502020204030204" pitchFamily="34" charset="0"/>
                <a:cs typeface="Times New Roman"/>
              </a:rPr>
              <a:t> Nguyen</a:t>
            </a:r>
            <a:endParaRPr lang="en-US" dirty="0">
              <a:latin typeface="Microsoft Sans Serif"/>
              <a:ea typeface="Calibri" panose="020F0502020204030204" pitchFamily="34" charset="0"/>
              <a:cs typeface="Times New Roman"/>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92F9-2DEB-A598-B637-8EBA01040C57}"/>
              </a:ext>
            </a:extLst>
          </p:cNvPr>
          <p:cNvSpPr>
            <a:spLocks noGrp="1"/>
          </p:cNvSpPr>
          <p:nvPr>
            <p:ph type="title"/>
          </p:nvPr>
        </p:nvSpPr>
        <p:spPr/>
        <p:txBody>
          <a:bodyPr>
            <a:normAutofit/>
          </a:bodyPr>
          <a:lstStyle/>
          <a:p>
            <a:pPr algn="ctr"/>
            <a:r>
              <a:rPr lang="en-US" sz="4400">
                <a:latin typeface="Microsoft Sans Serif"/>
                <a:ea typeface="Microsoft Sans Serif"/>
                <a:cs typeface="Microsoft Sans Serif"/>
              </a:rPr>
              <a:t>Data Tools</a:t>
            </a:r>
          </a:p>
        </p:txBody>
      </p:sp>
      <p:sp>
        <p:nvSpPr>
          <p:cNvPr id="3" name="Cylinder 2">
            <a:extLst>
              <a:ext uri="{FF2B5EF4-FFF2-40B4-BE49-F238E27FC236}">
                <a16:creationId xmlns:a16="http://schemas.microsoft.com/office/drawing/2014/main" id="{16C11974-4FA1-92E3-B191-583408574F4D}"/>
              </a:ext>
            </a:extLst>
          </p:cNvPr>
          <p:cNvSpPr/>
          <p:nvPr/>
        </p:nvSpPr>
        <p:spPr>
          <a:xfrm>
            <a:off x="4610098" y="1952170"/>
            <a:ext cx="1299027" cy="1306285"/>
          </a:xfrm>
          <a:prstGeom prst="ca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Microsoft Sans Serif"/>
                <a:ea typeface="Microsoft Sans Serif"/>
                <a:cs typeface="Microsoft Sans Serif"/>
              </a:rPr>
              <a:t>Azure</a:t>
            </a:r>
          </a:p>
          <a:p>
            <a:pPr algn="ctr"/>
            <a:r>
              <a:rPr lang="en-US">
                <a:solidFill>
                  <a:schemeClr val="tx1"/>
                </a:solidFill>
                <a:latin typeface="Microsoft Sans Serif"/>
                <a:ea typeface="Microsoft Sans Serif"/>
                <a:cs typeface="Microsoft Sans Serif"/>
              </a:rPr>
              <a:t>Container</a:t>
            </a:r>
          </a:p>
        </p:txBody>
      </p:sp>
      <p:sp>
        <p:nvSpPr>
          <p:cNvPr id="6" name="Cylinder 5">
            <a:extLst>
              <a:ext uri="{FF2B5EF4-FFF2-40B4-BE49-F238E27FC236}">
                <a16:creationId xmlns:a16="http://schemas.microsoft.com/office/drawing/2014/main" id="{654593F0-298D-1E67-6DA0-28E1CEC9487C}"/>
              </a:ext>
            </a:extLst>
          </p:cNvPr>
          <p:cNvSpPr/>
          <p:nvPr/>
        </p:nvSpPr>
        <p:spPr>
          <a:xfrm>
            <a:off x="146861" y="2133599"/>
            <a:ext cx="1132114" cy="1103085"/>
          </a:xfrm>
          <a:prstGeom prst="ca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icrosoft Sans Serif"/>
              <a:ea typeface="Microsoft Sans Serif"/>
              <a:cs typeface="Microsoft Sans Serif"/>
            </a:endParaRPr>
          </a:p>
        </p:txBody>
      </p:sp>
      <p:sp>
        <p:nvSpPr>
          <p:cNvPr id="7" name="Cylinder 6">
            <a:extLst>
              <a:ext uri="{FF2B5EF4-FFF2-40B4-BE49-F238E27FC236}">
                <a16:creationId xmlns:a16="http://schemas.microsoft.com/office/drawing/2014/main" id="{FDB44DB0-9043-C425-B559-B871DA78AA92}"/>
              </a:ext>
            </a:extLst>
          </p:cNvPr>
          <p:cNvSpPr/>
          <p:nvPr/>
        </p:nvSpPr>
        <p:spPr>
          <a:xfrm>
            <a:off x="150489" y="2057400"/>
            <a:ext cx="1132114" cy="776514"/>
          </a:xfrm>
          <a:prstGeom prst="ca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icrosoft Sans Serif"/>
                <a:ea typeface="Microsoft Sans Serif"/>
                <a:cs typeface="Microsoft Sans Serif"/>
              </a:rPr>
              <a:t>Sources</a:t>
            </a:r>
          </a:p>
        </p:txBody>
      </p:sp>
      <p:sp>
        <p:nvSpPr>
          <p:cNvPr id="8" name="Parallelogram 7">
            <a:extLst>
              <a:ext uri="{FF2B5EF4-FFF2-40B4-BE49-F238E27FC236}">
                <a16:creationId xmlns:a16="http://schemas.microsoft.com/office/drawing/2014/main" id="{5FA96522-762E-56EB-C39E-7BA8880338E9}"/>
              </a:ext>
            </a:extLst>
          </p:cNvPr>
          <p:cNvSpPr/>
          <p:nvPr/>
        </p:nvSpPr>
        <p:spPr>
          <a:xfrm>
            <a:off x="2241884" y="2115457"/>
            <a:ext cx="1393371" cy="1081314"/>
          </a:xfrm>
          <a:prstGeom prst="parallelogram">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icrosoft Sans Serif"/>
                <a:ea typeface="Microsoft Sans Serif"/>
                <a:cs typeface="Microsoft Sans Serif"/>
              </a:rPr>
              <a:t>Python Script</a:t>
            </a:r>
          </a:p>
        </p:txBody>
      </p:sp>
      <p:cxnSp>
        <p:nvCxnSpPr>
          <p:cNvPr id="9" name="Straight Arrow Connector 8">
            <a:extLst>
              <a:ext uri="{FF2B5EF4-FFF2-40B4-BE49-F238E27FC236}">
                <a16:creationId xmlns:a16="http://schemas.microsoft.com/office/drawing/2014/main" id="{0F71A82D-666F-84D0-0F39-45A3E7F98AF2}"/>
              </a:ext>
            </a:extLst>
          </p:cNvPr>
          <p:cNvCxnSpPr/>
          <p:nvPr/>
        </p:nvCxnSpPr>
        <p:spPr>
          <a:xfrm>
            <a:off x="1493062" y="2560721"/>
            <a:ext cx="7402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62A62B-B9CC-59E4-4172-BAFB1A79BF83}"/>
              </a:ext>
            </a:extLst>
          </p:cNvPr>
          <p:cNvCxnSpPr>
            <a:cxnSpLocks/>
          </p:cNvCxnSpPr>
          <p:nvPr/>
        </p:nvCxnSpPr>
        <p:spPr>
          <a:xfrm>
            <a:off x="6098100" y="2630904"/>
            <a:ext cx="7402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ube 11">
            <a:extLst>
              <a:ext uri="{FF2B5EF4-FFF2-40B4-BE49-F238E27FC236}">
                <a16:creationId xmlns:a16="http://schemas.microsoft.com/office/drawing/2014/main" id="{9FD299BD-50D3-7C5B-95F4-63E3331E19C7}"/>
              </a:ext>
            </a:extLst>
          </p:cNvPr>
          <p:cNvSpPr/>
          <p:nvPr/>
        </p:nvSpPr>
        <p:spPr>
          <a:xfrm>
            <a:off x="7009157" y="1604303"/>
            <a:ext cx="2242458" cy="2121283"/>
          </a:xfrm>
          <a:prstGeom prst="cub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Microsoft Sans Serif"/>
                <a:ea typeface="Microsoft Sans Serif"/>
                <a:cs typeface="Microsoft Sans Serif"/>
              </a:rPr>
              <a:t>Snowflake DW</a:t>
            </a:r>
          </a:p>
        </p:txBody>
      </p:sp>
      <p:pic>
        <p:nvPicPr>
          <p:cNvPr id="13" name="Graphic 12" descr="Snowflake outline">
            <a:extLst>
              <a:ext uri="{FF2B5EF4-FFF2-40B4-BE49-F238E27FC236}">
                <a16:creationId xmlns:a16="http://schemas.microsoft.com/office/drawing/2014/main" id="{4E4C0ABD-44C8-B685-B1B3-91B5D1A5BB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90280" y="1597242"/>
            <a:ext cx="617144" cy="642733"/>
          </a:xfrm>
          <a:prstGeom prst="rect">
            <a:avLst/>
          </a:prstGeom>
        </p:spPr>
      </p:pic>
      <p:sp>
        <p:nvSpPr>
          <p:cNvPr id="18" name="Oval 17">
            <a:extLst>
              <a:ext uri="{FF2B5EF4-FFF2-40B4-BE49-F238E27FC236}">
                <a16:creationId xmlns:a16="http://schemas.microsoft.com/office/drawing/2014/main" id="{5952DEB7-D4BA-6C70-FE58-924C70892258}"/>
              </a:ext>
            </a:extLst>
          </p:cNvPr>
          <p:cNvSpPr/>
          <p:nvPr/>
        </p:nvSpPr>
        <p:spPr>
          <a:xfrm>
            <a:off x="7210064" y="2707868"/>
            <a:ext cx="1338370" cy="832089"/>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icrosoft Sans Serif"/>
                <a:ea typeface="Microsoft Sans Serif"/>
                <a:cs typeface="Microsoft Sans Serif"/>
              </a:rPr>
              <a:t>  DBT</a:t>
            </a:r>
          </a:p>
        </p:txBody>
      </p:sp>
      <p:pic>
        <p:nvPicPr>
          <p:cNvPr id="19" name="Picture 18" descr="Dbt Logo PNG Vectors Free Download">
            <a:extLst>
              <a:ext uri="{FF2B5EF4-FFF2-40B4-BE49-F238E27FC236}">
                <a16:creationId xmlns:a16="http://schemas.microsoft.com/office/drawing/2014/main" id="{DD483211-B682-5B5C-8179-626107C47599}"/>
              </a:ext>
            </a:extLst>
          </p:cNvPr>
          <p:cNvPicPr>
            <a:picLocks noChangeAspect="1"/>
          </p:cNvPicPr>
          <p:nvPr/>
        </p:nvPicPr>
        <p:blipFill>
          <a:blip r:embed="rId4"/>
          <a:stretch>
            <a:fillRect/>
          </a:stretch>
        </p:blipFill>
        <p:spPr>
          <a:xfrm>
            <a:off x="7463029" y="3035790"/>
            <a:ext cx="220842" cy="213585"/>
          </a:xfrm>
          <a:prstGeom prst="rect">
            <a:avLst/>
          </a:prstGeom>
        </p:spPr>
      </p:pic>
      <p:cxnSp>
        <p:nvCxnSpPr>
          <p:cNvPr id="20" name="Straight Arrow Connector 19">
            <a:extLst>
              <a:ext uri="{FF2B5EF4-FFF2-40B4-BE49-F238E27FC236}">
                <a16:creationId xmlns:a16="http://schemas.microsoft.com/office/drawing/2014/main" id="{8378AAC0-E57D-4037-E246-07C5BE8E5D37}"/>
              </a:ext>
            </a:extLst>
          </p:cNvPr>
          <p:cNvCxnSpPr>
            <a:cxnSpLocks/>
          </p:cNvCxnSpPr>
          <p:nvPr/>
        </p:nvCxnSpPr>
        <p:spPr>
          <a:xfrm>
            <a:off x="3740293" y="2598056"/>
            <a:ext cx="7402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78AAC0-E57D-4037-E246-07C5BE8E5D37}"/>
              </a:ext>
            </a:extLst>
          </p:cNvPr>
          <p:cNvCxnSpPr>
            <a:cxnSpLocks/>
          </p:cNvCxnSpPr>
          <p:nvPr/>
        </p:nvCxnSpPr>
        <p:spPr>
          <a:xfrm>
            <a:off x="9397641" y="2590537"/>
            <a:ext cx="7402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E4F5BC05-8116-AF67-174A-BADD748945E2}"/>
              </a:ext>
            </a:extLst>
          </p:cNvPr>
          <p:cNvSpPr/>
          <p:nvPr/>
        </p:nvSpPr>
        <p:spPr>
          <a:xfrm>
            <a:off x="10319656" y="2133599"/>
            <a:ext cx="1584158" cy="100263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Microsoft Sans Serif"/>
                <a:ea typeface="Microsoft Sans Serif"/>
                <a:cs typeface="Microsoft Sans Serif"/>
              </a:rPr>
              <a:t>    Tableau</a:t>
            </a:r>
          </a:p>
        </p:txBody>
      </p:sp>
      <p:pic>
        <p:nvPicPr>
          <p:cNvPr id="23" name="Picture 22" descr="Tableau Icon Vector SVG Icon - SVG Repo">
            <a:extLst>
              <a:ext uri="{FF2B5EF4-FFF2-40B4-BE49-F238E27FC236}">
                <a16:creationId xmlns:a16="http://schemas.microsoft.com/office/drawing/2014/main" id="{573AE9AE-4EC8-2D1F-0868-FBFABFF94802}"/>
              </a:ext>
            </a:extLst>
          </p:cNvPr>
          <p:cNvPicPr>
            <a:picLocks noChangeAspect="1"/>
          </p:cNvPicPr>
          <p:nvPr/>
        </p:nvPicPr>
        <p:blipFill>
          <a:blip r:embed="rId5"/>
          <a:stretch>
            <a:fillRect/>
          </a:stretch>
        </p:blipFill>
        <p:spPr>
          <a:xfrm>
            <a:off x="10438648" y="2517860"/>
            <a:ext cx="318337" cy="278231"/>
          </a:xfrm>
          <a:prstGeom prst="rect">
            <a:avLst/>
          </a:prstGeom>
        </p:spPr>
      </p:pic>
      <p:pic>
        <p:nvPicPr>
          <p:cNvPr id="24" name="Picture 23" descr="File:Microsoft Azure.svg - Wikipedia">
            <a:extLst>
              <a:ext uri="{FF2B5EF4-FFF2-40B4-BE49-F238E27FC236}">
                <a16:creationId xmlns:a16="http://schemas.microsoft.com/office/drawing/2014/main" id="{7AFE5EC5-B531-3AAF-2C1A-841FABF1484C}"/>
              </a:ext>
            </a:extLst>
          </p:cNvPr>
          <p:cNvPicPr>
            <a:picLocks noChangeAspect="1"/>
          </p:cNvPicPr>
          <p:nvPr/>
        </p:nvPicPr>
        <p:blipFill rotWithShape="1">
          <a:blip r:embed="rId6"/>
          <a:srcRect l="3756" t="7042" r="3286" b="7512"/>
          <a:stretch/>
        </p:blipFill>
        <p:spPr>
          <a:xfrm>
            <a:off x="5114675" y="2027225"/>
            <a:ext cx="277701" cy="216979"/>
          </a:xfrm>
          <a:prstGeom prst="rect">
            <a:avLst/>
          </a:prstGeom>
        </p:spPr>
      </p:pic>
      <p:sp>
        <p:nvSpPr>
          <p:cNvPr id="28" name="TextBox 27">
            <a:extLst>
              <a:ext uri="{FF2B5EF4-FFF2-40B4-BE49-F238E27FC236}">
                <a16:creationId xmlns:a16="http://schemas.microsoft.com/office/drawing/2014/main" id="{324E576B-3AF7-526F-85C3-4CA2AE70DBA0}"/>
              </a:ext>
            </a:extLst>
          </p:cNvPr>
          <p:cNvSpPr txBox="1"/>
          <p:nvPr/>
        </p:nvSpPr>
        <p:spPr>
          <a:xfrm>
            <a:off x="1493157" y="4047289"/>
            <a:ext cx="960912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solidFill>
                  <a:srgbClr val="404040"/>
                </a:solidFill>
                <a:latin typeface="Microsoft Sans Serif"/>
                <a:ea typeface="Microsoft Sans Serif"/>
                <a:cs typeface="Microsoft Sans Serif"/>
              </a:rPr>
              <a:t> Data storage: Azure Container</a:t>
            </a:r>
            <a:endParaRPr lang="en-US" sz="2000">
              <a:solidFill>
                <a:srgbClr val="000000"/>
              </a:solidFill>
              <a:latin typeface="Microsoft Sans Serif"/>
              <a:ea typeface="Microsoft Sans Serif"/>
              <a:cs typeface="Microsoft Sans Serif"/>
            </a:endParaRPr>
          </a:p>
          <a:p>
            <a:pPr marL="800100" lvl="1" indent="-342900">
              <a:buFont typeface="Wingdings"/>
              <a:buChar char="§"/>
            </a:pPr>
            <a:endParaRPr lang="en-US" sz="2000">
              <a:solidFill>
                <a:srgbClr val="404040"/>
              </a:solidFill>
              <a:latin typeface="Microsoft Sans Serif"/>
              <a:ea typeface="Microsoft Sans Serif"/>
              <a:cs typeface="Microsoft Sans Serif"/>
            </a:endParaRPr>
          </a:p>
          <a:p>
            <a:pPr marL="342900" indent="-342900">
              <a:buFont typeface="Wingdings"/>
              <a:buChar char="§"/>
            </a:pPr>
            <a:r>
              <a:rPr lang="en-US" sz="2000">
                <a:solidFill>
                  <a:srgbClr val="404040"/>
                </a:solidFill>
                <a:latin typeface="Microsoft Sans Serif"/>
                <a:ea typeface="Microsoft Sans Serif"/>
                <a:cs typeface="Microsoft Sans Serif"/>
              </a:rPr>
              <a:t> Data processing: Snowflake Data Warehouse</a:t>
            </a:r>
            <a:endParaRPr lang="en-US" sz="2000">
              <a:solidFill>
                <a:srgbClr val="000000"/>
              </a:solidFill>
              <a:latin typeface="Microsoft Sans Serif"/>
              <a:ea typeface="Microsoft Sans Serif"/>
              <a:cs typeface="Microsoft Sans Serif"/>
            </a:endParaRPr>
          </a:p>
          <a:p>
            <a:pPr marL="800100" lvl="1" indent="-342900">
              <a:buFont typeface="Wingdings"/>
              <a:buChar char="§"/>
            </a:pPr>
            <a:endParaRPr lang="en-US" sz="2000">
              <a:solidFill>
                <a:srgbClr val="404040"/>
              </a:solidFill>
              <a:latin typeface="Microsoft Sans Serif"/>
              <a:ea typeface="Microsoft Sans Serif"/>
              <a:cs typeface="Microsoft Sans Serif"/>
            </a:endParaRPr>
          </a:p>
          <a:p>
            <a:pPr marL="342900" indent="-342900">
              <a:buFont typeface="Wingdings"/>
              <a:buChar char="§"/>
            </a:pPr>
            <a:r>
              <a:rPr lang="en-US" sz="2000">
                <a:solidFill>
                  <a:srgbClr val="404040"/>
                </a:solidFill>
                <a:latin typeface="Microsoft Sans Serif"/>
                <a:ea typeface="Microsoft Sans Serif"/>
                <a:cs typeface="Microsoft Sans Serif"/>
              </a:rPr>
              <a:t> Data orchestration: DBT (Data Build Tool)</a:t>
            </a:r>
            <a:endParaRPr lang="en-US" sz="2000">
              <a:solidFill>
                <a:srgbClr val="000000"/>
              </a:solidFill>
              <a:latin typeface="Microsoft Sans Serif"/>
              <a:ea typeface="Microsoft Sans Serif"/>
              <a:cs typeface="Microsoft Sans Serif"/>
            </a:endParaRPr>
          </a:p>
          <a:p>
            <a:pPr marL="342900" indent="-342900">
              <a:buFont typeface="Wingdings"/>
              <a:buChar char="§"/>
            </a:pPr>
            <a:endParaRPr lang="en-US" sz="2000">
              <a:solidFill>
                <a:srgbClr val="404040"/>
              </a:solidFill>
              <a:latin typeface="Microsoft Sans Serif"/>
              <a:ea typeface="Microsoft Sans Serif"/>
              <a:cs typeface="Microsoft Sans Serif"/>
            </a:endParaRPr>
          </a:p>
          <a:p>
            <a:pPr marL="342900" indent="-342900">
              <a:buFont typeface="Wingdings"/>
              <a:buChar char="§"/>
            </a:pPr>
            <a:r>
              <a:rPr lang="en-US" sz="2000">
                <a:solidFill>
                  <a:srgbClr val="404040"/>
                </a:solidFill>
                <a:latin typeface="Microsoft Sans Serif"/>
                <a:ea typeface="Microsoft Sans Serif"/>
                <a:cs typeface="Microsoft Sans Serif"/>
              </a:rPr>
              <a:t> Data Visualization: Tableau</a:t>
            </a:r>
          </a:p>
          <a:p>
            <a:pPr lvl="1">
              <a:buFont typeface="Wingdings"/>
              <a:buChar char="§"/>
            </a:pPr>
            <a:endParaRPr lang="en-US" sz="2000">
              <a:solidFill>
                <a:srgbClr val="404040"/>
              </a:solidFill>
              <a:latin typeface="Microsoft Sans Serif"/>
              <a:ea typeface="Microsoft Sans Serif"/>
              <a:cs typeface="Microsoft Sans Serif"/>
            </a:endParaRPr>
          </a:p>
        </p:txBody>
      </p:sp>
      <p:sp>
        <p:nvSpPr>
          <p:cNvPr id="4" name="Slide Number Placeholder 3">
            <a:extLst>
              <a:ext uri="{FF2B5EF4-FFF2-40B4-BE49-F238E27FC236}">
                <a16:creationId xmlns:a16="http://schemas.microsoft.com/office/drawing/2014/main" id="{682CE233-56F9-BBF4-DDC7-059EAFE616D9}"/>
              </a:ext>
            </a:extLst>
          </p:cNvPr>
          <p:cNvSpPr>
            <a:spLocks noGrp="1"/>
          </p:cNvSpPr>
          <p:nvPr>
            <p:ph type="sldNum" sz="quarter" idx="12"/>
          </p:nvPr>
        </p:nvSpPr>
        <p:spPr/>
        <p:txBody>
          <a:bodyPr/>
          <a:lstStyle/>
          <a:p>
            <a:fld id="{E31375A4-56A4-47D6-9801-1991572033F7}" type="slidenum">
              <a:rPr lang="en-US"/>
              <a:t>10</a:t>
            </a:fld>
            <a:endParaRPr lang="en-US"/>
          </a:p>
        </p:txBody>
      </p:sp>
    </p:spTree>
    <p:extLst>
      <p:ext uri="{BB962C8B-B14F-4D97-AF65-F5344CB8AC3E}">
        <p14:creationId xmlns:p14="http://schemas.microsoft.com/office/powerpoint/2010/main" val="14940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10;&#10;Description automatically generated">
            <a:extLst>
              <a:ext uri="{FF2B5EF4-FFF2-40B4-BE49-F238E27FC236}">
                <a16:creationId xmlns:a16="http://schemas.microsoft.com/office/drawing/2014/main" id="{2282803E-7152-9483-349C-58CBC1E133D5}"/>
              </a:ext>
            </a:extLst>
          </p:cNvPr>
          <p:cNvPicPr>
            <a:picLocks noChangeAspect="1"/>
          </p:cNvPicPr>
          <p:nvPr/>
        </p:nvPicPr>
        <p:blipFill>
          <a:blip r:embed="rId2"/>
          <a:stretch>
            <a:fillRect/>
          </a:stretch>
        </p:blipFill>
        <p:spPr>
          <a:xfrm>
            <a:off x="15658" y="-2477"/>
            <a:ext cx="12162407" cy="6830922"/>
          </a:xfrm>
          <a:prstGeom prst="rect">
            <a:avLst/>
          </a:prstGeom>
        </p:spPr>
      </p:pic>
      <p:sp>
        <p:nvSpPr>
          <p:cNvPr id="8" name="Rectangle: Rounded Corners 7">
            <a:extLst>
              <a:ext uri="{FF2B5EF4-FFF2-40B4-BE49-F238E27FC236}">
                <a16:creationId xmlns:a16="http://schemas.microsoft.com/office/drawing/2014/main" id="{EA6BE317-FC44-27E0-B4BA-FAA7EC73C3A8}"/>
              </a:ext>
            </a:extLst>
          </p:cNvPr>
          <p:cNvSpPr/>
          <p:nvPr/>
        </p:nvSpPr>
        <p:spPr>
          <a:xfrm>
            <a:off x="6808525" y="1118201"/>
            <a:ext cx="5024242" cy="2027219"/>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The bar chart shows where doctors are across states</a:t>
            </a:r>
            <a:endParaRPr lang="en-US" sz="1100">
              <a:solidFill>
                <a:schemeClr val="tx1"/>
              </a:solidFill>
              <a:latin typeface="Microsoft Sans Serif"/>
              <a:ea typeface="Microsoft Sans Serif"/>
              <a:cs typeface="Microsoft Sans Serif"/>
            </a:endParaRPr>
          </a:p>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California leads with over 500,000 doctors</a:t>
            </a:r>
            <a:endParaRPr lang="en-US">
              <a:solidFill>
                <a:schemeClr val="tx1"/>
              </a:solidFill>
              <a:latin typeface="Microsoft Sans Serif"/>
              <a:ea typeface="Microsoft Sans Serif"/>
              <a:cs typeface="Microsoft Sans Serif"/>
            </a:endParaRPr>
          </a:p>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Texas and Florida follow with significant numbers</a:t>
            </a:r>
            <a:endParaRPr lang="en-US">
              <a:solidFill>
                <a:schemeClr val="tx1"/>
              </a:solidFill>
              <a:latin typeface="Microsoft Sans Serif"/>
              <a:ea typeface="Microsoft Sans Serif"/>
              <a:cs typeface="Microsoft Sans Serif"/>
            </a:endParaRPr>
          </a:p>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Other states show a gradual decrease in doctor counts</a:t>
            </a:r>
            <a:endParaRPr lang="en-US">
              <a:solidFill>
                <a:schemeClr val="tx1"/>
              </a:solidFill>
              <a:latin typeface="Microsoft Sans Serif"/>
              <a:ea typeface="Microsoft Sans Serif"/>
              <a:cs typeface="Microsoft Sans Serif"/>
            </a:endParaRPr>
          </a:p>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Some states have only a few hundred doctors</a:t>
            </a:r>
            <a:endParaRPr lang="en-US">
              <a:solidFill>
                <a:schemeClr val="tx1"/>
              </a:solidFill>
              <a:latin typeface="Microsoft Sans Serif"/>
              <a:ea typeface="Microsoft Sans Serif"/>
              <a:cs typeface="Microsoft Sans Serif"/>
            </a:endParaRPr>
          </a:p>
        </p:txBody>
      </p:sp>
      <p:sp>
        <p:nvSpPr>
          <p:cNvPr id="3" name="Slide Number Placeholder 2">
            <a:extLst>
              <a:ext uri="{FF2B5EF4-FFF2-40B4-BE49-F238E27FC236}">
                <a16:creationId xmlns:a16="http://schemas.microsoft.com/office/drawing/2014/main" id="{39EF193D-5243-FDC0-88A5-880C78408EE4}"/>
              </a:ext>
            </a:extLst>
          </p:cNvPr>
          <p:cNvSpPr>
            <a:spLocks noGrp="1"/>
          </p:cNvSpPr>
          <p:nvPr>
            <p:ph type="sldNum" sz="quarter" idx="12"/>
          </p:nvPr>
        </p:nvSpPr>
        <p:spPr/>
        <p:txBody>
          <a:bodyPr/>
          <a:lstStyle/>
          <a:p>
            <a:fld id="{E31375A4-56A4-47D6-9801-1991572033F7}" type="slidenum">
              <a:rPr lang="en-US"/>
              <a:t>11</a:t>
            </a:fld>
            <a:endParaRPr lang="en-US"/>
          </a:p>
        </p:txBody>
      </p:sp>
    </p:spTree>
    <p:extLst>
      <p:ext uri="{BB962C8B-B14F-4D97-AF65-F5344CB8AC3E}">
        <p14:creationId xmlns:p14="http://schemas.microsoft.com/office/powerpoint/2010/main" val="24772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5FB340-31E6-5AAA-DB74-E7E74F69E06A}"/>
              </a:ext>
            </a:extLst>
          </p:cNvPr>
          <p:cNvPicPr>
            <a:picLocks noChangeAspect="1"/>
          </p:cNvPicPr>
          <p:nvPr/>
        </p:nvPicPr>
        <p:blipFill>
          <a:blip r:embed="rId2"/>
          <a:stretch>
            <a:fillRect/>
          </a:stretch>
        </p:blipFill>
        <p:spPr>
          <a:xfrm>
            <a:off x="429087" y="-2054"/>
            <a:ext cx="11333825" cy="6854709"/>
          </a:xfrm>
          <a:prstGeom prst="rect">
            <a:avLst/>
          </a:prstGeom>
        </p:spPr>
      </p:pic>
      <p:sp>
        <p:nvSpPr>
          <p:cNvPr id="6" name="Rectangle: Rounded Corners 5">
            <a:extLst>
              <a:ext uri="{FF2B5EF4-FFF2-40B4-BE49-F238E27FC236}">
                <a16:creationId xmlns:a16="http://schemas.microsoft.com/office/drawing/2014/main" id="{9BDBE2ED-05CF-CB76-807F-7E2F8AADF4F8}"/>
              </a:ext>
            </a:extLst>
          </p:cNvPr>
          <p:cNvSpPr/>
          <p:nvPr/>
        </p:nvSpPr>
        <p:spPr>
          <a:xfrm>
            <a:off x="6561783" y="973058"/>
            <a:ext cx="4421900" cy="2186876"/>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lnSpc>
                <a:spcPct val="150000"/>
              </a:lnSpc>
              <a:buFont typeface="Wingdings"/>
              <a:buChar char="§"/>
            </a:pPr>
            <a:r>
              <a:rPr lang="en-US" sz="1400">
                <a:solidFill>
                  <a:schemeClr val="tx1"/>
                </a:solidFill>
                <a:latin typeface="Microsoft Sans Serif"/>
                <a:ea typeface="Microsoft Sans Serif"/>
                <a:cs typeface="Microsoft Sans Serif"/>
              </a:rPr>
              <a:t>The graph shows company distribution and concentration</a:t>
            </a:r>
          </a:p>
          <a:p>
            <a:pPr marL="342900" indent="-342900">
              <a:lnSpc>
                <a:spcPct val="150000"/>
              </a:lnSpc>
              <a:buFont typeface="Wingdings"/>
              <a:buChar char="§"/>
            </a:pPr>
            <a:r>
              <a:rPr lang="en-US" sz="1400">
                <a:solidFill>
                  <a:schemeClr val="tx1"/>
                </a:solidFill>
                <a:latin typeface="Microsoft Sans Serif"/>
                <a:ea typeface="Microsoft Sans Serif"/>
                <a:cs typeface="Microsoft Sans Serif"/>
              </a:rPr>
              <a:t>California leads with around 450 companies</a:t>
            </a:r>
          </a:p>
          <a:p>
            <a:pPr marL="342900" indent="-342900">
              <a:lnSpc>
                <a:spcPct val="150000"/>
              </a:lnSpc>
              <a:buFont typeface="Wingdings"/>
              <a:buChar char="§"/>
            </a:pPr>
            <a:r>
              <a:rPr lang="en-US" sz="1400">
                <a:solidFill>
                  <a:schemeClr val="tx1"/>
                </a:solidFill>
                <a:latin typeface="Microsoft Sans Serif"/>
                <a:ea typeface="Microsoft Sans Serif"/>
                <a:cs typeface="Microsoft Sans Serif"/>
              </a:rPr>
              <a:t>Counts decrease gradually for other states</a:t>
            </a:r>
          </a:p>
          <a:p>
            <a:pPr marL="342900" indent="-342900">
              <a:lnSpc>
                <a:spcPct val="150000"/>
              </a:lnSpc>
              <a:buFont typeface="Wingdings"/>
              <a:buChar char="§"/>
            </a:pPr>
            <a:r>
              <a:rPr lang="en-US" sz="1400">
                <a:solidFill>
                  <a:schemeClr val="tx1"/>
                </a:solidFill>
                <a:latin typeface="Microsoft Sans Serif"/>
                <a:ea typeface="Microsoft Sans Serif"/>
                <a:cs typeface="Microsoft Sans Serif"/>
              </a:rPr>
              <a:t>Many states have fewer than 50 companies</a:t>
            </a:r>
            <a:endParaRPr lang="en-US">
              <a:solidFill>
                <a:schemeClr val="tx1"/>
              </a:solidFill>
              <a:latin typeface="Microsoft Sans Serif"/>
              <a:ea typeface="Microsoft Sans Serif"/>
              <a:cs typeface="Microsoft Sans Serif"/>
            </a:endParaRPr>
          </a:p>
        </p:txBody>
      </p:sp>
      <p:sp>
        <p:nvSpPr>
          <p:cNvPr id="3" name="Slide Number Placeholder 2">
            <a:extLst>
              <a:ext uri="{FF2B5EF4-FFF2-40B4-BE49-F238E27FC236}">
                <a16:creationId xmlns:a16="http://schemas.microsoft.com/office/drawing/2014/main" id="{5B28592B-B446-D5A7-A90D-A1118CF26595}"/>
              </a:ext>
            </a:extLst>
          </p:cNvPr>
          <p:cNvSpPr>
            <a:spLocks noGrp="1"/>
          </p:cNvSpPr>
          <p:nvPr>
            <p:ph type="sldNum" sz="quarter" idx="12"/>
          </p:nvPr>
        </p:nvSpPr>
        <p:spPr/>
        <p:txBody>
          <a:bodyPr/>
          <a:lstStyle/>
          <a:p>
            <a:fld id="{E31375A4-56A4-47D6-9801-1991572033F7}" type="slidenum">
              <a:rPr lang="en-US"/>
              <a:t>12</a:t>
            </a:fld>
            <a:endParaRPr lang="en-US"/>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C735BBD-F366-9934-BD8F-3B3A1248C60A}"/>
              </a:ext>
            </a:extLst>
          </p:cNvPr>
          <p:cNvSpPr>
            <a:spLocks noGrp="1"/>
          </p:cNvSpPr>
          <p:nvPr>
            <p:ph type="title" idx="4294967295"/>
          </p:nvPr>
        </p:nvSpPr>
        <p:spPr>
          <a:xfrm>
            <a:off x="5923850" y="738111"/>
            <a:ext cx="6085480" cy="5584371"/>
          </a:xfrm>
        </p:spPr>
        <p:txBody>
          <a:bodyPr vert="horz" lIns="91440" tIns="45720" rIns="91440" bIns="45720" rtlCol="0" anchor="t">
            <a:noAutofit/>
          </a:bodyPr>
          <a:lstStyle/>
          <a:p>
            <a:pPr marL="285750" indent="-285750">
              <a:lnSpc>
                <a:spcPct val="150000"/>
              </a:lnSpc>
              <a:buFont typeface="Wingdings"/>
              <a:buChar char="§"/>
            </a:pPr>
            <a:r>
              <a:rPr lang="en-US" sz="2000">
                <a:solidFill>
                  <a:schemeClr val="tx1"/>
                </a:solidFill>
                <a:latin typeface="Microsoft Sans Serif"/>
                <a:ea typeface="Microsoft Sans Serif"/>
                <a:cs typeface="Microsoft Sans Serif"/>
              </a:rPr>
              <a:t>The pie chart displays payment amounts split by type: </a:t>
            </a:r>
            <a:r>
              <a:rPr lang="en-US" sz="2000" err="1">
                <a:solidFill>
                  <a:schemeClr val="tx1"/>
                </a:solidFill>
                <a:latin typeface="Microsoft Sans Serif"/>
                <a:ea typeface="Microsoft Sans Serif"/>
                <a:cs typeface="Microsoft Sans Serif"/>
              </a:rPr>
              <a:t>GeneralPayment</a:t>
            </a:r>
            <a:r>
              <a:rPr lang="en-US" sz="2000">
                <a:solidFill>
                  <a:schemeClr val="tx1"/>
                </a:solidFill>
                <a:latin typeface="Microsoft Sans Serif"/>
                <a:ea typeface="Microsoft Sans Serif"/>
                <a:cs typeface="Microsoft Sans Serif"/>
              </a:rPr>
              <a:t> and </a:t>
            </a:r>
            <a:r>
              <a:rPr lang="en-US" sz="2000" err="1">
                <a:solidFill>
                  <a:schemeClr val="tx1"/>
                </a:solidFill>
                <a:latin typeface="Microsoft Sans Serif"/>
                <a:ea typeface="Microsoft Sans Serif"/>
                <a:cs typeface="Microsoft Sans Serif"/>
              </a:rPr>
              <a:t>ResearchPayment</a:t>
            </a:r>
            <a:r>
              <a:rPr lang="en-US" sz="2000">
                <a:solidFill>
                  <a:schemeClr val="tx1"/>
                </a:solidFill>
                <a:latin typeface="Microsoft Sans Serif"/>
                <a:ea typeface="Microsoft Sans Serif"/>
                <a:cs typeface="Microsoft Sans Serif"/>
              </a:rPr>
              <a:t>,</a:t>
            </a:r>
            <a:br>
              <a:rPr lang="en-US" sz="2000">
                <a:latin typeface="Microsoft Sans Serif"/>
                <a:ea typeface="Microsoft Sans Serif"/>
                <a:cs typeface="Microsoft Sans Serif"/>
              </a:rPr>
            </a:br>
            <a:r>
              <a:rPr lang="en-US" sz="2000" err="1">
                <a:solidFill>
                  <a:schemeClr val="tx1"/>
                </a:solidFill>
                <a:latin typeface="Microsoft Sans Serif"/>
                <a:ea typeface="Microsoft Sans Serif"/>
                <a:cs typeface="Microsoft Sans Serif"/>
              </a:rPr>
              <a:t>ResearchPayment</a:t>
            </a:r>
            <a:r>
              <a:rPr lang="en-US" sz="2000">
                <a:solidFill>
                  <a:schemeClr val="tx1"/>
                </a:solidFill>
                <a:latin typeface="Microsoft Sans Serif"/>
                <a:ea typeface="Microsoft Sans Serif"/>
                <a:cs typeface="Microsoft Sans Serif"/>
              </a:rPr>
              <a:t> accounts for $4.5T, represented by the large orange slice,</a:t>
            </a:r>
            <a:br>
              <a:rPr lang="en-US" sz="2000">
                <a:latin typeface="Microsoft Sans Serif"/>
                <a:ea typeface="Microsoft Sans Serif"/>
                <a:cs typeface="Microsoft Sans Serif"/>
              </a:rPr>
            </a:br>
            <a:r>
              <a:rPr lang="en-US" sz="2000" err="1">
                <a:solidFill>
                  <a:schemeClr val="tx1"/>
                </a:solidFill>
                <a:latin typeface="Microsoft Sans Serif"/>
                <a:ea typeface="Microsoft Sans Serif"/>
                <a:cs typeface="Microsoft Sans Serif"/>
              </a:rPr>
              <a:t>GeneralPayment</a:t>
            </a:r>
            <a:r>
              <a:rPr lang="en-US" sz="2000">
                <a:solidFill>
                  <a:schemeClr val="tx1"/>
                </a:solidFill>
                <a:latin typeface="Microsoft Sans Serif"/>
                <a:ea typeface="Microsoft Sans Serif"/>
                <a:cs typeface="Microsoft Sans Serif"/>
              </a:rPr>
              <a:t> amounts to $167B, depicted by the smaller blue slice</a:t>
            </a:r>
            <a:br>
              <a:rPr lang="en-US" sz="2000">
                <a:latin typeface="Microsoft Sans Serif"/>
                <a:ea typeface="Microsoft Sans Serif"/>
                <a:cs typeface="Microsoft Sans Serif"/>
              </a:rPr>
            </a:br>
            <a:endParaRPr lang="en-US" sz="2000">
              <a:solidFill>
                <a:schemeClr val="tx1"/>
              </a:solidFill>
              <a:latin typeface="Microsoft Sans Serif"/>
              <a:ea typeface="Microsoft Sans Serif"/>
              <a:cs typeface="Microsoft Sans Serif"/>
            </a:endParaRPr>
          </a:p>
          <a:p>
            <a:pPr marL="285750" indent="-285750">
              <a:lnSpc>
                <a:spcPct val="150000"/>
              </a:lnSpc>
              <a:buFont typeface="Wingdings"/>
              <a:buChar char="§"/>
            </a:pPr>
            <a:r>
              <a:rPr lang="en-US" sz="2000">
                <a:solidFill>
                  <a:schemeClr val="tx1"/>
                </a:solidFill>
                <a:latin typeface="Microsoft Sans Serif"/>
                <a:ea typeface="Microsoft Sans Serif"/>
                <a:cs typeface="Microsoft Sans Serif"/>
              </a:rPr>
              <a:t>Research payment constitutes the majority, while General Payment forms a significant but smaller portion.</a:t>
            </a:r>
          </a:p>
          <a:p>
            <a:pPr>
              <a:lnSpc>
                <a:spcPct val="150000"/>
              </a:lnSpc>
            </a:pPr>
            <a:endParaRPr lang="en-US" sz="1400">
              <a:solidFill>
                <a:schemeClr val="tx1"/>
              </a:solidFill>
              <a:latin typeface="Microsoft Sans Serif"/>
              <a:ea typeface="Microsoft Sans Serif"/>
              <a:cs typeface="Microsoft Sans Serif"/>
            </a:endParaRPr>
          </a:p>
          <a:p>
            <a:pPr>
              <a:lnSpc>
                <a:spcPct val="150000"/>
              </a:lnSpc>
            </a:pPr>
            <a:endParaRPr lang="en-US" sz="1400">
              <a:solidFill>
                <a:schemeClr val="tx1"/>
              </a:solidFill>
              <a:latin typeface="Microsoft Sans Serif"/>
              <a:ea typeface="Microsoft Sans Serif"/>
              <a:cs typeface="Microsoft Sans Serif"/>
            </a:endParaRPr>
          </a:p>
        </p:txBody>
      </p:sp>
      <p:pic>
        <p:nvPicPr>
          <p:cNvPr id="2" name="Picture 1" descr="A pie chart with a blue and orange circle&#10;&#10;Description automatically generated">
            <a:extLst>
              <a:ext uri="{FF2B5EF4-FFF2-40B4-BE49-F238E27FC236}">
                <a16:creationId xmlns:a16="http://schemas.microsoft.com/office/drawing/2014/main" id="{C8241382-C76D-A2F3-2C5D-8D61B9F73FD1}"/>
              </a:ext>
            </a:extLst>
          </p:cNvPr>
          <p:cNvPicPr>
            <a:picLocks noChangeAspect="1"/>
          </p:cNvPicPr>
          <p:nvPr/>
        </p:nvPicPr>
        <p:blipFill rotWithShape="1">
          <a:blip r:embed="rId2"/>
          <a:srcRect l="407" r="34202" b="-368"/>
          <a:stretch/>
        </p:blipFill>
        <p:spPr>
          <a:xfrm>
            <a:off x="1" y="736450"/>
            <a:ext cx="5671829" cy="5932439"/>
          </a:xfrm>
          <a:prstGeom prst="rect">
            <a:avLst/>
          </a:prstGeom>
          <a:noFill/>
        </p:spPr>
      </p:pic>
      <p:sp>
        <p:nvSpPr>
          <p:cNvPr id="3" name="Slide Number Placeholder 2">
            <a:extLst>
              <a:ext uri="{FF2B5EF4-FFF2-40B4-BE49-F238E27FC236}">
                <a16:creationId xmlns:a16="http://schemas.microsoft.com/office/drawing/2014/main" id="{8614793C-E6A8-6F96-2C89-0D373FBEEA4A}"/>
              </a:ext>
            </a:extLst>
          </p:cNvPr>
          <p:cNvSpPr>
            <a:spLocks noGrp="1"/>
          </p:cNvSpPr>
          <p:nvPr>
            <p:ph type="sldNum" sz="quarter" idx="12"/>
          </p:nvPr>
        </p:nvSpPr>
        <p:spPr/>
        <p:txBody>
          <a:bodyPr/>
          <a:lstStyle/>
          <a:p>
            <a:fld id="{E31375A4-56A4-47D6-9801-1991572033F7}" type="slidenum">
              <a:rPr lang="en-US"/>
              <a:t>13</a:t>
            </a:fld>
            <a:endParaRPr lang="en-US"/>
          </a:p>
        </p:txBody>
      </p:sp>
    </p:spTree>
    <p:extLst>
      <p:ext uri="{BB962C8B-B14F-4D97-AF65-F5344CB8AC3E}">
        <p14:creationId xmlns:p14="http://schemas.microsoft.com/office/powerpoint/2010/main" val="113953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C72295A-5A63-952D-61B5-6439E48E9AE7}"/>
              </a:ext>
            </a:extLst>
          </p:cNvPr>
          <p:cNvPicPr>
            <a:picLocks noGrp="1" noChangeAspect="1"/>
          </p:cNvPicPr>
          <p:nvPr>
            <p:ph type="pic" idx="1"/>
          </p:nvPr>
        </p:nvPicPr>
        <p:blipFill>
          <a:blip r:embed="rId2"/>
          <a:stretch/>
        </p:blipFill>
        <p:spPr>
          <a:xfrm>
            <a:off x="1" y="432733"/>
            <a:ext cx="7008810" cy="6096105"/>
          </a:xfrm>
          <a:noFill/>
        </p:spPr>
      </p:pic>
      <p:sp>
        <p:nvSpPr>
          <p:cNvPr id="17" name="Text Placeholder 3">
            <a:extLst>
              <a:ext uri="{FF2B5EF4-FFF2-40B4-BE49-F238E27FC236}">
                <a16:creationId xmlns:a16="http://schemas.microsoft.com/office/drawing/2014/main" id="{B609265D-4B9A-318C-AAA8-9B618D517F99}"/>
              </a:ext>
            </a:extLst>
          </p:cNvPr>
          <p:cNvSpPr>
            <a:spLocks noGrp="1"/>
          </p:cNvSpPr>
          <p:nvPr>
            <p:ph type="body" sz="half" idx="2"/>
          </p:nvPr>
        </p:nvSpPr>
        <p:spPr>
          <a:xfrm>
            <a:off x="7310352" y="870104"/>
            <a:ext cx="4345894" cy="5510511"/>
          </a:xfrm>
        </p:spPr>
        <p:txBody>
          <a:bodyPr vert="horz" lIns="91440" tIns="45720" rIns="91440" bIns="45720" rtlCol="0" anchor="t">
            <a:noAutofit/>
          </a:bodyPr>
          <a:lstStyle/>
          <a:p>
            <a:pPr marL="342900" indent="-342900">
              <a:lnSpc>
                <a:spcPct val="100000"/>
              </a:lnSpc>
              <a:buFont typeface="Wingdings" pitchFamily="34" charset="0"/>
              <a:buChar char="§"/>
            </a:pPr>
            <a:r>
              <a:rPr lang="en-US" sz="2000">
                <a:latin typeface="Microsoft Sans Serif"/>
                <a:ea typeface="Microsoft Sans Serif"/>
                <a:cs typeface="Microsoft Sans Serif"/>
              </a:rPr>
              <a:t>This chart showcases payment distribution across medical fields</a:t>
            </a:r>
          </a:p>
          <a:p>
            <a:pPr marL="342900" indent="-342900">
              <a:lnSpc>
                <a:spcPct val="100000"/>
              </a:lnSpc>
              <a:buFont typeface="Wingdings" pitchFamily="34" charset="0"/>
              <a:buChar char="§"/>
            </a:pPr>
            <a:r>
              <a:rPr lang="en-US" sz="2000">
                <a:latin typeface="Microsoft Sans Serif"/>
                <a:ea typeface="Microsoft Sans Serif"/>
                <a:cs typeface="Microsoft Sans Serif"/>
              </a:rPr>
              <a:t>Each segment represents a different specialty</a:t>
            </a:r>
          </a:p>
          <a:p>
            <a:pPr marL="342900" indent="-342900">
              <a:lnSpc>
                <a:spcPct val="100000"/>
              </a:lnSpc>
              <a:buFont typeface="Wingdings" pitchFamily="34" charset="0"/>
              <a:buChar char="§"/>
            </a:pPr>
            <a:r>
              <a:rPr lang="en-US" sz="2000">
                <a:latin typeface="Microsoft Sans Serif"/>
                <a:ea typeface="Microsoft Sans Serif"/>
                <a:cs typeface="Microsoft Sans Serif"/>
              </a:rPr>
              <a:t>Significant amounts like $1.48B for Neurology and $1.83B for Endocrinology, Diabetes &amp; Metabolism indicate substantial financial allocations</a:t>
            </a:r>
          </a:p>
          <a:p>
            <a:pPr marL="342900" indent="-342900">
              <a:lnSpc>
                <a:spcPct val="100000"/>
              </a:lnSpc>
              <a:buFont typeface="Wingdings" pitchFamily="34" charset="0"/>
              <a:buChar char="§"/>
            </a:pPr>
            <a:r>
              <a:rPr lang="en-US" sz="2000">
                <a:latin typeface="Microsoft Sans Serif"/>
                <a:ea typeface="Microsoft Sans Serif"/>
                <a:cs typeface="Microsoft Sans Serif"/>
              </a:rPr>
              <a:t>Highlights the importance of investments in healthcare across various specialties</a:t>
            </a:r>
          </a:p>
        </p:txBody>
      </p:sp>
    </p:spTree>
    <p:extLst>
      <p:ext uri="{BB962C8B-B14F-4D97-AF65-F5344CB8AC3E}">
        <p14:creationId xmlns:p14="http://schemas.microsoft.com/office/powerpoint/2010/main" val="329655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Microsoft Sans Serif"/>
                <a:ea typeface="Microsoft Sans Serif"/>
                <a:cs typeface="Microsoft Sans Serif"/>
              </a:rPr>
              <a:t>Key Takeaways</a:t>
            </a:r>
          </a:p>
        </p:txBody>
      </p:sp>
      <p:sp>
        <p:nvSpPr>
          <p:cNvPr id="4" name="TextBox 3">
            <a:extLst>
              <a:ext uri="{FF2B5EF4-FFF2-40B4-BE49-F238E27FC236}">
                <a16:creationId xmlns:a16="http://schemas.microsoft.com/office/drawing/2014/main" id="{E44F0444-2273-59DB-36D8-7BD90D8FF454}"/>
              </a:ext>
            </a:extLst>
          </p:cNvPr>
          <p:cNvSpPr txBox="1"/>
          <p:nvPr/>
        </p:nvSpPr>
        <p:spPr>
          <a:xfrm>
            <a:off x="1187161" y="2252014"/>
            <a:ext cx="9547570" cy="2794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200000"/>
              </a:lnSpc>
              <a:buFont typeface="Wingdings"/>
              <a:buChar char="§"/>
            </a:pPr>
            <a:r>
              <a:rPr lang="en-US" sz="2400">
                <a:latin typeface="Microsoft Sans Serif"/>
                <a:ea typeface="Microsoft Sans Serif"/>
                <a:cs typeface="Microsoft Sans Serif"/>
              </a:rPr>
              <a:t>Healthcare Distribution Disparity</a:t>
            </a:r>
            <a:endParaRPr lang="en-US">
              <a:latin typeface="Microsoft Sans Serif"/>
              <a:ea typeface="Microsoft Sans Serif"/>
              <a:cs typeface="Microsoft Sans Serif"/>
            </a:endParaRPr>
          </a:p>
          <a:p>
            <a:pPr marL="342900" indent="-342900">
              <a:lnSpc>
                <a:spcPct val="200000"/>
              </a:lnSpc>
              <a:buFont typeface="Wingdings"/>
              <a:buChar char="§"/>
            </a:pPr>
            <a:r>
              <a:rPr lang="en-US" sz="2400">
                <a:latin typeface="Microsoft Sans Serif"/>
                <a:ea typeface="Microsoft Sans Serif"/>
                <a:cs typeface="Microsoft Sans Serif"/>
              </a:rPr>
              <a:t>Payment Allocation Insight</a:t>
            </a:r>
          </a:p>
          <a:p>
            <a:pPr marL="342900" indent="-342900">
              <a:lnSpc>
                <a:spcPct val="200000"/>
              </a:lnSpc>
              <a:buFont typeface="Wingdings"/>
              <a:buChar char="§"/>
            </a:pPr>
            <a:r>
              <a:rPr lang="en-US" sz="2400">
                <a:latin typeface="Microsoft Sans Serif"/>
                <a:ea typeface="Microsoft Sans Serif"/>
                <a:cs typeface="Microsoft Sans Serif"/>
              </a:rPr>
              <a:t>Specialty Investment Focus</a:t>
            </a:r>
          </a:p>
          <a:p>
            <a:pPr>
              <a:lnSpc>
                <a:spcPct val="150000"/>
              </a:lnSpc>
            </a:pPr>
            <a:endParaRPr lang="en-US" sz="2400">
              <a:latin typeface="Microsoft Sans Serif"/>
              <a:ea typeface="Microsoft Sans Serif"/>
              <a:cs typeface="Microsoft Sans Serif"/>
            </a:endParaRPr>
          </a:p>
        </p:txBody>
      </p:sp>
      <p:sp>
        <p:nvSpPr>
          <p:cNvPr id="3" name="Slide Number Placeholder 2">
            <a:extLst>
              <a:ext uri="{FF2B5EF4-FFF2-40B4-BE49-F238E27FC236}">
                <a16:creationId xmlns:a16="http://schemas.microsoft.com/office/drawing/2014/main" id="{8D72ECC9-A441-9C07-815B-DD37FA37E104}"/>
              </a:ext>
            </a:extLst>
          </p:cNvPr>
          <p:cNvSpPr>
            <a:spLocks noGrp="1"/>
          </p:cNvSpPr>
          <p:nvPr>
            <p:ph type="sldNum" sz="quarter" idx="12"/>
          </p:nvPr>
        </p:nvSpPr>
        <p:spPr/>
        <p:txBody>
          <a:bodyPr/>
          <a:lstStyle/>
          <a:p>
            <a:fld id="{E31375A4-56A4-47D6-9801-1991572033F7}" type="slidenum">
              <a:rPr lang="en-US"/>
              <a:t>15</a:t>
            </a:fld>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857" y="941034"/>
            <a:ext cx="3994602" cy="2837069"/>
          </a:xfrm>
        </p:spPr>
        <p:txBody>
          <a:bodyPr anchor="b">
            <a:normAutofit/>
          </a:bodyPr>
          <a:lstStyle/>
          <a:p>
            <a:pPr algn="ctr"/>
            <a:r>
              <a:rPr lang="en-US" dirty="0">
                <a:latin typeface="Microsoft Sans Serif"/>
                <a:ea typeface="Microsoft Sans Serif"/>
                <a:cs typeface="Microsoft Sans Serif"/>
              </a:rPr>
              <a:t>Thank you for your attention</a:t>
            </a:r>
          </a:p>
        </p:txBody>
      </p:sp>
      <p:sp>
        <p:nvSpPr>
          <p:cNvPr id="9" name="Subtitle 2">
            <a:extLst>
              <a:ext uri="{FF2B5EF4-FFF2-40B4-BE49-F238E27FC236}">
                <a16:creationId xmlns:a16="http://schemas.microsoft.com/office/drawing/2014/main" id="{5B90E7DB-6DE8-42E3-70C8-81551091D2A9}"/>
              </a:ext>
            </a:extLst>
          </p:cNvPr>
          <p:cNvSpPr>
            <a:spLocks noGrp="1"/>
          </p:cNvSpPr>
          <p:nvPr>
            <p:ph type="subTitle" idx="1"/>
          </p:nvPr>
        </p:nvSpPr>
        <p:spPr>
          <a:xfrm>
            <a:off x="750127" y="3775307"/>
            <a:ext cx="4098175" cy="685800"/>
          </a:xfrm>
        </p:spPr>
        <p:txBody>
          <a:bodyPr vert="horz" lIns="91440" tIns="45720" rIns="91440" bIns="45720" rtlCol="0" anchor="t">
            <a:normAutofit/>
          </a:bodyPr>
          <a:lstStyle/>
          <a:p>
            <a:r>
              <a:rPr lang="en-US">
                <a:latin typeface="Microsoft Sans Serif"/>
                <a:ea typeface="Microsoft Sans Serif"/>
                <a:cs typeface="Microsoft Sans Serif"/>
              </a:rPr>
              <a:t>Group 3</a:t>
            </a:r>
          </a:p>
          <a:p>
            <a:endParaRPr lang="en-US">
              <a:latin typeface="Microsoft Sans Serif"/>
              <a:ea typeface="Microsoft Sans Serif"/>
              <a:cs typeface="Microsoft Sans Serif"/>
            </a:endParaRP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Sans Serif"/>
                <a:ea typeface="Microsoft Sans Serif"/>
                <a:cs typeface="Microsoft Sans Serif"/>
              </a:rPr>
              <a:t>Table of Contents</a:t>
            </a:r>
          </a:p>
        </p:txBody>
      </p:sp>
      <p:sp>
        <p:nvSpPr>
          <p:cNvPr id="3" name="Content Placeholder 2"/>
          <p:cNvSpPr>
            <a:spLocks noGrp="1"/>
          </p:cNvSpPr>
          <p:nvPr>
            <p:ph idx="1"/>
          </p:nvPr>
        </p:nvSpPr>
        <p:spPr>
          <a:xfrm>
            <a:off x="1458686" y="1727199"/>
            <a:ext cx="9209314" cy="4673601"/>
          </a:xfrm>
        </p:spPr>
        <p:txBody>
          <a:bodyPr vert="horz" lIns="91440" tIns="45720" rIns="91440" bIns="45720" rtlCol="0" anchor="t">
            <a:normAutofit lnSpcReduction="10000"/>
          </a:bodyPr>
          <a:lstStyle/>
          <a:p>
            <a:r>
              <a:rPr lang="en-US">
                <a:latin typeface="Microsoft Sans Serif"/>
                <a:ea typeface="Microsoft Sans Serif"/>
                <a:cs typeface="Microsoft Sans Serif"/>
              </a:rPr>
              <a:t>Background information</a:t>
            </a:r>
          </a:p>
          <a:p>
            <a:r>
              <a:rPr lang="en-US">
                <a:latin typeface="Microsoft Sans Serif"/>
                <a:ea typeface="Microsoft Sans Serif"/>
                <a:cs typeface="Microsoft Sans Serif"/>
              </a:rPr>
              <a:t>Business problems and requirements</a:t>
            </a:r>
          </a:p>
          <a:p>
            <a:r>
              <a:rPr lang="en-US">
                <a:latin typeface="Microsoft Sans Serif"/>
                <a:ea typeface="Microsoft Sans Serif"/>
                <a:cs typeface="Microsoft Sans Serif"/>
              </a:rPr>
              <a:t>Business impact and persona</a:t>
            </a:r>
          </a:p>
          <a:p>
            <a:r>
              <a:rPr lang="en-US">
                <a:latin typeface="Microsoft Sans Serif"/>
                <a:ea typeface="Microsoft Sans Serif"/>
                <a:cs typeface="Microsoft Sans Serif"/>
              </a:rPr>
              <a:t>Dataset description</a:t>
            </a:r>
          </a:p>
          <a:p>
            <a:r>
              <a:rPr lang="en-US">
                <a:latin typeface="Microsoft Sans Serif"/>
                <a:ea typeface="Microsoft Sans Serif"/>
                <a:cs typeface="Microsoft Sans Serif"/>
              </a:rPr>
              <a:t>Dimensional Model</a:t>
            </a:r>
          </a:p>
          <a:p>
            <a:r>
              <a:rPr lang="en-US">
                <a:latin typeface="Microsoft Sans Serif"/>
                <a:ea typeface="Microsoft Sans Serif"/>
                <a:cs typeface="Microsoft Sans Serif"/>
              </a:rPr>
              <a:t>Method</a:t>
            </a:r>
          </a:p>
          <a:p>
            <a:r>
              <a:rPr lang="en-US">
                <a:latin typeface="Microsoft Sans Serif"/>
                <a:ea typeface="Microsoft Sans Serif"/>
                <a:cs typeface="Microsoft Sans Serif"/>
              </a:rPr>
              <a:t>Data Tools</a:t>
            </a:r>
          </a:p>
          <a:p>
            <a:r>
              <a:rPr lang="en-US">
                <a:latin typeface="Microsoft Sans Serif"/>
                <a:ea typeface="Microsoft Sans Serif"/>
                <a:cs typeface="Microsoft Sans Serif"/>
              </a:rPr>
              <a:t>Visualizations</a:t>
            </a:r>
          </a:p>
          <a:p>
            <a:r>
              <a:rPr lang="en-US">
                <a:latin typeface="Microsoft Sans Serif"/>
                <a:ea typeface="Microsoft Sans Serif"/>
                <a:cs typeface="Microsoft Sans Serif"/>
              </a:rPr>
              <a:t>Key takeaways</a:t>
            </a:r>
          </a:p>
          <a:p>
            <a:endParaRPr lang="en-US">
              <a:latin typeface="Microsoft Sans Serif"/>
              <a:ea typeface="Microsoft Sans Serif"/>
              <a:cs typeface="Microsoft Sans Serif"/>
            </a:endParaRPr>
          </a:p>
        </p:txBody>
      </p:sp>
      <p:sp>
        <p:nvSpPr>
          <p:cNvPr id="4" name="Slide Number Placeholder 3">
            <a:extLst>
              <a:ext uri="{FF2B5EF4-FFF2-40B4-BE49-F238E27FC236}">
                <a16:creationId xmlns:a16="http://schemas.microsoft.com/office/drawing/2014/main" id="{A3A11B74-5674-E00E-4F9C-C8C93E2C5A26}"/>
              </a:ext>
            </a:extLst>
          </p:cNvPr>
          <p:cNvSpPr>
            <a:spLocks noGrp="1"/>
          </p:cNvSpPr>
          <p:nvPr>
            <p:ph type="sldNum" sz="quarter" idx="12"/>
          </p:nvPr>
        </p:nvSpPr>
        <p:spPr/>
        <p:txBody>
          <a:bodyPr/>
          <a:lstStyle/>
          <a:p>
            <a:fld id="{E31375A4-56A4-47D6-9801-1991572033F7}" type="slidenum">
              <a:rPr lang="en-US"/>
              <a:t>2</a:t>
            </a:fld>
            <a:endParaRPr lang="en-US"/>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Microsoft Sans Serif"/>
                <a:ea typeface="Microsoft Sans Serif"/>
                <a:cs typeface="Microsoft Sans Serif"/>
              </a:rPr>
              <a:t>Background Information</a:t>
            </a:r>
          </a:p>
        </p:txBody>
      </p:sp>
      <p:sp>
        <p:nvSpPr>
          <p:cNvPr id="4" name="Content Placeholder 3">
            <a:extLst>
              <a:ext uri="{FF2B5EF4-FFF2-40B4-BE49-F238E27FC236}">
                <a16:creationId xmlns:a16="http://schemas.microsoft.com/office/drawing/2014/main" id="{171CDC43-6238-E97A-E406-6354F585525B}"/>
              </a:ext>
            </a:extLst>
          </p:cNvPr>
          <p:cNvSpPr>
            <a:spLocks noGrp="1"/>
          </p:cNvSpPr>
          <p:nvPr>
            <p:ph idx="1"/>
          </p:nvPr>
        </p:nvSpPr>
        <p:spPr>
          <a:xfrm>
            <a:off x="1189703" y="1424783"/>
            <a:ext cx="10205883" cy="4572001"/>
          </a:xfrm>
        </p:spPr>
        <p:txBody>
          <a:bodyPr vert="horz" lIns="91440" tIns="45720" rIns="91440" bIns="45720" rtlCol="0" anchor="t">
            <a:normAutofit/>
          </a:bodyPr>
          <a:lstStyle/>
          <a:p>
            <a:pPr marL="0" indent="0">
              <a:buNone/>
            </a:pPr>
            <a:endParaRPr lang="en-US" sz="2200">
              <a:latin typeface="Microsoft Sans Serif"/>
              <a:ea typeface="Microsoft Sans Serif"/>
              <a:cs typeface="Microsoft Sans Serif"/>
            </a:endParaRPr>
          </a:p>
          <a:p>
            <a:r>
              <a:rPr lang="en-US" sz="2200">
                <a:latin typeface="Microsoft Sans Serif"/>
                <a:ea typeface="Microsoft Sans Serif"/>
                <a:cs typeface="Microsoft Sans Serif"/>
              </a:rPr>
              <a:t>We are a dedicated team of data scientists and engineers hired by The Centers for Medicare &amp; Medicaid Services (CMS) to generate useful business insights</a:t>
            </a:r>
          </a:p>
          <a:p>
            <a:endParaRPr lang="en-US" sz="2200">
              <a:latin typeface="Microsoft Sans Serif"/>
              <a:ea typeface="Microsoft Sans Serif"/>
              <a:cs typeface="Microsoft Sans Serif"/>
            </a:endParaRPr>
          </a:p>
          <a:p>
            <a:r>
              <a:rPr lang="en-US" sz="2200">
                <a:latin typeface="Microsoft Sans Serif"/>
                <a:ea typeface="Microsoft Sans Serif"/>
                <a:cs typeface="Microsoft Sans Serif"/>
              </a:rPr>
              <a:t>CMS: an agency within the U.S. Department of Health and Human Services</a:t>
            </a:r>
          </a:p>
          <a:p>
            <a:pPr marL="0" indent="0">
              <a:buNone/>
            </a:pPr>
            <a:endParaRPr lang="en-US" sz="2200">
              <a:latin typeface="Microsoft Sans Serif"/>
              <a:ea typeface="Microsoft Sans Serif"/>
              <a:cs typeface="Microsoft Sans Serif"/>
            </a:endParaRPr>
          </a:p>
          <a:p>
            <a:r>
              <a:rPr lang="en-US" sz="2200">
                <a:latin typeface="Microsoft Sans Serif"/>
                <a:ea typeface="Microsoft Sans Serif"/>
                <a:cs typeface="Microsoft Sans Serif"/>
              </a:rPr>
              <a:t>CMS conducts US healthcare programs including Medicare and Medicaid, oversees healthcare regulatory standards</a:t>
            </a:r>
          </a:p>
          <a:p>
            <a:pPr marL="0" indent="0">
              <a:buNone/>
            </a:pPr>
            <a:endParaRPr lang="en-US" sz="2200">
              <a:latin typeface="Microsoft Sans Serif"/>
              <a:ea typeface="Microsoft Sans Serif"/>
              <a:cs typeface="Microsoft Sans Serif"/>
            </a:endParaRPr>
          </a:p>
          <a:p>
            <a:endParaRPr lang="en-US" sz="2200">
              <a:latin typeface="Microsoft Sans Serif"/>
              <a:ea typeface="Microsoft Sans Serif"/>
              <a:cs typeface="Microsoft Sans Serif"/>
            </a:endParaRPr>
          </a:p>
        </p:txBody>
      </p:sp>
      <p:sp>
        <p:nvSpPr>
          <p:cNvPr id="3" name="Slide Number Placeholder 2">
            <a:extLst>
              <a:ext uri="{FF2B5EF4-FFF2-40B4-BE49-F238E27FC236}">
                <a16:creationId xmlns:a16="http://schemas.microsoft.com/office/drawing/2014/main" id="{465FABC6-8987-1546-1676-C951C2EB50AF}"/>
              </a:ext>
            </a:extLst>
          </p:cNvPr>
          <p:cNvSpPr>
            <a:spLocks noGrp="1"/>
          </p:cNvSpPr>
          <p:nvPr>
            <p:ph type="sldNum" sz="quarter" idx="12"/>
          </p:nvPr>
        </p:nvSpPr>
        <p:spPr/>
        <p:txBody>
          <a:bodyPr/>
          <a:lstStyle/>
          <a:p>
            <a:fld id="{E31375A4-56A4-47D6-9801-1991572033F7}" type="slidenum">
              <a:rPr lang="en-US"/>
              <a:t>3</a:t>
            </a:fld>
            <a:endParaRPr lang="en-US"/>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Microsoft Sans Serif"/>
                <a:ea typeface="Microsoft Sans Serif"/>
                <a:cs typeface="Microsoft Sans Serif"/>
              </a:rPr>
              <a:t>Business Problems and Requirements</a:t>
            </a:r>
          </a:p>
        </p:txBody>
      </p:sp>
      <p:sp>
        <p:nvSpPr>
          <p:cNvPr id="3" name="Content Placeholder 2"/>
          <p:cNvSpPr>
            <a:spLocks noGrp="1"/>
          </p:cNvSpPr>
          <p:nvPr>
            <p:ph sz="half" idx="1"/>
          </p:nvPr>
        </p:nvSpPr>
        <p:spPr>
          <a:xfrm>
            <a:off x="924232" y="1825625"/>
            <a:ext cx="10579510" cy="4417860"/>
          </a:xfrm>
        </p:spPr>
        <p:txBody>
          <a:bodyPr/>
          <a:lstStyle/>
          <a:p>
            <a:r>
              <a:rPr lang="en-US" dirty="0">
                <a:latin typeface="Microsoft Sans Serif"/>
                <a:ea typeface="Microsoft Sans Serif"/>
                <a:cs typeface="Microsoft Sans Serif"/>
              </a:rPr>
              <a:t>Problem: To determine the profession and earnings of the all the doctors that are getting paid by state by analyzing CMS data </a:t>
            </a:r>
          </a:p>
          <a:p>
            <a:r>
              <a:rPr lang="en-US" dirty="0">
                <a:latin typeface="Microsoft Sans Serif"/>
                <a:ea typeface="Microsoft Sans Serif"/>
                <a:cs typeface="Microsoft Sans Serif"/>
              </a:rPr>
              <a:t>Requirements:</a:t>
            </a:r>
          </a:p>
          <a:p>
            <a:pPr marL="0" indent="0">
              <a:buNone/>
            </a:pPr>
            <a:r>
              <a:rPr lang="en-US" dirty="0">
                <a:latin typeface="Microsoft Sans Serif"/>
                <a:ea typeface="Microsoft Sans Serif"/>
                <a:cs typeface="Microsoft Sans Serif"/>
              </a:rPr>
              <a:t>	-  Total doctors and companies by state</a:t>
            </a:r>
          </a:p>
          <a:p>
            <a:pPr marL="0" indent="0">
              <a:buNone/>
            </a:pPr>
            <a:r>
              <a:rPr lang="en-US" dirty="0">
                <a:latin typeface="Microsoft Sans Serif"/>
                <a:ea typeface="Microsoft Sans Serif"/>
                <a:cs typeface="Microsoft Sans Serif"/>
              </a:rPr>
              <a:t>	-  Number of doctors per state, by specialty</a:t>
            </a:r>
          </a:p>
          <a:p>
            <a:pPr marL="0" indent="0">
              <a:buNone/>
            </a:pPr>
            <a:r>
              <a:rPr lang="en-US" dirty="0">
                <a:latin typeface="Microsoft Sans Serif"/>
                <a:ea typeface="Microsoft Sans Serif"/>
                <a:cs typeface="Microsoft Sans Serif"/>
              </a:rPr>
              <a:t>	-  Funding by state, broken down into general pay and research</a:t>
            </a:r>
          </a:p>
          <a:p>
            <a:pPr marL="0" indent="0">
              <a:buNone/>
            </a:pPr>
            <a:r>
              <a:rPr lang="en-US" dirty="0">
                <a:latin typeface="Microsoft Sans Serif"/>
                <a:ea typeface="Microsoft Sans Serif"/>
                <a:cs typeface="Microsoft Sans Serif"/>
              </a:rPr>
              <a:t>	-  No identification of doctors by name</a:t>
            </a:r>
          </a:p>
        </p:txBody>
      </p:sp>
      <p:sp>
        <p:nvSpPr>
          <p:cNvPr id="4" name="Slide Number Placeholder 3">
            <a:extLst>
              <a:ext uri="{FF2B5EF4-FFF2-40B4-BE49-F238E27FC236}">
                <a16:creationId xmlns:a16="http://schemas.microsoft.com/office/drawing/2014/main" id="{F2A858A2-1A36-9375-6931-835CA0DBE645}"/>
              </a:ext>
            </a:extLst>
          </p:cNvPr>
          <p:cNvSpPr>
            <a:spLocks noGrp="1"/>
          </p:cNvSpPr>
          <p:nvPr>
            <p:ph type="sldNum" sz="quarter" idx="12"/>
          </p:nvPr>
        </p:nvSpPr>
        <p:spPr/>
        <p:txBody>
          <a:bodyPr/>
          <a:lstStyle/>
          <a:p>
            <a:fld id="{E31375A4-56A4-47D6-9801-1991572033F7}" type="slidenum">
              <a:rPr lang="en-US"/>
              <a:t>4</a:t>
            </a:fld>
            <a:endParaRPr lang="en-US"/>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FAB9-DD13-3491-225B-91E8729CC635}"/>
              </a:ext>
            </a:extLst>
          </p:cNvPr>
          <p:cNvSpPr>
            <a:spLocks noGrp="1"/>
          </p:cNvSpPr>
          <p:nvPr>
            <p:ph type="title"/>
          </p:nvPr>
        </p:nvSpPr>
        <p:spPr/>
        <p:txBody>
          <a:bodyPr>
            <a:normAutofit/>
          </a:bodyPr>
          <a:lstStyle/>
          <a:p>
            <a:pPr algn="ctr"/>
            <a:r>
              <a:rPr lang="en-US" sz="4400">
                <a:latin typeface="Microsoft Sans Serif"/>
                <a:ea typeface="Microsoft Sans Serif"/>
                <a:cs typeface="Microsoft Sans Serif"/>
              </a:rPr>
              <a:t>Business Impact</a:t>
            </a:r>
          </a:p>
        </p:txBody>
      </p:sp>
      <p:sp>
        <p:nvSpPr>
          <p:cNvPr id="3" name="Content Placeholder 2">
            <a:extLst>
              <a:ext uri="{FF2B5EF4-FFF2-40B4-BE49-F238E27FC236}">
                <a16:creationId xmlns:a16="http://schemas.microsoft.com/office/drawing/2014/main" id="{F84B1F26-9F82-EB37-A6D1-C4356C6736C9}"/>
              </a:ext>
            </a:extLst>
          </p:cNvPr>
          <p:cNvSpPr>
            <a:spLocks noGrp="1"/>
          </p:cNvSpPr>
          <p:nvPr>
            <p:ph sz="half" idx="1"/>
          </p:nvPr>
        </p:nvSpPr>
        <p:spPr>
          <a:xfrm>
            <a:off x="540774" y="1612490"/>
            <a:ext cx="11287431" cy="4778477"/>
          </a:xfrm>
        </p:spPr>
        <p:txBody>
          <a:bodyPr vert="horz" lIns="91440" tIns="45720" rIns="91440" bIns="45720" rtlCol="0" anchor="t">
            <a:noAutofit/>
          </a:bodyPr>
          <a:lstStyle/>
          <a:p>
            <a:r>
              <a:rPr lang="en-US" dirty="0">
                <a:latin typeface="Microsoft Sans Serif"/>
                <a:ea typeface="Microsoft Sans Serif"/>
                <a:cs typeface="Microsoft Sans Serif"/>
              </a:rPr>
              <a:t>Risks:</a:t>
            </a:r>
          </a:p>
          <a:p>
            <a:pPr marL="0" indent="0">
              <a:lnSpc>
                <a:spcPct val="100000"/>
              </a:lnSpc>
              <a:buNone/>
            </a:pPr>
            <a:r>
              <a:rPr lang="en-US" dirty="0">
                <a:latin typeface="Microsoft Sans Serif"/>
                <a:ea typeface="Microsoft Sans Serif"/>
                <a:cs typeface="Microsoft Sans Serif"/>
              </a:rPr>
              <a:t>	-  </a:t>
            </a:r>
            <a:r>
              <a:rPr lang="en-US" b="0" i="0" u="none" strike="noStrike" dirty="0">
                <a:effectLst/>
                <a:latin typeface="Microsoft Sans Serif"/>
                <a:ea typeface="Microsoft Sans Serif"/>
                <a:cs typeface="Microsoft Sans Serif"/>
              </a:rPr>
              <a:t>Data </a:t>
            </a:r>
            <a:r>
              <a:rPr lang="en-US" dirty="0">
                <a:latin typeface="Microsoft Sans Serif"/>
                <a:ea typeface="Microsoft Sans Serif"/>
                <a:cs typeface="Microsoft Sans Serif"/>
              </a:rPr>
              <a:t>Privacy</a:t>
            </a:r>
          </a:p>
          <a:p>
            <a:pPr marL="0" indent="0">
              <a:lnSpc>
                <a:spcPct val="100000"/>
              </a:lnSpc>
              <a:buNone/>
            </a:pPr>
            <a:r>
              <a:rPr lang="en-US" dirty="0">
                <a:latin typeface="Microsoft Sans Serif"/>
                <a:ea typeface="Microsoft Sans Serif"/>
                <a:cs typeface="Microsoft Sans Serif"/>
              </a:rPr>
              <a:t>	-  Data Accuracy</a:t>
            </a:r>
          </a:p>
          <a:p>
            <a:r>
              <a:rPr lang="en-US" dirty="0">
                <a:latin typeface="Microsoft Sans Serif"/>
                <a:ea typeface="Microsoft Sans Serif"/>
                <a:cs typeface="Microsoft Sans Serif"/>
              </a:rPr>
              <a:t>Costs:</a:t>
            </a:r>
            <a:endParaRPr lang="en-US">
              <a:latin typeface="Microsoft Sans Serif"/>
              <a:ea typeface="Microsoft Sans Serif"/>
              <a:cs typeface="Microsoft Sans Serif"/>
            </a:endParaRPr>
          </a:p>
          <a:p>
            <a:pPr marL="0" indent="0">
              <a:buNone/>
            </a:pPr>
            <a:r>
              <a:rPr lang="en-US" dirty="0">
                <a:latin typeface="Microsoft Sans Serif"/>
                <a:ea typeface="Microsoft Sans Serif"/>
                <a:cs typeface="Microsoft Sans Serif"/>
              </a:rPr>
              <a:t>	-  Data Infrastructure</a:t>
            </a:r>
          </a:p>
          <a:p>
            <a:r>
              <a:rPr lang="en-US" dirty="0">
                <a:latin typeface="Microsoft Sans Serif"/>
                <a:ea typeface="Microsoft Sans Serif"/>
                <a:cs typeface="Microsoft Sans Serif"/>
              </a:rPr>
              <a:t>Benefits:</a:t>
            </a:r>
          </a:p>
          <a:p>
            <a:pPr marL="0" indent="0">
              <a:lnSpc>
                <a:spcPct val="100000"/>
              </a:lnSpc>
              <a:buNone/>
            </a:pPr>
            <a:r>
              <a:rPr lang="en-US" dirty="0">
                <a:latin typeface="Microsoft Sans Serif"/>
                <a:ea typeface="Microsoft Sans Serif"/>
                <a:cs typeface="Microsoft Sans Serif"/>
              </a:rPr>
              <a:t>	-  Transparency &amp; Accountability</a:t>
            </a:r>
          </a:p>
          <a:p>
            <a:pPr marL="0" indent="0">
              <a:lnSpc>
                <a:spcPct val="100000"/>
              </a:lnSpc>
              <a:buNone/>
            </a:pPr>
            <a:br>
              <a:rPr lang="en-US" dirty="0">
                <a:latin typeface="Microsoft Sans Serif"/>
                <a:ea typeface="Microsoft Sans Serif"/>
                <a:cs typeface="Microsoft Sans Serif"/>
              </a:rPr>
            </a:br>
            <a:r>
              <a:rPr lang="en-US" dirty="0">
                <a:latin typeface="Microsoft Sans Serif"/>
                <a:ea typeface="Microsoft Sans Serif"/>
                <a:cs typeface="Microsoft Sans Serif"/>
              </a:rPr>
              <a:t>	-  Policy Making/Enforcement</a:t>
            </a:r>
          </a:p>
        </p:txBody>
      </p:sp>
      <p:sp>
        <p:nvSpPr>
          <p:cNvPr id="4" name="Slide Number Placeholder 3">
            <a:extLst>
              <a:ext uri="{FF2B5EF4-FFF2-40B4-BE49-F238E27FC236}">
                <a16:creationId xmlns:a16="http://schemas.microsoft.com/office/drawing/2014/main" id="{F113AE99-C1C0-A4D9-7F29-E1A08FE8C2AA}"/>
              </a:ext>
            </a:extLst>
          </p:cNvPr>
          <p:cNvSpPr>
            <a:spLocks noGrp="1"/>
          </p:cNvSpPr>
          <p:nvPr>
            <p:ph type="sldNum" sz="quarter" idx="12"/>
          </p:nvPr>
        </p:nvSpPr>
        <p:spPr/>
        <p:txBody>
          <a:bodyPr/>
          <a:lstStyle/>
          <a:p>
            <a:fld id="{E31375A4-56A4-47D6-9801-1991572033F7}" type="slidenum">
              <a:rPr lang="en-US"/>
              <a:t>5</a:t>
            </a:fld>
            <a:endParaRPr lang="en-US"/>
          </a:p>
        </p:txBody>
      </p:sp>
    </p:spTree>
    <p:extLst>
      <p:ext uri="{BB962C8B-B14F-4D97-AF65-F5344CB8AC3E}">
        <p14:creationId xmlns:p14="http://schemas.microsoft.com/office/powerpoint/2010/main" val="5207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92F9-2DEB-A598-B637-8EBA01040C57}"/>
              </a:ext>
            </a:extLst>
          </p:cNvPr>
          <p:cNvSpPr>
            <a:spLocks noGrp="1"/>
          </p:cNvSpPr>
          <p:nvPr>
            <p:ph type="title"/>
          </p:nvPr>
        </p:nvSpPr>
        <p:spPr/>
        <p:txBody>
          <a:bodyPr>
            <a:normAutofit/>
          </a:bodyPr>
          <a:lstStyle/>
          <a:p>
            <a:pPr algn="ctr"/>
            <a:r>
              <a:rPr lang="en-US" sz="4400">
                <a:latin typeface="Microsoft Sans Serif"/>
                <a:ea typeface="Microsoft Sans Serif"/>
                <a:cs typeface="Microsoft Sans Serif"/>
              </a:rPr>
              <a:t>Business Persona</a:t>
            </a:r>
          </a:p>
        </p:txBody>
      </p:sp>
      <p:sp>
        <p:nvSpPr>
          <p:cNvPr id="3" name="Content Placeholder 2">
            <a:extLst>
              <a:ext uri="{FF2B5EF4-FFF2-40B4-BE49-F238E27FC236}">
                <a16:creationId xmlns:a16="http://schemas.microsoft.com/office/drawing/2014/main" id="{5C76BFBF-8CB3-8D26-740E-8B615F5FA359}"/>
              </a:ext>
            </a:extLst>
          </p:cNvPr>
          <p:cNvSpPr>
            <a:spLocks noGrp="1"/>
          </p:cNvSpPr>
          <p:nvPr>
            <p:ph sz="half" idx="1"/>
          </p:nvPr>
        </p:nvSpPr>
        <p:spPr>
          <a:xfrm>
            <a:off x="786581" y="1825624"/>
            <a:ext cx="10825315" cy="4575175"/>
          </a:xfrm>
        </p:spPr>
        <p:txBody>
          <a:bodyPr/>
          <a:lstStyle/>
          <a:p>
            <a:r>
              <a:rPr lang="en-US">
                <a:latin typeface="Microsoft Sans Serif"/>
                <a:ea typeface="Microsoft Sans Serif"/>
                <a:cs typeface="Microsoft Sans Serif"/>
              </a:rPr>
              <a:t>Main users of the system:</a:t>
            </a:r>
          </a:p>
          <a:p>
            <a:pPr marL="228600" lvl="1" indent="0">
              <a:lnSpc>
                <a:spcPct val="150000"/>
              </a:lnSpc>
              <a:buNone/>
            </a:pPr>
            <a:r>
              <a:rPr lang="en-US">
                <a:latin typeface="Microsoft Sans Serif"/>
                <a:ea typeface="Microsoft Sans Serif"/>
                <a:cs typeface="Microsoft Sans Serif"/>
              </a:rPr>
              <a:t>	-  Public Health Officials: Use the data to ensure compliance with healthcare standards and fairness in provider payments</a:t>
            </a:r>
          </a:p>
          <a:p>
            <a:pPr marL="228600" lvl="1" indent="0">
              <a:lnSpc>
                <a:spcPct val="150000"/>
              </a:lnSpc>
              <a:buNone/>
            </a:pPr>
            <a:r>
              <a:rPr lang="en-US">
                <a:latin typeface="Microsoft Sans Serif"/>
                <a:ea typeface="Microsoft Sans Serif"/>
                <a:cs typeface="Microsoft Sans Serif"/>
              </a:rPr>
              <a:t>	-  Doctors: Interested in understanding how their payments compare with others across different states or specialties</a:t>
            </a:r>
          </a:p>
          <a:p>
            <a:pPr marL="228600" lvl="1" indent="0">
              <a:buNone/>
            </a:pPr>
            <a:endParaRPr lang="en-US">
              <a:latin typeface="Microsoft Sans Serif"/>
              <a:ea typeface="Microsoft Sans Serif"/>
              <a:cs typeface="Microsoft Sans Serif"/>
            </a:endParaRPr>
          </a:p>
          <a:p>
            <a:pPr lvl="1"/>
            <a:r>
              <a:rPr lang="en-US" sz="2400">
                <a:latin typeface="Microsoft Sans Serif"/>
                <a:ea typeface="Microsoft Sans Serif"/>
                <a:cs typeface="Microsoft Sans Serif"/>
              </a:rPr>
              <a:t>System Actors:</a:t>
            </a:r>
          </a:p>
          <a:p>
            <a:pPr marL="228600" lvl="1" indent="0">
              <a:lnSpc>
                <a:spcPct val="150000"/>
              </a:lnSpc>
              <a:buNone/>
            </a:pPr>
            <a:r>
              <a:rPr lang="en-US" sz="2400">
                <a:latin typeface="Microsoft Sans Serif"/>
                <a:ea typeface="Microsoft Sans Serif"/>
                <a:cs typeface="Microsoft Sans Serif"/>
              </a:rPr>
              <a:t>	</a:t>
            </a:r>
            <a:r>
              <a:rPr lang="en-US">
                <a:latin typeface="Microsoft Sans Serif"/>
                <a:ea typeface="Microsoft Sans Serif"/>
                <a:cs typeface="Microsoft Sans Serif"/>
              </a:rPr>
              <a:t>-</a:t>
            </a:r>
            <a:r>
              <a:rPr lang="en-US" sz="2400">
                <a:latin typeface="Microsoft Sans Serif"/>
                <a:ea typeface="Microsoft Sans Serif"/>
                <a:cs typeface="Microsoft Sans Serif"/>
              </a:rPr>
              <a:t>  </a:t>
            </a:r>
            <a:r>
              <a:rPr lang="en-US">
                <a:latin typeface="Microsoft Sans Serif"/>
                <a:ea typeface="Microsoft Sans Serif"/>
                <a:cs typeface="Microsoft Sans Serif"/>
              </a:rPr>
              <a:t>Data Engineers: Structure and manage vast amounts of data into usable formats</a:t>
            </a:r>
          </a:p>
          <a:p>
            <a:pPr marL="228600" lvl="1" indent="0">
              <a:lnSpc>
                <a:spcPct val="150000"/>
              </a:lnSpc>
              <a:buNone/>
            </a:pPr>
            <a:r>
              <a:rPr lang="en-US">
                <a:latin typeface="Microsoft Sans Serif"/>
                <a:ea typeface="Microsoft Sans Serif"/>
                <a:cs typeface="Microsoft Sans Serif"/>
              </a:rPr>
              <a:t>	-  Data Scientists: Analyze the data to identify trends, correlations, and insights</a:t>
            </a:r>
          </a:p>
          <a:p>
            <a:pPr marL="228600" lvl="1" indent="0">
              <a:buNone/>
            </a:pPr>
            <a:endParaRPr lang="en-US" sz="2000">
              <a:latin typeface="Microsoft Sans Serif"/>
              <a:ea typeface="Microsoft Sans Serif"/>
              <a:cs typeface="Microsoft Sans Serif"/>
            </a:endParaRPr>
          </a:p>
          <a:p>
            <a:pPr marL="228600" lvl="1" indent="0">
              <a:buNone/>
            </a:pPr>
            <a:endParaRPr lang="en-US">
              <a:latin typeface="Microsoft Sans Serif"/>
              <a:ea typeface="Microsoft Sans Serif"/>
              <a:cs typeface="Microsoft Sans Serif"/>
            </a:endParaRPr>
          </a:p>
        </p:txBody>
      </p:sp>
      <p:sp>
        <p:nvSpPr>
          <p:cNvPr id="4" name="Slide Number Placeholder 3">
            <a:extLst>
              <a:ext uri="{FF2B5EF4-FFF2-40B4-BE49-F238E27FC236}">
                <a16:creationId xmlns:a16="http://schemas.microsoft.com/office/drawing/2014/main" id="{6725FFE6-845D-296C-1DEF-B21B1C1D81A6}"/>
              </a:ext>
            </a:extLst>
          </p:cNvPr>
          <p:cNvSpPr>
            <a:spLocks noGrp="1"/>
          </p:cNvSpPr>
          <p:nvPr>
            <p:ph type="sldNum" sz="quarter" idx="12"/>
          </p:nvPr>
        </p:nvSpPr>
        <p:spPr/>
        <p:txBody>
          <a:bodyPr/>
          <a:lstStyle/>
          <a:p>
            <a:fld id="{E31375A4-56A4-47D6-9801-1991572033F7}" type="slidenum">
              <a:rPr lang="en-US"/>
              <a:t>6</a:t>
            </a:fld>
            <a:endParaRPr lang="en-US"/>
          </a:p>
        </p:txBody>
      </p:sp>
    </p:spTree>
    <p:extLst>
      <p:ext uri="{BB962C8B-B14F-4D97-AF65-F5344CB8AC3E}">
        <p14:creationId xmlns:p14="http://schemas.microsoft.com/office/powerpoint/2010/main" val="34693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92F9-2DEB-A598-B637-8EBA01040C57}"/>
              </a:ext>
            </a:extLst>
          </p:cNvPr>
          <p:cNvSpPr>
            <a:spLocks noGrp="1"/>
          </p:cNvSpPr>
          <p:nvPr>
            <p:ph type="title"/>
          </p:nvPr>
        </p:nvSpPr>
        <p:spPr/>
        <p:txBody>
          <a:bodyPr>
            <a:normAutofit/>
          </a:bodyPr>
          <a:lstStyle/>
          <a:p>
            <a:pPr algn="ctr"/>
            <a:r>
              <a:rPr lang="en-US" sz="4400" dirty="0">
                <a:latin typeface="Microsoft Sans Serif"/>
                <a:ea typeface="Microsoft Sans Serif"/>
                <a:cs typeface="Microsoft Sans Serif"/>
              </a:rPr>
              <a:t>Datasets Description</a:t>
            </a:r>
          </a:p>
        </p:txBody>
      </p:sp>
      <p:sp>
        <p:nvSpPr>
          <p:cNvPr id="3" name="Content Placeholder 2">
            <a:extLst>
              <a:ext uri="{FF2B5EF4-FFF2-40B4-BE49-F238E27FC236}">
                <a16:creationId xmlns:a16="http://schemas.microsoft.com/office/drawing/2014/main" id="{5C76BFBF-8CB3-8D26-740E-8B615F5FA359}"/>
              </a:ext>
            </a:extLst>
          </p:cNvPr>
          <p:cNvSpPr>
            <a:spLocks noGrp="1"/>
          </p:cNvSpPr>
          <p:nvPr>
            <p:ph sz="half" idx="1"/>
          </p:nvPr>
        </p:nvSpPr>
        <p:spPr>
          <a:xfrm>
            <a:off x="786581" y="1934481"/>
            <a:ext cx="10825315" cy="4466318"/>
          </a:xfrm>
        </p:spPr>
        <p:txBody>
          <a:bodyPr vert="horz" lIns="91440" tIns="45720" rIns="91440" bIns="45720" rtlCol="0" anchor="t">
            <a:normAutofit/>
          </a:bodyPr>
          <a:lstStyle/>
          <a:p>
            <a:pPr>
              <a:lnSpc>
                <a:spcPct val="150000"/>
              </a:lnSpc>
            </a:pPr>
            <a:r>
              <a:rPr lang="en-US" dirty="0">
                <a:latin typeface="Microsoft Sans Serif"/>
                <a:ea typeface="Microsoft Sans Serif"/>
                <a:cs typeface="Microsoft Sans Serif"/>
              </a:rPr>
              <a:t>Source: CMS Open Payments Data portal</a:t>
            </a:r>
          </a:p>
          <a:p>
            <a:pPr>
              <a:lnSpc>
                <a:spcPct val="150000"/>
              </a:lnSpc>
            </a:pPr>
            <a:r>
              <a:rPr lang="en-US" dirty="0">
                <a:latin typeface="Microsoft Sans Serif"/>
                <a:ea typeface="Microsoft Sans Serif"/>
                <a:cs typeface="Microsoft Sans Serif"/>
              </a:rPr>
              <a:t>Two dataset types</a:t>
            </a:r>
          </a:p>
          <a:p>
            <a:pPr>
              <a:lnSpc>
                <a:spcPct val="150000"/>
              </a:lnSpc>
            </a:pPr>
            <a:r>
              <a:rPr lang="en-US" dirty="0">
                <a:latin typeface="Microsoft Sans Serif"/>
                <a:ea typeface="Microsoft Sans Serif"/>
                <a:cs typeface="Microsoft Sans Serif"/>
              </a:rPr>
              <a:t>Span over 5 years</a:t>
            </a:r>
          </a:p>
          <a:p>
            <a:pPr>
              <a:lnSpc>
                <a:spcPct val="150000"/>
              </a:lnSpc>
            </a:pPr>
            <a:r>
              <a:rPr lang="en-US" dirty="0">
                <a:latin typeface="Microsoft Sans Serif"/>
                <a:ea typeface="Microsoft Sans Serif"/>
                <a:cs typeface="Microsoft Sans Serif"/>
              </a:rPr>
              <a:t>Over 52 million rows</a:t>
            </a:r>
            <a:endParaRPr lang="en-US" dirty="0"/>
          </a:p>
          <a:p>
            <a:pPr marL="228600"/>
            <a:endParaRPr lang="en-US">
              <a:latin typeface="Microsoft Sans Serif"/>
              <a:ea typeface="Microsoft Sans Serif"/>
              <a:cs typeface="Microsoft Sans Serif"/>
            </a:endParaRPr>
          </a:p>
          <a:p>
            <a:pPr marL="228600"/>
            <a:endParaRPr lang="en-US">
              <a:latin typeface="Microsoft Sans Serif"/>
              <a:ea typeface="Microsoft Sans Serif"/>
              <a:cs typeface="Microsoft Sans Serif"/>
            </a:endParaRPr>
          </a:p>
          <a:p>
            <a:pPr marL="228600" lvl="1" indent="0">
              <a:buNone/>
            </a:pPr>
            <a:endParaRPr lang="en-US">
              <a:latin typeface="Microsoft Sans Serif"/>
              <a:ea typeface="Microsoft Sans Serif"/>
              <a:cs typeface="Microsoft Sans Serif"/>
            </a:endParaRPr>
          </a:p>
          <a:p>
            <a:pPr marL="228600" lvl="1" indent="0">
              <a:buNone/>
            </a:pPr>
            <a:endParaRPr lang="en-US">
              <a:latin typeface="Microsoft Sans Serif"/>
              <a:ea typeface="Microsoft Sans Serif"/>
              <a:cs typeface="Microsoft Sans Serif"/>
            </a:endParaRPr>
          </a:p>
        </p:txBody>
      </p:sp>
      <p:sp>
        <p:nvSpPr>
          <p:cNvPr id="4" name="Slide Number Placeholder 3">
            <a:extLst>
              <a:ext uri="{FF2B5EF4-FFF2-40B4-BE49-F238E27FC236}">
                <a16:creationId xmlns:a16="http://schemas.microsoft.com/office/drawing/2014/main" id="{BC60EE89-3725-6EC8-6F95-024957095000}"/>
              </a:ext>
            </a:extLst>
          </p:cNvPr>
          <p:cNvSpPr>
            <a:spLocks noGrp="1"/>
          </p:cNvSpPr>
          <p:nvPr>
            <p:ph type="sldNum" sz="quarter" idx="12"/>
          </p:nvPr>
        </p:nvSpPr>
        <p:spPr/>
        <p:txBody>
          <a:bodyPr/>
          <a:lstStyle/>
          <a:p>
            <a:fld id="{E31375A4-56A4-47D6-9801-1991572033F7}" type="slidenum">
              <a:rPr lang="en-US"/>
              <a:t>7</a:t>
            </a:fld>
            <a:endParaRPr lang="en-US"/>
          </a:p>
        </p:txBody>
      </p:sp>
    </p:spTree>
    <p:extLst>
      <p:ext uri="{BB962C8B-B14F-4D97-AF65-F5344CB8AC3E}">
        <p14:creationId xmlns:p14="http://schemas.microsoft.com/office/powerpoint/2010/main" val="334691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92F9-2DEB-A598-B637-8EBA01040C57}"/>
              </a:ext>
            </a:extLst>
          </p:cNvPr>
          <p:cNvSpPr>
            <a:spLocks noGrp="1"/>
          </p:cNvSpPr>
          <p:nvPr>
            <p:ph type="title"/>
          </p:nvPr>
        </p:nvSpPr>
        <p:spPr>
          <a:xfrm>
            <a:off x="7635240" y="3200400"/>
            <a:ext cx="3932237" cy="1143000"/>
          </a:xfrm>
        </p:spPr>
        <p:txBody>
          <a:bodyPr anchor="b">
            <a:normAutofit/>
          </a:bodyPr>
          <a:lstStyle/>
          <a:p>
            <a:r>
              <a:rPr lang="en-US">
                <a:latin typeface="Microsoft Sans Serif"/>
                <a:ea typeface="Microsoft Sans Serif"/>
                <a:cs typeface="Microsoft Sans Serif"/>
              </a:rPr>
              <a:t>Dimensional Model</a:t>
            </a:r>
          </a:p>
        </p:txBody>
      </p:sp>
      <p:pic>
        <p:nvPicPr>
          <p:cNvPr id="5" name="Picture 4" descr="A screenshot of a computer&#10;&#10;Description automatically generated">
            <a:extLst>
              <a:ext uri="{FF2B5EF4-FFF2-40B4-BE49-F238E27FC236}">
                <a16:creationId xmlns:a16="http://schemas.microsoft.com/office/drawing/2014/main" id="{9A9FA7A0-E5D5-E57B-0DC8-CCBF5C5F35DC}"/>
              </a:ext>
            </a:extLst>
          </p:cNvPr>
          <p:cNvPicPr>
            <a:picLocks noChangeAspect="1"/>
          </p:cNvPicPr>
          <p:nvPr/>
        </p:nvPicPr>
        <p:blipFill>
          <a:blip r:embed="rId2"/>
          <a:stretch>
            <a:fillRect/>
          </a:stretch>
        </p:blipFill>
        <p:spPr>
          <a:xfrm>
            <a:off x="1" y="388929"/>
            <a:ext cx="7008810" cy="6080140"/>
          </a:xfrm>
          <a:prstGeom prst="rect">
            <a:avLst/>
          </a:prstGeom>
          <a:noFill/>
        </p:spPr>
      </p:pic>
      <p:sp>
        <p:nvSpPr>
          <p:cNvPr id="3" name="Content Placeholder 2">
            <a:extLst>
              <a:ext uri="{FF2B5EF4-FFF2-40B4-BE49-F238E27FC236}">
                <a16:creationId xmlns:a16="http://schemas.microsoft.com/office/drawing/2014/main" id="{5C76BFBF-8CB3-8D26-740E-8B615F5FA359}"/>
              </a:ext>
            </a:extLst>
          </p:cNvPr>
          <p:cNvSpPr>
            <a:spLocks noGrp="1"/>
          </p:cNvSpPr>
          <p:nvPr>
            <p:ph type="body" sz="half" idx="2"/>
          </p:nvPr>
        </p:nvSpPr>
        <p:spPr>
          <a:xfrm>
            <a:off x="7635240" y="5029200"/>
            <a:ext cx="3932237" cy="1374648"/>
          </a:xfrm>
        </p:spPr>
        <p:txBody>
          <a:bodyPr vert="horz" lIns="91440" tIns="45720" rIns="91440" bIns="45720" rtlCol="0">
            <a:normAutofit/>
          </a:bodyPr>
          <a:lstStyle/>
          <a:p>
            <a:pPr marL="0" indent="0">
              <a:buNone/>
            </a:pPr>
            <a:endParaRPr lang="en-US">
              <a:latin typeface="Microsoft Sans Serif"/>
              <a:ea typeface="Microsoft Sans Serif"/>
              <a:cs typeface="Microsoft Sans Serif"/>
            </a:endParaRPr>
          </a:p>
          <a:p>
            <a:pPr marL="228600" lvl="1" indent="0">
              <a:buNone/>
            </a:pPr>
            <a:endParaRPr lang="en-US" sz="1600">
              <a:solidFill>
                <a:schemeClr val="bg1"/>
              </a:solidFill>
              <a:latin typeface="Microsoft Sans Serif"/>
              <a:ea typeface="Microsoft Sans Serif"/>
              <a:cs typeface="Microsoft Sans Serif"/>
            </a:endParaRPr>
          </a:p>
          <a:p>
            <a:pPr marL="228600" lvl="1" indent="0">
              <a:buNone/>
            </a:pPr>
            <a:endParaRPr lang="en-US" sz="1600">
              <a:solidFill>
                <a:schemeClr val="bg1"/>
              </a:solidFill>
              <a:latin typeface="Microsoft Sans Serif"/>
              <a:ea typeface="Microsoft Sans Serif"/>
              <a:cs typeface="Microsoft Sans Serif"/>
            </a:endParaRPr>
          </a:p>
        </p:txBody>
      </p:sp>
    </p:spTree>
    <p:extLst>
      <p:ext uri="{BB962C8B-B14F-4D97-AF65-F5344CB8AC3E}">
        <p14:creationId xmlns:p14="http://schemas.microsoft.com/office/powerpoint/2010/main" val="32863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92F9-2DEB-A598-B637-8EBA01040C57}"/>
              </a:ext>
            </a:extLst>
          </p:cNvPr>
          <p:cNvSpPr>
            <a:spLocks noGrp="1"/>
          </p:cNvSpPr>
          <p:nvPr>
            <p:ph type="title"/>
          </p:nvPr>
        </p:nvSpPr>
        <p:spPr/>
        <p:txBody>
          <a:bodyPr>
            <a:normAutofit/>
          </a:bodyPr>
          <a:lstStyle/>
          <a:p>
            <a:pPr algn="ctr"/>
            <a:r>
              <a:rPr lang="en-US" sz="4400" dirty="0">
                <a:latin typeface="Microsoft Sans Serif"/>
                <a:ea typeface="Microsoft Sans Serif"/>
                <a:cs typeface="Microsoft Sans Serif"/>
              </a:rPr>
              <a:t>Methods: ELT</a:t>
            </a:r>
            <a:endParaRPr lang="en-US" dirty="0">
              <a:latin typeface="Microsoft Sans Serif"/>
              <a:ea typeface="Microsoft Sans Serif"/>
              <a:cs typeface="Microsoft Sans Serif"/>
            </a:endParaRPr>
          </a:p>
        </p:txBody>
      </p:sp>
      <p:sp>
        <p:nvSpPr>
          <p:cNvPr id="3" name="Content Placeholder 2">
            <a:extLst>
              <a:ext uri="{FF2B5EF4-FFF2-40B4-BE49-F238E27FC236}">
                <a16:creationId xmlns:a16="http://schemas.microsoft.com/office/drawing/2014/main" id="{5C76BFBF-8CB3-8D26-740E-8B615F5FA359}"/>
              </a:ext>
            </a:extLst>
          </p:cNvPr>
          <p:cNvSpPr>
            <a:spLocks noGrp="1"/>
          </p:cNvSpPr>
          <p:nvPr>
            <p:ph sz="half" idx="1"/>
          </p:nvPr>
        </p:nvSpPr>
        <p:spPr>
          <a:xfrm>
            <a:off x="648696" y="1956252"/>
            <a:ext cx="5692305" cy="4444547"/>
          </a:xfrm>
        </p:spPr>
        <p:txBody>
          <a:bodyPr vert="horz" lIns="91440" tIns="45720" rIns="91440" bIns="45720" rtlCol="0" anchor="t">
            <a:normAutofit/>
          </a:bodyPr>
          <a:lstStyle/>
          <a:p>
            <a:r>
              <a:rPr lang="en-US" dirty="0">
                <a:solidFill>
                  <a:srgbClr val="404040"/>
                </a:solidFill>
                <a:latin typeface="Microsoft Sans Serif"/>
                <a:ea typeface="Microsoft Sans Serif"/>
                <a:cs typeface="Microsoft Sans Serif"/>
              </a:rPr>
              <a:t>ELT Process: Extract, Load, Transform</a:t>
            </a:r>
          </a:p>
          <a:p>
            <a:endParaRPr lang="en-US">
              <a:solidFill>
                <a:srgbClr val="404040"/>
              </a:solidFill>
              <a:latin typeface="Microsoft Sans Serif"/>
              <a:ea typeface="Microsoft Sans Serif"/>
              <a:cs typeface="Microsoft Sans Serif"/>
            </a:endParaRPr>
          </a:p>
          <a:p>
            <a:r>
              <a:rPr lang="en-US" b="1" dirty="0">
                <a:solidFill>
                  <a:srgbClr val="404040"/>
                </a:solidFill>
                <a:latin typeface="Microsoft Sans Serif"/>
                <a:ea typeface="Microsoft Sans Serif"/>
                <a:cs typeface="Microsoft Sans Serif"/>
              </a:rPr>
              <a:t>Why ELT?</a:t>
            </a:r>
            <a:endParaRPr lang="en-US" b="1" dirty="0">
              <a:latin typeface="Microsoft Sans Serif"/>
              <a:ea typeface="Microsoft Sans Serif"/>
              <a:cs typeface="Microsoft Sans Serif"/>
            </a:endParaRPr>
          </a:p>
          <a:p>
            <a:pPr lvl="1"/>
            <a:r>
              <a:rPr lang="en-US" dirty="0">
                <a:solidFill>
                  <a:srgbClr val="404040"/>
                </a:solidFill>
                <a:latin typeface="Microsoft Sans Serif"/>
                <a:ea typeface="Microsoft Sans Serif"/>
                <a:cs typeface="Microsoft Sans Serif"/>
              </a:rPr>
              <a:t>Preserves data integrity by extracting raw data first</a:t>
            </a:r>
            <a:endParaRPr lang="en-US" dirty="0">
              <a:latin typeface="Microsoft Sans Serif"/>
              <a:ea typeface="Microsoft Sans Serif"/>
              <a:cs typeface="Microsoft Sans Serif"/>
            </a:endParaRPr>
          </a:p>
          <a:p>
            <a:pPr lvl="1"/>
            <a:endParaRPr lang="en-US">
              <a:solidFill>
                <a:srgbClr val="404040"/>
              </a:solidFill>
              <a:latin typeface="Microsoft Sans Serif"/>
              <a:ea typeface="Microsoft Sans Serif"/>
              <a:cs typeface="Microsoft Sans Serif"/>
            </a:endParaRPr>
          </a:p>
          <a:p>
            <a:pPr lvl="1"/>
            <a:r>
              <a:rPr lang="en-US" dirty="0">
                <a:solidFill>
                  <a:srgbClr val="404040"/>
                </a:solidFill>
                <a:latin typeface="Microsoft Sans Serif"/>
                <a:ea typeface="Microsoft Sans Serif"/>
                <a:cs typeface="Microsoft Sans Serif"/>
              </a:rPr>
              <a:t>Enables scalable storage and processing</a:t>
            </a:r>
            <a:endParaRPr lang="en-US" dirty="0">
              <a:latin typeface="Microsoft Sans Serif"/>
              <a:ea typeface="Microsoft Sans Serif"/>
              <a:cs typeface="Microsoft Sans Serif"/>
            </a:endParaRPr>
          </a:p>
          <a:p>
            <a:pPr lvl="1"/>
            <a:endParaRPr lang="en-US">
              <a:solidFill>
                <a:srgbClr val="404040"/>
              </a:solidFill>
              <a:latin typeface="Microsoft Sans Serif"/>
              <a:ea typeface="Microsoft Sans Serif"/>
              <a:cs typeface="Microsoft Sans Serif"/>
            </a:endParaRPr>
          </a:p>
          <a:p>
            <a:pPr lvl="1"/>
            <a:r>
              <a:rPr lang="en-US" dirty="0">
                <a:solidFill>
                  <a:srgbClr val="404040"/>
                </a:solidFill>
                <a:latin typeface="Microsoft Sans Serif"/>
                <a:ea typeface="Microsoft Sans Serif"/>
                <a:cs typeface="Microsoft Sans Serif"/>
              </a:rPr>
              <a:t>Simplifies pipeline and leverages warehouse computing power for transformations</a:t>
            </a:r>
            <a:endParaRPr lang="en-US" dirty="0">
              <a:latin typeface="Microsoft Sans Serif"/>
              <a:ea typeface="Microsoft Sans Serif"/>
              <a:cs typeface="Microsoft Sans Serif"/>
            </a:endParaRPr>
          </a:p>
          <a:p>
            <a:endParaRPr lang="en-US">
              <a:latin typeface="Microsoft Sans Serif"/>
              <a:ea typeface="Microsoft Sans Serif"/>
              <a:cs typeface="Microsoft Sans Serif"/>
            </a:endParaRPr>
          </a:p>
          <a:p>
            <a:pPr marL="228600" lvl="1" indent="0">
              <a:buNone/>
            </a:pPr>
            <a:endParaRPr lang="en-US">
              <a:latin typeface="Microsoft Sans Serif"/>
              <a:ea typeface="Microsoft Sans Serif"/>
              <a:cs typeface="Microsoft Sans Serif"/>
            </a:endParaRPr>
          </a:p>
          <a:p>
            <a:pPr marL="228600" lvl="1" indent="0">
              <a:buNone/>
            </a:pPr>
            <a:endParaRPr lang="en-US">
              <a:latin typeface="Microsoft Sans Serif"/>
              <a:ea typeface="Microsoft Sans Serif"/>
              <a:cs typeface="Microsoft Sans Serif"/>
            </a:endParaRPr>
          </a:p>
        </p:txBody>
      </p:sp>
      <p:graphicFrame>
        <p:nvGraphicFramePr>
          <p:cNvPr id="4"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231BAB6B-B6D9-125F-D5B4-B0FCA1041D56}"/>
              </a:ext>
            </a:extLst>
          </p:cNvPr>
          <p:cNvGraphicFramePr>
            <a:graphicFrameLocks noGrp="1"/>
          </p:cNvGraphicFramePr>
          <p:nvPr>
            <p:extLst>
              <p:ext uri="{D42A27DB-BD31-4B8C-83A1-F6EECF244321}">
                <p14:modId xmlns:p14="http://schemas.microsoft.com/office/powerpoint/2010/main" val="2823236297"/>
              </p:ext>
            </p:extLst>
          </p:nvPr>
        </p:nvGraphicFramePr>
        <p:xfrm>
          <a:off x="6876143" y="1840139"/>
          <a:ext cx="4249058" cy="4270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1" name="Slide Number Placeholder 200">
            <a:extLst>
              <a:ext uri="{FF2B5EF4-FFF2-40B4-BE49-F238E27FC236}">
                <a16:creationId xmlns:a16="http://schemas.microsoft.com/office/drawing/2014/main" id="{A3FCE53C-6387-2A2C-7688-D3521A5D50BC}"/>
              </a:ext>
            </a:extLst>
          </p:cNvPr>
          <p:cNvSpPr>
            <a:spLocks noGrp="1"/>
          </p:cNvSpPr>
          <p:nvPr>
            <p:ph type="sldNum" sz="quarter" idx="12"/>
          </p:nvPr>
        </p:nvSpPr>
        <p:spPr/>
        <p:txBody>
          <a:bodyPr/>
          <a:lstStyle/>
          <a:p>
            <a:fld id="{E31375A4-56A4-47D6-9801-1991572033F7}" type="slidenum">
              <a:rPr lang="en-US"/>
              <a:t>9</a:t>
            </a:fld>
            <a:endParaRPr lang="en-US"/>
          </a:p>
        </p:txBody>
      </p:sp>
    </p:spTree>
    <p:extLst>
      <p:ext uri="{BB962C8B-B14F-4D97-AF65-F5344CB8AC3E}">
        <p14:creationId xmlns:p14="http://schemas.microsoft.com/office/powerpoint/2010/main" val="241680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BF316B1A2EE44F82C8B3A0018B8C2D" ma:contentTypeVersion="4" ma:contentTypeDescription="Create a new document." ma:contentTypeScope="" ma:versionID="aff1f26f9eb29157237eaeff1ca3f0f5">
  <xsd:schema xmlns:xsd="http://www.w3.org/2001/XMLSchema" xmlns:xs="http://www.w3.org/2001/XMLSchema" xmlns:p="http://schemas.microsoft.com/office/2006/metadata/properties" xmlns:ns3="6ad86112-fefb-4bc6-95a8-bc214290da37" targetNamespace="http://schemas.microsoft.com/office/2006/metadata/properties" ma:root="true" ma:fieldsID="eb99dd652b1d236993ad90f469fcca8e" ns3:_="">
    <xsd:import namespace="6ad86112-fefb-4bc6-95a8-bc214290da3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86112-fefb-4bc6-95a8-bc214290da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F2D8F-1FC6-4678-AE3A-7F5EB635F273}">
  <ds:schemaRefs>
    <ds:schemaRef ds:uri="6ad86112-fefb-4bc6-95a8-bc214290da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E3164F7-BEEC-4492-BF87-EC8A49556381}">
  <ds:schemaRefs>
    <ds:schemaRef ds:uri="http://schemas.microsoft.com/sharepoint/v3/contenttype/forms"/>
  </ds:schemaRefs>
</ds:datastoreItem>
</file>

<file path=customXml/itemProps3.xml><?xml version="1.0" encoding="utf-8"?>
<ds:datastoreItem xmlns:ds="http://schemas.openxmlformats.org/officeDocument/2006/customXml" ds:itemID="{2861A5F0-49A5-40F2-BAC9-CAE262631BB6}">
  <ds:schemaRefs>
    <ds:schemaRef ds:uri="6ad86112-fefb-4bc6-95a8-bc214290da3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Medical design presentation (widescreen)</Template>
  <Application>Microsoft Office PowerPoint</Application>
  <PresentationFormat>Widescreen</PresentationFormat>
  <Slides>16</Slides>
  <Notes>0</Notes>
  <HiddenSlides>1</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Medical Design 16x9</vt:lpstr>
      <vt:lpstr>Centers for Medicare and Medicaid Services</vt:lpstr>
      <vt:lpstr>Table of Contents</vt:lpstr>
      <vt:lpstr>Background Information</vt:lpstr>
      <vt:lpstr>Business Problems and Requirements</vt:lpstr>
      <vt:lpstr>Business Impact</vt:lpstr>
      <vt:lpstr>Business Persona</vt:lpstr>
      <vt:lpstr>Datasets Description</vt:lpstr>
      <vt:lpstr>Dimensional Model</vt:lpstr>
      <vt:lpstr>Methods: ELT</vt:lpstr>
      <vt:lpstr>Data Tools</vt:lpstr>
      <vt:lpstr>PowerPoint Presentation</vt:lpstr>
      <vt:lpstr>PowerPoint Presentation</vt:lpstr>
      <vt:lpstr>The pie chart displays payment amounts split by type: GeneralPayment and ResearchPayment, ResearchPayment accounts for $4.5T, represented by the large orange slice, GeneralPayment amounts to $167B, depicted by the smaller blue slice  Research payment constitutes the majority, while General Payment forms a significant but smaller portion.  </vt:lpstr>
      <vt:lpstr>PowerPoint Presentation</vt:lpstr>
      <vt:lpstr>Key Takeaways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9440 Data Warehousing Project</dc:title>
  <dc:creator>GABRIEL.PLIC@baruchmail.cuny.edu</dc:creator>
  <cp:revision>180</cp:revision>
  <dcterms:created xsi:type="dcterms:W3CDTF">2024-05-04T22:01:06Z</dcterms:created>
  <dcterms:modified xsi:type="dcterms:W3CDTF">2024-05-07T21:57:04Z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0x0101006FBF316B1A2EE44F82C8B3A0018B8C2D</vt:lpwstr>
  </property>
</Properties>
</file>