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85A"/>
    <a:srgbClr val="915D7F"/>
    <a:srgbClr val="E3C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914"/>
    <p:restoredTop sz="94704"/>
  </p:normalViewPr>
  <p:slideViewPr>
    <p:cSldViewPr snapToGrid="0" snapToObjects="1">
      <p:cViewPr>
        <p:scale>
          <a:sx n="120" d="100"/>
          <a:sy n="120" d="100"/>
        </p:scale>
        <p:origin x="3976" y="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836B-938E-8144-A236-3144A2B85549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DD2EC-16E2-1E4A-9C98-90B01EA8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3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5F41-5C95-D643-9D99-B0015AE40877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9B15-17F6-7347-A6EE-5901A5CBF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5F41-5C95-D643-9D99-B0015AE40877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9B15-17F6-7347-A6EE-5901A5CBF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5F41-5C95-D643-9D99-B0015AE40877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9B15-17F6-7347-A6EE-5901A5CBF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5F41-5C95-D643-9D99-B0015AE40877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9B15-17F6-7347-A6EE-5901A5CBF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5F41-5C95-D643-9D99-B0015AE40877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9B15-17F6-7347-A6EE-5901A5CBF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5F41-5C95-D643-9D99-B0015AE40877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9B15-17F6-7347-A6EE-5901A5CBF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5F41-5C95-D643-9D99-B0015AE40877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9B15-17F6-7347-A6EE-5901A5CBF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5F41-5C95-D643-9D99-B0015AE40877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9B15-17F6-7347-A6EE-5901A5CBF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5F41-5C95-D643-9D99-B0015AE40877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9B15-17F6-7347-A6EE-5901A5CBF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5F41-5C95-D643-9D99-B0015AE40877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9B15-17F6-7347-A6EE-5901A5CBF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5F41-5C95-D643-9D99-B0015AE40877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9B15-17F6-7347-A6EE-5901A5CBF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B5F41-5C95-D643-9D99-B0015AE40877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E9B15-17F6-7347-A6EE-5901A5CB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gif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23111"/>
            <a:ext cx="9144000" cy="1015663"/>
          </a:xfrm>
          <a:prstGeom prst="rect">
            <a:avLst/>
          </a:prstGeom>
          <a:solidFill>
            <a:srgbClr val="3A185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solidFill>
                  <a:srgbClr val="E3C987"/>
                </a:solidFill>
                <a:latin typeface="Arial" charset="0"/>
              </a:rPr>
              <a:t>Data Driven Design of Perovskites</a:t>
            </a:r>
          </a:p>
          <a:p>
            <a:pPr algn="ctr"/>
            <a:r>
              <a:rPr lang="en-US" sz="1600" dirty="0">
                <a:solidFill>
                  <a:srgbClr val="E3C987"/>
                </a:solidFill>
                <a:latin typeface="Arial" charset="0"/>
              </a:rPr>
              <a:t>Hongbin </a:t>
            </a:r>
            <a:r>
              <a:rPr lang="en-US" sz="1600" dirty="0" smtClean="0">
                <a:solidFill>
                  <a:srgbClr val="E3C987"/>
                </a:solidFill>
                <a:latin typeface="Arial" charset="0"/>
              </a:rPr>
              <a:t>Liu</a:t>
            </a:r>
            <a:r>
              <a:rPr lang="en-US" sz="1600" baseline="30000" dirty="0" smtClean="0">
                <a:solidFill>
                  <a:srgbClr val="E3C987"/>
                </a:solidFill>
                <a:latin typeface="Arial" charset="0"/>
              </a:rPr>
              <a:t>1</a:t>
            </a:r>
            <a:r>
              <a:rPr lang="en-US" sz="1600" dirty="0" smtClean="0">
                <a:solidFill>
                  <a:srgbClr val="E3C987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E3C987"/>
                </a:solidFill>
                <a:latin typeface="Arial" charset="0"/>
              </a:rPr>
              <a:t>Yongquan</a:t>
            </a:r>
            <a:r>
              <a:rPr lang="en-US" sz="1600" dirty="0">
                <a:solidFill>
                  <a:srgbClr val="E3C987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E3C987"/>
                </a:solidFill>
                <a:latin typeface="Arial" charset="0"/>
              </a:rPr>
              <a:t>Xie</a:t>
            </a:r>
            <a:r>
              <a:rPr lang="en-US" sz="1600" baseline="30000" dirty="0" smtClean="0">
                <a:solidFill>
                  <a:srgbClr val="E3C987"/>
                </a:solidFill>
                <a:latin typeface="Arial" charset="0"/>
              </a:rPr>
              <a:t>2</a:t>
            </a:r>
            <a:r>
              <a:rPr lang="en-US" sz="1600" dirty="0" smtClean="0">
                <a:solidFill>
                  <a:srgbClr val="E3C987"/>
                </a:solidFill>
                <a:latin typeface="Arial" charset="0"/>
              </a:rPr>
              <a:t>, </a:t>
            </a:r>
            <a:r>
              <a:rPr lang="en-US" sz="1600" dirty="0">
                <a:solidFill>
                  <a:srgbClr val="E3C987"/>
                </a:solidFill>
                <a:latin typeface="Arial" charset="0"/>
              </a:rPr>
              <a:t>Sarah D. </a:t>
            </a:r>
            <a:r>
              <a:rPr lang="en-US" sz="1600" dirty="0" smtClean="0">
                <a:solidFill>
                  <a:srgbClr val="E3C987"/>
                </a:solidFill>
                <a:latin typeface="Arial" charset="0"/>
              </a:rPr>
              <a:t>Floris</a:t>
            </a:r>
            <a:r>
              <a:rPr lang="en-US" sz="1600" baseline="30000" dirty="0" smtClean="0">
                <a:solidFill>
                  <a:srgbClr val="E3C987"/>
                </a:solidFill>
                <a:latin typeface="Arial" charset="0"/>
              </a:rPr>
              <a:t>1</a:t>
            </a:r>
          </a:p>
          <a:p>
            <a:pPr algn="ctr"/>
            <a:r>
              <a:rPr lang="en-US" sz="1600" baseline="30000" dirty="0" smtClean="0">
                <a:solidFill>
                  <a:srgbClr val="E3C987"/>
                </a:solidFill>
                <a:latin typeface="Arial" charset="0"/>
              </a:rPr>
              <a:t>1</a:t>
            </a:r>
            <a:r>
              <a:rPr lang="en-US" sz="1600" dirty="0" smtClean="0">
                <a:solidFill>
                  <a:srgbClr val="E3C987"/>
                </a:solidFill>
                <a:latin typeface="Arial" charset="0"/>
              </a:rPr>
              <a:t> Department </a:t>
            </a:r>
            <a:r>
              <a:rPr lang="en-US" sz="1600" dirty="0">
                <a:solidFill>
                  <a:srgbClr val="E3C987"/>
                </a:solidFill>
                <a:latin typeface="Arial" charset="0"/>
              </a:rPr>
              <a:t>of Chemistry, </a:t>
            </a:r>
            <a:r>
              <a:rPr lang="en-US" sz="1600" baseline="30000" dirty="0" smtClean="0">
                <a:solidFill>
                  <a:srgbClr val="E3C987"/>
                </a:solidFill>
                <a:latin typeface="Arial" charset="0"/>
              </a:rPr>
              <a:t>2</a:t>
            </a:r>
            <a:r>
              <a:rPr lang="en-US" sz="1600" dirty="0" smtClean="0">
                <a:solidFill>
                  <a:srgbClr val="E3C987"/>
                </a:solidFill>
                <a:latin typeface="Arial" charset="0"/>
              </a:rPr>
              <a:t> Department </a:t>
            </a:r>
            <a:r>
              <a:rPr lang="en-US" sz="1600" dirty="0">
                <a:solidFill>
                  <a:srgbClr val="E3C987"/>
                </a:solidFill>
                <a:latin typeface="Arial" charset="0"/>
              </a:rPr>
              <a:t>of Material Science &amp; Engineering</a:t>
            </a:r>
            <a:endParaRPr lang="en-US" sz="1600" dirty="0">
              <a:solidFill>
                <a:srgbClr val="E3C987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610" y="1096218"/>
            <a:ext cx="4439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charset="0"/>
              </a:rPr>
              <a:t>Goal:</a:t>
            </a:r>
            <a:r>
              <a:rPr lang="en-US" dirty="0">
                <a:latin typeface="Arial" charset="0"/>
              </a:rPr>
              <a:t> finding the optimal formula for the hybrid organic inorganic perovskites (HOIPs) for solar cell energy conversion by using statistical.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609" y="3085513"/>
            <a:ext cx="4439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charset="0"/>
              </a:rPr>
              <a:t>Methods: </a:t>
            </a:r>
            <a:r>
              <a:rPr lang="en-US" dirty="0">
                <a:latin typeface="Arial" charset="0"/>
              </a:rPr>
              <a:t>LASSO, SVR, Kernel Ridge Regression, Neural Networks.</a:t>
            </a:r>
            <a:endParaRPr lang="en-US" dirty="0"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21" y="2513298"/>
            <a:ext cx="3200400" cy="24749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0609" y="2506364"/>
            <a:ext cx="4439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charset="0"/>
              </a:rPr>
              <a:t>Data: </a:t>
            </a: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ublished </a:t>
            </a:r>
            <a:r>
              <a:rPr lang="en-US" dirty="0">
                <a:latin typeface="Arial" charset="0"/>
              </a:rPr>
              <a:t>articles from </a:t>
            </a:r>
            <a:r>
              <a:rPr lang="en-US" dirty="0" smtClean="0">
                <a:latin typeface="Arial" charset="0"/>
              </a:rPr>
              <a:t>2015-17</a:t>
            </a:r>
            <a:r>
              <a:rPr lang="en-US" dirty="0">
                <a:latin typeface="Arial" charset="0"/>
              </a:rPr>
              <a:t>.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4" y="4310993"/>
            <a:ext cx="4440852" cy="21701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20609" y="3941661"/>
            <a:ext cx="4439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Difficulty: </a:t>
            </a:r>
            <a:r>
              <a:rPr lang="en-US" dirty="0" smtClean="0">
                <a:latin typeface="Arial" charset="0"/>
              </a:rPr>
              <a:t>Efficient </a:t>
            </a:r>
            <a:r>
              <a:rPr lang="en-US" smtClean="0">
                <a:latin typeface="Arial" charset="0"/>
              </a:rPr>
              <a:t>data structures.</a:t>
            </a:r>
            <a:endParaRPr lang="en-US" dirty="0">
              <a:latin typeface="Arial" charset="0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5527821" y="1161262"/>
            <a:ext cx="3200400" cy="1135285"/>
            <a:chOff x="3366199" y="1735836"/>
            <a:chExt cx="7733164" cy="27432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199" y="1735836"/>
              <a:ext cx="2054352" cy="27432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730" y="1735836"/>
              <a:ext cx="2055572" cy="2743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163" y="1735836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253" y="1735836"/>
              <a:ext cx="2094761" cy="27432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033" y="1735836"/>
              <a:ext cx="2066037" cy="274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766" y="1735836"/>
              <a:ext cx="2084832" cy="27432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0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90" y="1735836"/>
              <a:ext cx="2082125" cy="27432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814" y="1735836"/>
              <a:ext cx="2166476" cy="27432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2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1763" y="1735836"/>
              <a:ext cx="2099506" cy="27432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44" y="1735836"/>
              <a:ext cx="2088249" cy="2743200"/>
            </a:xfrm>
            <a:prstGeom prst="rect">
              <a:avLst/>
            </a:prstGeom>
          </p:spPr>
        </p:pic>
        <p:sp>
          <p:nvSpPr>
            <p:cNvPr id="26" name="Chevron 25"/>
            <p:cNvSpPr/>
            <p:nvPr/>
          </p:nvSpPr>
          <p:spPr>
            <a:xfrm>
              <a:off x="7486929" y="3019775"/>
              <a:ext cx="484632" cy="484632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7871531" y="3019775"/>
              <a:ext cx="484632" cy="484632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57" y="5204956"/>
            <a:ext cx="2123357" cy="12205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26" y="5396088"/>
            <a:ext cx="1268947" cy="126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77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Floris</dc:creator>
  <cp:lastModifiedBy>Hongbin Liu</cp:lastModifiedBy>
  <cp:revision>11</cp:revision>
  <dcterms:created xsi:type="dcterms:W3CDTF">2017-07-06T17:31:41Z</dcterms:created>
  <dcterms:modified xsi:type="dcterms:W3CDTF">2017-07-06T22:21:12Z</dcterms:modified>
</cp:coreProperties>
</file>