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5" r:id="rId7"/>
    <p:sldId id="263" r:id="rId8"/>
    <p:sldId id="260" r:id="rId9"/>
    <p:sldId id="268" r:id="rId10"/>
    <p:sldId id="269" r:id="rId11"/>
    <p:sldId id="270" r:id="rId12"/>
    <p:sldId id="271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9B7EE-DE58-CE61-1299-A0DEA7A9B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00B89F-CAF0-C589-E729-55448A59D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1D7A6-8B7F-AAF6-7A58-42CE391D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52D6-A0A3-438E-9AD4-1D19C98E622D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73684C-871F-5E7E-2EE6-51133C8E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D4A796-BDF2-C40E-ACE4-9DA82AE2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E3BB-42A0-457E-85F6-E0E393E42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15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7D1B6-A9A2-65E3-1E7A-4CACDFF8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6AE87F-F60C-5714-72ED-FC1DB2DD3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CA2202-FD26-6A76-50B5-74FE47D67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52D6-A0A3-438E-9AD4-1D19C98E622D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A2048D-CD97-4079-8485-87438989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EBAD74-7D69-DE51-F82D-8F6721D3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E3BB-42A0-457E-85F6-E0E393E42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22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18B3FF-DABC-54C8-2036-D2B67F061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D1F647-F8EF-BBEA-103B-40A0880B4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FD96DB-BE2E-E75D-9789-728D9696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52D6-A0A3-438E-9AD4-1D19C98E622D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EC4F3-1836-4BAF-91B5-9C696A69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52B691-6628-214A-3A41-1DA38F5A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E3BB-42A0-457E-85F6-E0E393E42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9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BF802-9A13-047D-AF13-B4CE9E1C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A0D39-FF72-5C42-00FA-090577A99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4FF597-17BA-5182-09A9-B11FB051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52D6-A0A3-438E-9AD4-1D19C98E622D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B56F93-7C79-0777-D718-C6C6BFB6C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E866D-9178-225B-FA5F-879D4EFF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E3BB-42A0-457E-85F6-E0E393E42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2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62385-BD02-D201-6CC6-94BA95E3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6FFA1B-9B4F-62E0-75C3-C47F845B6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D19BB-4526-BDA9-1235-29A7AD5F0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52D6-A0A3-438E-9AD4-1D19C98E622D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D1D82-E507-5BB1-CEE3-27E7EA96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CD9338-A37F-409D-266C-EB3B7889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E3BB-42A0-457E-85F6-E0E393E42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71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FE311-9248-DDD4-5E0D-B0A4DA2C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A7B88B-2E5A-6D14-65A0-8DF4F5B9D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868317-8CC1-A5AF-2A00-F311E0A6F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A281AE-7066-7F6E-77C4-D9F84AEC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52D6-A0A3-438E-9AD4-1D19C98E622D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A56640-EBF3-93D1-1108-EA0D6047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FA32CB-506A-A621-58DE-9F2BCF26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E3BB-42A0-457E-85F6-E0E393E42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42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4101F-6B1A-81CA-4F74-B26BEE376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64F456-E62B-9B7C-5382-DC388E3FF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D58B91-3AD9-5C1C-02DB-59E0D1E28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231FAD-3FF1-91C3-D64A-E4ACA85EC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207A4A-4AA3-3D22-4B97-56DEB5482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F9B06B-E679-CCD7-F5FB-BF95E777F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52D6-A0A3-438E-9AD4-1D19C98E622D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EA4A7D-D35C-A614-B27D-407725488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900764-77B3-0FF1-C175-C4095855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E3BB-42A0-457E-85F6-E0E393E42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55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73F19-64C8-55C6-D9D0-18679091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BD2D06-F1B9-040F-ECFE-7564B15E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52D6-A0A3-438E-9AD4-1D19C98E622D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25F597-4221-25E1-F3B9-853135A2F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951B7F-448D-095D-BBD7-DAEEC092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E3BB-42A0-457E-85F6-E0E393E42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36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07CC52-DE69-0E73-DE53-1070D46B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52D6-A0A3-438E-9AD4-1D19C98E622D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A4BD90-27AA-EBD0-5797-700055B6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3DC8AC-9C8E-F6E7-BA9C-5485174C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E3BB-42A0-457E-85F6-E0E393E42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48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1780C-9BCD-4181-727E-2E13AAC1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912A0A-2CF9-72BF-3EAA-D887CD419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393CAC-9842-25CA-BBC0-CD229AFAC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A06DE6-4B5A-AF8C-6364-CD0E1FF7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52D6-A0A3-438E-9AD4-1D19C98E622D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95A75C-7857-7B52-2FE3-B6DBB4897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1197F2-D094-CEAF-AAA6-D5D60D01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E3BB-42A0-457E-85F6-E0E393E42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4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E26F0-97F1-685C-E2B7-7CECB311B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FD0EE7-CF2A-486F-984C-F1471FF7C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2488AE-2B61-0069-FD19-3B697D64B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3CA6C-37E1-0BF2-29B1-319D13256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52D6-A0A3-438E-9AD4-1D19C98E622D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406B91-EC01-B030-B9F0-148B6605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D2258B-45E4-9D54-9DB3-054D7EFD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E3BB-42A0-457E-85F6-E0E393E42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26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C8421C-FE4A-5EEA-5A47-E281BE6E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ED07C9-0962-C8F2-7CBE-0C862DC57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CFAE5-2A2E-4DAD-E5D2-10BDE81B8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952D6-A0A3-438E-9AD4-1D19C98E622D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DD50A-54F1-94EE-A7B5-2897CBDC2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987269-0C03-E388-36F1-6B60E9BCD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7E3BB-42A0-457E-85F6-E0E393E42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56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fi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jf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jfif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jf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jfif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jf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jfif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jf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jfif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fi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fi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fi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draw.io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4.jf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jfi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jf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jfif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fi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fi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jf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jfif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E59AC-896B-BFAB-14A6-DDE225F41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길드마스터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20" name="부제목 19">
            <a:extLst>
              <a:ext uri="{FF2B5EF4-FFF2-40B4-BE49-F238E27FC236}">
                <a16:creationId xmlns:a16="http://schemas.microsoft.com/office/drawing/2014/main" id="{BC3A9AB4-37B8-1069-39E4-9E424A77F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6732"/>
            <a:ext cx="9144000" cy="1655762"/>
          </a:xfrm>
        </p:spPr>
        <p:txBody>
          <a:bodyPr/>
          <a:lstStyle/>
          <a:p>
            <a:r>
              <a:rPr lang="ko-KR" altLang="en-US" dirty="0"/>
              <a:t>기획 </a:t>
            </a:r>
            <a:r>
              <a:rPr lang="en-US" altLang="ko-KR" dirty="0"/>
              <a:t>: </a:t>
            </a:r>
            <a:r>
              <a:rPr lang="ko-KR" altLang="en-US" dirty="0"/>
              <a:t>홍현택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776AF46-7256-6C84-E3FB-57A6E53CA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7138">
            <a:off x="-369108" y="5053982"/>
            <a:ext cx="2180551" cy="3183605"/>
          </a:xfrm>
          <a:prstGeom prst="rect">
            <a:avLst/>
          </a:prstGeom>
        </p:spPr>
      </p:pic>
      <p:pic>
        <p:nvPicPr>
          <p:cNvPr id="7" name="그림 6" descr="여러개이(가) 표시된 사진&#10;&#10;자동 생성된 설명">
            <a:extLst>
              <a:ext uri="{FF2B5EF4-FFF2-40B4-BE49-F238E27FC236}">
                <a16:creationId xmlns:a16="http://schemas.microsoft.com/office/drawing/2014/main" id="{57D05D2E-9CB5-7B80-1169-14520490E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511" y="5340544"/>
            <a:ext cx="5446975" cy="2109465"/>
          </a:xfrm>
          <a:prstGeom prst="rect">
            <a:avLst/>
          </a:prstGeom>
        </p:spPr>
      </p:pic>
      <p:pic>
        <p:nvPicPr>
          <p:cNvPr id="9" name="그림 8" descr="텍스트, 인형, 장난감이(가) 표시된 사진&#10;&#10;자동 생성된 설명">
            <a:extLst>
              <a:ext uri="{FF2B5EF4-FFF2-40B4-BE49-F238E27FC236}">
                <a16:creationId xmlns:a16="http://schemas.microsoft.com/office/drawing/2014/main" id="{24E2FC82-65B7-A0BD-34B7-FC468797A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20969">
            <a:off x="9971630" y="4923997"/>
            <a:ext cx="2168606" cy="2485191"/>
          </a:xfrm>
          <a:prstGeom prst="rect">
            <a:avLst/>
          </a:prstGeom>
        </p:spPr>
      </p:pic>
      <p:pic>
        <p:nvPicPr>
          <p:cNvPr id="13" name="그림 12" descr="실내, 사람들, 그룹, 레스토랑이(가) 표시된 사진&#10;&#10;자동 생성된 설명">
            <a:extLst>
              <a:ext uri="{FF2B5EF4-FFF2-40B4-BE49-F238E27FC236}">
                <a16:creationId xmlns:a16="http://schemas.microsoft.com/office/drawing/2014/main" id="{AE8F3E92-1F8E-F4F8-D3A8-DD32C8D3BF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12931">
            <a:off x="55887" y="1358899"/>
            <a:ext cx="2600325" cy="1752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F1467AD-6A12-662F-1A27-BC59D29B97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64122">
            <a:off x="8752789" y="1031158"/>
            <a:ext cx="3830420" cy="218979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BA66FC-8CC8-4E50-83BA-926D40BDFE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2511" y="265368"/>
            <a:ext cx="5443280" cy="88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3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여러개이(가) 표시된 사진&#10;&#10;자동 생성된 설명">
            <a:extLst>
              <a:ext uri="{FF2B5EF4-FFF2-40B4-BE49-F238E27FC236}">
                <a16:creationId xmlns:a16="http://schemas.microsoft.com/office/drawing/2014/main" id="{57D05D2E-9CB5-7B80-1169-14520490E9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46417">
            <a:off x="3833327" y="5785243"/>
            <a:ext cx="3918313" cy="151745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F1467AD-6A12-662F-1A27-BC59D29B970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1664122">
            <a:off x="7592037" y="5593160"/>
            <a:ext cx="2514460" cy="143747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BA66FC-8CC8-4E50-83BA-926D40BDFE9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20881751">
            <a:off x="6386257" y="3893948"/>
            <a:ext cx="5443280" cy="88288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F0E59AC-896B-BFAB-14A6-DDE225F4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플레이어 스타일 예상</a:t>
            </a:r>
          </a:p>
        </p:txBody>
      </p:sp>
      <p:sp>
        <p:nvSpPr>
          <p:cNvPr id="20" name="부제목 19">
            <a:extLst>
              <a:ext uri="{FF2B5EF4-FFF2-40B4-BE49-F238E27FC236}">
                <a16:creationId xmlns:a16="http://schemas.microsoft.com/office/drawing/2014/main" id="{BC3A9AB4-37B8-1069-39E4-9E424A77F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예상 플레이어 유형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 err="1"/>
              <a:t>겜블러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도파민 추구</a:t>
            </a:r>
            <a:r>
              <a:rPr lang="en-US" altLang="ko-KR" dirty="0"/>
              <a:t>. </a:t>
            </a:r>
            <a:r>
              <a:rPr lang="ko-KR" altLang="en-US" dirty="0"/>
              <a:t>이 경우는 </a:t>
            </a:r>
            <a:r>
              <a:rPr lang="ko-KR" altLang="en-US" dirty="0" err="1"/>
              <a:t>덕질</a:t>
            </a:r>
            <a:r>
              <a:rPr lang="en-US" altLang="ko-KR" dirty="0"/>
              <a:t>, </a:t>
            </a:r>
            <a:r>
              <a:rPr lang="ko-KR" altLang="en-US" dirty="0" err="1"/>
              <a:t>빡겜</a:t>
            </a:r>
            <a:r>
              <a:rPr lang="ko-KR" altLang="en-US" dirty="0"/>
              <a:t> 둘다 가능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 err="1"/>
              <a:t>오타쿠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자신이 끌리는 캐릭터 위주의 </a:t>
            </a:r>
            <a:r>
              <a:rPr lang="ko-KR" altLang="en-US" dirty="0" err="1"/>
              <a:t>덱</a:t>
            </a:r>
            <a:r>
              <a:rPr lang="ko-KR" altLang="en-US" dirty="0"/>
              <a:t> 구성 성능은 신경 </a:t>
            </a:r>
            <a:r>
              <a:rPr lang="ko-KR" altLang="en-US" dirty="0" err="1"/>
              <a:t>안씀</a:t>
            </a:r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ko-KR" altLang="en-US" dirty="0" err="1"/>
              <a:t>빡겜러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메타를 파악해 점수를 올리는데 집중 </a:t>
            </a:r>
            <a:r>
              <a:rPr lang="en-US" altLang="ko-KR" dirty="0"/>
              <a:t>-&gt; </a:t>
            </a:r>
            <a:r>
              <a:rPr lang="ko-KR" altLang="en-US" dirty="0"/>
              <a:t>크게 신경</a:t>
            </a:r>
            <a:r>
              <a:rPr lang="en-US" altLang="ko-KR" dirty="0"/>
              <a:t>X </a:t>
            </a:r>
            <a:r>
              <a:rPr lang="ko-KR" altLang="en-US" dirty="0" err="1"/>
              <a:t>밸패만</a:t>
            </a:r>
            <a:r>
              <a:rPr lang="ko-KR" altLang="en-US" dirty="0"/>
              <a:t> 잘하면 문제 없음</a:t>
            </a:r>
            <a:endParaRPr lang="en-US" altLang="ko-KR" dirty="0"/>
          </a:p>
          <a:p>
            <a:pPr lvl="1"/>
            <a:r>
              <a:rPr lang="en-US" altLang="ko-KR" dirty="0"/>
              <a:t>4.</a:t>
            </a:r>
          </a:p>
          <a:p>
            <a:pPr lvl="1"/>
            <a:r>
              <a:rPr lang="en-US" altLang="ko-KR" dirty="0"/>
              <a:t>5.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776AF46-7256-6C84-E3FB-57A6E53CA9E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7138">
            <a:off x="-547397" y="4952169"/>
            <a:ext cx="2180551" cy="3183605"/>
          </a:xfrm>
          <a:prstGeom prst="rect">
            <a:avLst/>
          </a:prstGeom>
        </p:spPr>
      </p:pic>
      <p:pic>
        <p:nvPicPr>
          <p:cNvPr id="9" name="그림 8" descr="텍스트, 인형, 장난감이(가) 표시된 사진&#10;&#10;자동 생성된 설명">
            <a:extLst>
              <a:ext uri="{FF2B5EF4-FFF2-40B4-BE49-F238E27FC236}">
                <a16:creationId xmlns:a16="http://schemas.microsoft.com/office/drawing/2014/main" id="{24E2FC82-65B7-A0BD-34B7-FC468797A62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20969">
            <a:off x="9971630" y="4923997"/>
            <a:ext cx="2168606" cy="2485191"/>
          </a:xfrm>
          <a:prstGeom prst="rect">
            <a:avLst/>
          </a:prstGeom>
        </p:spPr>
      </p:pic>
      <p:pic>
        <p:nvPicPr>
          <p:cNvPr id="13" name="그림 12" descr="실내, 사람들, 그룹, 레스토랑이(가) 표시된 사진&#10;&#10;자동 생성된 설명">
            <a:extLst>
              <a:ext uri="{FF2B5EF4-FFF2-40B4-BE49-F238E27FC236}">
                <a16:creationId xmlns:a16="http://schemas.microsoft.com/office/drawing/2014/main" id="{AE8F3E92-1F8E-F4F8-D3A8-DD32C8D3BF5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12931">
            <a:off x="1613876" y="5435601"/>
            <a:ext cx="26003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00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여러개이(가) 표시된 사진&#10;&#10;자동 생성된 설명">
            <a:extLst>
              <a:ext uri="{FF2B5EF4-FFF2-40B4-BE49-F238E27FC236}">
                <a16:creationId xmlns:a16="http://schemas.microsoft.com/office/drawing/2014/main" id="{57D05D2E-9CB5-7B80-1169-14520490E9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46417">
            <a:off x="3833327" y="5785243"/>
            <a:ext cx="3918313" cy="151745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F1467AD-6A12-662F-1A27-BC59D29B970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1664122">
            <a:off x="7592037" y="5593160"/>
            <a:ext cx="2514460" cy="143747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BA66FC-8CC8-4E50-83BA-926D40BDFE9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20881751">
            <a:off x="6386257" y="3893948"/>
            <a:ext cx="5443280" cy="88288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F0E59AC-896B-BFAB-14A6-DDE225F4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모드의 종류</a:t>
            </a:r>
          </a:p>
        </p:txBody>
      </p:sp>
      <p:sp>
        <p:nvSpPr>
          <p:cNvPr id="20" name="부제목 19">
            <a:extLst>
              <a:ext uri="{FF2B5EF4-FFF2-40B4-BE49-F238E27FC236}">
                <a16:creationId xmlns:a16="http://schemas.microsoft.com/office/drawing/2014/main" id="{BC3A9AB4-37B8-1069-39E4-9E424A77F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온라인</a:t>
            </a:r>
            <a:endParaRPr lang="en-US" altLang="ko-KR" dirty="0"/>
          </a:p>
          <a:p>
            <a:pPr lvl="1"/>
            <a:r>
              <a:rPr lang="ko-KR" altLang="en-US" dirty="0"/>
              <a:t>다른 사람들과 경쟁</a:t>
            </a:r>
            <a:endParaRPr lang="en-US" altLang="ko-KR" dirty="0"/>
          </a:p>
          <a:p>
            <a:r>
              <a:rPr lang="ko-KR" altLang="en-US" dirty="0"/>
              <a:t>스토리</a:t>
            </a:r>
            <a:endParaRPr lang="en-US" altLang="ko-KR" dirty="0"/>
          </a:p>
          <a:p>
            <a:pPr lvl="1"/>
            <a:r>
              <a:rPr lang="ko-KR" altLang="en-US" dirty="0"/>
              <a:t>일정 수준으로 학습된 </a:t>
            </a:r>
            <a:r>
              <a:rPr lang="en-US" altLang="ko-KR" dirty="0"/>
              <a:t>AI</a:t>
            </a:r>
            <a:r>
              <a:rPr lang="ko-KR" altLang="en-US" dirty="0"/>
              <a:t>들과 경쟁</a:t>
            </a:r>
            <a:endParaRPr lang="en-US" altLang="ko-KR" dirty="0"/>
          </a:p>
          <a:p>
            <a:r>
              <a:rPr lang="en-US" altLang="ko-KR" dirty="0"/>
              <a:t>AI</a:t>
            </a:r>
          </a:p>
          <a:p>
            <a:pPr lvl="1"/>
            <a:r>
              <a:rPr lang="ko-KR" altLang="en-US" dirty="0"/>
              <a:t>계속 학습하는 </a:t>
            </a:r>
            <a:r>
              <a:rPr lang="en-US" altLang="ko-KR" dirty="0"/>
              <a:t>AI</a:t>
            </a:r>
            <a:r>
              <a:rPr lang="ko-KR" altLang="en-US" dirty="0"/>
              <a:t>들과의 대결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776AF46-7256-6C84-E3FB-57A6E53CA9E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7138">
            <a:off x="-547397" y="4952169"/>
            <a:ext cx="2180551" cy="3183605"/>
          </a:xfrm>
          <a:prstGeom prst="rect">
            <a:avLst/>
          </a:prstGeom>
        </p:spPr>
      </p:pic>
      <p:pic>
        <p:nvPicPr>
          <p:cNvPr id="9" name="그림 8" descr="텍스트, 인형, 장난감이(가) 표시된 사진&#10;&#10;자동 생성된 설명">
            <a:extLst>
              <a:ext uri="{FF2B5EF4-FFF2-40B4-BE49-F238E27FC236}">
                <a16:creationId xmlns:a16="http://schemas.microsoft.com/office/drawing/2014/main" id="{24E2FC82-65B7-A0BD-34B7-FC468797A62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20969">
            <a:off x="9971630" y="4923997"/>
            <a:ext cx="2168606" cy="2485191"/>
          </a:xfrm>
          <a:prstGeom prst="rect">
            <a:avLst/>
          </a:prstGeom>
        </p:spPr>
      </p:pic>
      <p:pic>
        <p:nvPicPr>
          <p:cNvPr id="13" name="그림 12" descr="실내, 사람들, 그룹, 레스토랑이(가) 표시된 사진&#10;&#10;자동 생성된 설명">
            <a:extLst>
              <a:ext uri="{FF2B5EF4-FFF2-40B4-BE49-F238E27FC236}">
                <a16:creationId xmlns:a16="http://schemas.microsoft.com/office/drawing/2014/main" id="{AE8F3E92-1F8E-F4F8-D3A8-DD32C8D3BF5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12931">
            <a:off x="1613876" y="5435601"/>
            <a:ext cx="26003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58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여러개이(가) 표시된 사진&#10;&#10;자동 생성된 설명">
            <a:extLst>
              <a:ext uri="{FF2B5EF4-FFF2-40B4-BE49-F238E27FC236}">
                <a16:creationId xmlns:a16="http://schemas.microsoft.com/office/drawing/2014/main" id="{57D05D2E-9CB5-7B80-1169-14520490E9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46417">
            <a:off x="3833327" y="5785243"/>
            <a:ext cx="3918313" cy="151745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F1467AD-6A12-662F-1A27-BC59D29B970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1664122">
            <a:off x="7592037" y="5593160"/>
            <a:ext cx="2514460" cy="143747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BA66FC-8CC8-4E50-83BA-926D40BDFE9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20881751">
            <a:off x="6386257" y="3893948"/>
            <a:ext cx="5443280" cy="88288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F0E59AC-896B-BFAB-14A6-DDE225F4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온라인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776AF46-7256-6C84-E3FB-57A6E53CA9E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7138">
            <a:off x="-547397" y="4952169"/>
            <a:ext cx="2180551" cy="3183605"/>
          </a:xfrm>
          <a:prstGeom prst="rect">
            <a:avLst/>
          </a:prstGeom>
        </p:spPr>
      </p:pic>
      <p:pic>
        <p:nvPicPr>
          <p:cNvPr id="9" name="그림 8" descr="텍스트, 인형, 장난감이(가) 표시된 사진&#10;&#10;자동 생성된 설명">
            <a:extLst>
              <a:ext uri="{FF2B5EF4-FFF2-40B4-BE49-F238E27FC236}">
                <a16:creationId xmlns:a16="http://schemas.microsoft.com/office/drawing/2014/main" id="{24E2FC82-65B7-A0BD-34B7-FC468797A62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20969">
            <a:off x="9971630" y="4923997"/>
            <a:ext cx="2168606" cy="2485191"/>
          </a:xfrm>
          <a:prstGeom prst="rect">
            <a:avLst/>
          </a:prstGeom>
        </p:spPr>
      </p:pic>
      <p:pic>
        <p:nvPicPr>
          <p:cNvPr id="13" name="그림 12" descr="실내, 사람들, 그룹, 레스토랑이(가) 표시된 사진&#10;&#10;자동 생성된 설명">
            <a:extLst>
              <a:ext uri="{FF2B5EF4-FFF2-40B4-BE49-F238E27FC236}">
                <a16:creationId xmlns:a16="http://schemas.microsoft.com/office/drawing/2014/main" id="{AE8F3E92-1F8E-F4F8-D3A8-DD32C8D3BF5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12931">
            <a:off x="1613876" y="5435601"/>
            <a:ext cx="2600325" cy="1752600"/>
          </a:xfrm>
          <a:prstGeom prst="rect">
            <a:avLst/>
          </a:prstGeom>
        </p:spPr>
      </p:pic>
      <p:sp>
        <p:nvSpPr>
          <p:cNvPr id="20" name="부제목 19">
            <a:extLst>
              <a:ext uri="{FF2B5EF4-FFF2-40B4-BE49-F238E27FC236}">
                <a16:creationId xmlns:a16="http://schemas.microsoft.com/office/drawing/2014/main" id="{BC3A9AB4-37B8-1069-39E4-9E424A77F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제일 기본이 되는 모드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명의 플레이어가 경쟁</a:t>
            </a:r>
            <a:endParaRPr lang="en-US" altLang="ko-KR" dirty="0"/>
          </a:p>
          <a:p>
            <a:r>
              <a:rPr lang="ko-KR" altLang="en-US" dirty="0"/>
              <a:t>게임 </a:t>
            </a:r>
            <a:r>
              <a:rPr lang="ko-KR" altLang="en-US" dirty="0" err="1"/>
              <a:t>시스템중</a:t>
            </a:r>
            <a:r>
              <a:rPr lang="ko-KR" altLang="en-US" dirty="0"/>
              <a:t> 서버단에서 실행</a:t>
            </a:r>
            <a:r>
              <a:rPr lang="en-US" altLang="ko-KR" dirty="0"/>
              <a:t>, </a:t>
            </a:r>
            <a:r>
              <a:rPr lang="ko-KR" altLang="en-US" dirty="0"/>
              <a:t>클라이언트에서 실행할 부분은 아직 모르겠음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1, 2</a:t>
            </a:r>
            <a:r>
              <a:rPr lang="ko-KR" altLang="en-US" dirty="0"/>
              <a:t>등은 점수 상승</a:t>
            </a:r>
            <a:r>
              <a:rPr lang="en-US" altLang="ko-KR" dirty="0"/>
              <a:t> 3, 4</a:t>
            </a:r>
            <a:r>
              <a:rPr lang="ko-KR" altLang="en-US" dirty="0"/>
              <a:t>등은 하락 </a:t>
            </a:r>
            <a:r>
              <a:rPr lang="en-US" altLang="ko-KR" dirty="0"/>
              <a:t>-&gt; </a:t>
            </a:r>
            <a:r>
              <a:rPr lang="ko-KR" altLang="en-US" dirty="0"/>
              <a:t>점수대를 반영해 상승하락폭 설정</a:t>
            </a:r>
            <a:endParaRPr lang="en-US" altLang="ko-KR" dirty="0"/>
          </a:p>
          <a:p>
            <a:r>
              <a:rPr lang="ko-KR" altLang="en-US" dirty="0"/>
              <a:t>보상은 점수도 있지만 게임 재화도 있음</a:t>
            </a:r>
            <a:r>
              <a:rPr lang="en-US" altLang="ko-KR" dirty="0"/>
              <a:t>. 1</a:t>
            </a:r>
            <a:r>
              <a:rPr lang="ko-KR" altLang="en-US" dirty="0"/>
              <a:t>등부터 </a:t>
            </a:r>
            <a:r>
              <a:rPr lang="en-US" altLang="ko-KR" dirty="0"/>
              <a:t>4</a:t>
            </a:r>
            <a:r>
              <a:rPr lang="ko-KR" altLang="en-US" dirty="0"/>
              <a:t>등까지 등차로 제공 </a:t>
            </a:r>
            <a:r>
              <a:rPr lang="en-US" altLang="ko-KR" dirty="0"/>
              <a:t>ex) 1</a:t>
            </a:r>
            <a:r>
              <a:rPr lang="ko-KR" altLang="en-US" dirty="0"/>
              <a:t>등 </a:t>
            </a:r>
            <a:r>
              <a:rPr lang="en-US" altLang="ko-KR" dirty="0"/>
              <a:t>50</a:t>
            </a:r>
            <a:r>
              <a:rPr lang="ko-KR" altLang="en-US" dirty="0"/>
              <a:t>점 </a:t>
            </a:r>
            <a:r>
              <a:rPr lang="en-US" altLang="ko-KR" dirty="0"/>
              <a:t>2</a:t>
            </a:r>
            <a:r>
              <a:rPr lang="ko-KR" altLang="en-US" dirty="0"/>
              <a:t>등 </a:t>
            </a:r>
            <a:r>
              <a:rPr lang="en-US" altLang="ko-KR" dirty="0"/>
              <a:t>30</a:t>
            </a:r>
            <a:r>
              <a:rPr lang="ko-KR" altLang="en-US" dirty="0"/>
              <a:t>점 </a:t>
            </a:r>
            <a:r>
              <a:rPr lang="en-US" altLang="ko-KR" dirty="0"/>
              <a:t>3</a:t>
            </a:r>
            <a:r>
              <a:rPr lang="ko-KR" altLang="en-US" dirty="0"/>
              <a:t>등 </a:t>
            </a:r>
            <a:r>
              <a:rPr lang="en-US" altLang="ko-KR" dirty="0"/>
              <a:t>10</a:t>
            </a:r>
            <a:r>
              <a:rPr lang="ko-KR" altLang="en-US" dirty="0"/>
              <a:t>점 </a:t>
            </a:r>
            <a:r>
              <a:rPr lang="en-US" altLang="ko-KR" dirty="0"/>
              <a:t>4</a:t>
            </a:r>
            <a:r>
              <a:rPr lang="ko-KR" altLang="en-US" dirty="0"/>
              <a:t>등 </a:t>
            </a:r>
            <a:r>
              <a:rPr lang="en-US" altLang="ko-KR" dirty="0"/>
              <a:t>10</a:t>
            </a:r>
            <a:r>
              <a:rPr lang="ko-KR" altLang="en-US" dirty="0"/>
              <a:t>점</a:t>
            </a:r>
            <a:endParaRPr lang="en-US" altLang="ko-KR" dirty="0"/>
          </a:p>
          <a:p>
            <a:r>
              <a:rPr lang="ko-KR" altLang="en-US" dirty="0"/>
              <a:t>이 재화로는 치장관련 </a:t>
            </a:r>
            <a:r>
              <a:rPr lang="en-US" altLang="ko-KR" dirty="0"/>
              <a:t>ex) </a:t>
            </a:r>
            <a:r>
              <a:rPr lang="ko-KR" altLang="en-US" dirty="0"/>
              <a:t>길드 꾸미기</a:t>
            </a:r>
            <a:r>
              <a:rPr lang="en-US" altLang="ko-KR" dirty="0"/>
              <a:t>, </a:t>
            </a:r>
            <a:r>
              <a:rPr lang="ko-KR" altLang="en-US" dirty="0"/>
              <a:t>캐릭터 치장 물품 구매 가능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842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여러개이(가) 표시된 사진&#10;&#10;자동 생성된 설명">
            <a:extLst>
              <a:ext uri="{FF2B5EF4-FFF2-40B4-BE49-F238E27FC236}">
                <a16:creationId xmlns:a16="http://schemas.microsoft.com/office/drawing/2014/main" id="{57D05D2E-9CB5-7B80-1169-14520490E9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46417">
            <a:off x="3833327" y="5785243"/>
            <a:ext cx="3918313" cy="151745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F1467AD-6A12-662F-1A27-BC59D29B970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1664122">
            <a:off x="7592037" y="5593160"/>
            <a:ext cx="2514460" cy="143747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BA66FC-8CC8-4E50-83BA-926D40BDFE9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20881751">
            <a:off x="6386257" y="3893948"/>
            <a:ext cx="5443280" cy="88288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F0E59AC-896B-BFAB-14A6-DDE225F4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 </a:t>
            </a:r>
            <a:r>
              <a:rPr lang="en-US" altLang="ko-KR" dirty="0"/>
              <a:t>&amp; AI</a:t>
            </a:r>
            <a:endParaRPr lang="ko-KR" altLang="en-US" dirty="0"/>
          </a:p>
        </p:txBody>
      </p:sp>
      <p:sp>
        <p:nvSpPr>
          <p:cNvPr id="20" name="부제목 19">
            <a:extLst>
              <a:ext uri="{FF2B5EF4-FFF2-40B4-BE49-F238E27FC236}">
                <a16:creationId xmlns:a16="http://schemas.microsoft.com/office/drawing/2014/main" id="{BC3A9AB4-37B8-1069-39E4-9E424A77F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유니티는 강화학습이 제공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학습을 단계별로 나눠 적당한 난이도의 </a:t>
            </a:r>
            <a:r>
              <a:rPr lang="en-US" altLang="ko-KR" dirty="0"/>
              <a:t>AI </a:t>
            </a:r>
            <a:r>
              <a:rPr lang="ko-KR" altLang="en-US" dirty="0"/>
              <a:t>생성해 스토리모드에 투입</a:t>
            </a:r>
            <a:endParaRPr lang="en-US" altLang="ko-KR" dirty="0"/>
          </a:p>
          <a:p>
            <a:r>
              <a:rPr lang="ko-KR" altLang="en-US" dirty="0"/>
              <a:t>학습을 </a:t>
            </a:r>
            <a:r>
              <a:rPr lang="ko-KR" altLang="en-US" dirty="0" err="1"/>
              <a:t>계ㅔㅔㅔㅔㅔㅔ속</a:t>
            </a:r>
            <a:r>
              <a:rPr lang="ko-KR" altLang="en-US" dirty="0"/>
              <a:t> 시켜서 일정 수준에 다다르면 </a:t>
            </a:r>
            <a:r>
              <a:rPr lang="en-US" altLang="ko-KR" dirty="0"/>
              <a:t>AI</a:t>
            </a:r>
            <a:r>
              <a:rPr lang="ko-KR" altLang="en-US" dirty="0"/>
              <a:t>전으로 출시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776AF46-7256-6C84-E3FB-57A6E53CA9E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7138">
            <a:off x="-547397" y="4952169"/>
            <a:ext cx="2180551" cy="3183605"/>
          </a:xfrm>
          <a:prstGeom prst="rect">
            <a:avLst/>
          </a:prstGeom>
        </p:spPr>
      </p:pic>
      <p:pic>
        <p:nvPicPr>
          <p:cNvPr id="9" name="그림 8" descr="텍스트, 인형, 장난감이(가) 표시된 사진&#10;&#10;자동 생성된 설명">
            <a:extLst>
              <a:ext uri="{FF2B5EF4-FFF2-40B4-BE49-F238E27FC236}">
                <a16:creationId xmlns:a16="http://schemas.microsoft.com/office/drawing/2014/main" id="{24E2FC82-65B7-A0BD-34B7-FC468797A62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20969">
            <a:off x="9971630" y="4923997"/>
            <a:ext cx="2168606" cy="2485191"/>
          </a:xfrm>
          <a:prstGeom prst="rect">
            <a:avLst/>
          </a:prstGeom>
        </p:spPr>
      </p:pic>
      <p:pic>
        <p:nvPicPr>
          <p:cNvPr id="13" name="그림 12" descr="실내, 사람들, 그룹, 레스토랑이(가) 표시된 사진&#10;&#10;자동 생성된 설명">
            <a:extLst>
              <a:ext uri="{FF2B5EF4-FFF2-40B4-BE49-F238E27FC236}">
                <a16:creationId xmlns:a16="http://schemas.microsoft.com/office/drawing/2014/main" id="{AE8F3E92-1F8E-F4F8-D3A8-DD32C8D3BF5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12931">
            <a:off x="1613876" y="5435601"/>
            <a:ext cx="26003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5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E59AC-896B-BFAB-14A6-DDE225F4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20" name="부제목 19">
            <a:extLst>
              <a:ext uri="{FF2B5EF4-FFF2-40B4-BE49-F238E27FC236}">
                <a16:creationId xmlns:a16="http://schemas.microsoft.com/office/drawing/2014/main" id="{BC3A9AB4-37B8-1069-39E4-9E424A77F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길드란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스토리</a:t>
            </a:r>
            <a:endParaRPr lang="en-US" altLang="ko-KR" dirty="0"/>
          </a:p>
          <a:p>
            <a:r>
              <a:rPr lang="ko-KR" altLang="en-US" dirty="0"/>
              <a:t>왜 전략 게임인가 </a:t>
            </a:r>
            <a:r>
              <a:rPr lang="en-US" altLang="ko-KR" dirty="0"/>
              <a:t>&amp; </a:t>
            </a:r>
            <a:r>
              <a:rPr lang="ko-KR" altLang="en-US" dirty="0"/>
              <a:t>기획 의도</a:t>
            </a:r>
            <a:endParaRPr lang="en-US" altLang="ko-KR" dirty="0"/>
          </a:p>
          <a:p>
            <a:r>
              <a:rPr lang="ko-KR" altLang="en-US" dirty="0"/>
              <a:t>어떻게 </a:t>
            </a:r>
            <a:r>
              <a:rPr lang="ko-KR" altLang="en-US" dirty="0" err="1"/>
              <a:t>몰입시키냐</a:t>
            </a:r>
            <a:endParaRPr lang="en-US" altLang="ko-KR" dirty="0"/>
          </a:p>
          <a:p>
            <a:r>
              <a:rPr lang="ko-KR" altLang="en-US" dirty="0"/>
              <a:t>개발 구상</a:t>
            </a:r>
            <a:endParaRPr lang="en-US" altLang="ko-KR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776AF46-7256-6C84-E3FB-57A6E53CA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7138">
            <a:off x="-547397" y="4952169"/>
            <a:ext cx="2180551" cy="3183605"/>
          </a:xfrm>
          <a:prstGeom prst="rect">
            <a:avLst/>
          </a:prstGeom>
        </p:spPr>
      </p:pic>
      <p:pic>
        <p:nvPicPr>
          <p:cNvPr id="7" name="그림 6" descr="여러개이(가) 표시된 사진&#10;&#10;자동 생성된 설명">
            <a:extLst>
              <a:ext uri="{FF2B5EF4-FFF2-40B4-BE49-F238E27FC236}">
                <a16:creationId xmlns:a16="http://schemas.microsoft.com/office/drawing/2014/main" id="{57D05D2E-9CB5-7B80-1169-14520490E98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46417">
            <a:off x="3833327" y="5785243"/>
            <a:ext cx="3918313" cy="1517456"/>
          </a:xfrm>
          <a:prstGeom prst="rect">
            <a:avLst/>
          </a:prstGeom>
        </p:spPr>
      </p:pic>
      <p:pic>
        <p:nvPicPr>
          <p:cNvPr id="9" name="그림 8" descr="텍스트, 인형, 장난감이(가) 표시된 사진&#10;&#10;자동 생성된 설명">
            <a:extLst>
              <a:ext uri="{FF2B5EF4-FFF2-40B4-BE49-F238E27FC236}">
                <a16:creationId xmlns:a16="http://schemas.microsoft.com/office/drawing/2014/main" id="{24E2FC82-65B7-A0BD-34B7-FC468797A62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20969">
            <a:off x="9971630" y="4923997"/>
            <a:ext cx="2168606" cy="2485191"/>
          </a:xfrm>
          <a:prstGeom prst="rect">
            <a:avLst/>
          </a:prstGeom>
        </p:spPr>
      </p:pic>
      <p:pic>
        <p:nvPicPr>
          <p:cNvPr id="13" name="그림 12" descr="실내, 사람들, 그룹, 레스토랑이(가) 표시된 사진&#10;&#10;자동 생성된 설명">
            <a:extLst>
              <a:ext uri="{FF2B5EF4-FFF2-40B4-BE49-F238E27FC236}">
                <a16:creationId xmlns:a16="http://schemas.microsoft.com/office/drawing/2014/main" id="{AE8F3E92-1F8E-F4F8-D3A8-DD32C8D3BF5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12931">
            <a:off x="1613876" y="5435601"/>
            <a:ext cx="2600325" cy="1752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F1467AD-6A12-662F-1A27-BC59D29B9703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 rot="1664122">
            <a:off x="7592037" y="5593160"/>
            <a:ext cx="2514460" cy="143747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BA66FC-8CC8-4E50-83BA-926D40BDFE9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50000"/>
          </a:blip>
          <a:stretch>
            <a:fillRect/>
          </a:stretch>
        </p:blipFill>
        <p:spPr>
          <a:xfrm rot="20881751">
            <a:off x="6386257" y="3893948"/>
            <a:ext cx="5443280" cy="88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2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E59AC-896B-BFAB-14A6-DDE225F4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길드</a:t>
            </a:r>
          </a:p>
        </p:txBody>
      </p:sp>
      <p:sp>
        <p:nvSpPr>
          <p:cNvPr id="20" name="부제목 19">
            <a:extLst>
              <a:ext uri="{FF2B5EF4-FFF2-40B4-BE49-F238E27FC236}">
                <a16:creationId xmlns:a16="http://schemas.microsoft.com/office/drawing/2014/main" id="{BC3A9AB4-37B8-1069-39E4-9E424A77F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현실에서의 길드</a:t>
            </a:r>
            <a:endParaRPr lang="en-US" altLang="ko-KR" dirty="0"/>
          </a:p>
          <a:p>
            <a:pPr lvl="1"/>
            <a:r>
              <a:rPr lang="ko-KR" altLang="en-US" dirty="0"/>
              <a:t>유럽의 도시를 중심으로 장인이나 상인이 조직한 조합</a:t>
            </a:r>
            <a:endParaRPr lang="en-US" altLang="ko-KR" dirty="0"/>
          </a:p>
          <a:p>
            <a:r>
              <a:rPr lang="ko-KR" altLang="en-US" dirty="0"/>
              <a:t>매체에서의 길드</a:t>
            </a:r>
            <a:endParaRPr lang="en-US" altLang="ko-KR" dirty="0"/>
          </a:p>
          <a:p>
            <a:pPr lvl="1"/>
            <a:r>
              <a:rPr lang="ko-KR" altLang="en-US" dirty="0"/>
              <a:t>모험가를 관리하는 곳</a:t>
            </a:r>
            <a:endParaRPr lang="en-US" altLang="ko-KR" dirty="0"/>
          </a:p>
          <a:p>
            <a:pPr lvl="1"/>
            <a:r>
              <a:rPr lang="ko-KR" altLang="en-US" dirty="0"/>
              <a:t>동료를 찾는 곳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776AF46-7256-6C84-E3FB-57A6E53CA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7138">
            <a:off x="-547397" y="4952169"/>
            <a:ext cx="2180551" cy="3183605"/>
          </a:xfrm>
          <a:prstGeom prst="rect">
            <a:avLst/>
          </a:prstGeom>
        </p:spPr>
      </p:pic>
      <p:pic>
        <p:nvPicPr>
          <p:cNvPr id="7" name="그림 6" descr="여러개이(가) 표시된 사진&#10;&#10;자동 생성된 설명">
            <a:extLst>
              <a:ext uri="{FF2B5EF4-FFF2-40B4-BE49-F238E27FC236}">
                <a16:creationId xmlns:a16="http://schemas.microsoft.com/office/drawing/2014/main" id="{57D05D2E-9CB5-7B80-1169-14520490E98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46417">
            <a:off x="3833327" y="5785243"/>
            <a:ext cx="3918313" cy="1517456"/>
          </a:xfrm>
          <a:prstGeom prst="rect">
            <a:avLst/>
          </a:prstGeom>
        </p:spPr>
      </p:pic>
      <p:pic>
        <p:nvPicPr>
          <p:cNvPr id="9" name="그림 8" descr="텍스트, 인형, 장난감이(가) 표시된 사진&#10;&#10;자동 생성된 설명">
            <a:extLst>
              <a:ext uri="{FF2B5EF4-FFF2-40B4-BE49-F238E27FC236}">
                <a16:creationId xmlns:a16="http://schemas.microsoft.com/office/drawing/2014/main" id="{24E2FC82-65B7-A0BD-34B7-FC468797A62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20969">
            <a:off x="9971630" y="4923997"/>
            <a:ext cx="2168606" cy="2485191"/>
          </a:xfrm>
          <a:prstGeom prst="rect">
            <a:avLst/>
          </a:prstGeom>
        </p:spPr>
      </p:pic>
      <p:pic>
        <p:nvPicPr>
          <p:cNvPr id="13" name="그림 12" descr="실내, 사람들, 그룹, 레스토랑이(가) 표시된 사진&#10;&#10;자동 생성된 설명">
            <a:extLst>
              <a:ext uri="{FF2B5EF4-FFF2-40B4-BE49-F238E27FC236}">
                <a16:creationId xmlns:a16="http://schemas.microsoft.com/office/drawing/2014/main" id="{AE8F3E92-1F8E-F4F8-D3A8-DD32C8D3BF5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12931">
            <a:off x="1613876" y="5435601"/>
            <a:ext cx="2600325" cy="1752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F1467AD-6A12-662F-1A27-BC59D29B9703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 rot="1664122">
            <a:off x="7592037" y="5593160"/>
            <a:ext cx="2514460" cy="143747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BA66FC-8CC8-4E50-83BA-926D40BDFE9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50000"/>
          </a:blip>
          <a:stretch>
            <a:fillRect/>
          </a:stretch>
        </p:blipFill>
        <p:spPr>
          <a:xfrm rot="20881751">
            <a:off x="6386257" y="3893948"/>
            <a:ext cx="5443280" cy="88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0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E59AC-896B-BFAB-14A6-DDE225F4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776AF46-7256-6C84-E3FB-57A6E53CA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7138">
            <a:off x="-547397" y="4952169"/>
            <a:ext cx="2180551" cy="3183605"/>
          </a:xfrm>
          <a:prstGeom prst="rect">
            <a:avLst/>
          </a:prstGeom>
        </p:spPr>
      </p:pic>
      <p:pic>
        <p:nvPicPr>
          <p:cNvPr id="7" name="그림 6" descr="여러개이(가) 표시된 사진&#10;&#10;자동 생성된 설명">
            <a:extLst>
              <a:ext uri="{FF2B5EF4-FFF2-40B4-BE49-F238E27FC236}">
                <a16:creationId xmlns:a16="http://schemas.microsoft.com/office/drawing/2014/main" id="{57D05D2E-9CB5-7B80-1169-14520490E98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46417">
            <a:off x="3833327" y="5785243"/>
            <a:ext cx="3918313" cy="1517456"/>
          </a:xfrm>
          <a:prstGeom prst="rect">
            <a:avLst/>
          </a:prstGeom>
        </p:spPr>
      </p:pic>
      <p:pic>
        <p:nvPicPr>
          <p:cNvPr id="9" name="그림 8" descr="텍스트, 인형, 장난감이(가) 표시된 사진&#10;&#10;자동 생성된 설명">
            <a:extLst>
              <a:ext uri="{FF2B5EF4-FFF2-40B4-BE49-F238E27FC236}">
                <a16:creationId xmlns:a16="http://schemas.microsoft.com/office/drawing/2014/main" id="{24E2FC82-65B7-A0BD-34B7-FC468797A62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20969">
            <a:off x="9971630" y="4923997"/>
            <a:ext cx="2168606" cy="2485191"/>
          </a:xfrm>
          <a:prstGeom prst="rect">
            <a:avLst/>
          </a:prstGeom>
        </p:spPr>
      </p:pic>
      <p:pic>
        <p:nvPicPr>
          <p:cNvPr id="13" name="그림 12" descr="실내, 사람들, 그룹, 레스토랑이(가) 표시된 사진&#10;&#10;자동 생성된 설명">
            <a:extLst>
              <a:ext uri="{FF2B5EF4-FFF2-40B4-BE49-F238E27FC236}">
                <a16:creationId xmlns:a16="http://schemas.microsoft.com/office/drawing/2014/main" id="{AE8F3E92-1F8E-F4F8-D3A8-DD32C8D3BF5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12931">
            <a:off x="1613876" y="5435601"/>
            <a:ext cx="2600325" cy="1752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F1467AD-6A12-662F-1A27-BC59D29B9703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 rot="1664122">
            <a:off x="7592037" y="5593160"/>
            <a:ext cx="2514460" cy="143747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BA66FC-8CC8-4E50-83BA-926D40BDFE9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50000"/>
          </a:blip>
          <a:stretch>
            <a:fillRect/>
          </a:stretch>
        </p:blipFill>
        <p:spPr>
          <a:xfrm rot="20881751">
            <a:off x="6386257" y="3893948"/>
            <a:ext cx="5443280" cy="882882"/>
          </a:xfrm>
          <a:prstGeom prst="rect">
            <a:avLst/>
          </a:prstGeom>
        </p:spPr>
      </p:pic>
      <p:sp>
        <p:nvSpPr>
          <p:cNvPr id="20" name="부제목 19">
            <a:extLst>
              <a:ext uri="{FF2B5EF4-FFF2-40B4-BE49-F238E27FC236}">
                <a16:creationId xmlns:a16="http://schemas.microsoft.com/office/drawing/2014/main" id="{BC3A9AB4-37B8-1069-39E4-9E424A77F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어느 왕국의 국왕이</a:t>
            </a:r>
            <a:r>
              <a:rPr lang="en-US" altLang="ko-KR" dirty="0"/>
              <a:t>..</a:t>
            </a:r>
          </a:p>
          <a:p>
            <a:pPr lvl="1"/>
            <a:r>
              <a:rPr lang="ko-KR" altLang="en-US" dirty="0"/>
              <a:t>몬스터가 </a:t>
            </a:r>
            <a:r>
              <a:rPr lang="ko-KR" altLang="en-US" dirty="0" err="1"/>
              <a:t>많아짐에</a:t>
            </a:r>
            <a:r>
              <a:rPr lang="ko-KR" altLang="en-US" dirty="0"/>
              <a:t> 따라 우후죽순 생긴 길드들</a:t>
            </a:r>
            <a:r>
              <a:rPr lang="en-US" altLang="ko-KR" dirty="0"/>
              <a:t>…</a:t>
            </a:r>
          </a:p>
          <a:p>
            <a:pPr lvl="1"/>
            <a:r>
              <a:rPr lang="ko-KR" altLang="en-US" dirty="0"/>
              <a:t>뛰어난 용사들이 흩어져 마왕 토벌이 힘들어진다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마왕을 토벌할 용사들을 이끌어줄 길드마스터는 누구인가</a:t>
            </a:r>
            <a:r>
              <a:rPr lang="en-US" altLang="ko-KR" dirty="0"/>
              <a:t>,,</a:t>
            </a:r>
          </a:p>
          <a:p>
            <a:r>
              <a:rPr lang="ko-KR" altLang="en-US" dirty="0"/>
              <a:t>최강 길드마스터 선발 대회를 개최</a:t>
            </a:r>
            <a:r>
              <a:rPr lang="en-US" altLang="ko-KR" dirty="0"/>
              <a:t>! (</a:t>
            </a:r>
            <a:r>
              <a:rPr lang="ko-KR" altLang="en-US" dirty="0"/>
              <a:t>등급 나누기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보수 경매를 통해 용사를 선발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빨리 토벌한 길드가 승리</a:t>
            </a:r>
            <a:r>
              <a:rPr lang="en-US" altLang="ko-KR" dirty="0"/>
              <a:t>! Or </a:t>
            </a:r>
            <a:r>
              <a:rPr lang="ko-KR" altLang="en-US" dirty="0"/>
              <a:t>시간내에 많은 적을 섬멸한 길드가 승리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2595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여러개이(가) 표시된 사진&#10;&#10;자동 생성된 설명">
            <a:extLst>
              <a:ext uri="{FF2B5EF4-FFF2-40B4-BE49-F238E27FC236}">
                <a16:creationId xmlns:a16="http://schemas.microsoft.com/office/drawing/2014/main" id="{57D05D2E-9CB5-7B80-1169-14520490E9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46417">
            <a:off x="3833327" y="5785243"/>
            <a:ext cx="3918313" cy="151745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F1467AD-6A12-662F-1A27-BC59D29B970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1664122">
            <a:off x="7592037" y="5593160"/>
            <a:ext cx="2514460" cy="143747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BA66FC-8CC8-4E50-83BA-926D40BDFE9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20881751">
            <a:off x="6386257" y="3893948"/>
            <a:ext cx="5443280" cy="88288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F0E59AC-896B-BFAB-14A6-DDE225F4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플로우 차트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776AF46-7256-6C84-E3FB-57A6E53CA9E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7138">
            <a:off x="-547397" y="4952169"/>
            <a:ext cx="2180551" cy="3183605"/>
          </a:xfrm>
          <a:prstGeom prst="rect">
            <a:avLst/>
          </a:prstGeom>
        </p:spPr>
      </p:pic>
      <p:pic>
        <p:nvPicPr>
          <p:cNvPr id="9" name="그림 8" descr="텍스트, 인형, 장난감이(가) 표시된 사진&#10;&#10;자동 생성된 설명">
            <a:extLst>
              <a:ext uri="{FF2B5EF4-FFF2-40B4-BE49-F238E27FC236}">
                <a16:creationId xmlns:a16="http://schemas.microsoft.com/office/drawing/2014/main" id="{24E2FC82-65B7-A0BD-34B7-FC468797A62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20969">
            <a:off x="9971630" y="4923997"/>
            <a:ext cx="2168606" cy="2485191"/>
          </a:xfrm>
          <a:prstGeom prst="rect">
            <a:avLst/>
          </a:prstGeom>
        </p:spPr>
      </p:pic>
      <p:pic>
        <p:nvPicPr>
          <p:cNvPr id="13" name="그림 12" descr="실내, 사람들, 그룹, 레스토랑이(가) 표시된 사진&#10;&#10;자동 생성된 설명">
            <a:extLst>
              <a:ext uri="{FF2B5EF4-FFF2-40B4-BE49-F238E27FC236}">
                <a16:creationId xmlns:a16="http://schemas.microsoft.com/office/drawing/2014/main" id="{AE8F3E92-1F8E-F4F8-D3A8-DD32C8D3BF5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12931">
            <a:off x="1613876" y="5435601"/>
            <a:ext cx="2600325" cy="1752600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7E2DCF-6108-419B-8B12-EA592D95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플로우차트</a:t>
            </a:r>
            <a:r>
              <a:rPr lang="en-US" altLang="ko-KR" dirty="0"/>
              <a:t>.</a:t>
            </a:r>
            <a:r>
              <a:rPr lang="en-US" altLang="ko-KR" dirty="0" err="1"/>
              <a:t>io</a:t>
            </a:r>
            <a:r>
              <a:rPr lang="en-US" altLang="ko-KR" dirty="0"/>
              <a:t> </a:t>
            </a:r>
            <a:r>
              <a:rPr lang="ko-KR" altLang="en-US" dirty="0"/>
              <a:t>파일 다운로드</a:t>
            </a:r>
            <a:endParaRPr lang="en-US" altLang="ko-KR" dirty="0"/>
          </a:p>
          <a:p>
            <a:r>
              <a:rPr lang="en-US" altLang="ko-KR" dirty="0"/>
              <a:t>2. draw.io </a:t>
            </a:r>
            <a:r>
              <a:rPr lang="ko-KR" altLang="en-US" dirty="0"/>
              <a:t>인터넷 접속 </a:t>
            </a:r>
            <a:r>
              <a:rPr lang="en-US" altLang="ko-KR" dirty="0">
                <a:hlinkClick r:id="rId8"/>
              </a:rPr>
              <a:t>draw.io</a:t>
            </a:r>
            <a:r>
              <a:rPr lang="en-US" altLang="ko-KR" dirty="0"/>
              <a:t> &lt;&lt; ctrl + </a:t>
            </a:r>
            <a:r>
              <a:rPr lang="ko-KR" altLang="en-US" dirty="0"/>
              <a:t>클릭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기존 다이어그램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 err="1"/>
              <a:t>플로우차트</a:t>
            </a:r>
            <a:r>
              <a:rPr lang="en-US" altLang="ko-KR" dirty="0"/>
              <a:t>.</a:t>
            </a:r>
            <a:r>
              <a:rPr lang="en-US" altLang="ko-KR" dirty="0" err="1"/>
              <a:t>io</a:t>
            </a:r>
            <a:r>
              <a:rPr lang="en-US" altLang="ko-KR" dirty="0"/>
              <a:t> </a:t>
            </a:r>
            <a:r>
              <a:rPr lang="ko-KR" altLang="en-US" dirty="0"/>
              <a:t>선택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왼쪽 하단 </a:t>
            </a:r>
            <a:r>
              <a:rPr lang="en-US" altLang="ko-KR" dirty="0"/>
              <a:t>&lt;</a:t>
            </a:r>
            <a:r>
              <a:rPr lang="ko-KR" altLang="en-US" dirty="0"/>
              <a:t>경매 </a:t>
            </a:r>
            <a:r>
              <a:rPr lang="ko-KR" altLang="en-US" dirty="0" err="1"/>
              <a:t>플로우차트</a:t>
            </a:r>
            <a:r>
              <a:rPr lang="en-US" altLang="ko-KR" dirty="0"/>
              <a:t>&gt;, &lt;</a:t>
            </a:r>
            <a:r>
              <a:rPr lang="ko-KR" altLang="en-US" dirty="0"/>
              <a:t>전투 </a:t>
            </a:r>
            <a:r>
              <a:rPr lang="ko-KR" altLang="en-US" dirty="0" err="1"/>
              <a:t>플로우차트</a:t>
            </a:r>
            <a:r>
              <a:rPr lang="en-US" altLang="ko-KR" dirty="0"/>
              <a:t>&gt; </a:t>
            </a:r>
            <a:r>
              <a:rPr lang="ko-KR" altLang="en-US" dirty="0"/>
              <a:t>나눴으니 둘다 </a:t>
            </a:r>
            <a:r>
              <a:rPr lang="ko-KR" altLang="en-US" dirty="0" err="1"/>
              <a:t>ㄱㄱ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0492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여러개이(가) 표시된 사진&#10;&#10;자동 생성된 설명">
            <a:extLst>
              <a:ext uri="{FF2B5EF4-FFF2-40B4-BE49-F238E27FC236}">
                <a16:creationId xmlns:a16="http://schemas.microsoft.com/office/drawing/2014/main" id="{57D05D2E-9CB5-7B80-1169-14520490E9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46417">
            <a:off x="3833327" y="5785243"/>
            <a:ext cx="3918313" cy="151745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F1467AD-6A12-662F-1A27-BC59D29B970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1664122">
            <a:off x="7592037" y="5593160"/>
            <a:ext cx="2514460" cy="143747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BA66FC-8CC8-4E50-83BA-926D40BDFE9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20881751">
            <a:off x="6386257" y="3893948"/>
            <a:ext cx="5443280" cy="88288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F0E59AC-896B-BFAB-14A6-DDE225F4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요소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776AF46-7256-6C84-E3FB-57A6E53CA9E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7138">
            <a:off x="-547397" y="4952169"/>
            <a:ext cx="2180551" cy="3183605"/>
          </a:xfrm>
          <a:prstGeom prst="rect">
            <a:avLst/>
          </a:prstGeom>
        </p:spPr>
      </p:pic>
      <p:pic>
        <p:nvPicPr>
          <p:cNvPr id="9" name="그림 8" descr="텍스트, 인형, 장난감이(가) 표시된 사진&#10;&#10;자동 생성된 설명">
            <a:extLst>
              <a:ext uri="{FF2B5EF4-FFF2-40B4-BE49-F238E27FC236}">
                <a16:creationId xmlns:a16="http://schemas.microsoft.com/office/drawing/2014/main" id="{24E2FC82-65B7-A0BD-34B7-FC468797A62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20969">
            <a:off x="9971630" y="4923997"/>
            <a:ext cx="2168606" cy="2485191"/>
          </a:xfrm>
          <a:prstGeom prst="rect">
            <a:avLst/>
          </a:prstGeom>
        </p:spPr>
      </p:pic>
      <p:pic>
        <p:nvPicPr>
          <p:cNvPr id="13" name="그림 12" descr="실내, 사람들, 그룹, 레스토랑이(가) 표시된 사진&#10;&#10;자동 생성된 설명">
            <a:extLst>
              <a:ext uri="{FF2B5EF4-FFF2-40B4-BE49-F238E27FC236}">
                <a16:creationId xmlns:a16="http://schemas.microsoft.com/office/drawing/2014/main" id="{AE8F3E92-1F8E-F4F8-D3A8-DD32C8D3BF5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12931">
            <a:off x="1613876" y="5435601"/>
            <a:ext cx="2600325" cy="1752600"/>
          </a:xfrm>
          <a:prstGeom prst="rect">
            <a:avLst/>
          </a:prstGeom>
        </p:spPr>
      </p:pic>
      <p:sp>
        <p:nvSpPr>
          <p:cNvPr id="20" name="부제목 19">
            <a:extLst>
              <a:ext uri="{FF2B5EF4-FFF2-40B4-BE49-F238E27FC236}">
                <a16:creationId xmlns:a16="http://schemas.microsoft.com/office/drawing/2014/main" id="{BC3A9AB4-37B8-1069-39E4-9E424A77F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길드마스터</a:t>
            </a:r>
            <a:endParaRPr lang="en-US" altLang="ko-KR" dirty="0"/>
          </a:p>
          <a:p>
            <a:pPr lvl="1"/>
            <a:r>
              <a:rPr lang="ko-KR" altLang="en-US" dirty="0"/>
              <a:t>경매 잔금은 다음 경매 시 사용가능</a:t>
            </a:r>
            <a:r>
              <a:rPr lang="en-US" altLang="ko-KR" dirty="0"/>
              <a:t> </a:t>
            </a:r>
            <a:r>
              <a:rPr lang="ko-KR" altLang="en-US" dirty="0"/>
              <a:t>혹은 길드 유지보수에도 사용가능</a:t>
            </a:r>
            <a:endParaRPr lang="en-US" altLang="ko-KR" dirty="0"/>
          </a:p>
          <a:p>
            <a:pPr lvl="1"/>
            <a:r>
              <a:rPr lang="ko-KR" altLang="en-US" dirty="0"/>
              <a:t>길드에 보상 투자 시</a:t>
            </a:r>
            <a:r>
              <a:rPr lang="en-US" altLang="ko-KR" dirty="0"/>
              <a:t>, </a:t>
            </a:r>
            <a:r>
              <a:rPr lang="ko-KR" altLang="en-US" dirty="0"/>
              <a:t>명성이 올라</a:t>
            </a:r>
            <a:r>
              <a:rPr lang="en-US" altLang="ko-KR" dirty="0"/>
              <a:t> </a:t>
            </a:r>
            <a:r>
              <a:rPr lang="ko-KR" altLang="en-US" dirty="0"/>
              <a:t>다른 길드보다 금액이 적어도 온다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자주 고용한 용사는 길드마스터와 시너지 상승</a:t>
            </a:r>
            <a:r>
              <a:rPr lang="en-US" altLang="ko-KR" dirty="0"/>
              <a:t>!(</a:t>
            </a:r>
            <a:r>
              <a:rPr lang="ko-KR" altLang="en-US" dirty="0"/>
              <a:t>한 게임 안에서만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용사</a:t>
            </a:r>
            <a:endParaRPr lang="en-US" altLang="ko-KR" dirty="0"/>
          </a:p>
          <a:p>
            <a:pPr lvl="1"/>
            <a:r>
              <a:rPr lang="ko-KR" altLang="en-US" dirty="0"/>
              <a:t>개개인의 직업</a:t>
            </a:r>
            <a:r>
              <a:rPr lang="en-US" altLang="ko-KR" dirty="0"/>
              <a:t>, </a:t>
            </a:r>
            <a:r>
              <a:rPr lang="ko-KR" altLang="en-US" dirty="0"/>
              <a:t>특성 보유</a:t>
            </a:r>
            <a:r>
              <a:rPr lang="en-US" altLang="ko-KR" dirty="0"/>
              <a:t>(ex</a:t>
            </a:r>
            <a:r>
              <a:rPr lang="ko-KR" altLang="en-US" dirty="0"/>
              <a:t> 소형 몬스터에 강하다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특성에 따라 선호하는 전장</a:t>
            </a:r>
            <a:endParaRPr lang="en-US" altLang="ko-KR" dirty="0"/>
          </a:p>
          <a:p>
            <a:pPr lvl="1"/>
            <a:r>
              <a:rPr lang="ko-KR" altLang="en-US" dirty="0"/>
              <a:t>시너지가 높은 길드마스터 구매 시</a:t>
            </a:r>
            <a:r>
              <a:rPr lang="en-US" altLang="ko-KR" dirty="0"/>
              <a:t>, </a:t>
            </a:r>
            <a:r>
              <a:rPr lang="ko-KR" altLang="en-US" dirty="0"/>
              <a:t>보수의 일부를 길드에 후원하기도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용사 간 개개인의 동료 선호도 반영 </a:t>
            </a:r>
            <a:r>
              <a:rPr lang="en-US" altLang="ko-KR" dirty="0"/>
              <a:t>-&gt; </a:t>
            </a:r>
            <a:r>
              <a:rPr lang="ko-KR" altLang="en-US" dirty="0"/>
              <a:t>시너지 스킬</a:t>
            </a:r>
            <a:r>
              <a:rPr lang="en-US" altLang="ko-KR" dirty="0"/>
              <a:t>, </a:t>
            </a:r>
            <a:r>
              <a:rPr lang="ko-KR" altLang="en-US" dirty="0"/>
              <a:t>패시브 등으로 표현 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8665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E59AC-896B-BFAB-14A6-DDE225F4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전략 시뮬레이션의 매력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40F35F-95D2-4483-8209-1B706A2EE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기획자가 이런 장르</a:t>
            </a:r>
            <a:r>
              <a:rPr lang="en-US" altLang="ko-KR" dirty="0"/>
              <a:t>, </a:t>
            </a:r>
            <a:r>
              <a:rPr lang="ko-KR" altLang="en-US" dirty="0"/>
              <a:t>보드게임 좋아함</a:t>
            </a:r>
            <a:r>
              <a:rPr lang="en-US" altLang="ko-KR" dirty="0"/>
              <a:t>. + </a:t>
            </a:r>
            <a:r>
              <a:rPr lang="ko-KR" altLang="en-US" dirty="0"/>
              <a:t>이런 게임을 하고 싶음</a:t>
            </a:r>
            <a:endParaRPr lang="en-US" altLang="ko-KR" dirty="0"/>
          </a:p>
          <a:p>
            <a:r>
              <a:rPr lang="ko-KR" altLang="en-US" dirty="0"/>
              <a:t>실제로 이런 기획 비슷하게 게임이 나옴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똑디</a:t>
            </a:r>
            <a:r>
              <a:rPr lang="ko-KR" altLang="en-US" dirty="0"/>
              <a:t> 호소인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 </a:t>
            </a:r>
            <a:r>
              <a:rPr lang="ko-KR" altLang="en-US" dirty="0"/>
              <a:t>같은 사람</a:t>
            </a:r>
            <a:r>
              <a:rPr lang="en-US" altLang="ko-KR" dirty="0"/>
              <a:t>)</a:t>
            </a:r>
            <a:r>
              <a:rPr lang="ko-KR" altLang="en-US" dirty="0"/>
              <a:t>이 이런 게임 </a:t>
            </a:r>
            <a:r>
              <a:rPr lang="ko-KR" altLang="en-US" dirty="0" err="1"/>
              <a:t>폐인같이함</a:t>
            </a:r>
            <a:r>
              <a:rPr lang="en-US" altLang="ko-KR" dirty="0"/>
              <a:t>(</a:t>
            </a:r>
            <a:r>
              <a:rPr lang="ko-KR" altLang="en-US" dirty="0" err="1"/>
              <a:t>롤체</a:t>
            </a:r>
            <a:r>
              <a:rPr lang="ko-KR" altLang="en-US" dirty="0"/>
              <a:t> 다이아 가겠다고 밤새서 하다가 영락이형 일주일에 컷 </a:t>
            </a:r>
            <a:r>
              <a:rPr lang="ko-KR" altLang="en-US" dirty="0" err="1"/>
              <a:t>한거보고</a:t>
            </a:r>
            <a:r>
              <a:rPr lang="ko-KR" altLang="en-US" dirty="0"/>
              <a:t> 유기함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비즈니스 모델은 </a:t>
            </a:r>
            <a:r>
              <a:rPr lang="ko-KR" altLang="en-US" dirty="0" err="1"/>
              <a:t>패스권</a:t>
            </a:r>
            <a:r>
              <a:rPr lang="en-US" altLang="ko-KR" dirty="0"/>
              <a:t>. </a:t>
            </a:r>
            <a:r>
              <a:rPr lang="ko-KR" altLang="en-US" dirty="0"/>
              <a:t>스킨 등 과시욕을 자극 </a:t>
            </a:r>
            <a:r>
              <a:rPr lang="en-US" altLang="ko-KR" dirty="0"/>
              <a:t>(</a:t>
            </a:r>
            <a:r>
              <a:rPr lang="ko-KR" altLang="en-US" dirty="0"/>
              <a:t>절대 과금이 게임에 영향을 주면 </a:t>
            </a:r>
            <a:r>
              <a:rPr lang="ko-KR" altLang="en-US" dirty="0" err="1"/>
              <a:t>안댐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롤</a:t>
            </a:r>
            <a:r>
              <a:rPr lang="en-US" altLang="ko-KR" dirty="0"/>
              <a:t>, </a:t>
            </a:r>
            <a:r>
              <a:rPr lang="ko-KR" altLang="en-US" dirty="0"/>
              <a:t>포켓몬 등 강력한 </a:t>
            </a:r>
            <a:r>
              <a:rPr lang="en-US" altLang="ko-KR" dirty="0"/>
              <a:t>IP</a:t>
            </a:r>
            <a:r>
              <a:rPr lang="ko-KR" altLang="en-US" dirty="0"/>
              <a:t>를 기반으로 만들면 성공 가능성이 배가된다고 생각함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776AF46-7256-6C84-E3FB-57A6E53CA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7138">
            <a:off x="-547397" y="4952169"/>
            <a:ext cx="2180551" cy="3183605"/>
          </a:xfrm>
          <a:prstGeom prst="rect">
            <a:avLst/>
          </a:prstGeom>
        </p:spPr>
      </p:pic>
      <p:pic>
        <p:nvPicPr>
          <p:cNvPr id="7" name="그림 6" descr="여러개이(가) 표시된 사진&#10;&#10;자동 생성된 설명">
            <a:extLst>
              <a:ext uri="{FF2B5EF4-FFF2-40B4-BE49-F238E27FC236}">
                <a16:creationId xmlns:a16="http://schemas.microsoft.com/office/drawing/2014/main" id="{57D05D2E-9CB5-7B80-1169-14520490E98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46417">
            <a:off x="3833327" y="5785243"/>
            <a:ext cx="3918313" cy="1517456"/>
          </a:xfrm>
          <a:prstGeom prst="rect">
            <a:avLst/>
          </a:prstGeom>
        </p:spPr>
      </p:pic>
      <p:pic>
        <p:nvPicPr>
          <p:cNvPr id="9" name="그림 8" descr="텍스트, 인형, 장난감이(가) 표시된 사진&#10;&#10;자동 생성된 설명">
            <a:extLst>
              <a:ext uri="{FF2B5EF4-FFF2-40B4-BE49-F238E27FC236}">
                <a16:creationId xmlns:a16="http://schemas.microsoft.com/office/drawing/2014/main" id="{24E2FC82-65B7-A0BD-34B7-FC468797A62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20969">
            <a:off x="9971630" y="4923997"/>
            <a:ext cx="2168606" cy="2485191"/>
          </a:xfrm>
          <a:prstGeom prst="rect">
            <a:avLst/>
          </a:prstGeom>
        </p:spPr>
      </p:pic>
      <p:pic>
        <p:nvPicPr>
          <p:cNvPr id="13" name="그림 12" descr="실내, 사람들, 그룹, 레스토랑이(가) 표시된 사진&#10;&#10;자동 생성된 설명">
            <a:extLst>
              <a:ext uri="{FF2B5EF4-FFF2-40B4-BE49-F238E27FC236}">
                <a16:creationId xmlns:a16="http://schemas.microsoft.com/office/drawing/2014/main" id="{AE8F3E92-1F8E-F4F8-D3A8-DD32C8D3BF5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12931">
            <a:off x="1613876" y="5435601"/>
            <a:ext cx="2600325" cy="1752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F1467AD-6A12-662F-1A27-BC59D29B9703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 rot="1664122">
            <a:off x="7592037" y="5593160"/>
            <a:ext cx="2514460" cy="143747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BA66FC-8CC8-4E50-83BA-926D40BDFE9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 rot="20881751">
            <a:off x="6386257" y="3893948"/>
            <a:ext cx="5443280" cy="88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3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E59AC-896B-BFAB-14A6-DDE225F4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 의도</a:t>
            </a:r>
          </a:p>
        </p:txBody>
      </p:sp>
      <p:sp>
        <p:nvSpPr>
          <p:cNvPr id="20" name="부제목 19">
            <a:extLst>
              <a:ext uri="{FF2B5EF4-FFF2-40B4-BE49-F238E27FC236}">
                <a16:creationId xmlns:a16="http://schemas.microsoft.com/office/drawing/2014/main" id="{BC3A9AB4-37B8-1069-39E4-9E424A77F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쉬운 몰입 유도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보상 </a:t>
            </a:r>
            <a:r>
              <a:rPr lang="en-US" altLang="ko-KR" dirty="0"/>
              <a:t>: 1</a:t>
            </a:r>
            <a:r>
              <a:rPr lang="ko-KR" altLang="en-US" dirty="0"/>
              <a:t>등이란 직위와 포인트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확실한 목표와 역할</a:t>
            </a:r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개인의 스타일로 플레이 가능 </a:t>
            </a:r>
            <a:r>
              <a:rPr lang="en-US" altLang="ko-KR" dirty="0"/>
              <a:t>(</a:t>
            </a:r>
            <a:r>
              <a:rPr lang="ko-KR" altLang="en-US" dirty="0"/>
              <a:t>선호 유닛 위주 구성</a:t>
            </a:r>
            <a:r>
              <a:rPr lang="en-US" altLang="ko-KR" dirty="0"/>
              <a:t>, </a:t>
            </a:r>
            <a:r>
              <a:rPr lang="ko-KR" altLang="en-US" dirty="0"/>
              <a:t>리스크 플레이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참고 게임</a:t>
            </a:r>
            <a:endParaRPr lang="en-US" altLang="ko-KR" dirty="0"/>
          </a:p>
          <a:p>
            <a:pPr lvl="1"/>
            <a:r>
              <a:rPr lang="en-US" altLang="ko-KR" dirty="0"/>
              <a:t>TFT (</a:t>
            </a:r>
            <a:r>
              <a:rPr lang="ko-KR" altLang="en-US" dirty="0" err="1"/>
              <a:t>롤토체스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 err="1"/>
              <a:t>팀파이트</a:t>
            </a:r>
            <a:r>
              <a:rPr lang="ko-KR" altLang="en-US" dirty="0"/>
              <a:t> 매니저</a:t>
            </a:r>
            <a:r>
              <a:rPr lang="en-US" altLang="ko-KR" dirty="0"/>
              <a:t>, </a:t>
            </a:r>
            <a:r>
              <a:rPr lang="ko-KR" altLang="en-US" dirty="0" err="1"/>
              <a:t>풋볼매니져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776AF46-7256-6C84-E3FB-57A6E53CA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7138">
            <a:off x="-547397" y="4952169"/>
            <a:ext cx="2180551" cy="3183605"/>
          </a:xfrm>
          <a:prstGeom prst="rect">
            <a:avLst/>
          </a:prstGeom>
        </p:spPr>
      </p:pic>
      <p:pic>
        <p:nvPicPr>
          <p:cNvPr id="7" name="그림 6" descr="여러개이(가) 표시된 사진&#10;&#10;자동 생성된 설명">
            <a:extLst>
              <a:ext uri="{FF2B5EF4-FFF2-40B4-BE49-F238E27FC236}">
                <a16:creationId xmlns:a16="http://schemas.microsoft.com/office/drawing/2014/main" id="{57D05D2E-9CB5-7B80-1169-14520490E98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46417">
            <a:off x="3833327" y="5785243"/>
            <a:ext cx="3918313" cy="1517456"/>
          </a:xfrm>
          <a:prstGeom prst="rect">
            <a:avLst/>
          </a:prstGeom>
        </p:spPr>
      </p:pic>
      <p:pic>
        <p:nvPicPr>
          <p:cNvPr id="9" name="그림 8" descr="텍스트, 인형, 장난감이(가) 표시된 사진&#10;&#10;자동 생성된 설명">
            <a:extLst>
              <a:ext uri="{FF2B5EF4-FFF2-40B4-BE49-F238E27FC236}">
                <a16:creationId xmlns:a16="http://schemas.microsoft.com/office/drawing/2014/main" id="{24E2FC82-65B7-A0BD-34B7-FC468797A62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20969">
            <a:off x="9971630" y="4923997"/>
            <a:ext cx="2168606" cy="2485191"/>
          </a:xfrm>
          <a:prstGeom prst="rect">
            <a:avLst/>
          </a:prstGeom>
        </p:spPr>
      </p:pic>
      <p:pic>
        <p:nvPicPr>
          <p:cNvPr id="13" name="그림 12" descr="실내, 사람들, 그룹, 레스토랑이(가) 표시된 사진&#10;&#10;자동 생성된 설명">
            <a:extLst>
              <a:ext uri="{FF2B5EF4-FFF2-40B4-BE49-F238E27FC236}">
                <a16:creationId xmlns:a16="http://schemas.microsoft.com/office/drawing/2014/main" id="{AE8F3E92-1F8E-F4F8-D3A8-DD32C8D3BF5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12931">
            <a:off x="1613876" y="5435601"/>
            <a:ext cx="2600325" cy="1752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F1467AD-6A12-662F-1A27-BC59D29B9703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 rot="1664122">
            <a:off x="7592037" y="5593160"/>
            <a:ext cx="2514460" cy="143747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BA66FC-8CC8-4E50-83BA-926D40BDFE9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50000"/>
          </a:blip>
          <a:stretch>
            <a:fillRect/>
          </a:stretch>
        </p:blipFill>
        <p:spPr>
          <a:xfrm rot="20881751">
            <a:off x="6386257" y="3893948"/>
            <a:ext cx="5443280" cy="88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4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여러개이(가) 표시된 사진&#10;&#10;자동 생성된 설명">
            <a:extLst>
              <a:ext uri="{FF2B5EF4-FFF2-40B4-BE49-F238E27FC236}">
                <a16:creationId xmlns:a16="http://schemas.microsoft.com/office/drawing/2014/main" id="{57D05D2E-9CB5-7B80-1169-14520490E9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46417">
            <a:off x="3833327" y="5785243"/>
            <a:ext cx="3918313" cy="151745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F1467AD-6A12-662F-1A27-BC59D29B970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1664122">
            <a:off x="7592037" y="5593160"/>
            <a:ext cx="2514460" cy="143747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BA66FC-8CC8-4E50-83BA-926D40BDFE9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20881751">
            <a:off x="6386257" y="3893948"/>
            <a:ext cx="5443280" cy="88288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F0E59AC-896B-BFAB-14A6-DDE225F4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플레이어 스타일 예상</a:t>
            </a:r>
          </a:p>
        </p:txBody>
      </p:sp>
      <p:sp>
        <p:nvSpPr>
          <p:cNvPr id="20" name="부제목 19">
            <a:extLst>
              <a:ext uri="{FF2B5EF4-FFF2-40B4-BE49-F238E27FC236}">
                <a16:creationId xmlns:a16="http://schemas.microsoft.com/office/drawing/2014/main" id="{BC3A9AB4-37B8-1069-39E4-9E424A77F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읭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FM, </a:t>
            </a:r>
            <a:r>
              <a:rPr lang="ko-KR" altLang="en-US" dirty="0" err="1"/>
              <a:t>롤토체스</a:t>
            </a:r>
            <a:r>
              <a:rPr lang="ko-KR" altLang="en-US" dirty="0"/>
              <a:t> 등 에서도 플레이 스타일이 나뉨</a:t>
            </a:r>
            <a:endParaRPr lang="en-US" altLang="ko-KR" dirty="0"/>
          </a:p>
          <a:p>
            <a:pPr lvl="2"/>
            <a:r>
              <a:rPr lang="en-US" altLang="ko-KR" dirty="0"/>
              <a:t>FM) </a:t>
            </a:r>
            <a:r>
              <a:rPr lang="ko-KR" altLang="en-US" dirty="0"/>
              <a:t>응원하는 축구팀을 최강으로 만든다 </a:t>
            </a:r>
            <a:r>
              <a:rPr lang="en-US" altLang="ko-KR" dirty="0"/>
              <a:t>VS </a:t>
            </a:r>
            <a:r>
              <a:rPr lang="ko-KR" altLang="en-US" dirty="0"/>
              <a:t>일반인으로 시작해 </a:t>
            </a:r>
            <a:r>
              <a:rPr lang="ko-KR" altLang="en-US" dirty="0" err="1"/>
              <a:t>어느팀이든</a:t>
            </a:r>
            <a:r>
              <a:rPr lang="ko-KR" altLang="en-US" dirty="0"/>
              <a:t> 맡아 성장해 나가겠다</a:t>
            </a:r>
            <a:endParaRPr lang="en-US" altLang="ko-KR" dirty="0"/>
          </a:p>
          <a:p>
            <a:pPr lvl="2"/>
            <a:r>
              <a:rPr lang="ko-KR" altLang="en-US" dirty="0" err="1"/>
              <a:t>롤체</a:t>
            </a:r>
            <a:r>
              <a:rPr lang="en-US" altLang="ko-KR" dirty="0"/>
              <a:t>) </a:t>
            </a:r>
            <a:r>
              <a:rPr lang="ko-KR" altLang="en-US" dirty="0"/>
              <a:t>응 난 점수 올리는게 최고야 </a:t>
            </a:r>
            <a:r>
              <a:rPr lang="en-US" altLang="ko-KR" dirty="0"/>
              <a:t>VS </a:t>
            </a:r>
            <a:r>
              <a:rPr lang="ko-KR" altLang="en-US" dirty="0"/>
              <a:t>오 내 주챔피언 나왔네 이거 기반한 </a:t>
            </a:r>
            <a:r>
              <a:rPr lang="ko-KR" altLang="en-US" dirty="0" err="1"/>
              <a:t>덱만으로</a:t>
            </a:r>
            <a:r>
              <a:rPr lang="ko-KR" altLang="en-US" dirty="0"/>
              <a:t> </a:t>
            </a:r>
            <a:r>
              <a:rPr lang="ko-KR" altLang="en-US" dirty="0" err="1"/>
              <a:t>올라가본다ㅋ</a:t>
            </a:r>
            <a:endParaRPr lang="en-US" altLang="ko-KR" dirty="0"/>
          </a:p>
          <a:p>
            <a:pPr lvl="1"/>
            <a:r>
              <a:rPr lang="ko-KR" altLang="en-US" dirty="0"/>
              <a:t>매력적인 캐릭터를 이용하거나</a:t>
            </a:r>
            <a:r>
              <a:rPr lang="en-US" altLang="ko-KR" dirty="0"/>
              <a:t>(</a:t>
            </a:r>
            <a:r>
              <a:rPr lang="en-US" altLang="ko-KR" dirty="0" err="1"/>
              <a:t>ip</a:t>
            </a:r>
            <a:r>
              <a:rPr lang="ko-KR" altLang="en-US" dirty="0"/>
              <a:t>활용</a:t>
            </a:r>
            <a:r>
              <a:rPr lang="en-US" altLang="ko-KR" dirty="0"/>
              <a:t>), </a:t>
            </a:r>
            <a:r>
              <a:rPr lang="ko-KR" altLang="en-US" dirty="0"/>
              <a:t>만들어 </a:t>
            </a:r>
            <a:r>
              <a:rPr lang="ko-KR" altLang="en-US" dirty="0" err="1"/>
              <a:t>덕질하도록</a:t>
            </a:r>
            <a:r>
              <a:rPr lang="ko-KR" altLang="en-US" dirty="0"/>
              <a:t> 유도</a:t>
            </a:r>
            <a:endParaRPr lang="en-US" altLang="ko-KR" dirty="0"/>
          </a:p>
          <a:p>
            <a:pPr lvl="1"/>
            <a:r>
              <a:rPr lang="ko-KR" altLang="en-US" dirty="0"/>
              <a:t>등수 별 적당한 보상</a:t>
            </a:r>
            <a:r>
              <a:rPr lang="en-US" altLang="ko-KR" dirty="0"/>
              <a:t>(</a:t>
            </a:r>
            <a:r>
              <a:rPr lang="ko-KR" altLang="en-US" dirty="0"/>
              <a:t>길드를 </a:t>
            </a:r>
            <a:r>
              <a:rPr lang="ko-KR" altLang="en-US" dirty="0" err="1"/>
              <a:t>꾸민다거나</a:t>
            </a:r>
            <a:r>
              <a:rPr lang="en-US" altLang="ko-KR" dirty="0"/>
              <a:t>, </a:t>
            </a:r>
            <a:r>
              <a:rPr lang="ko-KR" altLang="en-US" dirty="0" err="1"/>
              <a:t>치장한다거나</a:t>
            </a:r>
            <a:r>
              <a:rPr lang="en-US" altLang="ko-KR" dirty="0"/>
              <a:t>)</a:t>
            </a:r>
            <a:r>
              <a:rPr lang="ko-KR" altLang="en-US" dirty="0"/>
              <a:t>으로 </a:t>
            </a:r>
            <a:r>
              <a:rPr lang="ko-KR" altLang="en-US" dirty="0" err="1"/>
              <a:t>고티어의</a:t>
            </a:r>
            <a:r>
              <a:rPr lang="ko-KR" altLang="en-US" dirty="0"/>
              <a:t> 상징 제공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776AF46-7256-6C84-E3FB-57A6E53CA9E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7138">
            <a:off x="-547397" y="4952169"/>
            <a:ext cx="2180551" cy="3183605"/>
          </a:xfrm>
          <a:prstGeom prst="rect">
            <a:avLst/>
          </a:prstGeom>
        </p:spPr>
      </p:pic>
      <p:pic>
        <p:nvPicPr>
          <p:cNvPr id="9" name="그림 8" descr="텍스트, 인형, 장난감이(가) 표시된 사진&#10;&#10;자동 생성된 설명">
            <a:extLst>
              <a:ext uri="{FF2B5EF4-FFF2-40B4-BE49-F238E27FC236}">
                <a16:creationId xmlns:a16="http://schemas.microsoft.com/office/drawing/2014/main" id="{24E2FC82-65B7-A0BD-34B7-FC468797A62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20969">
            <a:off x="9971630" y="4923997"/>
            <a:ext cx="2168606" cy="2485191"/>
          </a:xfrm>
          <a:prstGeom prst="rect">
            <a:avLst/>
          </a:prstGeom>
        </p:spPr>
      </p:pic>
      <p:pic>
        <p:nvPicPr>
          <p:cNvPr id="13" name="그림 12" descr="실내, 사람들, 그룹, 레스토랑이(가) 표시된 사진&#10;&#10;자동 생성된 설명">
            <a:extLst>
              <a:ext uri="{FF2B5EF4-FFF2-40B4-BE49-F238E27FC236}">
                <a16:creationId xmlns:a16="http://schemas.microsoft.com/office/drawing/2014/main" id="{AE8F3E92-1F8E-F4F8-D3A8-DD32C8D3BF5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12931">
            <a:off x="1613876" y="5435601"/>
            <a:ext cx="26003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05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579</Words>
  <Application>Microsoft Office PowerPoint</Application>
  <PresentationFormat>와이드스크린</PresentationFormat>
  <Paragraphs>87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길드마스터!</vt:lpstr>
      <vt:lpstr>목차</vt:lpstr>
      <vt:lpstr>길드</vt:lpstr>
      <vt:lpstr>스토리</vt:lpstr>
      <vt:lpstr>플로우 차트</vt:lpstr>
      <vt:lpstr>세부 요소</vt:lpstr>
      <vt:lpstr>전략 시뮬레이션의 매력</vt:lpstr>
      <vt:lpstr>기획 의도</vt:lpstr>
      <vt:lpstr>플레이어 스타일 예상</vt:lpstr>
      <vt:lpstr>플레이어 스타일 예상</vt:lpstr>
      <vt:lpstr>모드의 종류</vt:lpstr>
      <vt:lpstr>온라인</vt:lpstr>
      <vt:lpstr>스토리 &amp; 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길드마스터!</dc:title>
  <dc:creator>홍현택</dc:creator>
  <cp:lastModifiedBy>홍현택</cp:lastModifiedBy>
  <cp:revision>14</cp:revision>
  <dcterms:created xsi:type="dcterms:W3CDTF">2022-11-26T08:15:26Z</dcterms:created>
  <dcterms:modified xsi:type="dcterms:W3CDTF">2024-02-17T01:00:51Z</dcterms:modified>
</cp:coreProperties>
</file>