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Robo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italic.fntdata"/><Relationship Id="rId10" Type="http://schemas.openxmlformats.org/officeDocument/2006/relationships/slide" Target="slides/slide5.xml"/><Relationship Id="rId32"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Robo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7acc506078_0_30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7acc506078_0_30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06060"/>
                </a:solidFill>
                <a:highlight>
                  <a:srgbClr val="FFFFFF"/>
                </a:highlight>
              </a:rPr>
              <a:t>Here focus on reporting a compact summary of good and bad findings from manual and/or automated analysis. If available, use CWEs in your reporting and risk analysis. </a:t>
            </a:r>
            <a:endParaRPr sz="1200">
              <a:solidFill>
                <a:srgbClr val="606060"/>
              </a:solidFill>
              <a:highlight>
                <a:srgbClr val="FFFFFF"/>
              </a:highlight>
            </a:endParaRPr>
          </a:p>
          <a:p>
            <a:pPr indent="0" lvl="0" marL="0" rtl="0" algn="l">
              <a:spcBef>
                <a:spcPts val="0"/>
              </a:spcBef>
              <a:spcAft>
                <a:spcPts val="0"/>
              </a:spcAft>
              <a:buNone/>
            </a:pPr>
            <a:r>
              <a:t/>
            </a:r>
            <a:endParaRPr sz="1200">
              <a:solidFill>
                <a:srgbClr val="606060"/>
              </a:solidFill>
              <a:highlight>
                <a:srgbClr val="FFFFFF"/>
              </a:highlight>
            </a:endParaRPr>
          </a:p>
          <a:p>
            <a:pPr indent="0" lvl="0" marL="0" rtl="0" algn="l">
              <a:spcBef>
                <a:spcPts val="0"/>
              </a:spcBef>
              <a:spcAft>
                <a:spcPts val="0"/>
              </a:spcAft>
              <a:buNone/>
            </a:pPr>
            <a:r>
              <a:t/>
            </a:r>
            <a:endParaRPr sz="1200">
              <a:solidFill>
                <a:srgbClr val="606060"/>
              </a:solidFill>
              <a:highlight>
                <a:srgbClr val="FFFFFF"/>
              </a:highligh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7acc506078_0_3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7acc506078_0_3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06060"/>
                </a:solidFill>
                <a:highlight>
                  <a:srgbClr val="FFFFFF"/>
                </a:highlight>
              </a:rPr>
              <a:t>Here focus on reporting a compact summary of good and bad findings from manual and/or automated analysis. If available, use CWEs in your reporting and risk analysis. </a:t>
            </a:r>
            <a:endParaRPr sz="1200">
              <a:solidFill>
                <a:srgbClr val="606060"/>
              </a:solidFill>
              <a:highlight>
                <a:srgbClr val="FFFFFF"/>
              </a:highlight>
            </a:endParaRPr>
          </a:p>
          <a:p>
            <a:pPr indent="0" lvl="0" marL="0" rtl="0" algn="l">
              <a:spcBef>
                <a:spcPts val="0"/>
              </a:spcBef>
              <a:spcAft>
                <a:spcPts val="0"/>
              </a:spcAft>
              <a:buNone/>
            </a:pPr>
            <a:r>
              <a:t/>
            </a:r>
            <a:endParaRPr sz="1200">
              <a:solidFill>
                <a:srgbClr val="606060"/>
              </a:solidFill>
              <a:highlight>
                <a:srgbClr val="FFFFFF"/>
              </a:highlight>
            </a:endParaRPr>
          </a:p>
          <a:p>
            <a:pPr indent="0" lvl="0" marL="0" rtl="0" algn="l">
              <a:spcBef>
                <a:spcPts val="0"/>
              </a:spcBef>
              <a:spcAft>
                <a:spcPts val="0"/>
              </a:spcAft>
              <a:buNone/>
            </a:pPr>
            <a:r>
              <a:t/>
            </a:r>
            <a:endParaRPr sz="1200">
              <a:solidFill>
                <a:srgbClr val="606060"/>
              </a:solidFill>
              <a:highlight>
                <a:srgbClr val="FFFFFF"/>
              </a:highlight>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7acc506078_0_34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7acc506078_0_34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06060"/>
                </a:solidFill>
                <a:highlight>
                  <a:srgbClr val="FFFFFF"/>
                </a:highlight>
              </a:rPr>
              <a:t>Here focus on reporting a compact summary of good and bad findings from manual and/or automated analysis. If available, use CWEs in your reporting and risk analysis. </a:t>
            </a:r>
            <a:endParaRPr sz="1200">
              <a:solidFill>
                <a:srgbClr val="606060"/>
              </a:solidFill>
              <a:highlight>
                <a:srgbClr val="FFFFFF"/>
              </a:highlight>
            </a:endParaRPr>
          </a:p>
          <a:p>
            <a:pPr indent="0" lvl="0" marL="0" rtl="0" algn="l">
              <a:spcBef>
                <a:spcPts val="0"/>
              </a:spcBef>
              <a:spcAft>
                <a:spcPts val="0"/>
              </a:spcAft>
              <a:buNone/>
            </a:pPr>
            <a:r>
              <a:t/>
            </a:r>
            <a:endParaRPr sz="1200">
              <a:solidFill>
                <a:srgbClr val="606060"/>
              </a:solidFill>
              <a:highlight>
                <a:srgbClr val="FFFFFF"/>
              </a:highlight>
            </a:endParaRPr>
          </a:p>
          <a:p>
            <a:pPr indent="0" lvl="0" marL="0" rtl="0" algn="l">
              <a:spcBef>
                <a:spcPts val="0"/>
              </a:spcBef>
              <a:spcAft>
                <a:spcPts val="0"/>
              </a:spcAft>
              <a:buNone/>
            </a:pPr>
            <a:r>
              <a:t/>
            </a:r>
            <a:endParaRPr sz="1200">
              <a:solidFill>
                <a:srgbClr val="606060"/>
              </a:solidFill>
              <a:highlight>
                <a:srgbClr val="FFFFFF"/>
              </a:highlight>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7acc506078_0_37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7acc506078_0_37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06060"/>
                </a:solidFill>
                <a:highlight>
                  <a:srgbClr val="FFFFFF"/>
                </a:highlight>
              </a:rPr>
              <a:t>Here focus on reporting a compact summary of good and bad findings from manual and/or automated analysis. If available, use CWEs in your reporting and risk analysis. </a:t>
            </a:r>
            <a:endParaRPr sz="1200">
              <a:solidFill>
                <a:srgbClr val="606060"/>
              </a:solidFill>
              <a:highlight>
                <a:srgbClr val="FFFFFF"/>
              </a:highlight>
            </a:endParaRPr>
          </a:p>
          <a:p>
            <a:pPr indent="0" lvl="0" marL="0" rtl="0" algn="l">
              <a:spcBef>
                <a:spcPts val="0"/>
              </a:spcBef>
              <a:spcAft>
                <a:spcPts val="0"/>
              </a:spcAft>
              <a:buNone/>
            </a:pPr>
            <a:r>
              <a:t/>
            </a:r>
            <a:endParaRPr sz="1200">
              <a:solidFill>
                <a:srgbClr val="606060"/>
              </a:solidFill>
              <a:highlight>
                <a:srgbClr val="FFFFFF"/>
              </a:highlight>
            </a:endParaRPr>
          </a:p>
          <a:p>
            <a:pPr indent="0" lvl="0" marL="0" rtl="0" algn="l">
              <a:spcBef>
                <a:spcPts val="0"/>
              </a:spcBef>
              <a:spcAft>
                <a:spcPts val="0"/>
              </a:spcAft>
              <a:buNone/>
            </a:pPr>
            <a:r>
              <a:t/>
            </a:r>
            <a:endParaRPr sz="1200">
              <a:solidFill>
                <a:srgbClr val="606060"/>
              </a:solidFill>
              <a:highlight>
                <a:srgbClr val="FFFFFF"/>
              </a:highlight>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7acc506078_0_38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7acc506078_0_38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06060"/>
                </a:solidFill>
                <a:highlight>
                  <a:srgbClr val="FFFFFF"/>
                </a:highlight>
              </a:rPr>
              <a:t>Here focus on reporting a compact summary of good and bad findings from manual and/or automated analysis. If available, use CWEs in your reporting and risk analysis. </a:t>
            </a:r>
            <a:endParaRPr sz="1200">
              <a:solidFill>
                <a:srgbClr val="606060"/>
              </a:solidFill>
              <a:highlight>
                <a:srgbClr val="FFFFFF"/>
              </a:highlight>
            </a:endParaRPr>
          </a:p>
          <a:p>
            <a:pPr indent="0" lvl="0" marL="0" rtl="0" algn="l">
              <a:spcBef>
                <a:spcPts val="0"/>
              </a:spcBef>
              <a:spcAft>
                <a:spcPts val="0"/>
              </a:spcAft>
              <a:buNone/>
            </a:pPr>
            <a:r>
              <a:t/>
            </a:r>
            <a:endParaRPr sz="1200">
              <a:solidFill>
                <a:srgbClr val="606060"/>
              </a:solidFill>
              <a:highlight>
                <a:srgbClr val="FFFFFF"/>
              </a:highlight>
            </a:endParaRPr>
          </a:p>
          <a:p>
            <a:pPr indent="0" lvl="0" marL="0" rtl="0" algn="l">
              <a:spcBef>
                <a:spcPts val="0"/>
              </a:spcBef>
              <a:spcAft>
                <a:spcPts val="0"/>
              </a:spcAft>
              <a:buNone/>
            </a:pPr>
            <a:r>
              <a:t/>
            </a:r>
            <a:endParaRPr sz="1200">
              <a:solidFill>
                <a:srgbClr val="606060"/>
              </a:solidFill>
              <a:highlight>
                <a:srgbClr val="FFFFFF"/>
              </a:highlight>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7acc506078_0_7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7acc506078_0_7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06060"/>
                </a:solidFill>
                <a:highlight>
                  <a:srgbClr val="FFFFFF"/>
                </a:highlight>
              </a:rPr>
              <a:t>Here focus on reporting a compact summary of good and bad findings from manual and/or automated analysis. If available, use CWEs in your reporting and risk analysis.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7b5d639e1a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7b5d639e1a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7b64ee4334_3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7b64ee4334_3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6c415b4a5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6c415b4a5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7b5d639e1a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7b5d639e1a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6c415b4a5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6c415b4a5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06060"/>
                </a:solidFill>
                <a:highlight>
                  <a:srgbClr val="FFFFFF"/>
                </a:highlight>
              </a:rPr>
              <a:t>This should be brief. Provide an overview of the software project, its user base and popularity. Then describe the intended software use within your hypothetical scenario. </a:t>
            </a:r>
            <a:endParaRPr sz="1200">
              <a:solidFill>
                <a:srgbClr val="606060"/>
              </a:solidFill>
              <a:highlight>
                <a:srgbClr val="FFFFFF"/>
              </a:highlight>
            </a:endParaRPr>
          </a:p>
          <a:p>
            <a:pPr indent="0" lvl="0" marL="0" rtl="0" algn="l">
              <a:spcBef>
                <a:spcPts val="0"/>
              </a:spcBef>
              <a:spcAft>
                <a:spcPts val="0"/>
              </a:spcAft>
              <a:buNone/>
            </a:pPr>
            <a:r>
              <a:t/>
            </a:r>
            <a:endParaRPr sz="1200">
              <a:solidFill>
                <a:srgbClr val="606060"/>
              </a:solidFill>
              <a:highlight>
                <a:srgbClr val="FFFFFF"/>
              </a:highlight>
            </a:endParaRPr>
          </a:p>
          <a:p>
            <a:pPr indent="0" lvl="0" marL="0" rtl="0" algn="l">
              <a:spcBef>
                <a:spcPts val="0"/>
              </a:spcBef>
              <a:spcAft>
                <a:spcPts val="0"/>
              </a:spcAft>
              <a:buNone/>
            </a:pPr>
            <a:r>
              <a:rPr lang="en" sz="1200"/>
              <a:t>Talking points:</a:t>
            </a:r>
            <a:endParaRPr sz="1200"/>
          </a:p>
          <a:p>
            <a:pPr indent="-304800" lvl="0" marL="457200" rtl="0" algn="l">
              <a:lnSpc>
                <a:spcPct val="115000"/>
              </a:lnSpc>
              <a:spcBef>
                <a:spcPts val="0"/>
              </a:spcBef>
              <a:spcAft>
                <a:spcPts val="0"/>
              </a:spcAft>
              <a:buClr>
                <a:srgbClr val="000000"/>
              </a:buClr>
              <a:buSzPts val="1200"/>
              <a:buChar char="●"/>
            </a:pPr>
            <a:r>
              <a:rPr lang="en" sz="1200"/>
              <a:t>Online password management service</a:t>
            </a:r>
            <a:endParaRPr sz="1200"/>
          </a:p>
          <a:p>
            <a:pPr indent="-304800" lvl="1" marL="914400" rtl="0" algn="l">
              <a:lnSpc>
                <a:spcPct val="115000"/>
              </a:lnSpc>
              <a:spcBef>
                <a:spcPts val="0"/>
              </a:spcBef>
              <a:spcAft>
                <a:spcPts val="0"/>
              </a:spcAft>
              <a:buClr>
                <a:srgbClr val="000000"/>
              </a:buClr>
              <a:buSzPts val="1200"/>
              <a:buChar char="○"/>
            </a:pPr>
            <a:r>
              <a:rPr lang="en" sz="1200"/>
              <a:t>Vault is remotely accessible from cloud </a:t>
            </a:r>
            <a:endParaRPr sz="1200"/>
          </a:p>
          <a:p>
            <a:pPr indent="-304800" lvl="0" marL="457200" rtl="0" algn="l">
              <a:lnSpc>
                <a:spcPct val="115000"/>
              </a:lnSpc>
              <a:spcBef>
                <a:spcPts val="0"/>
              </a:spcBef>
              <a:spcAft>
                <a:spcPts val="0"/>
              </a:spcAft>
              <a:buClr>
                <a:srgbClr val="000000"/>
              </a:buClr>
              <a:buSzPts val="1200"/>
              <a:buChar char="●"/>
            </a:pPr>
            <a:r>
              <a:rPr lang="en" sz="1200"/>
              <a:t>Completely open source software</a:t>
            </a:r>
            <a:endParaRPr sz="1200"/>
          </a:p>
          <a:p>
            <a:pPr indent="-304800" lvl="1" marL="914400" rtl="0" algn="l">
              <a:lnSpc>
                <a:spcPct val="115000"/>
              </a:lnSpc>
              <a:spcBef>
                <a:spcPts val="0"/>
              </a:spcBef>
              <a:spcAft>
                <a:spcPts val="0"/>
              </a:spcAft>
              <a:buClr>
                <a:srgbClr val="000000"/>
              </a:buClr>
              <a:buSzPts val="1200"/>
              <a:buChar char="○"/>
            </a:pPr>
            <a:r>
              <a:rPr lang="en" sz="1200"/>
              <a:t>All Client/Server source is available on Github</a:t>
            </a:r>
            <a:endParaRPr sz="1200"/>
          </a:p>
          <a:p>
            <a:pPr indent="-304800" lvl="0" marL="457200" rtl="0" algn="l">
              <a:lnSpc>
                <a:spcPct val="115000"/>
              </a:lnSpc>
              <a:spcBef>
                <a:spcPts val="0"/>
              </a:spcBef>
              <a:spcAft>
                <a:spcPts val="0"/>
              </a:spcAft>
              <a:buClr>
                <a:srgbClr val="000000"/>
              </a:buClr>
              <a:buSzPts val="1200"/>
              <a:buChar char="●"/>
            </a:pPr>
            <a:r>
              <a:rPr lang="en" sz="1200"/>
              <a:t>Core features for online services are free forever (according to site)</a:t>
            </a:r>
            <a:endParaRPr sz="1200"/>
          </a:p>
          <a:p>
            <a:pPr indent="-304800" lvl="1" marL="914400" rtl="0" algn="l">
              <a:lnSpc>
                <a:spcPct val="115000"/>
              </a:lnSpc>
              <a:spcBef>
                <a:spcPts val="0"/>
              </a:spcBef>
              <a:spcAft>
                <a:spcPts val="0"/>
              </a:spcAft>
              <a:buClr>
                <a:srgbClr val="000000"/>
              </a:buClr>
              <a:buSzPts val="1200"/>
              <a:buChar char="○"/>
            </a:pPr>
            <a:r>
              <a:rPr lang="en" sz="1200"/>
              <a:t>Premium features are available for small annual fee</a:t>
            </a:r>
            <a:endParaRPr sz="1200"/>
          </a:p>
          <a:p>
            <a:pPr indent="-304800" lvl="1" marL="914400" rtl="0" algn="l">
              <a:lnSpc>
                <a:spcPct val="115000"/>
              </a:lnSpc>
              <a:spcBef>
                <a:spcPts val="0"/>
              </a:spcBef>
              <a:spcAft>
                <a:spcPts val="0"/>
              </a:spcAft>
              <a:buClr>
                <a:srgbClr val="000000"/>
              </a:buClr>
              <a:buSzPts val="1200"/>
              <a:buChar char="○"/>
            </a:pPr>
            <a:r>
              <a:rPr lang="en" sz="1200"/>
              <a:t>Commercial features are available as well (secret sharing)</a:t>
            </a:r>
            <a:endParaRPr sz="1200"/>
          </a:p>
          <a:p>
            <a:pPr indent="-304800" lvl="0" marL="457200" rtl="0" algn="l">
              <a:lnSpc>
                <a:spcPct val="115000"/>
              </a:lnSpc>
              <a:spcBef>
                <a:spcPts val="0"/>
              </a:spcBef>
              <a:spcAft>
                <a:spcPts val="0"/>
              </a:spcAft>
              <a:buClr>
                <a:srgbClr val="000000"/>
              </a:buClr>
              <a:buSzPts val="1200"/>
              <a:buChar char="●"/>
            </a:pPr>
            <a:r>
              <a:rPr lang="en" sz="1200"/>
              <a:t>Universally compatible</a:t>
            </a:r>
            <a:endParaRPr sz="1200"/>
          </a:p>
          <a:p>
            <a:pPr indent="-304800" lvl="1" marL="914400" rtl="0" algn="l">
              <a:lnSpc>
                <a:spcPct val="115000"/>
              </a:lnSpc>
              <a:spcBef>
                <a:spcPts val="0"/>
              </a:spcBef>
              <a:spcAft>
                <a:spcPts val="0"/>
              </a:spcAft>
              <a:buClr>
                <a:srgbClr val="000000"/>
              </a:buClr>
              <a:buSzPts val="1200"/>
              <a:buChar char="○"/>
            </a:pPr>
            <a:r>
              <a:rPr lang="en" sz="1200"/>
              <a:t>Desktop - Windows, MacOS, Linux</a:t>
            </a:r>
            <a:endParaRPr sz="1200"/>
          </a:p>
          <a:p>
            <a:pPr indent="-304800" lvl="1" marL="914400" rtl="0" algn="l">
              <a:lnSpc>
                <a:spcPct val="115000"/>
              </a:lnSpc>
              <a:spcBef>
                <a:spcPts val="0"/>
              </a:spcBef>
              <a:spcAft>
                <a:spcPts val="0"/>
              </a:spcAft>
              <a:buClr>
                <a:srgbClr val="000000"/>
              </a:buClr>
              <a:buSzPts val="1200"/>
              <a:buChar char="○"/>
            </a:pPr>
            <a:r>
              <a:rPr lang="en" sz="1200"/>
              <a:t>Web Browsers - Google Chome, Mozilla Firefox, Microsoft Edge, Safari, Opera, and more…</a:t>
            </a:r>
            <a:endParaRPr sz="1200"/>
          </a:p>
          <a:p>
            <a:pPr indent="-304800" lvl="1" marL="914400" rtl="0" algn="l">
              <a:lnSpc>
                <a:spcPct val="115000"/>
              </a:lnSpc>
              <a:spcBef>
                <a:spcPts val="0"/>
              </a:spcBef>
              <a:spcAft>
                <a:spcPts val="0"/>
              </a:spcAft>
              <a:buClr>
                <a:srgbClr val="000000"/>
              </a:buClr>
              <a:buSzPts val="1200"/>
              <a:buChar char="○"/>
            </a:pPr>
            <a:r>
              <a:rPr lang="en" sz="1200"/>
              <a:t>Mobile - Clients for Android and Apple</a:t>
            </a:r>
            <a:endParaRPr sz="1200"/>
          </a:p>
          <a:p>
            <a:pPr indent="-304800" lvl="1" marL="914400" rtl="0" algn="l">
              <a:lnSpc>
                <a:spcPct val="115000"/>
              </a:lnSpc>
              <a:spcBef>
                <a:spcPts val="0"/>
              </a:spcBef>
              <a:spcAft>
                <a:spcPts val="0"/>
              </a:spcAft>
              <a:buClr>
                <a:srgbClr val="000000"/>
              </a:buClr>
              <a:buSzPts val="1200"/>
              <a:buChar char="○"/>
            </a:pPr>
            <a:r>
              <a:rPr lang="en" sz="1200"/>
              <a:t>Command Line - Windows, MacOS, Linux, NPM, more…</a:t>
            </a:r>
            <a:endParaRPr sz="1200"/>
          </a:p>
          <a:p>
            <a:pPr indent="-304800" lvl="1" marL="914400" rtl="0" algn="l">
              <a:lnSpc>
                <a:spcPct val="115000"/>
              </a:lnSpc>
              <a:spcBef>
                <a:spcPts val="0"/>
              </a:spcBef>
              <a:spcAft>
                <a:spcPts val="0"/>
              </a:spcAft>
              <a:buClr>
                <a:schemeClr val="dk2"/>
              </a:buClr>
              <a:buSzPts val="1200"/>
              <a:buChar char="○"/>
            </a:pPr>
            <a:r>
              <a:rPr lang="en" sz="1200"/>
              <a:t>Server side - MSSQL - Windows and Linux, container support</a:t>
            </a:r>
            <a:endParaRPr sz="1200"/>
          </a:p>
          <a:p>
            <a:pPr indent="-304800" lvl="0" marL="457200" rtl="0" algn="l">
              <a:lnSpc>
                <a:spcPct val="115000"/>
              </a:lnSpc>
              <a:spcBef>
                <a:spcPts val="0"/>
              </a:spcBef>
              <a:spcAft>
                <a:spcPts val="0"/>
              </a:spcAft>
              <a:buClr>
                <a:srgbClr val="000000"/>
              </a:buClr>
              <a:buSzPts val="1200"/>
              <a:buChar char="●"/>
            </a:pPr>
            <a:r>
              <a:rPr lang="en" sz="1200"/>
              <a:t>Robust features</a:t>
            </a:r>
            <a:endParaRPr sz="1200"/>
          </a:p>
          <a:p>
            <a:pPr indent="-304800" lvl="1" marL="914400" rtl="0" algn="l">
              <a:lnSpc>
                <a:spcPct val="115000"/>
              </a:lnSpc>
              <a:spcBef>
                <a:spcPts val="0"/>
              </a:spcBef>
              <a:spcAft>
                <a:spcPts val="0"/>
              </a:spcAft>
              <a:buClr>
                <a:srgbClr val="000000"/>
              </a:buClr>
              <a:buSzPts val="1200"/>
              <a:buChar char="○"/>
            </a:pPr>
            <a:r>
              <a:rPr lang="en" sz="1200"/>
              <a:t>Auto-fill, match detection, secret sharing (Asymmetric/public key crypto) complex password generation,...</a:t>
            </a:r>
            <a:endParaRPr sz="1200"/>
          </a:p>
          <a:p>
            <a:pPr indent="-304800" lvl="0" marL="457200" rtl="0" algn="l">
              <a:lnSpc>
                <a:spcPct val="115000"/>
              </a:lnSpc>
              <a:spcBef>
                <a:spcPts val="0"/>
              </a:spcBef>
              <a:spcAft>
                <a:spcPts val="0"/>
              </a:spcAft>
              <a:buClr>
                <a:srgbClr val="000000"/>
              </a:buClr>
              <a:buSzPts val="1200"/>
              <a:buChar char="●"/>
            </a:pPr>
            <a:r>
              <a:rPr lang="en" sz="1200"/>
              <a:t>Good reputation for security</a:t>
            </a:r>
            <a:endParaRPr sz="1200"/>
          </a:p>
          <a:p>
            <a:pPr indent="-304800" lvl="1" marL="914400" rtl="0" algn="l">
              <a:lnSpc>
                <a:spcPct val="115000"/>
              </a:lnSpc>
              <a:spcBef>
                <a:spcPts val="0"/>
              </a:spcBef>
              <a:spcAft>
                <a:spcPts val="0"/>
              </a:spcAft>
              <a:buClr>
                <a:srgbClr val="000000"/>
              </a:buClr>
              <a:buSzPts val="1200"/>
              <a:buChar char="○"/>
            </a:pPr>
            <a:r>
              <a:rPr lang="en" sz="1200"/>
              <a:t>Sensitive data encrypted client-side</a:t>
            </a:r>
            <a:endParaRPr sz="1200"/>
          </a:p>
          <a:p>
            <a:pPr indent="-304800" lvl="1" marL="914400" rtl="0" algn="l">
              <a:lnSpc>
                <a:spcPct val="115000"/>
              </a:lnSpc>
              <a:spcBef>
                <a:spcPts val="0"/>
              </a:spcBef>
              <a:spcAft>
                <a:spcPts val="0"/>
              </a:spcAft>
              <a:buClr>
                <a:srgbClr val="000000"/>
              </a:buClr>
              <a:buSzPts val="1200"/>
              <a:buChar char="○"/>
            </a:pPr>
            <a:r>
              <a:rPr lang="en" sz="1200"/>
              <a:t>Server side only stores encrypted vault data, does not decrypt</a:t>
            </a:r>
            <a:endParaRPr sz="1200"/>
          </a:p>
          <a:p>
            <a:pPr indent="-304800" lvl="1" marL="914400" rtl="0" algn="l">
              <a:lnSpc>
                <a:spcPct val="115000"/>
              </a:lnSpc>
              <a:spcBef>
                <a:spcPts val="0"/>
              </a:spcBef>
              <a:spcAft>
                <a:spcPts val="0"/>
              </a:spcAft>
              <a:buClr>
                <a:srgbClr val="000000"/>
              </a:buClr>
              <a:buSzPts val="1200"/>
              <a:buChar char="○"/>
            </a:pPr>
            <a:r>
              <a:rPr lang="en" sz="1200"/>
              <a:t>Data can only be decrypted with master password chosen by end user</a:t>
            </a:r>
            <a:endParaRPr sz="1200"/>
          </a:p>
          <a:p>
            <a:pPr indent="-304800" lvl="2" marL="1371600" rtl="0" algn="l">
              <a:lnSpc>
                <a:spcPct val="115000"/>
              </a:lnSpc>
              <a:spcBef>
                <a:spcPts val="0"/>
              </a:spcBef>
              <a:spcAft>
                <a:spcPts val="0"/>
              </a:spcAft>
              <a:buClr>
                <a:srgbClr val="000000"/>
              </a:buClr>
              <a:buSzPts val="1200"/>
              <a:buChar char="■"/>
            </a:pPr>
            <a:r>
              <a:rPr lang="en" sz="1200"/>
              <a:t>No backdoors or vault recovery if master password is lost</a:t>
            </a:r>
            <a:endParaRPr sz="1200"/>
          </a:p>
          <a:p>
            <a:pPr indent="-304800" lvl="1" marL="914400" rtl="0" algn="l">
              <a:lnSpc>
                <a:spcPct val="115000"/>
              </a:lnSpc>
              <a:spcBef>
                <a:spcPts val="0"/>
              </a:spcBef>
              <a:spcAft>
                <a:spcPts val="0"/>
              </a:spcAft>
              <a:buClr>
                <a:srgbClr val="000000"/>
              </a:buClr>
              <a:buSzPts val="1200"/>
              <a:buChar char="○"/>
            </a:pPr>
            <a:r>
              <a:rPr lang="en" sz="1200"/>
              <a:t>Audited by third party company that specializes in security code reviews</a:t>
            </a:r>
            <a:endParaRPr sz="1200"/>
          </a:p>
          <a:p>
            <a:pPr indent="0" lvl="0" marL="0" rtl="0" algn="l">
              <a:spcBef>
                <a:spcPts val="1600"/>
              </a:spcBef>
              <a:spcAft>
                <a:spcPts val="0"/>
              </a:spcAft>
              <a:buNone/>
            </a:pPr>
            <a:r>
              <a:t/>
            </a:r>
            <a:endParaRPr sz="1200"/>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6c415b4a5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6c415b4a5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06060"/>
                </a:solidFill>
                <a:highlight>
                  <a:srgbClr val="FFFFFF"/>
                </a:highlight>
              </a:rPr>
              <a:t>At the end include an overall trustworthiness recommendation for your selected project in your hypothetical environment. Finally, you may reflect on the methods we learned in class and their usefulness to generate assurance for your project.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6c415b4a52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6c415b4a52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7b64ee4334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7b64ee4334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7b64ee4334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7b64ee4334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7b64ee4334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7b64ee4334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7b64ee4334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7b64ee4334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6c415b4a5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6c415b4a5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06060"/>
                </a:solidFill>
                <a:highlight>
                  <a:srgbClr val="FFFFFF"/>
                </a:highlight>
              </a:rPr>
              <a:t>Highlight the top level claims in your assurance cases. Then for each claim, enumerate the evidence from requirements, assurance case, design or code analysis which allows you to support or reject the claim. You may also conclude that the claim needs further investigation. This analysis can be much larger than the assurance case refinements that you previously developed. Avoid showing visualizations of the assurance case that are hard to read in a slideshow format.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6c415b4a52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6c415b4a52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06060"/>
                </a:solidFill>
                <a:highlight>
                  <a:srgbClr val="FFFFFF"/>
                </a:highlight>
              </a:rPr>
              <a:t>Highlight the top level claims in your assurance cases. Then for each claim, enumerate the evidence from requirements, assurance case, design or code analysis which allows you to support or reject the claim. You may also conclude that the claim needs further investigation. This analysis can be much larger than the assurance case refinements that you previously developed. Avoid showing visualizations of the assurance case that are hard to read in a slideshow format.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6c415b4a5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6c415b4a5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06060"/>
                </a:solidFill>
                <a:highlight>
                  <a:srgbClr val="FFFFFF"/>
                </a:highlight>
              </a:rPr>
              <a:t>In this part you highlight missing requirements or design changes that were discovered from your analysis. If this is already covered in the previous part then you may skip it.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7acc50607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7acc50607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06060"/>
                </a:solidFill>
                <a:highlight>
                  <a:srgbClr val="FFFFFF"/>
                </a:highlight>
              </a:rPr>
              <a:t>Here focus on reporting a compact summary of good and bad findings from manual and/or automated analysis. If available, use CWEs in your reporting and risk analysis.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7acc506078_0_9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7acc506078_0_9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06060"/>
                </a:solidFill>
                <a:highlight>
                  <a:srgbClr val="FFFFFF"/>
                </a:highlight>
              </a:rPr>
              <a:t>Here focus on reporting a compact summary of good and bad findings from manual and/or automated analysis. If available, use CWEs in your reporting and risk analysis.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7acc50607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7acc50607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06060"/>
                </a:solidFill>
                <a:highlight>
                  <a:srgbClr val="FFFFFF"/>
                </a:highlight>
              </a:rPr>
              <a:t>Here focus on reporting a compact summary of good and bad findings from manual and/or automated analysis. If available, use CWEs in your reporting and risk analysis. </a:t>
            </a:r>
            <a:endParaRPr sz="1200">
              <a:solidFill>
                <a:srgbClr val="606060"/>
              </a:solidFill>
              <a:highlight>
                <a:srgbClr val="FFFFFF"/>
              </a:highlight>
            </a:endParaRPr>
          </a:p>
          <a:p>
            <a:pPr indent="0" lvl="0" marL="0" rtl="0" algn="l">
              <a:spcBef>
                <a:spcPts val="0"/>
              </a:spcBef>
              <a:spcAft>
                <a:spcPts val="0"/>
              </a:spcAft>
              <a:buNone/>
            </a:pPr>
            <a:r>
              <a:t/>
            </a:r>
            <a:endParaRPr sz="1200">
              <a:solidFill>
                <a:srgbClr val="606060"/>
              </a:solidFill>
              <a:highlight>
                <a:srgbClr val="FFFFFF"/>
              </a:highlight>
            </a:endParaRPr>
          </a:p>
          <a:p>
            <a:pPr indent="-304800" lvl="0" marL="457200" rtl="0" algn="l">
              <a:spcBef>
                <a:spcPts val="0"/>
              </a:spcBef>
              <a:spcAft>
                <a:spcPts val="0"/>
              </a:spcAft>
              <a:buClr>
                <a:srgbClr val="606060"/>
              </a:buClr>
              <a:buSzPts val="1200"/>
              <a:buChar char="●"/>
            </a:pPr>
            <a:r>
              <a:rPr lang="en" sz="1200">
                <a:solidFill>
                  <a:srgbClr val="606060"/>
                </a:solidFill>
                <a:highlight>
                  <a:srgbClr val="FFFFFF"/>
                </a:highlight>
              </a:rPr>
              <a:t>Master Password is only known to end user</a:t>
            </a:r>
            <a:endParaRPr sz="1200">
              <a:solidFill>
                <a:srgbClr val="606060"/>
              </a:solidFill>
              <a:highlight>
                <a:srgbClr val="FFFFFF"/>
              </a:highlight>
            </a:endParaRPr>
          </a:p>
          <a:p>
            <a:pPr indent="-304800" lvl="0" marL="457200" rtl="0" algn="l">
              <a:spcBef>
                <a:spcPts val="0"/>
              </a:spcBef>
              <a:spcAft>
                <a:spcPts val="0"/>
              </a:spcAft>
              <a:buClr>
                <a:srgbClr val="606060"/>
              </a:buClr>
              <a:buSzPts val="1200"/>
              <a:buChar char="●"/>
            </a:pPr>
            <a:r>
              <a:rPr lang="en" sz="1200">
                <a:solidFill>
                  <a:srgbClr val="606060"/>
                </a:solidFill>
                <a:highlight>
                  <a:srgbClr val="FFFFFF"/>
                </a:highlight>
              </a:rPr>
              <a:t>Minimum password length of 8 characters is enforced server side</a:t>
            </a:r>
            <a:endParaRPr sz="1200">
              <a:solidFill>
                <a:srgbClr val="606060"/>
              </a:solidFill>
              <a:highlight>
                <a:srgbClr val="FFFFFF"/>
              </a:highlight>
            </a:endParaRPr>
          </a:p>
          <a:p>
            <a:pPr indent="-304800" lvl="0" marL="457200" rtl="0" algn="l">
              <a:spcBef>
                <a:spcPts val="0"/>
              </a:spcBef>
              <a:spcAft>
                <a:spcPts val="0"/>
              </a:spcAft>
              <a:buClr>
                <a:srgbClr val="606060"/>
              </a:buClr>
              <a:buSzPts val="1200"/>
              <a:buChar char="●"/>
            </a:pPr>
            <a:r>
              <a:rPr lang="en" sz="1200">
                <a:solidFill>
                  <a:srgbClr val="606060"/>
                </a:solidFill>
                <a:highlight>
                  <a:srgbClr val="FFFFFF"/>
                </a:highlight>
              </a:rPr>
              <a:t>Does not enforce use of strong passwords (complexity, easy to guess)</a:t>
            </a:r>
            <a:endParaRPr sz="1200">
              <a:solidFill>
                <a:srgbClr val="606060"/>
              </a:solidFill>
              <a:highlight>
                <a:srgbClr val="FFFFFF"/>
              </a:highligh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7acc506078_0_2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7acc506078_0_2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06060"/>
                </a:solidFill>
                <a:highlight>
                  <a:srgbClr val="FFFFFF"/>
                </a:highlight>
              </a:rPr>
              <a:t>Here focus on reporting a compact summary of good and bad findings from manual and/or automated analysis. If available, use CWEs in your reporting and risk analysis. </a:t>
            </a:r>
            <a:endParaRPr sz="1200">
              <a:solidFill>
                <a:srgbClr val="606060"/>
              </a:solidFill>
              <a:highlight>
                <a:srgbClr val="FFFFFF"/>
              </a:highlight>
            </a:endParaRPr>
          </a:p>
          <a:p>
            <a:pPr indent="0" lvl="0" marL="0" rtl="0" algn="l">
              <a:spcBef>
                <a:spcPts val="0"/>
              </a:spcBef>
              <a:spcAft>
                <a:spcPts val="0"/>
              </a:spcAft>
              <a:buNone/>
            </a:pPr>
            <a:r>
              <a:t/>
            </a:r>
            <a:endParaRPr sz="1200">
              <a:solidFill>
                <a:srgbClr val="606060"/>
              </a:solidFill>
              <a:highlight>
                <a:srgbClr val="FFFFFF"/>
              </a:highligh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cwe.mitre.org/data/definitions/916.html" TargetMode="External"/><Relationship Id="rId4" Type="http://schemas.openxmlformats.org/officeDocument/2006/relationships/hyperlink" Target="https://cheatsheetseries.owasp.org/cheatsheets/Password_Storage_Cheat_Sheet.html" TargetMode="External"/><Relationship Id="rId5" Type="http://schemas.openxmlformats.org/officeDocument/2006/relationships/hyperlink" Target="https://pages.nist.gov/800-63-3/sp800-63b.html" TargetMode="External"/><Relationship Id="rId6" Type="http://schemas.openxmlformats.org/officeDocument/2006/relationships/hyperlink" Target="https://cheatsheetseries.owasp.org/cheatsheets/Password_Storage_Cheat_Sheet.htm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cwe.mitre.org/data/definitions/916.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cwe.mitre.org/data/definitions/522.htm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cwe.mitre.org/data/definitions/522.html"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cwe.mitre.org/data/definitions/522.htm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cwe.mitre.org/data/definitions/916.html" TargetMode="External"/><Relationship Id="rId4" Type="http://schemas.openxmlformats.org/officeDocument/2006/relationships/hyperlink" Target="https://rules.sonarsource.com/typescript/RSPEC-4790" TargetMode="External"/><Relationship Id="rId9" Type="http://schemas.openxmlformats.org/officeDocument/2006/relationships/hyperlink" Target="https://www.owasp.org/index.php/Regular_expression_Denial_of_Service_-_ReDoS#Examples" TargetMode="External"/><Relationship Id="rId5" Type="http://schemas.openxmlformats.org/officeDocument/2006/relationships/hyperlink" Target="https://cheatsheetseries.owasp.org/cheatsheets/Password_Storage_Cheat_Sheet.html" TargetMode="External"/><Relationship Id="rId6" Type="http://schemas.openxmlformats.org/officeDocument/2006/relationships/hyperlink" Target="https://cwe.mitre.org/data/definitions/624.html" TargetMode="External"/><Relationship Id="rId7" Type="http://schemas.openxmlformats.org/officeDocument/2006/relationships/hyperlink" Target="https://rules.sonarsource.com/typescript/RSPEC-4784" TargetMode="External"/><Relationship Id="rId8" Type="http://schemas.openxmlformats.org/officeDocument/2006/relationships/hyperlink" Target="https://www.owasp.org/index.php/Regular_expression_Denial_of_Service_-_ReDoS#Evil_Regexe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cwe.mitre.org/data/definitions/88.html" TargetMode="External"/><Relationship Id="rId4" Type="http://schemas.openxmlformats.org/officeDocument/2006/relationships/hyperlink" Target="https://rules.sonarsource.com/typescript/RSPEC-4823"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community.bitwarden.com/t/pre-hashing-passwords/9329"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cdn.bitwarden.net/misc/Bitwarden%20Security%20Assessment%20Report%20-%20v2.pdf"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help.bitwarden.com/article/what-encryption-is-used/" TargetMode="External"/><Relationship Id="rId4" Type="http://schemas.openxmlformats.org/officeDocument/2006/relationships/hyperlink" Target="https://cdn.bitwarden.net/misc/Bitwarden%20Security%20Assessment%20Report.pdf" TargetMode="External"/><Relationship Id="rId5" Type="http://schemas.openxmlformats.org/officeDocument/2006/relationships/hyperlink" Target="https://hackerone.com/bitwarden/" TargetMode="External"/><Relationship Id="rId6" Type="http://schemas.openxmlformats.org/officeDocument/2006/relationships/hyperlink" Target="https://www.ssllabs.com/ssltest/index.html" TargetMode="External"/><Relationship Id="rId7" Type="http://schemas.openxmlformats.org/officeDocument/2006/relationships/hyperlink" Target="https://vault.bitwarden.com/#/register" TargetMode="External"/><Relationship Id="rId8" Type="http://schemas.openxmlformats.org/officeDocument/2006/relationships/hyperlink" Target="https://help.bitwarden.com/article/setup-two-step-logi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help.bitwarden.com/article/forgot-master-password/" TargetMode="External"/><Relationship Id="rId4" Type="http://schemas.openxmlformats.org/officeDocument/2006/relationships/hyperlink" Target="https://help.bitwarden.com/article/how-is-data-securely-transmitted-and-stored/" TargetMode="External"/><Relationship Id="rId5" Type="http://schemas.openxmlformats.org/officeDocument/2006/relationships/hyperlink" Target="https://community.bitwarden.com/t/any-thoughts-on-this-independent-security-study-apparently-all-the-major-pw-managers-are-insecure/4663/7" TargetMode="External"/><Relationship Id="rId6" Type="http://schemas.openxmlformats.org/officeDocument/2006/relationships/hyperlink" Target="https://help.bitwarden.com/article/cloud-server-security/" TargetMode="External"/><Relationship Id="rId7" Type="http://schemas.openxmlformats.org/officeDocument/2006/relationships/hyperlink" Target="https://help.bitwarden.com/article/backup-on-premis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cwe.mitre.org/data/definitions/521.html" TargetMode="External"/><Relationship Id="rId4" Type="http://schemas.openxmlformats.org/officeDocument/2006/relationships/hyperlink" Target="https://pages.nist.gov/800-63-3/sp800-63b.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cwe.mitre.org/data/definitions/521.html"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3"/>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Georgia"/>
                <a:ea typeface="Georgia"/>
                <a:cs typeface="Georgia"/>
                <a:sym typeface="Georgia"/>
              </a:rPr>
              <a:t>GotRoot?</a:t>
            </a:r>
            <a:endParaRPr>
              <a:latin typeface="Georgia"/>
              <a:ea typeface="Georgia"/>
              <a:cs typeface="Georgia"/>
              <a:sym typeface="Georgia"/>
            </a:endParaRPr>
          </a:p>
        </p:txBody>
      </p:sp>
      <p:sp>
        <p:nvSpPr>
          <p:cNvPr id="68" name="Google Shape;68;p13"/>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t>Software Assurance</a:t>
            </a:r>
            <a:endParaRPr sz="1400"/>
          </a:p>
          <a:p>
            <a:pPr indent="0" lvl="0" marL="0" rtl="0" algn="ctr">
              <a:spcBef>
                <a:spcPts val="0"/>
              </a:spcBef>
              <a:spcAft>
                <a:spcPts val="0"/>
              </a:spcAft>
              <a:buNone/>
            </a:pPr>
            <a:r>
              <a:rPr lang="en" sz="1400"/>
              <a:t>Fall 2019</a:t>
            </a:r>
            <a:endParaRPr sz="1400"/>
          </a:p>
          <a:p>
            <a:pPr indent="0" lvl="0" marL="0" rtl="0" algn="ctr">
              <a:spcBef>
                <a:spcPts val="0"/>
              </a:spcBef>
              <a:spcAft>
                <a:spcPts val="0"/>
              </a:spcAft>
              <a:buNone/>
            </a:pPr>
            <a:r>
              <a:rPr lang="en" sz="1400"/>
              <a:t>Dr. Gandhi</a:t>
            </a:r>
            <a:endParaRPr sz="1400"/>
          </a:p>
        </p:txBody>
      </p:sp>
      <p:sp>
        <p:nvSpPr>
          <p:cNvPr id="69" name="Google Shape;69;p13"/>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Robert Ernewein</a:t>
            </a:r>
            <a:endParaRPr/>
          </a:p>
          <a:p>
            <a:pPr indent="0" lvl="0" marL="0" rtl="0" algn="l">
              <a:spcBef>
                <a:spcPts val="1600"/>
              </a:spcBef>
              <a:spcAft>
                <a:spcPts val="0"/>
              </a:spcAft>
              <a:buNone/>
            </a:pPr>
            <a:r>
              <a:rPr lang="en"/>
              <a:t>Scott French</a:t>
            </a:r>
            <a:endParaRPr/>
          </a:p>
          <a:p>
            <a:pPr indent="0" lvl="0" marL="0" rtl="0" algn="l">
              <a:spcBef>
                <a:spcPts val="1600"/>
              </a:spcBef>
              <a:spcAft>
                <a:spcPts val="0"/>
              </a:spcAft>
              <a:buNone/>
            </a:pPr>
            <a:r>
              <a:rPr lang="en"/>
              <a:t>Toussia Minoungou</a:t>
            </a:r>
            <a:endParaRPr/>
          </a:p>
          <a:p>
            <a:pPr indent="0" lvl="0" marL="0" rtl="0" algn="l">
              <a:spcBef>
                <a:spcPts val="1600"/>
              </a:spcBef>
              <a:spcAft>
                <a:spcPts val="1600"/>
              </a:spcAft>
              <a:buNone/>
            </a:pPr>
            <a:r>
              <a:rPr lang="en"/>
              <a:t>Casey Schmitz</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Findings - Manual Analysis Results</a:t>
            </a:r>
            <a:endParaRPr/>
          </a:p>
        </p:txBody>
      </p:sp>
      <p:sp>
        <p:nvSpPr>
          <p:cNvPr id="124" name="Google Shape;124;p22"/>
          <p:cNvSpPr txBox="1"/>
          <p:nvPr>
            <p:ph idx="1" type="body"/>
          </p:nvPr>
        </p:nvSpPr>
        <p:spPr>
          <a:xfrm>
            <a:off x="370050" y="1939000"/>
            <a:ext cx="8520600" cy="279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606060"/>
                </a:solidFill>
              </a:rPr>
              <a:t>Password Storage </a:t>
            </a:r>
            <a:r>
              <a:rPr b="1" lang="en"/>
              <a:t>(</a:t>
            </a:r>
            <a:r>
              <a:rPr b="1" lang="en" u="sng">
                <a:solidFill>
                  <a:schemeClr val="accent5"/>
                </a:solidFill>
                <a:hlinkClick r:id="rId3"/>
              </a:rPr>
              <a:t>CWE-916</a:t>
            </a:r>
            <a:r>
              <a:rPr b="1" lang="en"/>
              <a:t>)</a:t>
            </a:r>
            <a:endParaRPr b="1">
              <a:solidFill>
                <a:srgbClr val="606060"/>
              </a:solidFill>
            </a:endParaRPr>
          </a:p>
          <a:p>
            <a:pPr indent="-342900" lvl="0" marL="457200" rtl="0" algn="l">
              <a:spcBef>
                <a:spcPts val="1600"/>
              </a:spcBef>
              <a:spcAft>
                <a:spcPts val="0"/>
              </a:spcAft>
              <a:buClr>
                <a:srgbClr val="606060"/>
              </a:buClr>
              <a:buSzPts val="1800"/>
              <a:buChar char="●"/>
            </a:pPr>
            <a:r>
              <a:rPr lang="en">
                <a:solidFill>
                  <a:srgbClr val="606060"/>
                </a:solidFill>
              </a:rPr>
              <a:t>Bitwarden use PBKDF2 for its Key Derivation Function</a:t>
            </a:r>
            <a:endParaRPr>
              <a:solidFill>
                <a:srgbClr val="606060"/>
              </a:solidFill>
            </a:endParaRPr>
          </a:p>
          <a:p>
            <a:pPr indent="-342900" lvl="1" marL="914400" rtl="0" algn="l">
              <a:spcBef>
                <a:spcPts val="0"/>
              </a:spcBef>
              <a:spcAft>
                <a:spcPts val="0"/>
              </a:spcAft>
              <a:buClr>
                <a:srgbClr val="606060"/>
              </a:buClr>
              <a:buSzPts val="1800"/>
              <a:buChar char="○"/>
            </a:pPr>
            <a:r>
              <a:rPr lang="en" sz="1800" u="sng">
                <a:solidFill>
                  <a:schemeClr val="accent5"/>
                </a:solidFill>
                <a:hlinkClick r:id="rId4"/>
              </a:rPr>
              <a:t>OWASP</a:t>
            </a:r>
            <a:r>
              <a:rPr lang="en" sz="1800">
                <a:solidFill>
                  <a:srgbClr val="606060"/>
                </a:solidFill>
              </a:rPr>
              <a:t> - Argon2 should be first choice</a:t>
            </a:r>
            <a:endParaRPr sz="1800">
              <a:solidFill>
                <a:srgbClr val="606060"/>
              </a:solidFill>
            </a:endParaRPr>
          </a:p>
          <a:p>
            <a:pPr indent="-342900" lvl="0" marL="457200" rtl="0" algn="l">
              <a:spcBef>
                <a:spcPts val="0"/>
              </a:spcBef>
              <a:spcAft>
                <a:spcPts val="0"/>
              </a:spcAft>
              <a:buClr>
                <a:srgbClr val="606060"/>
              </a:buClr>
              <a:buSzPts val="1800"/>
              <a:buChar char="●"/>
            </a:pPr>
            <a:r>
              <a:rPr lang="en">
                <a:solidFill>
                  <a:srgbClr val="606060"/>
                </a:solidFill>
              </a:rPr>
              <a:t>Minimum iterations of 5000 is enforced in code</a:t>
            </a:r>
            <a:endParaRPr>
              <a:solidFill>
                <a:srgbClr val="606060"/>
              </a:solidFill>
            </a:endParaRPr>
          </a:p>
          <a:p>
            <a:pPr indent="-342900" lvl="1" marL="914400" rtl="0" algn="l">
              <a:spcBef>
                <a:spcPts val="0"/>
              </a:spcBef>
              <a:spcAft>
                <a:spcPts val="0"/>
              </a:spcAft>
              <a:buClr>
                <a:srgbClr val="606060"/>
              </a:buClr>
              <a:buSzPts val="1800"/>
              <a:buChar char="○"/>
            </a:pPr>
            <a:r>
              <a:rPr lang="en" sz="1800" u="sng">
                <a:solidFill>
                  <a:schemeClr val="accent5"/>
                </a:solidFill>
                <a:hlinkClick r:id="rId5"/>
              </a:rPr>
              <a:t>NIST SP800-63b</a:t>
            </a:r>
            <a:r>
              <a:rPr lang="en" sz="1800">
                <a:solidFill>
                  <a:srgbClr val="606060"/>
                </a:solidFill>
              </a:rPr>
              <a:t> - min should be &gt;= 10K</a:t>
            </a:r>
            <a:endParaRPr sz="1800">
              <a:solidFill>
                <a:srgbClr val="606060"/>
              </a:solidFill>
            </a:endParaRPr>
          </a:p>
          <a:p>
            <a:pPr indent="-342900" lvl="0" marL="457200" rtl="0" algn="l">
              <a:spcBef>
                <a:spcPts val="0"/>
              </a:spcBef>
              <a:spcAft>
                <a:spcPts val="0"/>
              </a:spcAft>
              <a:buClr>
                <a:srgbClr val="606060"/>
              </a:buClr>
              <a:buSzPts val="1800"/>
              <a:buChar char="●"/>
            </a:pPr>
            <a:r>
              <a:rPr lang="en">
                <a:solidFill>
                  <a:srgbClr val="606060"/>
                </a:solidFill>
              </a:rPr>
              <a:t>Bitwarden uses email for key derivation salt</a:t>
            </a:r>
            <a:endParaRPr>
              <a:solidFill>
                <a:srgbClr val="606060"/>
              </a:solidFill>
            </a:endParaRPr>
          </a:p>
          <a:p>
            <a:pPr indent="-342900" lvl="1" marL="914400" rtl="0" algn="l">
              <a:spcBef>
                <a:spcPts val="0"/>
              </a:spcBef>
              <a:spcAft>
                <a:spcPts val="0"/>
              </a:spcAft>
              <a:buClr>
                <a:srgbClr val="606060"/>
              </a:buClr>
              <a:buSzPts val="1800"/>
              <a:buChar char="○"/>
            </a:pPr>
            <a:r>
              <a:rPr lang="en" sz="1800" u="sng">
                <a:solidFill>
                  <a:schemeClr val="hlink"/>
                </a:solidFill>
                <a:hlinkClick r:id="rId6"/>
              </a:rPr>
              <a:t>OWASP</a:t>
            </a:r>
            <a:r>
              <a:rPr lang="en" sz="1800">
                <a:solidFill>
                  <a:srgbClr val="606060"/>
                </a:solidFill>
              </a:rPr>
              <a:t> - salt should be </a:t>
            </a:r>
            <a:r>
              <a:rPr lang="en" sz="1800">
                <a:solidFill>
                  <a:srgbClr val="606060"/>
                </a:solidFill>
              </a:rPr>
              <a:t>cryptographically-strong random data, and minimum of 15 characters long</a:t>
            </a:r>
            <a:endParaRPr sz="1800">
              <a:solidFill>
                <a:srgbClr val="60606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Findings - Manual Analysis Results</a:t>
            </a:r>
            <a:endParaRPr/>
          </a:p>
        </p:txBody>
      </p:sp>
      <p:sp>
        <p:nvSpPr>
          <p:cNvPr id="130" name="Google Shape;130;p23"/>
          <p:cNvSpPr txBox="1"/>
          <p:nvPr>
            <p:ph idx="1" type="body"/>
          </p:nvPr>
        </p:nvSpPr>
        <p:spPr>
          <a:xfrm>
            <a:off x="370050" y="1939000"/>
            <a:ext cx="8520600" cy="252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Password Storage (</a:t>
            </a:r>
            <a:r>
              <a:rPr b="1" lang="en" u="sng">
                <a:solidFill>
                  <a:schemeClr val="accent5"/>
                </a:solidFill>
                <a:hlinkClick r:id="rId3"/>
              </a:rPr>
              <a:t>CWE-916</a:t>
            </a:r>
            <a:r>
              <a:rPr b="1" lang="en"/>
              <a:t>) recommendations:</a:t>
            </a:r>
            <a:endParaRPr b="1"/>
          </a:p>
          <a:p>
            <a:pPr indent="-342900" lvl="0" marL="457200" rtl="0" algn="l">
              <a:spcBef>
                <a:spcPts val="1600"/>
              </a:spcBef>
              <a:spcAft>
                <a:spcPts val="0"/>
              </a:spcAft>
              <a:buClr>
                <a:srgbClr val="606060"/>
              </a:buClr>
              <a:buSzPts val="1800"/>
              <a:buChar char="●"/>
            </a:pPr>
            <a:r>
              <a:rPr lang="en">
                <a:solidFill>
                  <a:srgbClr val="606060"/>
                </a:solidFill>
              </a:rPr>
              <a:t>Support other KDFs such as Argon2. We see evidence in code </a:t>
            </a:r>
            <a:r>
              <a:rPr lang="en">
                <a:solidFill>
                  <a:srgbClr val="606060"/>
                </a:solidFill>
              </a:rPr>
              <a:t>Bitwarden is already anticipating using multiple KDFs functions in the future, but for now it’s only PBKDF2</a:t>
            </a:r>
            <a:endParaRPr>
              <a:solidFill>
                <a:srgbClr val="606060"/>
              </a:solidFill>
            </a:endParaRPr>
          </a:p>
          <a:p>
            <a:pPr indent="-342900" lvl="0" marL="457200" rtl="0" algn="l">
              <a:spcBef>
                <a:spcPts val="0"/>
              </a:spcBef>
              <a:spcAft>
                <a:spcPts val="0"/>
              </a:spcAft>
              <a:buClr>
                <a:srgbClr val="606060"/>
              </a:buClr>
              <a:buSzPts val="1800"/>
              <a:buChar char="●"/>
            </a:pPr>
            <a:r>
              <a:rPr lang="en">
                <a:solidFill>
                  <a:srgbClr val="606060"/>
                </a:solidFill>
              </a:rPr>
              <a:t>Raise minimum iterations to acceptable minimum based on today’s hardware</a:t>
            </a:r>
            <a:endParaRPr>
              <a:solidFill>
                <a:srgbClr val="606060"/>
              </a:solidFill>
            </a:endParaRPr>
          </a:p>
          <a:p>
            <a:pPr indent="-342900" lvl="0" marL="457200" rtl="0" algn="l">
              <a:spcBef>
                <a:spcPts val="0"/>
              </a:spcBef>
              <a:spcAft>
                <a:spcPts val="0"/>
              </a:spcAft>
              <a:buClr>
                <a:srgbClr val="606060"/>
              </a:buClr>
              <a:buSzPts val="1800"/>
              <a:buChar char="●"/>
            </a:pPr>
            <a:r>
              <a:rPr lang="en">
                <a:solidFill>
                  <a:srgbClr val="606060"/>
                </a:solidFill>
              </a:rPr>
              <a:t>Use </a:t>
            </a:r>
            <a:r>
              <a:rPr lang="en">
                <a:solidFill>
                  <a:srgbClr val="606060"/>
                </a:solidFill>
              </a:rPr>
              <a:t>cryptographically-strong salts for KDFs that require them</a:t>
            </a:r>
            <a:endParaRPr>
              <a:solidFill>
                <a:srgbClr val="60606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Findings - Manual Analysis Results</a:t>
            </a:r>
            <a:endParaRPr/>
          </a:p>
        </p:txBody>
      </p:sp>
      <p:sp>
        <p:nvSpPr>
          <p:cNvPr id="136" name="Google Shape;136;p24"/>
          <p:cNvSpPr txBox="1"/>
          <p:nvPr>
            <p:ph idx="1" type="body"/>
          </p:nvPr>
        </p:nvSpPr>
        <p:spPr>
          <a:xfrm>
            <a:off x="311700" y="1939000"/>
            <a:ext cx="8520600" cy="249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606060"/>
                </a:solidFill>
              </a:rPr>
              <a:t>Insufficiently Protected Credentials (</a:t>
            </a:r>
            <a:r>
              <a:rPr b="1" lang="en" u="sng">
                <a:solidFill>
                  <a:schemeClr val="hlink"/>
                </a:solidFill>
                <a:hlinkClick r:id="rId3"/>
              </a:rPr>
              <a:t>CWE 522</a:t>
            </a:r>
            <a:r>
              <a:rPr b="1" lang="en">
                <a:solidFill>
                  <a:srgbClr val="606060"/>
                </a:solidFill>
              </a:rPr>
              <a:t>)</a:t>
            </a:r>
            <a:endParaRPr b="1">
              <a:solidFill>
                <a:srgbClr val="606060"/>
              </a:solidFill>
            </a:endParaRPr>
          </a:p>
          <a:p>
            <a:pPr indent="-342900" lvl="0" marL="457200" rtl="0" algn="l">
              <a:spcBef>
                <a:spcPts val="1600"/>
              </a:spcBef>
              <a:spcAft>
                <a:spcPts val="0"/>
              </a:spcAft>
              <a:buClr>
                <a:srgbClr val="606060"/>
              </a:buClr>
              <a:buSzPts val="1800"/>
              <a:buChar char="●"/>
            </a:pPr>
            <a:r>
              <a:rPr lang="en">
                <a:solidFill>
                  <a:srgbClr val="606060"/>
                </a:solidFill>
              </a:rPr>
              <a:t>Bitwarden’s command line tool supports passing master password (as well as session ID) as command line argument</a:t>
            </a:r>
            <a:endParaRPr>
              <a:solidFill>
                <a:srgbClr val="606060"/>
              </a:solidFill>
            </a:endParaRPr>
          </a:p>
          <a:p>
            <a:pPr indent="-342900" lvl="1" marL="914400" rtl="0" algn="l">
              <a:spcBef>
                <a:spcPts val="0"/>
              </a:spcBef>
              <a:spcAft>
                <a:spcPts val="0"/>
              </a:spcAft>
              <a:buClr>
                <a:srgbClr val="606060"/>
              </a:buClr>
              <a:buSzPts val="1800"/>
              <a:buChar char="○"/>
            </a:pPr>
            <a:r>
              <a:rPr lang="en" sz="1800">
                <a:solidFill>
                  <a:srgbClr val="606060"/>
                </a:solidFill>
              </a:rPr>
              <a:t>$ bw unlock myPassword321</a:t>
            </a:r>
            <a:endParaRPr sz="1800">
              <a:solidFill>
                <a:srgbClr val="606060"/>
              </a:solidFill>
            </a:endParaRPr>
          </a:p>
          <a:p>
            <a:pPr indent="-342900" lvl="1" marL="914400" rtl="0" algn="l">
              <a:spcBef>
                <a:spcPts val="0"/>
              </a:spcBef>
              <a:spcAft>
                <a:spcPts val="0"/>
              </a:spcAft>
              <a:buClr>
                <a:srgbClr val="606060"/>
              </a:buClr>
              <a:buSzPts val="1800"/>
              <a:buChar char="○"/>
            </a:pPr>
            <a:r>
              <a:rPr lang="en" sz="1800">
                <a:solidFill>
                  <a:srgbClr val="606060"/>
                </a:solidFill>
              </a:rPr>
              <a:t>$ bw list items --session lbSk42dtYFFs……...</a:t>
            </a:r>
            <a:endParaRPr>
              <a:solidFill>
                <a:srgbClr val="60606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Findings - Manual Analysis Results</a:t>
            </a:r>
            <a:endParaRPr/>
          </a:p>
        </p:txBody>
      </p:sp>
      <p:sp>
        <p:nvSpPr>
          <p:cNvPr id="142" name="Google Shape;142;p25"/>
          <p:cNvSpPr txBox="1"/>
          <p:nvPr>
            <p:ph idx="1" type="body"/>
          </p:nvPr>
        </p:nvSpPr>
        <p:spPr>
          <a:xfrm>
            <a:off x="311700" y="1943150"/>
            <a:ext cx="8520600" cy="249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606060"/>
                </a:solidFill>
              </a:rPr>
              <a:t>Insufficiently Protected Credentials (</a:t>
            </a:r>
            <a:r>
              <a:rPr b="1" lang="en" u="sng">
                <a:solidFill>
                  <a:schemeClr val="hlink"/>
                </a:solidFill>
                <a:hlinkClick r:id="rId3"/>
              </a:rPr>
              <a:t>CWE 522</a:t>
            </a:r>
            <a:r>
              <a:rPr b="1" lang="en">
                <a:solidFill>
                  <a:srgbClr val="606060"/>
                </a:solidFill>
              </a:rPr>
              <a:t>)</a:t>
            </a:r>
            <a:endParaRPr b="1">
              <a:solidFill>
                <a:srgbClr val="606060"/>
              </a:solidFill>
            </a:endParaRPr>
          </a:p>
          <a:p>
            <a:pPr indent="-342900" lvl="0" marL="457200" rtl="0" algn="l">
              <a:spcBef>
                <a:spcPts val="1600"/>
              </a:spcBef>
              <a:spcAft>
                <a:spcPts val="0"/>
              </a:spcAft>
              <a:buClr>
                <a:srgbClr val="606060"/>
              </a:buClr>
              <a:buSzPts val="1800"/>
              <a:buChar char="●"/>
            </a:pPr>
            <a:r>
              <a:rPr lang="en">
                <a:solidFill>
                  <a:srgbClr val="606060"/>
                </a:solidFill>
              </a:rPr>
              <a:t>Process list can be viewed with all command line arguments by any user on system</a:t>
            </a:r>
            <a:endParaRPr>
              <a:solidFill>
                <a:srgbClr val="606060"/>
              </a:solidFill>
            </a:endParaRPr>
          </a:p>
          <a:p>
            <a:pPr indent="0" lvl="0" marL="457200" rtl="0" algn="l">
              <a:spcBef>
                <a:spcPts val="1600"/>
              </a:spcBef>
              <a:spcAft>
                <a:spcPts val="0"/>
              </a:spcAft>
              <a:buNone/>
            </a:pPr>
            <a:r>
              <a:rPr i="1" lang="en">
                <a:solidFill>
                  <a:srgbClr val="606060"/>
                </a:solidFill>
              </a:rPr>
              <a:t>baduser@sandbox:~$ ps -eo  pid,user,args | grep [b]w</a:t>
            </a:r>
            <a:endParaRPr i="1">
              <a:solidFill>
                <a:srgbClr val="606060"/>
              </a:solidFill>
            </a:endParaRPr>
          </a:p>
          <a:p>
            <a:pPr indent="0" lvl="0" marL="457200" rtl="0" algn="l">
              <a:spcBef>
                <a:spcPts val="1600"/>
              </a:spcBef>
              <a:spcAft>
                <a:spcPts val="1600"/>
              </a:spcAft>
              <a:buClr>
                <a:schemeClr val="dk1"/>
              </a:buClr>
              <a:buSzPts val="1100"/>
              <a:buFont typeface="Arial"/>
              <a:buNone/>
            </a:pPr>
            <a:r>
              <a:rPr i="1" lang="en">
                <a:solidFill>
                  <a:srgbClr val="606060"/>
                </a:solidFill>
              </a:rPr>
              <a:t>  2612 user     bw unlock myPassword123</a:t>
            </a:r>
            <a:endParaRPr>
              <a:solidFill>
                <a:srgbClr val="60606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Findings - Manual Analysis Results</a:t>
            </a:r>
            <a:endParaRPr/>
          </a:p>
        </p:txBody>
      </p:sp>
      <p:sp>
        <p:nvSpPr>
          <p:cNvPr id="148" name="Google Shape;148;p26"/>
          <p:cNvSpPr txBox="1"/>
          <p:nvPr>
            <p:ph idx="1" type="body"/>
          </p:nvPr>
        </p:nvSpPr>
        <p:spPr>
          <a:xfrm>
            <a:off x="311700" y="1946400"/>
            <a:ext cx="8520600" cy="248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606060"/>
                </a:solidFill>
              </a:rPr>
              <a:t>Insufficiently Protected Credentials (</a:t>
            </a:r>
            <a:r>
              <a:rPr b="1" lang="en" u="sng">
                <a:solidFill>
                  <a:schemeClr val="hlink"/>
                </a:solidFill>
                <a:hlinkClick r:id="rId3"/>
              </a:rPr>
              <a:t>CWE 522</a:t>
            </a:r>
            <a:r>
              <a:rPr b="1" lang="en">
                <a:solidFill>
                  <a:srgbClr val="606060"/>
                </a:solidFill>
              </a:rPr>
              <a:t>) recommendations:</a:t>
            </a:r>
            <a:endParaRPr b="1">
              <a:solidFill>
                <a:srgbClr val="606060"/>
              </a:solidFill>
            </a:endParaRPr>
          </a:p>
          <a:p>
            <a:pPr indent="-342900" lvl="0" marL="457200" rtl="0" algn="l">
              <a:spcBef>
                <a:spcPts val="1600"/>
              </a:spcBef>
              <a:spcAft>
                <a:spcPts val="0"/>
              </a:spcAft>
              <a:buClr>
                <a:srgbClr val="606060"/>
              </a:buClr>
              <a:buSzPts val="1800"/>
              <a:buChar char="●"/>
            </a:pPr>
            <a:r>
              <a:rPr lang="en">
                <a:solidFill>
                  <a:srgbClr val="606060"/>
                </a:solidFill>
              </a:rPr>
              <a:t>Bitwarden should remove option to pass password as a command line argument and instead rely on passing password interactively</a:t>
            </a:r>
            <a:endParaRPr>
              <a:solidFill>
                <a:srgbClr val="60606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Findings - Automated Analysis</a:t>
            </a:r>
            <a:endParaRPr/>
          </a:p>
        </p:txBody>
      </p:sp>
      <p:sp>
        <p:nvSpPr>
          <p:cNvPr id="154" name="Google Shape;154;p27"/>
          <p:cNvSpPr txBox="1"/>
          <p:nvPr>
            <p:ph idx="1" type="body"/>
          </p:nvPr>
        </p:nvSpPr>
        <p:spPr>
          <a:xfrm>
            <a:off x="471900" y="1798375"/>
            <a:ext cx="3999900" cy="283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606060"/>
                </a:solidFill>
              </a:rPr>
              <a:t>SonarQube SonarScanner</a:t>
            </a:r>
            <a:endParaRPr b="1" sz="1600">
              <a:solidFill>
                <a:srgbClr val="606060"/>
              </a:solidFill>
            </a:endParaRPr>
          </a:p>
          <a:p>
            <a:pPr indent="-330200" lvl="0" marL="457200" rtl="0" algn="l">
              <a:spcBef>
                <a:spcPts val="0"/>
              </a:spcBef>
              <a:spcAft>
                <a:spcPts val="0"/>
              </a:spcAft>
              <a:buSzPts val="1600"/>
              <a:buChar char="-"/>
            </a:pPr>
            <a:r>
              <a:rPr lang="en" sz="1600"/>
              <a:t>350+ Static Analysis rules</a:t>
            </a:r>
            <a:endParaRPr sz="1600"/>
          </a:p>
          <a:p>
            <a:pPr indent="0" lvl="0" marL="0" rtl="0" algn="l">
              <a:spcBef>
                <a:spcPts val="0"/>
              </a:spcBef>
              <a:spcAft>
                <a:spcPts val="0"/>
              </a:spcAft>
              <a:buNone/>
            </a:pPr>
            <a:r>
              <a:rPr b="1" lang="en" sz="1600">
                <a:solidFill>
                  <a:srgbClr val="606060"/>
                </a:solidFill>
              </a:rPr>
              <a:t>Targets</a:t>
            </a:r>
            <a:endParaRPr b="1" sz="1600">
              <a:solidFill>
                <a:srgbClr val="606060"/>
              </a:solidFill>
            </a:endParaRPr>
          </a:p>
          <a:p>
            <a:pPr indent="-330200" lvl="0" marL="457200" rtl="0" algn="l">
              <a:spcBef>
                <a:spcPts val="0"/>
              </a:spcBef>
              <a:spcAft>
                <a:spcPts val="0"/>
              </a:spcAft>
              <a:buSzPts val="1600"/>
              <a:buChar char="-"/>
            </a:pPr>
            <a:r>
              <a:rPr lang="en" sz="1600"/>
              <a:t>Command-Line Interface</a:t>
            </a:r>
            <a:endParaRPr sz="1600"/>
          </a:p>
          <a:p>
            <a:pPr indent="-330200" lvl="0" marL="457200" rtl="0" algn="l">
              <a:spcBef>
                <a:spcPts val="0"/>
              </a:spcBef>
              <a:spcAft>
                <a:spcPts val="0"/>
              </a:spcAft>
              <a:buSzPts val="1600"/>
              <a:buChar char="-"/>
            </a:pPr>
            <a:r>
              <a:rPr lang="en" sz="1600"/>
              <a:t>Shared TypeScript Library</a:t>
            </a:r>
            <a:endParaRPr sz="1600"/>
          </a:p>
        </p:txBody>
      </p:sp>
      <p:grpSp>
        <p:nvGrpSpPr>
          <p:cNvPr id="155" name="Google Shape;155;p27"/>
          <p:cNvGrpSpPr/>
          <p:nvPr/>
        </p:nvGrpSpPr>
        <p:grpSpPr>
          <a:xfrm>
            <a:off x="3311728" y="3444275"/>
            <a:ext cx="5722850" cy="1620843"/>
            <a:chOff x="3119700" y="1740100"/>
            <a:chExt cx="5863576" cy="1660700"/>
          </a:xfrm>
        </p:grpSpPr>
        <p:pic>
          <p:nvPicPr>
            <p:cNvPr id="156" name="Google Shape;156;p27"/>
            <p:cNvPicPr preferRelativeResize="0"/>
            <p:nvPr/>
          </p:nvPicPr>
          <p:blipFill>
            <a:blip r:embed="rId3">
              <a:alphaModFix/>
            </a:blip>
            <a:stretch>
              <a:fillRect/>
            </a:stretch>
          </p:blipFill>
          <p:spPr>
            <a:xfrm>
              <a:off x="3119700" y="2571738"/>
              <a:ext cx="5863576" cy="829062"/>
            </a:xfrm>
            <a:prstGeom prst="rect">
              <a:avLst/>
            </a:prstGeom>
            <a:noFill/>
            <a:ln>
              <a:noFill/>
            </a:ln>
            <a:effectLst>
              <a:outerShdw blurRad="57150" rotWithShape="0" algn="bl" dir="5400000" dist="19050">
                <a:srgbClr val="000000">
                  <a:alpha val="50000"/>
                </a:srgbClr>
              </a:outerShdw>
            </a:effectLst>
          </p:spPr>
        </p:pic>
        <p:pic>
          <p:nvPicPr>
            <p:cNvPr id="157" name="Google Shape;157;p27"/>
            <p:cNvPicPr preferRelativeResize="0"/>
            <p:nvPr/>
          </p:nvPicPr>
          <p:blipFill>
            <a:blip r:embed="rId4">
              <a:alphaModFix/>
            </a:blip>
            <a:stretch>
              <a:fillRect/>
            </a:stretch>
          </p:blipFill>
          <p:spPr>
            <a:xfrm>
              <a:off x="3119700" y="1740100"/>
              <a:ext cx="5863575" cy="831639"/>
            </a:xfrm>
            <a:prstGeom prst="rect">
              <a:avLst/>
            </a:prstGeom>
            <a:noFill/>
            <a:ln>
              <a:noFill/>
            </a:ln>
            <a:effectLst>
              <a:outerShdw blurRad="57150" rotWithShape="0" algn="bl" dir="5400000" dist="19050">
                <a:srgbClr val="000000">
                  <a:alpha val="50000"/>
                </a:srgbClr>
              </a:outerShdw>
            </a:effectLst>
          </p:spPr>
        </p:pic>
      </p:grpSp>
      <p:sp>
        <p:nvSpPr>
          <p:cNvPr id="158" name="Google Shape;158;p27"/>
          <p:cNvSpPr txBox="1"/>
          <p:nvPr>
            <p:ph idx="2" type="body"/>
          </p:nvPr>
        </p:nvSpPr>
        <p:spPr>
          <a:xfrm>
            <a:off x="4694250" y="1798375"/>
            <a:ext cx="3999900" cy="283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600">
                <a:solidFill>
                  <a:srgbClr val="606060"/>
                </a:solidFill>
              </a:rPr>
              <a:t>Measures</a:t>
            </a:r>
            <a:endParaRPr b="1" sz="1600">
              <a:solidFill>
                <a:srgbClr val="606060"/>
              </a:solidFill>
            </a:endParaRPr>
          </a:p>
          <a:p>
            <a:pPr indent="-330200" lvl="0" marL="457200" rtl="0" algn="l">
              <a:spcBef>
                <a:spcPts val="0"/>
              </a:spcBef>
              <a:spcAft>
                <a:spcPts val="0"/>
              </a:spcAft>
              <a:buSzPts val="1600"/>
              <a:buChar char="-"/>
            </a:pPr>
            <a:r>
              <a:rPr lang="en" sz="1600"/>
              <a:t>Bugs, Vulnerabilities, Security Hotspots, Code Smells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Findings - Automated Analysis Results</a:t>
            </a:r>
            <a:endParaRPr/>
          </a:p>
        </p:txBody>
      </p:sp>
      <p:sp>
        <p:nvSpPr>
          <p:cNvPr id="164" name="Google Shape;164;p28"/>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606060"/>
                </a:solidFill>
              </a:rPr>
              <a:t>Weak Cryptography</a:t>
            </a:r>
            <a:r>
              <a:rPr lang="en"/>
              <a:t> (</a:t>
            </a:r>
            <a:r>
              <a:rPr lang="en" u="sng">
                <a:solidFill>
                  <a:schemeClr val="hlink"/>
                </a:solidFill>
                <a:hlinkClick r:id="rId3"/>
              </a:rPr>
              <a:t>CWE-916</a:t>
            </a:r>
            <a:r>
              <a:rPr lang="en"/>
              <a:t>) [</a:t>
            </a:r>
            <a:r>
              <a:rPr lang="en" u="sng">
                <a:solidFill>
                  <a:schemeClr val="hlink"/>
                </a:solidFill>
                <a:hlinkClick r:id="rId4"/>
              </a:rPr>
              <a:t>rule</a:t>
            </a:r>
            <a:r>
              <a:rPr lang="en"/>
              <a:t>]</a:t>
            </a:r>
            <a:endParaRPr/>
          </a:p>
          <a:p>
            <a:pPr indent="-317500" lvl="0" marL="457200" rtl="0" algn="l">
              <a:spcBef>
                <a:spcPts val="0"/>
              </a:spcBef>
              <a:spcAft>
                <a:spcPts val="0"/>
              </a:spcAft>
              <a:buSzPts val="1400"/>
              <a:buChar char="●"/>
            </a:pPr>
            <a:r>
              <a:rPr lang="en" sz="1400"/>
              <a:t>Inferior NodeJS </a:t>
            </a:r>
            <a:r>
              <a:rPr i="1" lang="en" sz="1400"/>
              <a:t>crypto</a:t>
            </a:r>
            <a:r>
              <a:rPr lang="en" sz="1400"/>
              <a:t> library (</a:t>
            </a:r>
            <a:r>
              <a:rPr lang="en" sz="1400" u="sng">
                <a:solidFill>
                  <a:schemeClr val="hlink"/>
                </a:solidFill>
                <a:hlinkClick r:id="rId5"/>
              </a:rPr>
              <a:t>OWASP</a:t>
            </a:r>
            <a:r>
              <a:rPr lang="en" sz="1400"/>
              <a:t>)</a:t>
            </a:r>
            <a:endParaRPr sz="1400"/>
          </a:p>
          <a:p>
            <a:pPr indent="-317500" lvl="0" marL="457200" rtl="0" algn="l">
              <a:spcBef>
                <a:spcPts val="0"/>
              </a:spcBef>
              <a:spcAft>
                <a:spcPts val="0"/>
              </a:spcAft>
              <a:buSzPts val="1400"/>
              <a:buChar char="●"/>
            </a:pPr>
            <a:r>
              <a:rPr lang="en" sz="1400"/>
              <a:t>Salt + relatively strong legacy encryption algorithms</a:t>
            </a:r>
            <a:endParaRPr sz="1400"/>
          </a:p>
          <a:p>
            <a:pPr indent="0" lvl="0" marL="0" rtl="0" algn="l">
              <a:spcBef>
                <a:spcPts val="1000"/>
              </a:spcBef>
              <a:spcAft>
                <a:spcPts val="0"/>
              </a:spcAft>
              <a:buNone/>
            </a:pPr>
            <a:r>
              <a:rPr b="1" lang="en">
                <a:solidFill>
                  <a:srgbClr val="606060"/>
                </a:solidFill>
              </a:rPr>
              <a:t>Regex Denial of Service</a:t>
            </a:r>
            <a:r>
              <a:rPr lang="en"/>
              <a:t> (</a:t>
            </a:r>
            <a:r>
              <a:rPr lang="en" u="sng">
                <a:solidFill>
                  <a:schemeClr val="hlink"/>
                </a:solidFill>
                <a:hlinkClick r:id="rId6"/>
              </a:rPr>
              <a:t>CWE-624</a:t>
            </a:r>
            <a:r>
              <a:rPr lang="en"/>
              <a:t>) [</a:t>
            </a:r>
            <a:r>
              <a:rPr lang="en" u="sng">
                <a:solidFill>
                  <a:schemeClr val="hlink"/>
                </a:solidFill>
                <a:hlinkClick r:id="rId7"/>
              </a:rPr>
              <a:t>rule</a:t>
            </a:r>
            <a:r>
              <a:rPr lang="en"/>
              <a:t>]</a:t>
            </a:r>
            <a:endParaRPr/>
          </a:p>
          <a:p>
            <a:pPr indent="-317500" lvl="0" marL="457200" rtl="0" algn="l">
              <a:spcBef>
                <a:spcPts val="0"/>
              </a:spcBef>
              <a:spcAft>
                <a:spcPts val="0"/>
              </a:spcAft>
              <a:buSzPts val="1400"/>
              <a:buChar char="●"/>
            </a:pPr>
            <a:r>
              <a:rPr lang="en" sz="1400"/>
              <a:t>Regexes implementing grouping with repetition (</a:t>
            </a:r>
            <a:r>
              <a:rPr lang="en" sz="1400" u="sng">
                <a:solidFill>
                  <a:schemeClr val="hlink"/>
                </a:solidFill>
                <a:hlinkClick r:id="rId8"/>
              </a:rPr>
              <a:t>OWASP</a:t>
            </a:r>
            <a:r>
              <a:rPr lang="en" sz="1400"/>
              <a:t>)</a:t>
            </a:r>
            <a:endParaRPr sz="1400"/>
          </a:p>
          <a:p>
            <a:pPr indent="-317500" lvl="0" marL="457200" rtl="0" algn="l">
              <a:spcBef>
                <a:spcPts val="0"/>
              </a:spcBef>
              <a:spcAft>
                <a:spcPts val="0"/>
              </a:spcAft>
              <a:buSzPts val="1400"/>
              <a:buChar char="●"/>
            </a:pPr>
            <a:r>
              <a:rPr lang="en" sz="1400"/>
              <a:t>Ex: </a:t>
            </a:r>
            <a:r>
              <a:rPr lang="en" sz="1400" u="sng">
                <a:solidFill>
                  <a:schemeClr val="hlink"/>
                </a:solidFill>
                <a:hlinkClick r:id="rId9"/>
              </a:rPr>
              <a:t>Email Validation</a:t>
            </a:r>
            <a:endParaRPr sz="1400"/>
          </a:p>
          <a:p>
            <a:pPr indent="0" lvl="0" marL="457200" marR="139700" rtl="0" algn="l">
              <a:lnSpc>
                <a:spcPct val="130000"/>
              </a:lnSpc>
              <a:spcBef>
                <a:spcPts val="0"/>
              </a:spcBef>
              <a:spcAft>
                <a:spcPts val="0"/>
              </a:spcAft>
              <a:buNone/>
            </a:pPr>
            <a:r>
              <a:rPr lang="en" sz="1200">
                <a:solidFill>
                  <a:schemeClr val="dk1"/>
                </a:solidFill>
                <a:highlight>
                  <a:srgbClr val="F9F9F9"/>
                </a:highlight>
                <a:latin typeface="Courier New"/>
                <a:ea typeface="Courier New"/>
                <a:cs typeface="Courier New"/>
                <a:sym typeface="Courier New"/>
              </a:rPr>
              <a:t>^([a-zA-Z0-9])</a:t>
            </a:r>
            <a:r>
              <a:rPr b="1" lang="en" sz="1200">
                <a:solidFill>
                  <a:schemeClr val="dk1"/>
                </a:solidFill>
                <a:highlight>
                  <a:srgbClr val="F9F9F9"/>
                </a:highlight>
                <a:latin typeface="Courier New"/>
                <a:ea typeface="Courier New"/>
                <a:cs typeface="Courier New"/>
                <a:sym typeface="Courier New"/>
              </a:rPr>
              <a:t>(([\-.]|[_]+)?([a-zA-Z0-9]+))*</a:t>
            </a:r>
            <a:r>
              <a:rPr lang="en" sz="1200">
                <a:solidFill>
                  <a:schemeClr val="dk1"/>
                </a:solidFill>
                <a:highlight>
                  <a:srgbClr val="F9F9F9"/>
                </a:highlight>
                <a:latin typeface="Courier New"/>
                <a:ea typeface="Courier New"/>
                <a:cs typeface="Courier New"/>
                <a:sym typeface="Courier New"/>
              </a:rPr>
              <a:t>(@){1}[a-z0-9]+[.]{1}(([a-z]{2,3})|([a-z]{2,3}[.]{1}[a-z]{2,3}))$</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Findings - Automated Analysis Results</a:t>
            </a:r>
            <a:endParaRPr/>
          </a:p>
        </p:txBody>
      </p:sp>
      <p:sp>
        <p:nvSpPr>
          <p:cNvPr id="170" name="Google Shape;170;p29"/>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606060"/>
                </a:solidFill>
              </a:rPr>
              <a:t>Command Injection</a:t>
            </a:r>
            <a:r>
              <a:rPr lang="en"/>
              <a:t> (</a:t>
            </a:r>
            <a:r>
              <a:rPr lang="en" u="sng">
                <a:solidFill>
                  <a:schemeClr val="accent5"/>
                </a:solidFill>
                <a:hlinkClick r:id="rId3"/>
              </a:rPr>
              <a:t>CWE-88</a:t>
            </a:r>
            <a:r>
              <a:rPr lang="en"/>
              <a:t>) [</a:t>
            </a:r>
            <a:r>
              <a:rPr lang="en" u="sng">
                <a:solidFill>
                  <a:schemeClr val="hlink"/>
                </a:solidFill>
                <a:hlinkClick r:id="rId4"/>
              </a:rPr>
              <a:t>rule</a:t>
            </a:r>
            <a:r>
              <a:rPr lang="en"/>
              <a:t>]</a:t>
            </a:r>
            <a:endParaRPr/>
          </a:p>
          <a:p>
            <a:pPr indent="-317500" lvl="0" marL="457200" rtl="0" algn="l">
              <a:spcBef>
                <a:spcPts val="0"/>
              </a:spcBef>
              <a:spcAft>
                <a:spcPts val="0"/>
              </a:spcAft>
              <a:buSzPts val="1400"/>
              <a:buChar char="●"/>
            </a:pPr>
            <a:r>
              <a:rPr lang="en" sz="1400"/>
              <a:t>Explicit sanitization of CLI input</a:t>
            </a:r>
            <a:endParaRPr sz="1400"/>
          </a:p>
          <a:p>
            <a:pPr indent="-317500" lvl="1" marL="914400" rtl="0" algn="l">
              <a:spcBef>
                <a:spcPts val="0"/>
              </a:spcBef>
              <a:spcAft>
                <a:spcPts val="0"/>
              </a:spcAft>
              <a:buSzPts val="1400"/>
              <a:buChar char="○"/>
            </a:pPr>
            <a:r>
              <a:rPr lang="en"/>
              <a:t>Hardcoded whitelist of command and argument compositions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3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Contributions</a:t>
            </a:r>
            <a:endParaRPr/>
          </a:p>
        </p:txBody>
      </p:sp>
      <p:sp>
        <p:nvSpPr>
          <p:cNvPr id="176" name="Google Shape;176;p30"/>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Proposed Design Change: </a:t>
            </a:r>
            <a:r>
              <a:rPr lang="en" u="sng">
                <a:solidFill>
                  <a:schemeClr val="hlink"/>
                </a:solidFill>
                <a:hlinkClick r:id="rId3"/>
              </a:rPr>
              <a:t>Pre-Hashing the Master Password</a:t>
            </a:r>
            <a:endParaRPr/>
          </a:p>
          <a:p>
            <a:pPr indent="0" lvl="0" marL="0" rtl="0" algn="l">
              <a:spcBef>
                <a:spcPts val="1600"/>
              </a:spcBef>
              <a:spcAft>
                <a:spcPts val="0"/>
              </a:spcAft>
              <a:buClr>
                <a:schemeClr val="dk1"/>
              </a:buClr>
              <a:buSzPts val="1100"/>
              <a:buFont typeface="Arial"/>
              <a:buNone/>
            </a:pPr>
            <a:r>
              <a:rPr lang="en" sz="1400"/>
              <a:t>I referenced the OWASP cheat sheet for password storage and the pre-hashing of passwords, after reviewing the BitWarden cli/jslib source code, as a means to further secure the master password and subsequent hash and encryption key generation.</a:t>
            </a:r>
            <a:endParaRPr sz="1400"/>
          </a:p>
          <a:p>
            <a:pPr indent="0" lvl="0" marL="0" rtl="0" algn="l">
              <a:spcBef>
                <a:spcPts val="1200"/>
              </a:spcBef>
              <a:spcAft>
                <a:spcPts val="0"/>
              </a:spcAft>
              <a:buClr>
                <a:schemeClr val="dk1"/>
              </a:buClr>
              <a:buSzPts val="1100"/>
              <a:buFont typeface="Arial"/>
              <a:buNone/>
            </a:pPr>
            <a:r>
              <a:rPr lang="en" sz="1400"/>
              <a:t>The enforcement of strong passwords in v1.8.0 is laxed, and should be addressed. An alternative would be to pre-hash the master password with SHA-256, then iterate the result with a stronger algorithm, such as ARGON2. Pre-hashing provides uniform password lengths, devoid of special characters, and consistent response times regardless of the passwords complexity.</a:t>
            </a:r>
            <a:endParaRPr sz="1400"/>
          </a:p>
          <a:p>
            <a:pPr indent="0" lvl="0" marL="0" rtl="0" algn="l">
              <a:spcBef>
                <a:spcPts val="1200"/>
              </a:spcBef>
              <a:spcAft>
                <a:spcPts val="1200"/>
              </a:spcAft>
              <a:buNone/>
            </a:pPr>
            <a:r>
              <a:rPr lang="en" sz="1000"/>
              <a:t>Posted to the BitWarden community forums.</a:t>
            </a:r>
            <a:endParaRPr sz="10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3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Contributions</a:t>
            </a:r>
            <a:endParaRPr/>
          </a:p>
        </p:txBody>
      </p:sp>
      <p:sp>
        <p:nvSpPr>
          <p:cNvPr id="182" name="Google Shape;182;p31"/>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dk1"/>
                </a:solidFill>
              </a:rPr>
              <a:t>Communications/Code Change</a:t>
            </a:r>
            <a:endParaRPr/>
          </a:p>
          <a:p>
            <a:pPr indent="0" lvl="0" marL="0" rtl="0" algn="l">
              <a:lnSpc>
                <a:spcPct val="100000"/>
              </a:lnSpc>
              <a:spcBef>
                <a:spcPts val="0"/>
              </a:spcBef>
              <a:spcAft>
                <a:spcPts val="0"/>
              </a:spcAft>
              <a:buNone/>
            </a:pPr>
            <a:r>
              <a:rPr lang="en" sz="1200"/>
              <a:t>There were several posts and developer responses to the hard coding of a 5,000 iteration minimum at both the client and server side. Those issues were closed, and no longer accepting contributions on the subject.</a:t>
            </a:r>
            <a:endParaRPr sz="1200"/>
          </a:p>
          <a:p>
            <a:pPr indent="0" lvl="0" marL="0" rtl="0" algn="l">
              <a:lnSpc>
                <a:spcPct val="100000"/>
              </a:lnSpc>
              <a:spcBef>
                <a:spcPts val="1000"/>
              </a:spcBef>
              <a:spcAft>
                <a:spcPts val="0"/>
              </a:spcAft>
              <a:buNone/>
            </a:pPr>
            <a:r>
              <a:rPr lang="en"/>
              <a:t>Concurrent Login/Vault Synchronization Issue</a:t>
            </a:r>
            <a:endParaRPr/>
          </a:p>
          <a:p>
            <a:pPr indent="0" lvl="0" marL="0" rtl="0" algn="l">
              <a:spcBef>
                <a:spcPts val="0"/>
              </a:spcBef>
              <a:spcAft>
                <a:spcPts val="1600"/>
              </a:spcAft>
              <a:buClr>
                <a:schemeClr val="dk1"/>
              </a:buClr>
              <a:buSzPts val="1100"/>
              <a:buFont typeface="Arial"/>
              <a:buNone/>
            </a:pPr>
            <a:r>
              <a:rPr lang="en" sz="1200"/>
              <a:t>While observing the behavior of the local vault (data.json), gaps/omissions were noted in the password history when multiple devices were logged in concurrently. Each key in the vault contains a history of password changes. Using the Command Line Interface (CLI), the vault is downloaded from the server via a forced sync at login. Changes to the vault occur locally, but only sync to the server when commanded or at logout. Therefore, each device is unaware of changes made by the other. Under these conditions, the devices overwrite each others changes, corrupting the vault. Without implementing code changes to allow for dynamic synchronization of local vault instances, the only means to mitigate the issue is to limit concurrent logins to a single device, which is infeasible.</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Bitwarden</a:t>
            </a:r>
            <a:endParaRPr/>
          </a:p>
        </p:txBody>
      </p:sp>
      <p:sp>
        <p:nvSpPr>
          <p:cNvPr id="75" name="Google Shape;75;p1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Online password management service</a:t>
            </a:r>
            <a:endParaRPr sz="2400"/>
          </a:p>
          <a:p>
            <a:pPr indent="-381000" lvl="0" marL="457200" rtl="0" algn="l">
              <a:spcBef>
                <a:spcPts val="0"/>
              </a:spcBef>
              <a:spcAft>
                <a:spcPts val="0"/>
              </a:spcAft>
              <a:buSzPts val="2400"/>
              <a:buChar char="●"/>
            </a:pPr>
            <a:r>
              <a:rPr lang="en" sz="2400"/>
              <a:t>Completely open source software</a:t>
            </a:r>
            <a:endParaRPr sz="2400"/>
          </a:p>
          <a:p>
            <a:pPr indent="-381000" lvl="0" marL="457200" rtl="0" algn="l">
              <a:spcBef>
                <a:spcPts val="0"/>
              </a:spcBef>
              <a:spcAft>
                <a:spcPts val="0"/>
              </a:spcAft>
              <a:buSzPts val="2400"/>
              <a:buChar char="●"/>
            </a:pPr>
            <a:r>
              <a:rPr lang="en" sz="2400"/>
              <a:t>Core services are free </a:t>
            </a:r>
            <a:endParaRPr sz="2400"/>
          </a:p>
          <a:p>
            <a:pPr indent="-381000" lvl="0" marL="457200" rtl="0" algn="l">
              <a:spcBef>
                <a:spcPts val="0"/>
              </a:spcBef>
              <a:spcAft>
                <a:spcPts val="0"/>
              </a:spcAft>
              <a:buSzPts val="2400"/>
              <a:buChar char="●"/>
            </a:pPr>
            <a:r>
              <a:rPr lang="en" sz="2400"/>
              <a:t>Universally compatible</a:t>
            </a:r>
            <a:endParaRPr sz="2400"/>
          </a:p>
          <a:p>
            <a:pPr indent="-381000" lvl="0" marL="457200" rtl="0" algn="l">
              <a:spcBef>
                <a:spcPts val="0"/>
              </a:spcBef>
              <a:spcAft>
                <a:spcPts val="0"/>
              </a:spcAft>
              <a:buSzPts val="2400"/>
              <a:buChar char="●"/>
            </a:pPr>
            <a:r>
              <a:rPr lang="en" sz="2400"/>
              <a:t>Robust features</a:t>
            </a:r>
            <a:endParaRPr sz="2400"/>
          </a:p>
          <a:p>
            <a:pPr indent="-381000" lvl="0" marL="457200" rtl="0" algn="l">
              <a:spcBef>
                <a:spcPts val="0"/>
              </a:spcBef>
              <a:spcAft>
                <a:spcPts val="0"/>
              </a:spcAft>
              <a:buSzPts val="2400"/>
              <a:buChar char="●"/>
            </a:pPr>
            <a:r>
              <a:rPr lang="en" sz="2400"/>
              <a:t>Good reputation for security</a:t>
            </a:r>
            <a:endParaRPr sz="2400"/>
          </a:p>
          <a:p>
            <a:pPr indent="-381000" lvl="0" marL="457200" rtl="0" algn="l">
              <a:spcBef>
                <a:spcPts val="0"/>
              </a:spcBef>
              <a:spcAft>
                <a:spcPts val="0"/>
              </a:spcAft>
              <a:buSzPts val="2400"/>
              <a:buChar char="●"/>
            </a:pPr>
            <a:r>
              <a:rPr lang="en" sz="2400"/>
              <a:t>TypeScript/JavaScript</a:t>
            </a:r>
            <a:endParaRPr sz="2400"/>
          </a:p>
          <a:p>
            <a:pPr indent="0" lvl="0" marL="0" rtl="0" algn="l">
              <a:spcBef>
                <a:spcPts val="16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3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Summary</a:t>
            </a:r>
            <a:endParaRPr/>
          </a:p>
        </p:txBody>
      </p:sp>
      <p:sp>
        <p:nvSpPr>
          <p:cNvPr id="188" name="Google Shape;188;p32"/>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a:t>
            </a:r>
            <a:r>
              <a:rPr lang="en"/>
              <a:t>ature open source software that recently had a code </a:t>
            </a:r>
            <a:r>
              <a:rPr lang="en" u="sng">
                <a:solidFill>
                  <a:schemeClr val="accent5"/>
                </a:solidFill>
                <a:hlinkClick r:id="rId3"/>
              </a:rPr>
              <a:t>audit</a:t>
            </a:r>
            <a:r>
              <a:rPr lang="en"/>
              <a:t> done by a third party security company with no major findings;</a:t>
            </a:r>
            <a:endParaRPr/>
          </a:p>
          <a:p>
            <a:pPr indent="-342900" lvl="0" marL="457200" rtl="0" algn="l">
              <a:spcBef>
                <a:spcPts val="0"/>
              </a:spcBef>
              <a:spcAft>
                <a:spcPts val="0"/>
              </a:spcAft>
              <a:buSzPts val="1800"/>
              <a:buChar char="●"/>
            </a:pPr>
            <a:r>
              <a:rPr lang="en"/>
              <a:t>No coding errors;</a:t>
            </a:r>
            <a:endParaRPr/>
          </a:p>
          <a:p>
            <a:pPr indent="-342900" lvl="0" marL="457200" rtl="0" algn="l">
              <a:spcBef>
                <a:spcPts val="0"/>
              </a:spcBef>
              <a:spcAft>
                <a:spcPts val="0"/>
              </a:spcAft>
              <a:buSzPts val="1800"/>
              <a:buChar char="●"/>
            </a:pPr>
            <a:r>
              <a:rPr lang="en"/>
              <a:t>Some standard coding flaws but nothing major; </a:t>
            </a:r>
            <a:endParaRPr/>
          </a:p>
          <a:p>
            <a:pPr indent="-342900" lvl="0" marL="457200" rtl="0" algn="l">
              <a:spcBef>
                <a:spcPts val="0"/>
              </a:spcBef>
              <a:spcAft>
                <a:spcPts val="0"/>
              </a:spcAft>
              <a:buSzPts val="1800"/>
              <a:buChar char="●"/>
            </a:pPr>
            <a:r>
              <a:rPr lang="en"/>
              <a:t>In sum, Bitwarden can be trusted by users who are willing to manage some of their secret data, for example their passwords.</a:t>
            </a:r>
            <a:endParaRPr/>
          </a:p>
          <a:p>
            <a:pPr indent="0" lvl="0" marL="457200" rtl="0" algn="l">
              <a:spcBef>
                <a:spcPts val="160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3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194" name="Google Shape;194;p33"/>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8 Bit Solutions. (2019). What encryption is being used?. Retrieved from https://help.bitwarden.com/article/what-encryption-is-used/</a:t>
            </a:r>
            <a:endParaRPr sz="1200"/>
          </a:p>
          <a:p>
            <a:pPr indent="0" lvl="0" marL="0" rtl="0" algn="l">
              <a:spcBef>
                <a:spcPts val="1600"/>
              </a:spcBef>
              <a:spcAft>
                <a:spcPts val="0"/>
              </a:spcAft>
              <a:buNone/>
            </a:pPr>
            <a:r>
              <a:rPr lang="en" sz="1200"/>
              <a:t>8 Bit Solutions. (2018). Bitwarden Security Assessment Report [PDF file]. Retrieved from https://cdn.bitwarden.net/misc/Bitwarden%20Security%20Assessment%20Report.pdf</a:t>
            </a:r>
            <a:endParaRPr sz="1200"/>
          </a:p>
          <a:p>
            <a:pPr indent="0" lvl="0" marL="0" rtl="0" algn="l">
              <a:spcBef>
                <a:spcPts val="1600"/>
              </a:spcBef>
              <a:spcAft>
                <a:spcPts val="0"/>
              </a:spcAft>
              <a:buNone/>
            </a:pPr>
            <a:r>
              <a:rPr lang="en" sz="1200"/>
              <a:t>Hackerone. (2019, May 30). Bitwarden: Vulnerability Disclosure Program. Retrieved from https://hackerone.com/bitwarden/</a:t>
            </a:r>
            <a:endParaRPr sz="1200"/>
          </a:p>
          <a:p>
            <a:pPr indent="0" lvl="0" marL="0" rtl="0" algn="l">
              <a:spcBef>
                <a:spcPts val="1600"/>
              </a:spcBef>
              <a:spcAft>
                <a:spcPts val="0"/>
              </a:spcAft>
              <a:buNone/>
            </a:pPr>
            <a:r>
              <a:rPr lang="en" sz="1200"/>
              <a:t>Qualys. (2019). SSL Server Test. Retrieved from https://www.ssllabs.com/ssltest/index.html</a:t>
            </a:r>
            <a:endParaRPr sz="1200"/>
          </a:p>
          <a:p>
            <a:pPr indent="0" lvl="0" marL="0" rtl="0" algn="l">
              <a:spcBef>
                <a:spcPts val="1600"/>
              </a:spcBef>
              <a:spcAft>
                <a:spcPts val="1600"/>
              </a:spcAft>
              <a:buNone/>
            </a:pPr>
            <a:r>
              <a:rPr lang="en" sz="1200"/>
              <a:t>8 Bit Solutions. (2019). Create Account. Retrieved from https://vault.bitwarden.com/#/register</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3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200" name="Google Shape;200;p3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8 Bit Solutions. (2019). Set up two-step login (2FA). Retrieved from https://help.bitwarden.com/article/setup-two-step-login/</a:t>
            </a:r>
            <a:endParaRPr sz="1200"/>
          </a:p>
          <a:p>
            <a:pPr indent="0" lvl="0" marL="0" rtl="0" algn="l">
              <a:spcBef>
                <a:spcPts val="1600"/>
              </a:spcBef>
              <a:spcAft>
                <a:spcPts val="0"/>
              </a:spcAft>
              <a:buNone/>
            </a:pPr>
            <a:r>
              <a:rPr lang="en" sz="1200"/>
              <a:t>8 Bit Solutions. (2019). I forgot my master password. Retrieved from https://help.bitwarden.com/article/forgot-master-password/</a:t>
            </a:r>
            <a:endParaRPr sz="1200"/>
          </a:p>
          <a:p>
            <a:pPr indent="0" lvl="0" marL="0" rtl="0" algn="l">
              <a:spcBef>
                <a:spcPts val="1600"/>
              </a:spcBef>
              <a:spcAft>
                <a:spcPts val="0"/>
              </a:spcAft>
              <a:buNone/>
            </a:pPr>
            <a:r>
              <a:rPr lang="en" sz="1200"/>
              <a:t>8 Bit Solutions. (2019). How is my data securely transmitted and stored on Bitwarden servers?. Retrieved from https://help.bitwarden.com/article/how-is-data-securely-transmitted-and-stored/</a:t>
            </a:r>
            <a:endParaRPr sz="1200"/>
          </a:p>
          <a:p>
            <a:pPr indent="0" lvl="0" marL="0" rtl="0" algn="l">
              <a:spcBef>
                <a:spcPts val="1600"/>
              </a:spcBef>
              <a:spcAft>
                <a:spcPts val="0"/>
              </a:spcAft>
              <a:buNone/>
            </a:pPr>
            <a:r>
              <a:rPr lang="en" sz="1200"/>
              <a:t>Spearrin, K. (2019, February 22). Any thoughts on this independent security study? Apparently all the major PW managers are insecure. Retrieved from https://community.bitwarden.com/t/any-thoughts-on-this-independent-security-study-apparently-all-the-major-pw-managers-are-insecure/4663/7</a:t>
            </a:r>
            <a:endParaRPr sz="1200"/>
          </a:p>
          <a:p>
            <a:pPr indent="0" lvl="0" marL="0" rtl="0" algn="l">
              <a:spcBef>
                <a:spcPts val="1600"/>
              </a:spcBef>
              <a:spcAft>
                <a:spcPts val="0"/>
              </a:spcAft>
              <a:buNone/>
            </a:pPr>
            <a:r>
              <a:t/>
            </a:r>
            <a:endParaRPr sz="1200"/>
          </a:p>
          <a:p>
            <a:pPr indent="0" lvl="0" marL="0" rtl="0" algn="l">
              <a:spcBef>
                <a:spcPts val="1600"/>
              </a:spcBef>
              <a:spcAft>
                <a:spcPts val="1600"/>
              </a:spcAft>
              <a:buNone/>
            </a:pPr>
            <a:r>
              <a:t/>
            </a:r>
            <a:endParaRPr sz="12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3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206" name="Google Shape;206;p3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8 Bit Solutions. (2019). How do you keep the cloud servers secure?. Retrieved from https://help.bitwarden.com/article/cloud-server-security/</a:t>
            </a:r>
            <a:endParaRPr sz="1200"/>
          </a:p>
          <a:p>
            <a:pPr indent="0" lvl="0" marL="0" rtl="0" algn="l">
              <a:spcBef>
                <a:spcPts val="1600"/>
              </a:spcBef>
              <a:spcAft>
                <a:spcPts val="0"/>
              </a:spcAft>
              <a:buNone/>
            </a:pPr>
            <a:r>
              <a:rPr lang="en" sz="1200"/>
              <a:t>8 Bit Solutions. (2019). Backing up your on-premises hosted data. Retrieved from https://help.bitwarden.com/article/backup-on-premise/</a:t>
            </a:r>
            <a:endParaRPr sz="1200"/>
          </a:p>
          <a:p>
            <a:pPr indent="0" lvl="0" marL="0" rtl="0" algn="l">
              <a:spcBef>
                <a:spcPts val="1600"/>
              </a:spcBef>
              <a:spcAft>
                <a:spcPts val="0"/>
              </a:spcAft>
              <a:buNone/>
            </a:pPr>
            <a:r>
              <a:rPr lang="en" sz="1200"/>
              <a:t>MITRE. (2019, June 20). CWE-521: Weak Password Requirements. Retrieved from https://cwe.mitre.org/data/definitions/521.html</a:t>
            </a:r>
            <a:endParaRPr sz="1200"/>
          </a:p>
          <a:p>
            <a:pPr indent="0" lvl="0" marL="0" rtl="0" algn="l">
              <a:spcBef>
                <a:spcPts val="1600"/>
              </a:spcBef>
              <a:spcAft>
                <a:spcPts val="0"/>
              </a:spcAft>
              <a:buNone/>
            </a:pPr>
            <a:r>
              <a:rPr lang="en" sz="1200"/>
              <a:t>NIST. (2017, June). NIST Special Publication 800-63B: Digital Identity Guidelines: Authentication and Lifecycle Management. Retrieved from https://pages.nist.gov/800-63-3/sp800-63b.html</a:t>
            </a:r>
            <a:endParaRPr sz="1200"/>
          </a:p>
          <a:p>
            <a:pPr indent="0" lvl="0" marL="0" rtl="0" algn="l">
              <a:spcBef>
                <a:spcPts val="1600"/>
              </a:spcBef>
              <a:spcAft>
                <a:spcPts val="0"/>
              </a:spcAft>
              <a:buNone/>
            </a:pPr>
            <a:r>
              <a:rPr lang="en" sz="1200"/>
              <a:t>MITRE. (2019, June 20). CWE-916: Use of Password Hash With Insufficient Computational Effort. Retrieved from https://cwe.mitre.org/data/definitions/916.html</a:t>
            </a:r>
            <a:endParaRPr sz="1200"/>
          </a:p>
          <a:p>
            <a:pPr indent="0" lvl="0" marL="0" rtl="0" algn="l">
              <a:spcBef>
                <a:spcPts val="1600"/>
              </a:spcBef>
              <a:spcAft>
                <a:spcPts val="0"/>
              </a:spcAft>
              <a:buNone/>
            </a:pPr>
            <a:r>
              <a:t/>
            </a:r>
            <a:endParaRPr sz="1200"/>
          </a:p>
          <a:p>
            <a:pPr indent="0" lvl="0" marL="0" rtl="0" algn="l">
              <a:spcBef>
                <a:spcPts val="1600"/>
              </a:spcBef>
              <a:spcAft>
                <a:spcPts val="1600"/>
              </a:spcAft>
              <a:buNone/>
            </a:pPr>
            <a:r>
              <a:t/>
            </a:r>
            <a:endParaRPr sz="12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3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212" name="Google Shape;212;p3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OWASP. (n.d.). Password Storage Cheat Sheet. Retrieved from https://cheatsheetseries.owasp.org/cheatsheets/Password_Storage_Cheat_Sheet.html</a:t>
            </a:r>
            <a:endParaRPr sz="1200"/>
          </a:p>
          <a:p>
            <a:pPr indent="0" lvl="0" marL="0" rtl="0" algn="l">
              <a:spcBef>
                <a:spcPts val="1600"/>
              </a:spcBef>
              <a:spcAft>
                <a:spcPts val="0"/>
              </a:spcAft>
              <a:buNone/>
            </a:pPr>
            <a:r>
              <a:rPr lang="en" sz="1200"/>
              <a:t>MITRE. (2019, June 20). CWE-522: Insufficiently Protected Credentials. Retrieved from https://cwe.mitre.org/data/definitions/522.html</a:t>
            </a:r>
            <a:endParaRPr sz="1200"/>
          </a:p>
          <a:p>
            <a:pPr indent="0" lvl="0" marL="0" rtl="0" algn="l">
              <a:spcBef>
                <a:spcPts val="1600"/>
              </a:spcBef>
              <a:spcAft>
                <a:spcPts val="0"/>
              </a:spcAft>
              <a:buNone/>
            </a:pPr>
            <a:r>
              <a:rPr lang="en" sz="1200"/>
              <a:t>Sonar Source. (2019, December). Hashing data is security-sensitive. Retrieved from https://rules.sonarsource.com/typescript/RSPEC-4790</a:t>
            </a:r>
            <a:endParaRPr sz="1200"/>
          </a:p>
          <a:p>
            <a:pPr indent="0" lvl="0" marL="0" rtl="0" algn="l">
              <a:spcBef>
                <a:spcPts val="1600"/>
              </a:spcBef>
              <a:spcAft>
                <a:spcPts val="0"/>
              </a:spcAft>
              <a:buNone/>
            </a:pPr>
            <a:r>
              <a:rPr lang="en" sz="1200"/>
              <a:t>MITRE. (2018, December 27). CWE-624: Executable Regular Expression Error. Retrieved from https://cwe.mitre.org/data/definitions/624.html</a:t>
            </a:r>
            <a:endParaRPr sz="1200"/>
          </a:p>
          <a:p>
            <a:pPr indent="0" lvl="0" marL="0" rtl="0" algn="l">
              <a:spcBef>
                <a:spcPts val="1600"/>
              </a:spcBef>
              <a:spcAft>
                <a:spcPts val="0"/>
              </a:spcAft>
              <a:buNone/>
            </a:pPr>
            <a:r>
              <a:rPr lang="en" sz="1200"/>
              <a:t>OWASP. (2017, July 5). Regular expression Denial of Service - ReDoS: Evil Regexes. Retrieved from https://www.owasp.org/index.php/Regular_expression_Denial_of_Service_-_ReDoS#Evil_Regexes</a:t>
            </a:r>
            <a:endParaRPr sz="1200"/>
          </a:p>
          <a:p>
            <a:pPr indent="0" lvl="0" marL="0" rtl="0" algn="l">
              <a:spcBef>
                <a:spcPts val="1600"/>
              </a:spcBef>
              <a:spcAft>
                <a:spcPts val="1600"/>
              </a:spcAft>
              <a:buNone/>
            </a:pPr>
            <a:r>
              <a:t/>
            </a:r>
            <a:endParaRPr sz="12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3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218" name="Google Shape;218;p3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OWASP. (2017, July 5). Regular expression Denial of Service - ReDoS: Examples. Retrieved from https://www.owasp.org/index.php/Regular_expression_Denial_of_Service_-_ReDoS#Examples</a:t>
            </a:r>
            <a:endParaRPr sz="1200"/>
          </a:p>
          <a:p>
            <a:pPr indent="0" lvl="0" marL="0" rtl="0" algn="l">
              <a:spcBef>
                <a:spcPts val="1600"/>
              </a:spcBef>
              <a:spcAft>
                <a:spcPts val="0"/>
              </a:spcAft>
              <a:buNone/>
            </a:pPr>
            <a:r>
              <a:rPr lang="en" sz="1200"/>
              <a:t>OWASP. (2018, September 23). CWE-88: Improper Neutralization of Argument Delimiters in a Command ('Argument Injection'). Retrieved from https://cwe.mitre.org/data/definitions/88.html</a:t>
            </a:r>
            <a:endParaRPr sz="1200"/>
          </a:p>
          <a:p>
            <a:pPr indent="0" lvl="0" marL="0" rtl="0" algn="l">
              <a:spcBef>
                <a:spcPts val="1600"/>
              </a:spcBef>
              <a:spcAft>
                <a:spcPts val="0"/>
              </a:spcAft>
              <a:buNone/>
            </a:pPr>
            <a:r>
              <a:rPr lang="en" sz="1200"/>
              <a:t>Sonar Source. (2019, December). Using command line arguments is security-sensitive. Retrieved from https://rules.sonarsource.com/typescript/RSPEC-4823</a:t>
            </a:r>
            <a:endParaRPr sz="1200"/>
          </a:p>
          <a:p>
            <a:pPr indent="0" lvl="0" marL="0" rtl="0" algn="l">
              <a:spcBef>
                <a:spcPts val="1600"/>
              </a:spcBef>
              <a:spcAft>
                <a:spcPts val="0"/>
              </a:spcAft>
              <a:buNone/>
            </a:pPr>
            <a:r>
              <a:rPr lang="en" sz="1200"/>
              <a:t>Ernewein, R. (2019, December 10). Prehashing Passwords. Retrieved from https://community.bitwarden.com/t/pre-hashing-passwords/9329</a:t>
            </a:r>
            <a:endParaRPr sz="1200"/>
          </a:p>
          <a:p>
            <a:pPr indent="0" lvl="0" marL="0" rtl="0" algn="l">
              <a:spcBef>
                <a:spcPts val="1600"/>
              </a:spcBef>
              <a:spcAft>
                <a:spcPts val="1600"/>
              </a:spcAft>
              <a:buNone/>
            </a:pPr>
            <a:r>
              <a:rPr lang="en" sz="1200"/>
              <a:t>8 Bit Solutions. (2018, November 8). Bitwarden Security Assessment Report [PDF file]. Retrieved from https://cdn.bitwarden.net/misc/Bitwarden%20Security%20Assessment%20Report%20-%20v2.pdf</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Assurance Claims</a:t>
            </a:r>
            <a:endParaRPr/>
          </a:p>
        </p:txBody>
      </p:sp>
      <p:sp>
        <p:nvSpPr>
          <p:cNvPr id="81" name="Google Shape;81;p1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lnSpc>
                <a:spcPct val="125000"/>
              </a:lnSpc>
              <a:spcBef>
                <a:spcPts val="0"/>
              </a:spcBef>
              <a:spcAft>
                <a:spcPts val="0"/>
              </a:spcAft>
              <a:buNone/>
            </a:pPr>
            <a:r>
              <a:rPr lang="en" sz="1600"/>
              <a:t>The System prevents network eavesdropping during client-server communications. (6|7⚠️)</a:t>
            </a:r>
            <a:endParaRPr sz="1600"/>
          </a:p>
          <a:p>
            <a:pPr indent="-330200" lvl="0" marL="457200" rtl="0" algn="l">
              <a:lnSpc>
                <a:spcPct val="125000"/>
              </a:lnSpc>
              <a:spcBef>
                <a:spcPts val="0"/>
              </a:spcBef>
              <a:spcAft>
                <a:spcPts val="0"/>
              </a:spcAft>
              <a:buClr>
                <a:srgbClr val="24292E"/>
              </a:buClr>
              <a:buSzPts val="1600"/>
              <a:buChar char="●"/>
            </a:pPr>
            <a:r>
              <a:rPr lang="en" sz="1600" u="sng">
                <a:solidFill>
                  <a:schemeClr val="hlink"/>
                </a:solidFill>
                <a:hlinkClick r:id="rId3"/>
              </a:rPr>
              <a:t>System Documentation</a:t>
            </a:r>
            <a:endParaRPr sz="1600">
              <a:solidFill>
                <a:srgbClr val="24292E"/>
              </a:solidFill>
            </a:endParaRPr>
          </a:p>
          <a:p>
            <a:pPr indent="-330200" lvl="0" marL="457200" rtl="0" algn="l">
              <a:lnSpc>
                <a:spcPct val="125000"/>
              </a:lnSpc>
              <a:spcBef>
                <a:spcPts val="0"/>
              </a:spcBef>
              <a:spcAft>
                <a:spcPts val="0"/>
              </a:spcAft>
              <a:buClr>
                <a:srgbClr val="24292E"/>
              </a:buClr>
              <a:buSzPts val="1600"/>
              <a:buChar char="●"/>
            </a:pPr>
            <a:r>
              <a:rPr lang="en" sz="1600" u="sng">
                <a:solidFill>
                  <a:schemeClr val="hlink"/>
                </a:solidFill>
                <a:hlinkClick r:id="rId4"/>
              </a:rPr>
              <a:t>Third-Party Audit</a:t>
            </a:r>
            <a:r>
              <a:rPr lang="en" sz="1600">
                <a:solidFill>
                  <a:srgbClr val="24292E"/>
                </a:solidFill>
              </a:rPr>
              <a:t> / </a:t>
            </a:r>
            <a:r>
              <a:rPr lang="en" sz="1600" u="sng">
                <a:solidFill>
                  <a:schemeClr val="hlink"/>
                </a:solidFill>
                <a:hlinkClick r:id="rId5"/>
              </a:rPr>
              <a:t>Bug Bounty</a:t>
            </a:r>
            <a:endParaRPr sz="1600">
              <a:solidFill>
                <a:srgbClr val="24292E"/>
              </a:solidFill>
            </a:endParaRPr>
          </a:p>
          <a:p>
            <a:pPr indent="-330200" lvl="0" marL="457200" rtl="0" algn="l">
              <a:lnSpc>
                <a:spcPct val="125000"/>
              </a:lnSpc>
              <a:spcBef>
                <a:spcPts val="0"/>
              </a:spcBef>
              <a:spcAft>
                <a:spcPts val="0"/>
              </a:spcAft>
              <a:buClr>
                <a:srgbClr val="24292E"/>
              </a:buClr>
              <a:buSzPts val="1600"/>
              <a:buChar char="●"/>
            </a:pPr>
            <a:r>
              <a:rPr lang="en" sz="1600" u="sng">
                <a:solidFill>
                  <a:schemeClr val="hlink"/>
                </a:solidFill>
                <a:hlinkClick r:id="rId6"/>
              </a:rPr>
              <a:t>Qualys SSL Report</a:t>
            </a:r>
            <a:endParaRPr sz="1600">
              <a:solidFill>
                <a:srgbClr val="24292E"/>
              </a:solidFill>
            </a:endParaRPr>
          </a:p>
          <a:p>
            <a:pPr indent="0" lvl="0" marL="0" rtl="0" algn="l">
              <a:lnSpc>
                <a:spcPct val="125000"/>
              </a:lnSpc>
              <a:spcBef>
                <a:spcPts val="1800"/>
              </a:spcBef>
              <a:spcAft>
                <a:spcPts val="0"/>
              </a:spcAft>
              <a:buNone/>
            </a:pPr>
            <a:r>
              <a:rPr lang="en" sz="1600"/>
              <a:t>The System is acceptably secure against login attacks. (4|6⚠️)</a:t>
            </a:r>
            <a:endParaRPr sz="1600"/>
          </a:p>
          <a:p>
            <a:pPr indent="-330200" lvl="0" marL="457200" rtl="0" algn="l">
              <a:lnSpc>
                <a:spcPct val="125000"/>
              </a:lnSpc>
              <a:spcBef>
                <a:spcPts val="0"/>
              </a:spcBef>
              <a:spcAft>
                <a:spcPts val="0"/>
              </a:spcAft>
              <a:buClr>
                <a:srgbClr val="24292E"/>
              </a:buClr>
              <a:buSzPts val="1600"/>
              <a:buChar char="●"/>
            </a:pPr>
            <a:r>
              <a:rPr lang="en" sz="1600" u="sng">
                <a:solidFill>
                  <a:schemeClr val="hlink"/>
                </a:solidFill>
                <a:hlinkClick r:id="rId7"/>
              </a:rPr>
              <a:t>Static Code Analysis</a:t>
            </a:r>
            <a:endParaRPr sz="1600">
              <a:solidFill>
                <a:srgbClr val="24292E"/>
              </a:solidFill>
            </a:endParaRPr>
          </a:p>
          <a:p>
            <a:pPr indent="-330200" lvl="0" marL="457200" rtl="0" algn="l">
              <a:lnSpc>
                <a:spcPct val="125000"/>
              </a:lnSpc>
              <a:spcBef>
                <a:spcPts val="0"/>
              </a:spcBef>
              <a:spcAft>
                <a:spcPts val="0"/>
              </a:spcAft>
              <a:buClr>
                <a:srgbClr val="24292E"/>
              </a:buClr>
              <a:buSzPts val="1600"/>
              <a:buChar char="●"/>
            </a:pPr>
            <a:r>
              <a:rPr lang="en" sz="1600" u="sng">
                <a:solidFill>
                  <a:schemeClr val="hlink"/>
                </a:solidFill>
                <a:hlinkClick r:id="rId8"/>
              </a:rPr>
              <a:t>2FA Implementation</a:t>
            </a:r>
            <a:endParaRPr sz="1600">
              <a:solidFill>
                <a:srgbClr val="24292E"/>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Assurance Claims</a:t>
            </a:r>
            <a:endParaRPr/>
          </a:p>
        </p:txBody>
      </p:sp>
      <p:sp>
        <p:nvSpPr>
          <p:cNvPr id="87" name="Google Shape;87;p16"/>
          <p:cNvSpPr txBox="1"/>
          <p:nvPr>
            <p:ph idx="1" type="body"/>
          </p:nvPr>
        </p:nvSpPr>
        <p:spPr>
          <a:xfrm>
            <a:off x="471900" y="1681925"/>
            <a:ext cx="8222100" cy="2710200"/>
          </a:xfrm>
          <a:prstGeom prst="rect">
            <a:avLst/>
          </a:prstGeom>
        </p:spPr>
        <p:txBody>
          <a:bodyPr anchorCtr="0" anchor="t" bIns="91425" lIns="91425" spcFirstLastPara="1" rIns="91425" wrap="square" tIns="91425">
            <a:noAutofit/>
          </a:bodyPr>
          <a:lstStyle/>
          <a:p>
            <a:pPr indent="0" lvl="0" marL="0" rtl="0" algn="l">
              <a:lnSpc>
                <a:spcPct val="125000"/>
              </a:lnSpc>
              <a:spcBef>
                <a:spcPts val="1800"/>
              </a:spcBef>
              <a:spcAft>
                <a:spcPts val="0"/>
              </a:spcAft>
              <a:buNone/>
            </a:pPr>
            <a:r>
              <a:rPr lang="en" sz="1400"/>
              <a:t>The System prevents unauthorized access to secret data. (6|7⚠️)</a:t>
            </a:r>
            <a:endParaRPr sz="1400"/>
          </a:p>
          <a:p>
            <a:pPr indent="-317500" lvl="0" marL="457200" rtl="0" algn="l">
              <a:lnSpc>
                <a:spcPct val="125000"/>
              </a:lnSpc>
              <a:spcBef>
                <a:spcPts val="0"/>
              </a:spcBef>
              <a:spcAft>
                <a:spcPts val="0"/>
              </a:spcAft>
              <a:buSzPts val="1400"/>
              <a:buChar char="●"/>
            </a:pPr>
            <a:r>
              <a:rPr lang="en" sz="1400" u="sng">
                <a:solidFill>
                  <a:schemeClr val="hlink"/>
                </a:solidFill>
                <a:hlinkClick r:id="rId3"/>
              </a:rPr>
              <a:t>Account Management</a:t>
            </a:r>
            <a:endParaRPr/>
          </a:p>
          <a:p>
            <a:pPr indent="-317500" lvl="0" marL="457200" rtl="0" algn="l">
              <a:lnSpc>
                <a:spcPct val="125000"/>
              </a:lnSpc>
              <a:spcBef>
                <a:spcPts val="0"/>
              </a:spcBef>
              <a:spcAft>
                <a:spcPts val="0"/>
              </a:spcAft>
              <a:buSzPts val="1400"/>
              <a:buChar char="●"/>
            </a:pPr>
            <a:r>
              <a:rPr lang="en" sz="1400" u="sng">
                <a:solidFill>
                  <a:schemeClr val="hlink"/>
                </a:solidFill>
                <a:hlinkClick r:id="rId4"/>
              </a:rPr>
              <a:t>Data Encryption Policies</a:t>
            </a:r>
            <a:endParaRPr sz="1400">
              <a:solidFill>
                <a:srgbClr val="24292E"/>
              </a:solidFill>
            </a:endParaRPr>
          </a:p>
          <a:p>
            <a:pPr indent="0" lvl="0" marL="0" rtl="0" algn="l">
              <a:lnSpc>
                <a:spcPct val="125000"/>
              </a:lnSpc>
              <a:spcBef>
                <a:spcPts val="1000"/>
              </a:spcBef>
              <a:spcAft>
                <a:spcPts val="0"/>
              </a:spcAft>
              <a:buNone/>
            </a:pPr>
            <a:r>
              <a:rPr lang="en" sz="1400"/>
              <a:t>The System adequately limits clear text exposure of user's secret data. (3|5⚠️)</a:t>
            </a:r>
            <a:endParaRPr sz="1400"/>
          </a:p>
          <a:p>
            <a:pPr indent="-317500" lvl="0" marL="457200" rtl="0" algn="l">
              <a:lnSpc>
                <a:spcPct val="125000"/>
              </a:lnSpc>
              <a:spcBef>
                <a:spcPts val="0"/>
              </a:spcBef>
              <a:spcAft>
                <a:spcPts val="0"/>
              </a:spcAft>
              <a:buSzPts val="1400"/>
              <a:buChar char="●"/>
            </a:pPr>
            <a:r>
              <a:rPr lang="en" sz="1400" u="sng">
                <a:solidFill>
                  <a:schemeClr val="hlink"/>
                </a:solidFill>
                <a:hlinkClick r:id="rId5"/>
              </a:rPr>
              <a:t>Sensitive Data Handling</a:t>
            </a:r>
            <a:endParaRPr sz="1400">
              <a:solidFill>
                <a:srgbClr val="24292E"/>
              </a:solidFill>
            </a:endParaRPr>
          </a:p>
          <a:p>
            <a:pPr indent="-317500" lvl="0" marL="457200" rtl="0" algn="l">
              <a:lnSpc>
                <a:spcPct val="125000"/>
              </a:lnSpc>
              <a:spcBef>
                <a:spcPts val="0"/>
              </a:spcBef>
              <a:spcAft>
                <a:spcPts val="0"/>
              </a:spcAft>
              <a:buSzPts val="1400"/>
              <a:buChar char="●"/>
            </a:pPr>
            <a:r>
              <a:rPr lang="en" sz="1400"/>
              <a:t>Asymmetric Encryption</a:t>
            </a:r>
            <a:endParaRPr sz="1400"/>
          </a:p>
          <a:p>
            <a:pPr indent="-317500" lvl="0" marL="457200" rtl="0" algn="l">
              <a:lnSpc>
                <a:spcPct val="125000"/>
              </a:lnSpc>
              <a:spcBef>
                <a:spcPts val="0"/>
              </a:spcBef>
              <a:spcAft>
                <a:spcPts val="0"/>
              </a:spcAft>
              <a:buSzPts val="1400"/>
              <a:buChar char="●"/>
            </a:pPr>
            <a:r>
              <a:rPr lang="en" sz="1400"/>
              <a:t>Security Assessments</a:t>
            </a:r>
            <a:endParaRPr sz="1400"/>
          </a:p>
          <a:p>
            <a:pPr indent="0" lvl="0" marL="0" rtl="0" algn="l">
              <a:lnSpc>
                <a:spcPct val="125000"/>
              </a:lnSpc>
              <a:spcBef>
                <a:spcPts val="1200"/>
              </a:spcBef>
              <a:spcAft>
                <a:spcPts val="0"/>
              </a:spcAft>
              <a:buNone/>
            </a:pPr>
            <a:r>
              <a:rPr lang="en" sz="1400"/>
              <a:t>The System adequately ensures the availability of secret data. (3|4⚠️)</a:t>
            </a:r>
            <a:endParaRPr sz="1400"/>
          </a:p>
          <a:p>
            <a:pPr indent="-317500" lvl="0" marL="457200" rtl="0" algn="l">
              <a:lnSpc>
                <a:spcPct val="125000"/>
              </a:lnSpc>
              <a:spcBef>
                <a:spcPts val="0"/>
              </a:spcBef>
              <a:spcAft>
                <a:spcPts val="0"/>
              </a:spcAft>
              <a:buSzPts val="1400"/>
              <a:buChar char="●"/>
            </a:pPr>
            <a:r>
              <a:rPr lang="en" sz="1400" u="sng">
                <a:solidFill>
                  <a:schemeClr val="hlink"/>
                </a:solidFill>
                <a:hlinkClick r:id="rId6"/>
              </a:rPr>
              <a:t>Cloud Server Security Policies</a:t>
            </a:r>
            <a:endParaRPr/>
          </a:p>
          <a:p>
            <a:pPr indent="-317500" lvl="0" marL="457200" rtl="0" algn="l">
              <a:lnSpc>
                <a:spcPct val="125000"/>
              </a:lnSpc>
              <a:spcBef>
                <a:spcPts val="0"/>
              </a:spcBef>
              <a:spcAft>
                <a:spcPts val="0"/>
              </a:spcAft>
              <a:buSzPts val="1400"/>
              <a:buChar char="●"/>
            </a:pPr>
            <a:r>
              <a:rPr lang="en" sz="1400" u="sng">
                <a:solidFill>
                  <a:schemeClr val="hlink"/>
                </a:solidFill>
                <a:hlinkClick r:id="rId7"/>
              </a:rPr>
              <a:t>On-Premise Backup</a:t>
            </a:r>
            <a:endParaRPr sz="1400">
              <a:solidFill>
                <a:srgbClr val="24292E"/>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Gaps</a:t>
            </a:r>
            <a:endParaRPr/>
          </a:p>
        </p:txBody>
      </p:sp>
      <p:sp>
        <p:nvSpPr>
          <p:cNvPr id="93" name="Google Shape;93;p1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lnSpc>
                <a:spcPct val="125000"/>
              </a:lnSpc>
              <a:spcBef>
                <a:spcPts val="1800"/>
              </a:spcBef>
              <a:spcAft>
                <a:spcPts val="0"/>
              </a:spcAft>
              <a:buSzPts val="1800"/>
              <a:buChar char="●"/>
            </a:pPr>
            <a:r>
              <a:rPr lang="en"/>
              <a:t>External Entity Human User Potentially Denies Receiving Data</a:t>
            </a:r>
            <a:endParaRPr/>
          </a:p>
          <a:p>
            <a:pPr indent="-317500" lvl="1" marL="914400" rtl="0" algn="l">
              <a:lnSpc>
                <a:spcPct val="125000"/>
              </a:lnSpc>
              <a:spcBef>
                <a:spcPts val="0"/>
              </a:spcBef>
              <a:spcAft>
                <a:spcPts val="0"/>
              </a:spcAft>
              <a:buSzPts val="1400"/>
              <a:buChar char="○"/>
            </a:pPr>
            <a:r>
              <a:rPr lang="en"/>
              <a:t>No audit log for attempts to sync with the Bitwarden server</a:t>
            </a:r>
            <a:endParaRPr/>
          </a:p>
          <a:p>
            <a:pPr indent="-342900" lvl="0" marL="457200" rtl="0" algn="l">
              <a:lnSpc>
                <a:spcPct val="125000"/>
              </a:lnSpc>
              <a:spcBef>
                <a:spcPts val="0"/>
              </a:spcBef>
              <a:spcAft>
                <a:spcPts val="0"/>
              </a:spcAft>
              <a:buSzPts val="1800"/>
              <a:buChar char="●"/>
            </a:pPr>
            <a:r>
              <a:rPr lang="en"/>
              <a:t>Potential Data Repudiation by the Authentication Module</a:t>
            </a:r>
            <a:endParaRPr/>
          </a:p>
          <a:p>
            <a:pPr indent="-317500" lvl="1" marL="914400" rtl="0" algn="l">
              <a:lnSpc>
                <a:spcPct val="125000"/>
              </a:lnSpc>
              <a:spcBef>
                <a:spcPts val="0"/>
              </a:spcBef>
              <a:spcAft>
                <a:spcPts val="0"/>
              </a:spcAft>
              <a:buSzPts val="1400"/>
              <a:buChar char="○"/>
            </a:pPr>
            <a:r>
              <a:rPr lang="en"/>
              <a:t>No audit log for authentication attempts in the CLI client</a:t>
            </a:r>
            <a:endParaRPr/>
          </a:p>
          <a:p>
            <a:pPr indent="-342900" lvl="0" marL="457200" rtl="0" algn="l">
              <a:lnSpc>
                <a:spcPct val="125000"/>
              </a:lnSpc>
              <a:spcBef>
                <a:spcPts val="0"/>
              </a:spcBef>
              <a:spcAft>
                <a:spcPts val="0"/>
              </a:spcAft>
              <a:buSzPts val="1800"/>
              <a:buChar char="●"/>
            </a:pPr>
            <a:r>
              <a:rPr lang="en"/>
              <a:t>Spoofing of the Bitwarden Server External Destination Entity</a:t>
            </a:r>
            <a:endParaRPr/>
          </a:p>
          <a:p>
            <a:pPr indent="-317500" lvl="1" marL="914400" rtl="0" algn="l">
              <a:lnSpc>
                <a:spcPct val="125000"/>
              </a:lnSpc>
              <a:spcBef>
                <a:spcPts val="0"/>
              </a:spcBef>
              <a:spcAft>
                <a:spcPts val="0"/>
              </a:spcAft>
              <a:buSzPts val="1400"/>
              <a:buChar char="○"/>
            </a:pPr>
            <a:r>
              <a:rPr lang="en"/>
              <a:t>Authenticity of the destination server is reliant on client configuration</a:t>
            </a:r>
            <a:endParaRPr/>
          </a:p>
        </p:txBody>
      </p:sp>
      <p:pic>
        <p:nvPicPr>
          <p:cNvPr id="94" name="Google Shape;94;p17"/>
          <p:cNvPicPr preferRelativeResize="0"/>
          <p:nvPr/>
        </p:nvPicPr>
        <p:blipFill>
          <a:blip r:embed="rId3">
            <a:alphaModFix/>
          </a:blip>
          <a:stretch>
            <a:fillRect/>
          </a:stretch>
        </p:blipFill>
        <p:spPr>
          <a:xfrm>
            <a:off x="3141500" y="327238"/>
            <a:ext cx="5772325" cy="159067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Findings - Strategy</a:t>
            </a:r>
            <a:endParaRPr/>
          </a:p>
        </p:txBody>
      </p:sp>
      <p:sp>
        <p:nvSpPr>
          <p:cNvPr id="100" name="Google Shape;100;p18"/>
          <p:cNvSpPr txBox="1"/>
          <p:nvPr>
            <p:ph idx="1" type="body"/>
          </p:nvPr>
        </p:nvSpPr>
        <p:spPr>
          <a:xfrm>
            <a:off x="270025" y="1943150"/>
            <a:ext cx="8520600" cy="2575500"/>
          </a:xfrm>
          <a:prstGeom prst="rect">
            <a:avLst/>
          </a:prstGeom>
        </p:spPr>
        <p:txBody>
          <a:bodyPr anchorCtr="0" anchor="t" bIns="91425" lIns="91425" spcFirstLastPara="1" rIns="91425" wrap="square" tIns="91425">
            <a:noAutofit/>
          </a:bodyPr>
          <a:lstStyle/>
          <a:p>
            <a:pPr indent="-381000" lvl="0" marL="914400" rtl="0" algn="l">
              <a:spcBef>
                <a:spcPts val="0"/>
              </a:spcBef>
              <a:spcAft>
                <a:spcPts val="0"/>
              </a:spcAft>
              <a:buSzPts val="2400"/>
              <a:buChar char="●"/>
            </a:pPr>
            <a:r>
              <a:rPr lang="en" sz="2400"/>
              <a:t>Half of the team would focus on automated analysis while the other half would focus on manual analysis</a:t>
            </a:r>
            <a:endParaRPr sz="2400"/>
          </a:p>
          <a:p>
            <a:pPr indent="-381000" lvl="0" marL="914400" rtl="0" algn="l">
              <a:spcBef>
                <a:spcPts val="0"/>
              </a:spcBef>
              <a:spcAft>
                <a:spcPts val="0"/>
              </a:spcAft>
              <a:buSzPts val="2400"/>
              <a:buChar char="●"/>
            </a:pPr>
            <a:r>
              <a:rPr lang="en" sz="2400"/>
              <a:t>Since most of the security features are client side we put our focus there, in particular on the command line client</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478375"/>
            <a:ext cx="85206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Findings - Manual Analysis</a:t>
            </a:r>
            <a:endParaRPr/>
          </a:p>
        </p:txBody>
      </p:sp>
      <p:sp>
        <p:nvSpPr>
          <p:cNvPr id="106" name="Google Shape;106;p19"/>
          <p:cNvSpPr txBox="1"/>
          <p:nvPr>
            <p:ph idx="1" type="body"/>
          </p:nvPr>
        </p:nvSpPr>
        <p:spPr>
          <a:xfrm>
            <a:off x="270025" y="1943150"/>
            <a:ext cx="8520600" cy="25755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Combination of code and live analysis </a:t>
            </a:r>
            <a:endParaRPr sz="2000"/>
          </a:p>
          <a:p>
            <a:pPr indent="-355600" lvl="0" marL="457200" rtl="0" algn="l">
              <a:spcBef>
                <a:spcPts val="0"/>
              </a:spcBef>
              <a:spcAft>
                <a:spcPts val="0"/>
              </a:spcAft>
              <a:buSzPts val="2000"/>
              <a:buChar char="●"/>
            </a:pPr>
            <a:r>
              <a:rPr lang="en" sz="2000"/>
              <a:t>OWASP Cheat Sheet was a good resource</a:t>
            </a:r>
            <a:endParaRPr sz="2000"/>
          </a:p>
          <a:p>
            <a:pPr indent="-355600" lvl="0" marL="457200" rtl="0" algn="l">
              <a:spcBef>
                <a:spcPts val="0"/>
              </a:spcBef>
              <a:spcAft>
                <a:spcPts val="0"/>
              </a:spcAft>
              <a:buSzPts val="2000"/>
              <a:buChar char="●"/>
            </a:pPr>
            <a:r>
              <a:rPr lang="en" sz="2000"/>
              <a:t>Live analysis required significant lab setup</a:t>
            </a:r>
            <a:endParaRPr sz="2000"/>
          </a:p>
          <a:p>
            <a:pPr indent="-330200" lvl="1" marL="1371600" rtl="0" algn="l">
              <a:spcBef>
                <a:spcPts val="0"/>
              </a:spcBef>
              <a:spcAft>
                <a:spcPts val="0"/>
              </a:spcAft>
              <a:buSzPts val="1600"/>
              <a:buChar char="○"/>
            </a:pPr>
            <a:r>
              <a:rPr lang="en" sz="1600"/>
              <a:t>Linux gateway was established using sslsplit to act as MITM TLS proxy</a:t>
            </a:r>
            <a:endParaRPr sz="1600"/>
          </a:p>
          <a:p>
            <a:pPr indent="-330200" lvl="1" marL="1371600" rtl="0" algn="l">
              <a:spcBef>
                <a:spcPts val="0"/>
              </a:spcBef>
              <a:spcAft>
                <a:spcPts val="0"/>
              </a:spcAft>
              <a:buSzPts val="1600"/>
              <a:buChar char="○"/>
            </a:pPr>
            <a:r>
              <a:rPr lang="en" sz="1600"/>
              <a:t>Bitwarden’s command line app has built in trust store so hex editor was used to replace one of the certs with one created for TLS proxy</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Findings - Manual Analysis Results</a:t>
            </a:r>
            <a:endParaRPr/>
          </a:p>
        </p:txBody>
      </p:sp>
      <p:sp>
        <p:nvSpPr>
          <p:cNvPr id="112" name="Google Shape;112;p20"/>
          <p:cNvSpPr txBox="1"/>
          <p:nvPr>
            <p:ph idx="1" type="body"/>
          </p:nvPr>
        </p:nvSpPr>
        <p:spPr>
          <a:xfrm>
            <a:off x="370050" y="1943150"/>
            <a:ext cx="8520600" cy="257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606060"/>
                </a:solidFill>
              </a:rPr>
              <a:t>Password Strength (</a:t>
            </a:r>
            <a:r>
              <a:rPr b="1" lang="en" u="sng">
                <a:solidFill>
                  <a:schemeClr val="accent5"/>
                </a:solidFill>
                <a:hlinkClick r:id="rId3"/>
              </a:rPr>
              <a:t>CWE-521</a:t>
            </a:r>
            <a:r>
              <a:rPr b="1" lang="en">
                <a:solidFill>
                  <a:srgbClr val="606060"/>
                </a:solidFill>
              </a:rPr>
              <a:t>)</a:t>
            </a:r>
            <a:endParaRPr b="1">
              <a:solidFill>
                <a:srgbClr val="606060"/>
              </a:solidFill>
            </a:endParaRPr>
          </a:p>
          <a:p>
            <a:pPr indent="-342900" lvl="0" marL="457200" rtl="0" algn="l">
              <a:spcBef>
                <a:spcPts val="1600"/>
              </a:spcBef>
              <a:spcAft>
                <a:spcPts val="0"/>
              </a:spcAft>
              <a:buClr>
                <a:srgbClr val="606060"/>
              </a:buClr>
              <a:buSzPts val="1800"/>
              <a:buChar char="●"/>
            </a:pPr>
            <a:r>
              <a:rPr lang="en">
                <a:solidFill>
                  <a:srgbClr val="606060"/>
                </a:solidFill>
              </a:rPr>
              <a:t>Bitwarden uses a "Master Password" chosen by the end user </a:t>
            </a:r>
            <a:endParaRPr>
              <a:solidFill>
                <a:srgbClr val="606060"/>
              </a:solidFill>
            </a:endParaRPr>
          </a:p>
          <a:p>
            <a:pPr indent="-342900" lvl="0" marL="457200" rtl="0" algn="l">
              <a:spcBef>
                <a:spcPts val="0"/>
              </a:spcBef>
              <a:spcAft>
                <a:spcPts val="0"/>
              </a:spcAft>
              <a:buClr>
                <a:srgbClr val="606060"/>
              </a:buClr>
              <a:buSzPts val="1800"/>
              <a:buChar char="●"/>
            </a:pPr>
            <a:r>
              <a:rPr lang="en">
                <a:solidFill>
                  <a:srgbClr val="606060"/>
                </a:solidFill>
              </a:rPr>
              <a:t>Bitwarden does enforce minimum length of 8 characters </a:t>
            </a:r>
            <a:endParaRPr>
              <a:solidFill>
                <a:srgbClr val="606060"/>
              </a:solidFill>
            </a:endParaRPr>
          </a:p>
          <a:p>
            <a:pPr indent="-342900" lvl="1" marL="914400" rtl="0" algn="l">
              <a:spcBef>
                <a:spcPts val="0"/>
              </a:spcBef>
              <a:spcAft>
                <a:spcPts val="0"/>
              </a:spcAft>
              <a:buClr>
                <a:srgbClr val="606060"/>
              </a:buClr>
              <a:buSzPts val="1800"/>
              <a:buChar char="○"/>
            </a:pPr>
            <a:r>
              <a:rPr lang="en" sz="1800" u="sng">
                <a:solidFill>
                  <a:schemeClr val="accent5"/>
                </a:solidFill>
                <a:hlinkClick r:id="rId4"/>
              </a:rPr>
              <a:t>NIST SP800-63b</a:t>
            </a:r>
            <a:r>
              <a:rPr lang="en" sz="1800">
                <a:solidFill>
                  <a:srgbClr val="606060"/>
                </a:solidFill>
              </a:rPr>
              <a:t> - &lt; 8 is considered weak</a:t>
            </a:r>
            <a:endParaRPr sz="1800">
              <a:solidFill>
                <a:srgbClr val="606060"/>
              </a:solidFill>
            </a:endParaRPr>
          </a:p>
          <a:p>
            <a:pPr indent="-342900" lvl="0" marL="457200" rtl="0" algn="l">
              <a:spcBef>
                <a:spcPts val="0"/>
              </a:spcBef>
              <a:spcAft>
                <a:spcPts val="0"/>
              </a:spcAft>
              <a:buClr>
                <a:srgbClr val="606060"/>
              </a:buClr>
              <a:buSzPts val="1800"/>
              <a:buChar char="●"/>
            </a:pPr>
            <a:r>
              <a:rPr lang="en">
                <a:solidFill>
                  <a:srgbClr val="606060"/>
                </a:solidFill>
              </a:rPr>
              <a:t>Bitwarden appears to have a decent password validation tool but it is only suggestive</a:t>
            </a:r>
            <a:endParaRPr>
              <a:solidFill>
                <a:srgbClr val="60606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Findings - Manual Analysis Results</a:t>
            </a:r>
            <a:endParaRPr/>
          </a:p>
        </p:txBody>
      </p:sp>
      <p:sp>
        <p:nvSpPr>
          <p:cNvPr id="118" name="Google Shape;118;p21"/>
          <p:cNvSpPr txBox="1"/>
          <p:nvPr>
            <p:ph idx="1" type="body"/>
          </p:nvPr>
        </p:nvSpPr>
        <p:spPr>
          <a:xfrm>
            <a:off x="370050" y="1939000"/>
            <a:ext cx="8520600" cy="258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Password Strength (</a:t>
            </a:r>
            <a:r>
              <a:rPr b="1" lang="en" u="sng">
                <a:solidFill>
                  <a:schemeClr val="accent5"/>
                </a:solidFill>
                <a:hlinkClick r:id="rId3"/>
              </a:rPr>
              <a:t>CWE-521</a:t>
            </a:r>
            <a:r>
              <a:rPr b="1" lang="en"/>
              <a:t>) recommendations:</a:t>
            </a:r>
            <a:endParaRPr b="1"/>
          </a:p>
          <a:p>
            <a:pPr indent="0" lvl="0" marL="457200" rtl="0" algn="l">
              <a:spcBef>
                <a:spcPts val="1600"/>
              </a:spcBef>
              <a:spcAft>
                <a:spcPts val="1600"/>
              </a:spcAft>
              <a:buNone/>
            </a:pPr>
            <a:r>
              <a:rPr lang="en"/>
              <a:t>The master password is a critical component of protecting the end users sensitive data. Bitwarden has a decent password validation tool that appears to account for length, complexity, and easily guessed passwords. We would like to see it prevent end users from using weak passwords.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