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BF65C-509D-444C-B06A-3481FFEB325E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C875-D77B-4509-8094-872B8762C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Power-Csv-to-external-tables.png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8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Power-dev-flow-create-credential.png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2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Power-dev-flow-pandas.png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48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Power-proposed-solution-dev-workflow.png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9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Power-proposed-solution-inside-synapse-workspace.png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3C875-D77B-4509-8094-872B8762C47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4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7250-3B0D-971B-8C5E-76659740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294FB-6C90-9DAC-1912-28BD24579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5697-E0C0-2B33-D798-0AC63101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BFCF-45F5-B9CE-0845-2F2752E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C20C-0D4F-90E1-D108-1EB06B17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5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C72-996B-08FD-A94A-596DA66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7EFE-97E3-560B-A991-B68C7162D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A210-D429-AC82-2C41-ADAA52F5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92C1-AB41-F060-38C4-B7A88D84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C46E1-9C75-95E2-1599-EEAA1BC3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3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3EA8-FBEB-BB29-3E6F-A29306F24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B1787-EACA-F5EE-7435-151BC332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74A9-8D06-2B19-47B7-12B588DA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2ECEC-BB54-CC53-DE75-BB46165C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FF75-B2F5-535B-7985-7D77C32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66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F39F-F42E-166A-04AC-D8468ED6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A7C-4EF7-3C0C-3F83-31C95EB4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19C3-735C-7394-7637-B2C8F029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117A-1CD1-29B2-47DE-D266EA4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513B-4B94-D756-38F3-1181CAE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7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559-7BBE-89FD-FC4A-12F3380A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6C6EE-CB81-24C3-0D2F-D98E16C4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8D21-BF63-DDFF-8D5F-AF59021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625B-261A-C45B-E996-22A6E8FD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6C83-85D6-C9BE-4310-B0A344E2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71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1F7D-1AEC-DDA5-DB7C-2A35E717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4DFF-77AE-5E99-288E-2CE4E4287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C04D0-F062-45AC-21A0-E08CA207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B1035-4278-98B3-38CC-44F6C19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056B-8696-20B0-E000-F8B426D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56A4A-930B-0E9F-CCF6-39290221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94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1E0C-6E05-81D6-CEF1-4D49389D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74B0-2270-F7A5-5194-96428726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EFDD-E2DC-3337-C14D-A0688C55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FB1AA-74C4-1F89-6875-3A9475031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7607E-4EA7-2A27-0A20-3171BF72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BDF6-6EAA-5013-EE57-415CF4DE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DD418-1CEB-C6E9-DA48-DFD6E81F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270C7-AC37-FE62-0D4E-2CF13222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EDE2-3968-09BE-B8FA-C24E5338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FD005-1B5A-E969-1CA7-7D505579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A7B49-E2C2-D7D4-6C1E-2C0197D4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7E06-B1FE-3ABC-3E1B-1F53D47A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8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C590A-61E2-C86F-BA26-9C7C189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CBF87-ADE4-4CA8-F4CC-67FFCBE0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FA170-E416-297B-CD63-FD89B993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13F9-910D-CF13-2264-79C81780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BEE8-5BAF-8BAB-225F-4625C141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5AD3-B9F3-D6E8-13ED-A799C29D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C1E54-755F-1FF6-CCCE-E20B32DE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5BFA-212E-F0AC-A4B0-548001B8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8EEB-35DC-2B83-A6E5-C1835A13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2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296-D74D-2AE8-5544-1A2B6A54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9B1A4-AE4D-8074-ECD3-E56593F50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699C-BD3D-DFD8-85C3-E0DD8D26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586FA-0D42-4151-2AA6-BFC31334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D493-A153-4B52-7E01-2F63734E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5E5F-6EB4-2C8F-321F-71F234E0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53DB4-D189-E13D-2858-08961B4D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2604-4645-2D07-37B2-B7E67C69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254C-EDD4-DB06-3AEF-E22720B6E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764E-BF05-4ADF-9C0D-E7E7BE4B37C6}" type="datetimeFigureOut">
              <a:rPr lang="en-GB" smtClean="0"/>
              <a:t>03/09/2022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7194-3273-B599-EF00-7D804FF4E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525A-D90F-994C-8177-6D88190D7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6BD9-7B06-4981-9C5E-BA2D55A3D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-person-generic-single-general-2387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39E-8405-007F-2A23-A17272745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724BA-0CCB-C224-1F75-BB0E40C24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8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227032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72104" y="284085"/>
            <a:ext cx="10182686" cy="491374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81550-89F0-72FF-1016-2EF698FFCB69}"/>
              </a:ext>
            </a:extLst>
          </p:cNvPr>
          <p:cNvSpPr txBox="1"/>
          <p:nvPr/>
        </p:nvSpPr>
        <p:spPr>
          <a:xfrm>
            <a:off x="1121544" y="1504505"/>
            <a:ext cx="9617476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Creating table Commodity 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CommodityPrice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dirty="0" err="1">
                <a:solidFill>
                  <a:srgbClr val="333333"/>
                </a:solidFill>
                <a:latin typeface="Consolas" panose="020B0609020204030204" pitchFamily="49" charset="0"/>
              </a:rPr>
              <a:t>commodity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price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[date]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datetime2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countrycode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nvarchar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/Commodities.csv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DATA_SOURCE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COMMODITYDATASOURCE,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FILE_FORMAT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CSVFORMAT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011E7E2-B5FB-D94F-1458-D932575DBD9C}"/>
              </a:ext>
            </a:extLst>
          </p:cNvPr>
          <p:cNvSpPr/>
          <p:nvPr/>
        </p:nvSpPr>
        <p:spPr>
          <a:xfrm>
            <a:off x="5601809" y="5594328"/>
            <a:ext cx="781235" cy="67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032887B7-E6ED-D362-EEE3-5B444C597500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table can now be accessed like any SQL table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43262925-8776-DED9-53AC-1D997F6DAB0B}"/>
              </a:ext>
            </a:extLst>
          </p:cNvPr>
          <p:cNvSpPr/>
          <p:nvPr/>
        </p:nvSpPr>
        <p:spPr>
          <a:xfrm>
            <a:off x="1121544" y="5346266"/>
            <a:ext cx="3346881" cy="1071978"/>
          </a:xfrm>
          <a:prstGeom prst="wedgeEllipseCallout">
            <a:avLst>
              <a:gd name="adj1" fmla="val -6509"/>
              <a:gd name="adj2" fmla="val -10892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SQL views on this table can also be created if necessary</a:t>
            </a:r>
          </a:p>
        </p:txBody>
      </p:sp>
    </p:spTree>
    <p:extLst>
      <p:ext uri="{BB962C8B-B14F-4D97-AF65-F5344CB8AC3E}">
        <p14:creationId xmlns:p14="http://schemas.microsoft.com/office/powerpoint/2010/main" val="36253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queries via SQL Management 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C343C-A17C-E328-D465-786FD7CE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85" y="1359764"/>
            <a:ext cx="9084816" cy="42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494B0C1-5915-B059-10CA-CA232F95697C}"/>
              </a:ext>
            </a:extLst>
          </p:cNvPr>
          <p:cNvSpPr/>
          <p:nvPr/>
        </p:nvSpPr>
        <p:spPr>
          <a:xfrm>
            <a:off x="3173773" y="436487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science analysis using Pandas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74640-CE84-C551-C99F-3F72D6807CC2}"/>
              </a:ext>
            </a:extLst>
          </p:cNvPr>
          <p:cNvSpPr/>
          <p:nvPr/>
        </p:nvSpPr>
        <p:spPr>
          <a:xfrm>
            <a:off x="918845" y="284084"/>
            <a:ext cx="10182686" cy="545976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18E25-533A-DE36-2447-C7D5B62D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1352550"/>
            <a:ext cx="8601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FF2770-5C37-439D-B853-AA38FDFF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1" y="581705"/>
            <a:ext cx="8534400" cy="42576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781FF-FDFE-2B26-62E4-9BE6BDFD3F60}"/>
              </a:ext>
            </a:extLst>
          </p:cNvPr>
          <p:cNvSpPr/>
          <p:nvPr/>
        </p:nvSpPr>
        <p:spPr>
          <a:xfrm>
            <a:off x="5803641" y="1436913"/>
            <a:ext cx="3536302" cy="3685503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C0D22A-EC1A-78F4-E1CC-6788DB7B89BA}"/>
              </a:ext>
            </a:extLst>
          </p:cNvPr>
          <p:cNvSpPr/>
          <p:nvPr/>
        </p:nvSpPr>
        <p:spPr>
          <a:xfrm>
            <a:off x="413658" y="2390236"/>
            <a:ext cx="3536302" cy="889428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688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A9FDA-40C7-6B82-9806-1595B3A5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6" y="0"/>
            <a:ext cx="1072933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EA2636-3DC8-CED3-0FA0-1A66A0FF8833}"/>
              </a:ext>
            </a:extLst>
          </p:cNvPr>
          <p:cNvSpPr/>
          <p:nvPr/>
        </p:nvSpPr>
        <p:spPr>
          <a:xfrm>
            <a:off x="133740" y="2903419"/>
            <a:ext cx="3536302" cy="660875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BC09EF-B6D6-4828-C6B1-4DCCA0D57A85}"/>
              </a:ext>
            </a:extLst>
          </p:cNvPr>
          <p:cNvSpPr/>
          <p:nvPr/>
        </p:nvSpPr>
        <p:spPr>
          <a:xfrm>
            <a:off x="2435289" y="6197125"/>
            <a:ext cx="2743201" cy="660875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160768-E3D0-235E-A7B3-0223218C6813}"/>
              </a:ext>
            </a:extLst>
          </p:cNvPr>
          <p:cNvSpPr/>
          <p:nvPr/>
        </p:nvSpPr>
        <p:spPr>
          <a:xfrm>
            <a:off x="7075714" y="2247253"/>
            <a:ext cx="4886131" cy="2324747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9DC8269-5867-BCDF-3F8C-AAFE82B49D21}"/>
              </a:ext>
            </a:extLst>
          </p:cNvPr>
          <p:cNvSpPr/>
          <p:nvPr/>
        </p:nvSpPr>
        <p:spPr>
          <a:xfrm rot="20216373">
            <a:off x="380948" y="3918228"/>
            <a:ext cx="1347632" cy="29305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A63EAC4D-8FBE-1CFD-935B-49647466A794}"/>
              </a:ext>
            </a:extLst>
          </p:cNvPr>
          <p:cNvSpPr/>
          <p:nvPr/>
        </p:nvSpPr>
        <p:spPr>
          <a:xfrm rot="18459184">
            <a:off x="5442961" y="5213276"/>
            <a:ext cx="2577458" cy="127679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3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48A35-E474-F87D-FECE-9FCA8FB7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338262"/>
            <a:ext cx="9620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5D391-8032-F6BE-A106-76169F79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695421"/>
            <a:ext cx="5934075" cy="5000625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2B8000F-54D8-A9E3-FDC7-499CC8FC999A}"/>
              </a:ext>
            </a:extLst>
          </p:cNvPr>
          <p:cNvSpPr/>
          <p:nvPr/>
        </p:nvSpPr>
        <p:spPr>
          <a:xfrm>
            <a:off x="-483321" y="1875278"/>
            <a:ext cx="3346881" cy="410722"/>
          </a:xfrm>
          <a:prstGeom prst="wedgeEllipseCallout">
            <a:avLst>
              <a:gd name="adj1" fmla="val 74617"/>
              <a:gd name="adj2" fmla="val 10868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GITHUB repo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B81839F1-9795-498E-54B4-CB864253D484}"/>
              </a:ext>
            </a:extLst>
          </p:cNvPr>
          <p:cNvSpPr/>
          <p:nvPr/>
        </p:nvSpPr>
        <p:spPr>
          <a:xfrm>
            <a:off x="-350620" y="2559523"/>
            <a:ext cx="3346881" cy="622216"/>
          </a:xfrm>
          <a:prstGeom prst="wedgeEllipseCallout">
            <a:avLst>
              <a:gd name="adj1" fmla="val 90508"/>
              <a:gd name="adj2" fmla="val 576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branch where your files get saved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4150203-02EB-4715-D8CD-043850D4AA6F}"/>
              </a:ext>
            </a:extLst>
          </p:cNvPr>
          <p:cNvSpPr/>
          <p:nvPr/>
        </p:nvSpPr>
        <p:spPr>
          <a:xfrm>
            <a:off x="-483321" y="3365154"/>
            <a:ext cx="3346881" cy="622216"/>
          </a:xfrm>
          <a:prstGeom prst="wedgeEllipseCallout">
            <a:avLst>
              <a:gd name="adj1" fmla="val 96084"/>
              <a:gd name="adj2" fmla="val 2320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branch where files get merged</a:t>
            </a:r>
          </a:p>
        </p:txBody>
      </p:sp>
    </p:spTree>
    <p:extLst>
      <p:ext uri="{BB962C8B-B14F-4D97-AF65-F5344CB8AC3E}">
        <p14:creationId xmlns:p14="http://schemas.microsoft.com/office/powerpoint/2010/main" val="310867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DC876A-ECA1-DE01-E940-10D5DD5B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12" y="1311631"/>
            <a:ext cx="7772400" cy="313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0FB935-D329-AEA4-CE18-12F952D9E8B4}"/>
              </a:ext>
            </a:extLst>
          </p:cNvPr>
          <p:cNvSpPr txBox="1"/>
          <p:nvPr/>
        </p:nvSpPr>
        <p:spPr>
          <a:xfrm>
            <a:off x="3817360" y="1667941"/>
            <a:ext cx="32272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681B93A6-66A1-E107-BEB0-20CADD64F9B1}"/>
              </a:ext>
            </a:extLst>
          </p:cNvPr>
          <p:cNvSpPr/>
          <p:nvPr/>
        </p:nvSpPr>
        <p:spPr>
          <a:xfrm>
            <a:off x="151161" y="335902"/>
            <a:ext cx="6333615" cy="578498"/>
          </a:xfrm>
          <a:prstGeom prst="wedgeEllipseCallout">
            <a:avLst>
              <a:gd name="adj1" fmla="val 42264"/>
              <a:gd name="adj2" fmla="val 2216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Synpapse</a:t>
            </a:r>
            <a:r>
              <a:rPr lang="en-GB" dirty="0"/>
              <a:t> script editor is now wired up to the collaboration branch</a:t>
            </a:r>
          </a:p>
        </p:txBody>
      </p:sp>
    </p:spTree>
    <p:extLst>
      <p:ext uri="{BB962C8B-B14F-4D97-AF65-F5344CB8AC3E}">
        <p14:creationId xmlns:p14="http://schemas.microsoft.com/office/powerpoint/2010/main" val="182288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6EC64-373C-E65E-783F-D88AF284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62" y="544188"/>
            <a:ext cx="4667250" cy="153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86E6D2-605B-8D83-4A4C-8A3153B64331}"/>
              </a:ext>
            </a:extLst>
          </p:cNvPr>
          <p:cNvSpPr txBox="1"/>
          <p:nvPr/>
        </p:nvSpPr>
        <p:spPr>
          <a:xfrm>
            <a:off x="234404" y="544188"/>
            <a:ext cx="3227252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619FF-8CC3-813C-49F3-70EC19119019}"/>
              </a:ext>
            </a:extLst>
          </p:cNvPr>
          <p:cNvSpPr txBox="1"/>
          <p:nvPr/>
        </p:nvSpPr>
        <p:spPr>
          <a:xfrm>
            <a:off x="2504853" y="1219103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FE18EC2-E166-8FA4-A7E5-CFA62D58FF59}"/>
              </a:ext>
            </a:extLst>
          </p:cNvPr>
          <p:cNvSpPr/>
          <p:nvPr/>
        </p:nvSpPr>
        <p:spPr>
          <a:xfrm>
            <a:off x="5705382" y="1982108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B9504C-F7F0-02E4-CD6E-2E54ECE4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77" y="3465837"/>
            <a:ext cx="6372225" cy="28479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5862C2-BB88-0A71-344F-128C3064C70F}"/>
              </a:ext>
            </a:extLst>
          </p:cNvPr>
          <p:cNvSpPr txBox="1"/>
          <p:nvPr/>
        </p:nvSpPr>
        <p:spPr>
          <a:xfrm>
            <a:off x="4436502" y="3394150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C877DF5A-7086-BC02-9756-8A66251C10EA}"/>
              </a:ext>
            </a:extLst>
          </p:cNvPr>
          <p:cNvSpPr/>
          <p:nvPr/>
        </p:nvSpPr>
        <p:spPr>
          <a:xfrm>
            <a:off x="5563538" y="335022"/>
            <a:ext cx="6333615" cy="578498"/>
          </a:xfrm>
          <a:prstGeom prst="wedgeEllipseCallout">
            <a:avLst>
              <a:gd name="adj1" fmla="val -83694"/>
              <a:gd name="adj2" fmla="val 14746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a new SQL script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A6553C5-D689-3BAC-0154-10C057E4A359}"/>
              </a:ext>
            </a:extLst>
          </p:cNvPr>
          <p:cNvSpPr/>
          <p:nvPr/>
        </p:nvSpPr>
        <p:spPr>
          <a:xfrm>
            <a:off x="-770077" y="2423844"/>
            <a:ext cx="6333615" cy="578498"/>
          </a:xfrm>
          <a:prstGeom prst="wedgeEllipseCallout">
            <a:avLst>
              <a:gd name="adj1" fmla="val 14273"/>
              <a:gd name="adj2" fmla="val 5393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Write a simple SQL query to read the CSV file and press </a:t>
            </a:r>
            <a:r>
              <a:rPr lang="en-GB" b="1" dirty="0"/>
              <a:t>Publish </a:t>
            </a:r>
            <a:r>
              <a:rPr lang="en-GB" dirty="0"/>
              <a:t>button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471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724DE-E04E-AE7B-AF21-7AC3055B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666875"/>
            <a:ext cx="7905750" cy="35242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B54D65D-A18E-A1E9-19A1-948E1B397135}"/>
              </a:ext>
            </a:extLst>
          </p:cNvPr>
          <p:cNvSpPr/>
          <p:nvPr/>
        </p:nvSpPr>
        <p:spPr>
          <a:xfrm>
            <a:off x="5661838" y="549075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F79A1-D8C9-1A67-B587-C36153D5DD27}"/>
              </a:ext>
            </a:extLst>
          </p:cNvPr>
          <p:cNvSpPr txBox="1"/>
          <p:nvPr/>
        </p:nvSpPr>
        <p:spPr>
          <a:xfrm>
            <a:off x="2365106" y="4786943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6E5A943-9673-21C6-5DCF-166C1BF726A8}"/>
              </a:ext>
            </a:extLst>
          </p:cNvPr>
          <p:cNvSpPr/>
          <p:nvPr/>
        </p:nvSpPr>
        <p:spPr>
          <a:xfrm>
            <a:off x="4807137" y="313926"/>
            <a:ext cx="6333615" cy="578498"/>
          </a:xfrm>
          <a:prstGeom prst="wedgeEllipseCallout">
            <a:avLst>
              <a:gd name="adj1" fmla="val -55850"/>
              <a:gd name="adj2" fmla="val 7571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Head over to Github and you will notice that the same file is now saved to </a:t>
            </a:r>
            <a:r>
              <a:rPr lang="en-GB" b="1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7613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3B815-D700-39F4-BD09-0CC0FF57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2" y="1668796"/>
            <a:ext cx="3261393" cy="11834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94544A5-86B5-2166-D180-BADB1C2DC607}"/>
              </a:ext>
            </a:extLst>
          </p:cNvPr>
          <p:cNvSpPr/>
          <p:nvPr/>
        </p:nvSpPr>
        <p:spPr>
          <a:xfrm>
            <a:off x="4345496" y="1878826"/>
            <a:ext cx="1384183" cy="76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199740-D9DF-3E64-D6F1-49C5832D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47" y="939177"/>
            <a:ext cx="5400675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FAB68-F8E0-50B3-BB49-3CBFC6E3EEC6}"/>
              </a:ext>
            </a:extLst>
          </p:cNvPr>
          <p:cNvSpPr txBox="1"/>
          <p:nvPr/>
        </p:nvSpPr>
        <p:spPr>
          <a:xfrm>
            <a:off x="1258349" y="1241571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CSV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8D6EDC-21B7-F0FB-86F2-81D8D8CB552D}"/>
              </a:ext>
            </a:extLst>
          </p:cNvPr>
          <p:cNvSpPr txBox="1"/>
          <p:nvPr/>
        </p:nvSpPr>
        <p:spPr>
          <a:xfrm>
            <a:off x="6569978" y="420849"/>
            <a:ext cx="381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Azure Synapse query editor</a:t>
            </a:r>
          </a:p>
        </p:txBody>
      </p:sp>
    </p:spTree>
    <p:extLst>
      <p:ext uri="{BB962C8B-B14F-4D97-AF65-F5344CB8AC3E}">
        <p14:creationId xmlns:p14="http://schemas.microsoft.com/office/powerpoint/2010/main" val="307414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6632BD-B552-A517-861E-AA84ED9D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60" y="1208120"/>
            <a:ext cx="2762250" cy="367665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B54D65D-A18E-A1E9-19A1-948E1B397135}"/>
              </a:ext>
            </a:extLst>
          </p:cNvPr>
          <p:cNvSpPr/>
          <p:nvPr/>
        </p:nvSpPr>
        <p:spPr>
          <a:xfrm>
            <a:off x="5661838" y="549075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F79A1-D8C9-1A67-B587-C36153D5DD27}"/>
              </a:ext>
            </a:extLst>
          </p:cNvPr>
          <p:cNvSpPr txBox="1"/>
          <p:nvPr/>
        </p:nvSpPr>
        <p:spPr>
          <a:xfrm>
            <a:off x="1898576" y="4133800"/>
            <a:ext cx="2537759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6E5A943-9673-21C6-5DCF-166C1BF726A8}"/>
              </a:ext>
            </a:extLst>
          </p:cNvPr>
          <p:cNvSpPr/>
          <p:nvPr/>
        </p:nvSpPr>
        <p:spPr>
          <a:xfrm>
            <a:off x="4807137" y="313926"/>
            <a:ext cx="6333615" cy="578498"/>
          </a:xfrm>
          <a:prstGeom prst="wedgeEllipseCallout">
            <a:avLst>
              <a:gd name="adj1" fmla="val -64689"/>
              <a:gd name="adj2" fmla="val 6603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Create a pull request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040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4031C-A867-97C0-5488-F14CA89C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1" y="961053"/>
            <a:ext cx="11020264" cy="5241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7B41A-76B2-745C-B450-FA3E2DDB56DA}"/>
              </a:ext>
            </a:extLst>
          </p:cNvPr>
          <p:cNvSpPr txBox="1"/>
          <p:nvPr/>
        </p:nvSpPr>
        <p:spPr>
          <a:xfrm>
            <a:off x="189012" y="2587637"/>
            <a:ext cx="11309081" cy="369332"/>
          </a:xfrm>
          <a:prstGeom prst="rect">
            <a:avLst/>
          </a:prstGeom>
          <a:noFill/>
          <a:ln w="285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31385D0-F591-2771-5368-014BA9F1606F}"/>
              </a:ext>
            </a:extLst>
          </p:cNvPr>
          <p:cNvSpPr/>
          <p:nvPr/>
        </p:nvSpPr>
        <p:spPr>
          <a:xfrm>
            <a:off x="3745149" y="382555"/>
            <a:ext cx="9241277" cy="578498"/>
          </a:xfrm>
          <a:prstGeom prst="wedgeEllipseCallout">
            <a:avLst>
              <a:gd name="adj1" fmla="val -25215"/>
              <a:gd name="adj2" fmla="val 3593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was our original query!!</a:t>
            </a:r>
          </a:p>
        </p:txBody>
      </p:sp>
    </p:spTree>
    <p:extLst>
      <p:ext uri="{BB962C8B-B14F-4D97-AF65-F5344CB8AC3E}">
        <p14:creationId xmlns:p14="http://schemas.microsoft.com/office/powerpoint/2010/main" val="374098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AC12E-34B8-4851-606A-14886C43F956}"/>
              </a:ext>
            </a:extLst>
          </p:cNvPr>
          <p:cNvSpPr txBox="1"/>
          <p:nvPr/>
        </p:nvSpPr>
        <p:spPr>
          <a:xfrm>
            <a:off x="289248" y="466530"/>
            <a:ext cx="421743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   deploy.ps1</a:t>
            </a:r>
          </a:p>
          <a:p>
            <a:r>
              <a:rPr lang="en-GB" dirty="0"/>
              <a:t>|   uploadsamplecsv.ps1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createfileformats.sql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createmasterkey.sql</a:t>
            </a:r>
            <a:endParaRPr lang="en-GB" dirty="0"/>
          </a:p>
          <a:p>
            <a:r>
              <a:rPr lang="en-GB" dirty="0"/>
              <a:t>|       generic-external-</a:t>
            </a:r>
            <a:r>
              <a:rPr lang="en-GB" dirty="0" err="1"/>
              <a:t>table.sql</a:t>
            </a:r>
            <a:endParaRPr lang="en-GB" dirty="0"/>
          </a:p>
          <a:p>
            <a:r>
              <a:rPr lang="en-GB" dirty="0"/>
              <a:t>|       managed-identity-</a:t>
            </a:r>
            <a:r>
              <a:rPr lang="en-GB" dirty="0" err="1"/>
              <a:t>credential.sql</a:t>
            </a:r>
            <a:endParaRPr lang="en-GB" dirty="0"/>
          </a:p>
          <a:p>
            <a:r>
              <a:rPr lang="en-GB" dirty="0"/>
              <a:t>|       new-serverless-</a:t>
            </a:r>
            <a:r>
              <a:rPr lang="en-GB" dirty="0" err="1"/>
              <a:t>database.sql</a:t>
            </a:r>
            <a:endParaRPr lang="en-GB" dirty="0"/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table-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Address.sql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People.sql</a:t>
            </a:r>
            <a:endParaRPr lang="en-GB" dirty="0"/>
          </a:p>
          <a:p>
            <a:r>
              <a:rPr lang="en-GB" dirty="0"/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666A-32DD-F711-89EF-BAD9108B5BEC}"/>
              </a:ext>
            </a:extLst>
          </p:cNvPr>
          <p:cNvSpPr txBox="1"/>
          <p:nvPr/>
        </p:nvSpPr>
        <p:spPr>
          <a:xfrm>
            <a:off x="844219" y="4096477"/>
            <a:ext cx="2076264" cy="28891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80797DA-6D8B-F2BF-CB2B-368F8C70D793}"/>
              </a:ext>
            </a:extLst>
          </p:cNvPr>
          <p:cNvSpPr/>
          <p:nvPr/>
        </p:nvSpPr>
        <p:spPr>
          <a:xfrm>
            <a:off x="666047" y="5467738"/>
            <a:ext cx="3943275" cy="578498"/>
          </a:xfrm>
          <a:prstGeom prst="wedgeEllipseCallout">
            <a:avLst>
              <a:gd name="adj1" fmla="val -13239"/>
              <a:gd name="adj2" fmla="val -2825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new CREATE TABLE </a:t>
            </a:r>
            <a:r>
              <a:rPr lang="en-GB" dirty="0" err="1"/>
              <a:t>sql</a:t>
            </a:r>
            <a:r>
              <a:rPr lang="en-GB" dirty="0"/>
              <a:t> files here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0D6AC9C-1257-1820-0005-77A385D0C20A}"/>
              </a:ext>
            </a:extLst>
          </p:cNvPr>
          <p:cNvSpPr/>
          <p:nvPr/>
        </p:nvSpPr>
        <p:spPr>
          <a:xfrm rot="16200000">
            <a:off x="5270762" y="5220997"/>
            <a:ext cx="578499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F3715-30D7-2E8B-99E6-A5F182BF2FE0}"/>
              </a:ext>
            </a:extLst>
          </p:cNvPr>
          <p:cNvSpPr txBox="1"/>
          <p:nvPr/>
        </p:nvSpPr>
        <p:spPr>
          <a:xfrm>
            <a:off x="6388363" y="1409047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Deploy new SQL to </a:t>
            </a:r>
            <a:r>
              <a:rPr lang="en-GB" b="1" dirty="0"/>
              <a:t>DEV</a:t>
            </a:r>
            <a:r>
              <a:rPr lang="en-GB" dirty="0"/>
              <a:t> Synapse instance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3C6FA-DC8F-CE3F-5404-1C01C76CD923}"/>
              </a:ext>
            </a:extLst>
          </p:cNvPr>
          <p:cNvSpPr txBox="1"/>
          <p:nvPr/>
        </p:nvSpPr>
        <p:spPr>
          <a:xfrm>
            <a:off x="6388363" y="3639557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Raise pull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26B8C-B40D-1D37-912F-2EF80CFDEF24}"/>
              </a:ext>
            </a:extLst>
          </p:cNvPr>
          <p:cNvSpPr txBox="1"/>
          <p:nvPr/>
        </p:nvSpPr>
        <p:spPr>
          <a:xfrm>
            <a:off x="6400800" y="2640339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Devops CI/CD kicks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26580-30BC-46AA-A0FA-4B1A9D1125AF}"/>
              </a:ext>
            </a:extLst>
          </p:cNvPr>
          <p:cNvSpPr txBox="1"/>
          <p:nvPr/>
        </p:nvSpPr>
        <p:spPr>
          <a:xfrm>
            <a:off x="6388363" y="192216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 approved, merge with </a:t>
            </a:r>
            <a:r>
              <a:rPr lang="en-GB" b="1" dirty="0"/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3E703-66AE-C94A-353F-0A209B58C19A}"/>
              </a:ext>
            </a:extLst>
          </p:cNvPr>
          <p:cNvSpPr txBox="1"/>
          <p:nvPr/>
        </p:nvSpPr>
        <p:spPr>
          <a:xfrm>
            <a:off x="6400800" y="5568429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 a feature branch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1D722C4-AF79-66D3-2B5A-F31E2BE6FAC1}"/>
              </a:ext>
            </a:extLst>
          </p:cNvPr>
          <p:cNvSpPr/>
          <p:nvPr/>
        </p:nvSpPr>
        <p:spPr>
          <a:xfrm rot="10800000">
            <a:off x="7293428" y="4982547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945B90E-0E18-3FD9-86BF-C271153A6833}"/>
              </a:ext>
            </a:extLst>
          </p:cNvPr>
          <p:cNvSpPr/>
          <p:nvPr/>
        </p:nvSpPr>
        <p:spPr>
          <a:xfrm rot="10800000">
            <a:off x="7293428" y="3096863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F38EA42-1117-13AB-0B18-D0EC3415D046}"/>
              </a:ext>
            </a:extLst>
          </p:cNvPr>
          <p:cNvSpPr/>
          <p:nvPr/>
        </p:nvSpPr>
        <p:spPr>
          <a:xfrm rot="10800000">
            <a:off x="7293428" y="2087113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4D7570E-B62F-5240-3734-E023E97A6237}"/>
              </a:ext>
            </a:extLst>
          </p:cNvPr>
          <p:cNvSpPr/>
          <p:nvPr/>
        </p:nvSpPr>
        <p:spPr>
          <a:xfrm rot="10800000">
            <a:off x="7293428" y="888661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75262-27B9-5DF1-B739-80C937C49CAD}"/>
              </a:ext>
            </a:extLst>
          </p:cNvPr>
          <p:cNvSpPr txBox="1"/>
          <p:nvPr/>
        </p:nvSpPr>
        <p:spPr>
          <a:xfrm>
            <a:off x="6400800" y="4568617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new table SQL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C5681B5-8C78-4A0E-7977-41501C04961A}"/>
              </a:ext>
            </a:extLst>
          </p:cNvPr>
          <p:cNvSpPr/>
          <p:nvPr/>
        </p:nvSpPr>
        <p:spPr>
          <a:xfrm rot="10800000">
            <a:off x="7293428" y="4052024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815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AC12E-34B8-4851-606A-14886C43F956}"/>
              </a:ext>
            </a:extLst>
          </p:cNvPr>
          <p:cNvSpPr txBox="1"/>
          <p:nvPr/>
        </p:nvSpPr>
        <p:spPr>
          <a:xfrm>
            <a:off x="289248" y="1194321"/>
            <a:ext cx="421743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|</a:t>
            </a:r>
          </a:p>
          <a:p>
            <a:r>
              <a:rPr lang="en-GB" dirty="0"/>
              <a:t>|+---</a:t>
            </a:r>
            <a:r>
              <a:rPr lang="en-GB" b="1" dirty="0"/>
              <a:t>infra</a:t>
            </a:r>
            <a:endParaRPr lang="en-GB" dirty="0"/>
          </a:p>
          <a:p>
            <a:r>
              <a:rPr lang="en-GB" dirty="0"/>
              <a:t>|       deploy.ps1</a:t>
            </a:r>
          </a:p>
          <a:p>
            <a:r>
              <a:rPr lang="en-GB" dirty="0"/>
              <a:t>|       uploadsamplecsv.ps1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common-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createfileformats.sql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createmasterkey.sql</a:t>
            </a:r>
            <a:endParaRPr lang="en-GB" dirty="0"/>
          </a:p>
          <a:p>
            <a:r>
              <a:rPr lang="en-GB" dirty="0"/>
              <a:t>|       managed-identity-</a:t>
            </a:r>
            <a:r>
              <a:rPr lang="en-GB" dirty="0" err="1"/>
              <a:t>credential.sql</a:t>
            </a:r>
            <a:endParaRPr lang="en-GB" dirty="0"/>
          </a:p>
          <a:p>
            <a:r>
              <a:rPr lang="en-GB" dirty="0"/>
              <a:t>|       new-serverless-</a:t>
            </a:r>
            <a:r>
              <a:rPr lang="en-GB" dirty="0" err="1"/>
              <a:t>database.sql</a:t>
            </a:r>
            <a:endParaRPr lang="en-GB" dirty="0"/>
          </a:p>
          <a:p>
            <a:r>
              <a:rPr lang="en-GB" dirty="0"/>
              <a:t>|</a:t>
            </a:r>
          </a:p>
          <a:p>
            <a:r>
              <a:rPr lang="en-GB" dirty="0"/>
              <a:t>+---</a:t>
            </a:r>
            <a:r>
              <a:rPr lang="en-GB" b="1" dirty="0"/>
              <a:t>table-</a:t>
            </a:r>
            <a:r>
              <a:rPr lang="en-GB" b="1" dirty="0" err="1"/>
              <a:t>sql</a:t>
            </a:r>
            <a:endParaRPr lang="en-GB" b="1" dirty="0"/>
          </a:p>
          <a:p>
            <a:r>
              <a:rPr lang="en-GB" dirty="0"/>
              <a:t>|       </a:t>
            </a:r>
            <a:r>
              <a:rPr lang="en-GB" dirty="0" err="1"/>
              <a:t>Address.sql</a:t>
            </a:r>
            <a:endParaRPr lang="en-GB" dirty="0"/>
          </a:p>
          <a:p>
            <a:r>
              <a:rPr lang="en-GB" dirty="0"/>
              <a:t>|       </a:t>
            </a:r>
            <a:r>
              <a:rPr lang="en-GB" dirty="0" err="1"/>
              <a:t>People.sql</a:t>
            </a:r>
            <a:endParaRPr lang="en-GB" dirty="0"/>
          </a:p>
          <a:p>
            <a:r>
              <a:rPr lang="en-GB" dirty="0"/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666A-32DD-F711-89EF-BAD9108B5BEC}"/>
              </a:ext>
            </a:extLst>
          </p:cNvPr>
          <p:cNvSpPr txBox="1"/>
          <p:nvPr/>
        </p:nvSpPr>
        <p:spPr>
          <a:xfrm>
            <a:off x="716698" y="2652128"/>
            <a:ext cx="3239482" cy="122007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80797DA-6D8B-F2BF-CB2B-368F8C70D793}"/>
              </a:ext>
            </a:extLst>
          </p:cNvPr>
          <p:cNvSpPr/>
          <p:nvPr/>
        </p:nvSpPr>
        <p:spPr>
          <a:xfrm>
            <a:off x="666047" y="6195529"/>
            <a:ext cx="3943275" cy="578498"/>
          </a:xfrm>
          <a:prstGeom prst="wedgeEllipseCallout">
            <a:avLst>
              <a:gd name="adj1" fmla="val -13239"/>
              <a:gd name="adj2" fmla="val -2825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Add a .SQL file for every CREATE TABLE statement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9A4CECC-7D57-9CBB-EABD-9EA9B8C65208}"/>
              </a:ext>
            </a:extLst>
          </p:cNvPr>
          <p:cNvSpPr/>
          <p:nvPr/>
        </p:nvSpPr>
        <p:spPr>
          <a:xfrm>
            <a:off x="5455762" y="2276669"/>
            <a:ext cx="3943275" cy="973497"/>
          </a:xfrm>
          <a:prstGeom prst="wedgeEllipseCallout">
            <a:avLst>
              <a:gd name="adj1" fmla="val -122084"/>
              <a:gd name="adj2" fmla="val -10545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Azure CLI/PowerShell scripts to deploy Synapse and SQL objects via 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C87AB9-A081-D924-3CCC-0EA6803EFE5C}"/>
              </a:ext>
            </a:extLst>
          </p:cNvPr>
          <p:cNvSpPr txBox="1"/>
          <p:nvPr/>
        </p:nvSpPr>
        <p:spPr>
          <a:xfrm>
            <a:off x="716698" y="1509804"/>
            <a:ext cx="2446380" cy="7668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DA844A7-B5A6-8DFA-4BF3-9A2DA051348C}"/>
              </a:ext>
            </a:extLst>
          </p:cNvPr>
          <p:cNvSpPr txBox="1">
            <a:spLocks/>
          </p:cNvSpPr>
          <p:nvPr/>
        </p:nvSpPr>
        <p:spPr>
          <a:xfrm>
            <a:off x="3467877" y="266415"/>
            <a:ext cx="5256245" cy="778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Folder structure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B50D2FC7-B07E-0CD5-60F5-F24400E29688}"/>
              </a:ext>
            </a:extLst>
          </p:cNvPr>
          <p:cNvSpPr/>
          <p:nvPr/>
        </p:nvSpPr>
        <p:spPr>
          <a:xfrm>
            <a:off x="5608162" y="3763347"/>
            <a:ext cx="3943275" cy="973497"/>
          </a:xfrm>
          <a:prstGeom prst="wedgeEllipseCallout">
            <a:avLst>
              <a:gd name="adj1" fmla="val -128473"/>
              <a:gd name="adj2" fmla="val -13421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.SQL files to create common objects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AAE72-3C84-0EA2-8392-F77D4A08F154}"/>
              </a:ext>
            </a:extLst>
          </p:cNvPr>
          <p:cNvSpPr txBox="1"/>
          <p:nvPr/>
        </p:nvSpPr>
        <p:spPr>
          <a:xfrm>
            <a:off x="791345" y="4776571"/>
            <a:ext cx="2213111" cy="57162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2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5513A2C-F34B-8B70-BEF2-D95626FF47F6}"/>
              </a:ext>
            </a:extLst>
          </p:cNvPr>
          <p:cNvSpPr txBox="1"/>
          <p:nvPr/>
        </p:nvSpPr>
        <p:spPr>
          <a:xfrm>
            <a:off x="539625" y="3285744"/>
            <a:ext cx="259391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Deploy new SQL to </a:t>
            </a:r>
            <a:r>
              <a:rPr lang="en-GB" b="1" dirty="0"/>
              <a:t>DEV</a:t>
            </a:r>
            <a:r>
              <a:rPr lang="en-GB" dirty="0"/>
              <a:t> Synapse instance using Azure CLI/PowerShell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98EC31-2DBC-3603-6C68-B9104834FCA4}"/>
              </a:ext>
            </a:extLst>
          </p:cNvPr>
          <p:cNvSpPr txBox="1"/>
          <p:nvPr/>
        </p:nvSpPr>
        <p:spPr>
          <a:xfrm>
            <a:off x="5278017" y="2282621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Raise pull 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CBFBF-44D9-3FC9-BAA1-AA92499F621D}"/>
              </a:ext>
            </a:extLst>
          </p:cNvPr>
          <p:cNvSpPr txBox="1"/>
          <p:nvPr/>
        </p:nvSpPr>
        <p:spPr>
          <a:xfrm>
            <a:off x="539625" y="2227078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Devops CI/CD kicks 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9DC18A-9EA7-C7FE-899F-9E0E7270C934}"/>
              </a:ext>
            </a:extLst>
          </p:cNvPr>
          <p:cNvSpPr txBox="1"/>
          <p:nvPr/>
        </p:nvSpPr>
        <p:spPr>
          <a:xfrm>
            <a:off x="5278015" y="4451026"/>
            <a:ext cx="2593910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 approved, merge with </a:t>
            </a:r>
            <a:r>
              <a:rPr lang="en-GB" b="1" dirty="0"/>
              <a:t>master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06DFD1-B9E9-3E13-57DE-F6418FC5B0A2}"/>
              </a:ext>
            </a:extLst>
          </p:cNvPr>
          <p:cNvSpPr txBox="1"/>
          <p:nvPr/>
        </p:nvSpPr>
        <p:spPr>
          <a:xfrm>
            <a:off x="539625" y="1224381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Create a feature branch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A058E6-2DD4-FEB3-4337-E83159197669}"/>
              </a:ext>
            </a:extLst>
          </p:cNvPr>
          <p:cNvSpPr txBox="1"/>
          <p:nvPr/>
        </p:nvSpPr>
        <p:spPr>
          <a:xfrm>
            <a:off x="5278017" y="1272561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new table SQL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16512E3E-CF4F-94AE-43EB-28DA98F5E176}"/>
              </a:ext>
            </a:extLst>
          </p:cNvPr>
          <p:cNvSpPr txBox="1">
            <a:spLocks/>
          </p:cNvSpPr>
          <p:nvPr/>
        </p:nvSpPr>
        <p:spPr>
          <a:xfrm>
            <a:off x="3377682" y="138266"/>
            <a:ext cx="5604591" cy="778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Developer work flow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DFEA78-6EA0-8DE8-8F43-78455C9FC250}"/>
              </a:ext>
            </a:extLst>
          </p:cNvPr>
          <p:cNvSpPr txBox="1"/>
          <p:nvPr/>
        </p:nvSpPr>
        <p:spPr>
          <a:xfrm>
            <a:off x="5278017" y="3395567"/>
            <a:ext cx="259391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Pull request is approved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9D889C3-5533-FAE0-5815-FBFD38DAFB88}"/>
              </a:ext>
            </a:extLst>
          </p:cNvPr>
          <p:cNvSpPr/>
          <p:nvPr/>
        </p:nvSpPr>
        <p:spPr>
          <a:xfrm rot="16200000">
            <a:off x="3916526" y="1226135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1BA155B4-AAC6-8A08-D6C8-BC8E0EF57990}"/>
              </a:ext>
            </a:extLst>
          </p:cNvPr>
          <p:cNvSpPr/>
          <p:nvPr/>
        </p:nvSpPr>
        <p:spPr>
          <a:xfrm rot="5400000">
            <a:off x="3874699" y="2199565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B190B62-8DE2-D621-B7CB-3299578FD270}"/>
              </a:ext>
            </a:extLst>
          </p:cNvPr>
          <p:cNvSpPr/>
          <p:nvPr/>
        </p:nvSpPr>
        <p:spPr>
          <a:xfrm>
            <a:off x="6285722" y="1724871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2DB46D0-9C3D-A1E5-C138-2B32086DF1E4}"/>
              </a:ext>
            </a:extLst>
          </p:cNvPr>
          <p:cNvSpPr/>
          <p:nvPr/>
        </p:nvSpPr>
        <p:spPr>
          <a:xfrm rot="16200000">
            <a:off x="3916526" y="3356530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2040FCDE-D68F-BBB7-52A3-B5C77994BC4B}"/>
              </a:ext>
            </a:extLst>
          </p:cNvPr>
          <p:cNvSpPr/>
          <p:nvPr/>
        </p:nvSpPr>
        <p:spPr>
          <a:xfrm>
            <a:off x="1463675" y="2699197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AC66AB3A-63CF-0674-6FBD-B3CD5354333F}"/>
              </a:ext>
            </a:extLst>
          </p:cNvPr>
          <p:cNvSpPr/>
          <p:nvPr/>
        </p:nvSpPr>
        <p:spPr>
          <a:xfrm>
            <a:off x="6285721" y="3876871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C0B46281-F8CD-EC7F-831F-EAD476AA6DCA}"/>
              </a:ext>
            </a:extLst>
          </p:cNvPr>
          <p:cNvSpPr/>
          <p:nvPr/>
        </p:nvSpPr>
        <p:spPr>
          <a:xfrm rot="5400000">
            <a:off x="3916526" y="4455695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8AC35C-F344-3590-1A27-3D8217A3EB5B}"/>
              </a:ext>
            </a:extLst>
          </p:cNvPr>
          <p:cNvSpPr txBox="1"/>
          <p:nvPr/>
        </p:nvSpPr>
        <p:spPr>
          <a:xfrm>
            <a:off x="539625" y="4451025"/>
            <a:ext cx="259391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Deploy new SQL to </a:t>
            </a:r>
            <a:r>
              <a:rPr lang="en-GB" b="1" dirty="0"/>
              <a:t>UAT</a:t>
            </a:r>
            <a:r>
              <a:rPr lang="en-GB" dirty="0"/>
              <a:t> Synapse instance using Azure CLI/PowerShell </a:t>
            </a: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2F9184F1-1E49-2A1D-6D86-00528C51D108}"/>
              </a:ext>
            </a:extLst>
          </p:cNvPr>
          <p:cNvSpPr/>
          <p:nvPr/>
        </p:nvSpPr>
        <p:spPr>
          <a:xfrm>
            <a:off x="1463674" y="5548144"/>
            <a:ext cx="578499" cy="462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9EDF9A-CB30-150F-AC63-7F4E18BF9199}"/>
              </a:ext>
            </a:extLst>
          </p:cNvPr>
          <p:cNvSpPr txBox="1"/>
          <p:nvPr/>
        </p:nvSpPr>
        <p:spPr>
          <a:xfrm>
            <a:off x="539625" y="6086993"/>
            <a:ext cx="259391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Trigger automated deployment on </a:t>
            </a:r>
            <a:r>
              <a:rPr lang="en-GB" b="1" dirty="0"/>
              <a:t>PROD</a:t>
            </a:r>
            <a:r>
              <a:rPr lang="en-GB" dirty="0"/>
              <a:t> when approved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3874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4D671-E294-3303-C021-0BE191D8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12" y="1311631"/>
            <a:ext cx="77724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8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997B8E-00C0-0489-A7B2-7514C49F0064}"/>
              </a:ext>
            </a:extLst>
          </p:cNvPr>
          <p:cNvSpPr/>
          <p:nvPr/>
        </p:nvSpPr>
        <p:spPr>
          <a:xfrm>
            <a:off x="3919491" y="3031727"/>
            <a:ext cx="3986074" cy="89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Contoso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23E5EE-405C-8069-F7F9-F74474C6F670}"/>
              </a:ext>
            </a:extLst>
          </p:cNvPr>
          <p:cNvSpPr/>
          <p:nvPr/>
        </p:nvSpPr>
        <p:spPr>
          <a:xfrm>
            <a:off x="942513" y="5166063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Stocks CSV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20995E-5CE9-ADA5-3AE8-9C521DDCBAAB}"/>
              </a:ext>
            </a:extLst>
          </p:cNvPr>
          <p:cNvSpPr/>
          <p:nvPr/>
        </p:nvSpPr>
        <p:spPr>
          <a:xfrm>
            <a:off x="4406284" y="5166062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prices CSV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37EFDE-8558-5971-C863-6E27708E0E90}"/>
              </a:ext>
            </a:extLst>
          </p:cNvPr>
          <p:cNvSpPr/>
          <p:nvPr/>
        </p:nvSpPr>
        <p:spPr>
          <a:xfrm>
            <a:off x="8001740" y="5166062"/>
            <a:ext cx="3247747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Commodities CSV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C7B2E39-EFAD-6363-DF67-577B9B2A186E}"/>
              </a:ext>
            </a:extLst>
          </p:cNvPr>
          <p:cNvSpPr/>
          <p:nvPr/>
        </p:nvSpPr>
        <p:spPr>
          <a:xfrm>
            <a:off x="5397623" y="4048217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21B9C5-C623-C5A0-6E92-D25C191CB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7623" y="5181"/>
            <a:ext cx="877559" cy="1350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17D94-6ED8-0E0A-3107-FA99666EB208}"/>
              </a:ext>
            </a:extLst>
          </p:cNvPr>
          <p:cNvSpPr txBox="1"/>
          <p:nvPr/>
        </p:nvSpPr>
        <p:spPr>
          <a:xfrm>
            <a:off x="5473748" y="1525968"/>
            <a:ext cx="87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F2DE30F-1188-A505-E544-76C80F2FB7CF}"/>
              </a:ext>
            </a:extLst>
          </p:cNvPr>
          <p:cNvSpPr/>
          <p:nvPr/>
        </p:nvSpPr>
        <p:spPr>
          <a:xfrm>
            <a:off x="553375" y="231903"/>
            <a:ext cx="2555289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A5788D-8713-CD8D-FA26-8BD9E7D295CD}"/>
              </a:ext>
            </a:extLst>
          </p:cNvPr>
          <p:cNvSpPr/>
          <p:nvPr/>
        </p:nvSpPr>
        <p:spPr>
          <a:xfrm>
            <a:off x="7790155" y="215231"/>
            <a:ext cx="3351320" cy="896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Python/Pandas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730F2772-9FC0-5C82-797A-7CD4AB1133A9}"/>
              </a:ext>
            </a:extLst>
          </p:cNvPr>
          <p:cNvSpPr/>
          <p:nvPr/>
        </p:nvSpPr>
        <p:spPr>
          <a:xfrm>
            <a:off x="5321497" y="1895300"/>
            <a:ext cx="1029810" cy="8167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A5C2C9A-F0E1-6C50-68E5-863B0DC67500}"/>
              </a:ext>
            </a:extLst>
          </p:cNvPr>
          <p:cNvSpPr/>
          <p:nvPr/>
        </p:nvSpPr>
        <p:spPr>
          <a:xfrm>
            <a:off x="3710866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76F2A10-5582-3CEA-F52D-83993EE3C344}"/>
              </a:ext>
            </a:extLst>
          </p:cNvPr>
          <p:cNvSpPr/>
          <p:nvPr/>
        </p:nvSpPr>
        <p:spPr>
          <a:xfrm rot="10800000">
            <a:off x="6766412" y="488272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8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54A2A0-80CF-81F7-8B0E-DA05F1703D2C}"/>
              </a:ext>
            </a:extLst>
          </p:cNvPr>
          <p:cNvSpPr/>
          <p:nvPr/>
        </p:nvSpPr>
        <p:spPr>
          <a:xfrm>
            <a:off x="8553132" y="705183"/>
            <a:ext cx="3293428" cy="5219238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AD806F-4A73-000C-08FB-95C5B70A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4269" y="906914"/>
            <a:ext cx="678309" cy="678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88D5B7-500C-3909-3503-22DB5B40F101}"/>
              </a:ext>
            </a:extLst>
          </p:cNvPr>
          <p:cNvSpPr txBox="1"/>
          <p:nvPr/>
        </p:nvSpPr>
        <p:spPr>
          <a:xfrm>
            <a:off x="4527428" y="210655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AC5BFE0-CFAE-56A1-6514-A6961594061C}"/>
              </a:ext>
            </a:extLst>
          </p:cNvPr>
          <p:cNvSpPr/>
          <p:nvPr/>
        </p:nvSpPr>
        <p:spPr>
          <a:xfrm>
            <a:off x="5353676" y="2329797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14DBD47F-95EF-27AB-F840-F970F99ACB3D}"/>
              </a:ext>
            </a:extLst>
          </p:cNvPr>
          <p:cNvSpPr/>
          <p:nvPr/>
        </p:nvSpPr>
        <p:spPr>
          <a:xfrm>
            <a:off x="5353676" y="3459480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CCF0A34-6832-7470-A4A2-A16387A35EAD}"/>
              </a:ext>
            </a:extLst>
          </p:cNvPr>
          <p:cNvSpPr/>
          <p:nvPr/>
        </p:nvSpPr>
        <p:spPr>
          <a:xfrm>
            <a:off x="5353676" y="4681435"/>
            <a:ext cx="399495" cy="39069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805DD-ADAE-7B8F-D01B-BB959AD55FEB}"/>
              </a:ext>
            </a:extLst>
          </p:cNvPr>
          <p:cNvSpPr txBox="1"/>
          <p:nvPr/>
        </p:nvSpPr>
        <p:spPr>
          <a:xfrm>
            <a:off x="4438336" y="2759966"/>
            <a:ext cx="223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Stock prices container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18ADE-9DB3-92ED-6072-632612E67292}"/>
              </a:ext>
            </a:extLst>
          </p:cNvPr>
          <p:cNvSpPr txBox="1"/>
          <p:nvPr/>
        </p:nvSpPr>
        <p:spPr>
          <a:xfrm>
            <a:off x="4268181" y="3879268"/>
            <a:ext cx="25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Energy prices container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8D8C2-8EAD-D92B-A4F7-CC63F1013F5A}"/>
              </a:ext>
            </a:extLst>
          </p:cNvPr>
          <p:cNvSpPr txBox="1"/>
          <p:nvPr/>
        </p:nvSpPr>
        <p:spPr>
          <a:xfrm>
            <a:off x="4119726" y="5129459"/>
            <a:ext cx="28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Commodity  prices container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384B5C-5E83-288F-D249-CA82199D095E}"/>
              </a:ext>
            </a:extLst>
          </p:cNvPr>
          <p:cNvSpPr/>
          <p:nvPr/>
        </p:nvSpPr>
        <p:spPr>
          <a:xfrm>
            <a:off x="4003040" y="705183"/>
            <a:ext cx="2984082" cy="5219238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F5E1AE-475A-FCD9-33B8-5CC56C3584DE}"/>
              </a:ext>
            </a:extLst>
          </p:cNvPr>
          <p:cNvSpPr/>
          <p:nvPr/>
        </p:nvSpPr>
        <p:spPr>
          <a:xfrm>
            <a:off x="103275" y="2729486"/>
            <a:ext cx="2555289" cy="8966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 CSVs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AABC729-06AE-BB0C-AA0A-2B17DC44A497}"/>
              </a:ext>
            </a:extLst>
          </p:cNvPr>
          <p:cNvSpPr/>
          <p:nvPr/>
        </p:nvSpPr>
        <p:spPr>
          <a:xfrm rot="10800000">
            <a:off x="3093860" y="283587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7E9C165-7DCB-EC94-ECF0-765F053B8200}"/>
              </a:ext>
            </a:extLst>
          </p:cNvPr>
          <p:cNvSpPr/>
          <p:nvPr/>
        </p:nvSpPr>
        <p:spPr>
          <a:xfrm rot="10800000">
            <a:off x="7422418" y="2866006"/>
            <a:ext cx="695418" cy="623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43FF52-466C-6A8E-2A93-4FCB0FD5256B}"/>
              </a:ext>
            </a:extLst>
          </p:cNvPr>
          <p:cNvSpPr txBox="1"/>
          <p:nvPr/>
        </p:nvSpPr>
        <p:spPr>
          <a:xfrm>
            <a:off x="8986520" y="1262057"/>
            <a:ext cx="24790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Stocks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6DE61E-01BE-2871-8156-91998F3C3CF3}"/>
              </a:ext>
            </a:extLst>
          </p:cNvPr>
          <p:cNvSpPr txBox="1"/>
          <p:nvPr/>
        </p:nvSpPr>
        <p:spPr>
          <a:xfrm>
            <a:off x="8895080" y="3063413"/>
            <a:ext cx="266192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</a:t>
            </a:r>
            <a:r>
              <a:rPr lang="en-GB" dirty="0" err="1"/>
              <a:t>CoalPrices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905B1-7B35-C8A7-0DC4-C9B1353F6336}"/>
              </a:ext>
            </a:extLst>
          </p:cNvPr>
          <p:cNvSpPr txBox="1"/>
          <p:nvPr/>
        </p:nvSpPr>
        <p:spPr>
          <a:xfrm>
            <a:off x="8742681" y="4864769"/>
            <a:ext cx="29667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SELECT * FROM Commodity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D20C61-A774-661C-5765-52A98EF5813D}"/>
              </a:ext>
            </a:extLst>
          </p:cNvPr>
          <p:cNvSpPr txBox="1"/>
          <p:nvPr/>
        </p:nvSpPr>
        <p:spPr>
          <a:xfrm>
            <a:off x="9047480" y="96787"/>
            <a:ext cx="279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Synapse – serverless – external tables</a:t>
            </a:r>
          </a:p>
        </p:txBody>
      </p:sp>
    </p:spTree>
    <p:extLst>
      <p:ext uri="{BB962C8B-B14F-4D97-AF65-F5344CB8AC3E}">
        <p14:creationId xmlns:p14="http://schemas.microsoft.com/office/powerpoint/2010/main" val="14668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9D8F9BDB-6567-D1CD-F935-CA06E9E3D149}"/>
              </a:ext>
            </a:extLst>
          </p:cNvPr>
          <p:cNvSpPr/>
          <p:nvPr/>
        </p:nvSpPr>
        <p:spPr>
          <a:xfrm>
            <a:off x="479394" y="585926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4894422-C31C-F112-30FB-E35A8093333C}"/>
              </a:ext>
            </a:extLst>
          </p:cNvPr>
          <p:cNvSpPr/>
          <p:nvPr/>
        </p:nvSpPr>
        <p:spPr>
          <a:xfrm>
            <a:off x="3932808" y="452761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7612825-7442-14E6-1B6E-04B71F5DAF31}"/>
              </a:ext>
            </a:extLst>
          </p:cNvPr>
          <p:cNvSpPr/>
          <p:nvPr/>
        </p:nvSpPr>
        <p:spPr>
          <a:xfrm>
            <a:off x="8346490" y="426128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and container(s) for CSV files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71FA007-B95E-C443-FC20-4FA4E38F6C8A}"/>
              </a:ext>
            </a:extLst>
          </p:cNvPr>
          <p:cNvSpPr/>
          <p:nvPr/>
        </p:nvSpPr>
        <p:spPr>
          <a:xfrm>
            <a:off x="8346490" y="2877845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EBF2603-A5DC-8463-FCB7-172B05A9B38F}"/>
              </a:ext>
            </a:extLst>
          </p:cNvPr>
          <p:cNvSpPr/>
          <p:nvPr/>
        </p:nvSpPr>
        <p:spPr>
          <a:xfrm>
            <a:off x="3932808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tables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BBBE078-0CE2-4239-FFD0-F0AA1C2D1499}"/>
              </a:ext>
            </a:extLst>
          </p:cNvPr>
          <p:cNvSpPr/>
          <p:nvPr/>
        </p:nvSpPr>
        <p:spPr>
          <a:xfrm>
            <a:off x="775316" y="287192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Spark code for data analysis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40320D5-F356-F101-F7E7-EE1DE2F3D72A}"/>
              </a:ext>
            </a:extLst>
          </p:cNvPr>
          <p:cNvSpPr/>
          <p:nvPr/>
        </p:nvSpPr>
        <p:spPr>
          <a:xfrm>
            <a:off x="775316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Enable GIT integration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66E931E-4113-BDEE-E2A3-17F888FA5DFA}"/>
              </a:ext>
            </a:extLst>
          </p:cNvPr>
          <p:cNvSpPr/>
          <p:nvPr/>
        </p:nvSpPr>
        <p:spPr>
          <a:xfrm>
            <a:off x="4026023" y="4435877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Allow data scientists to query data using SSMS/Pandas</a:t>
            </a:r>
          </a:p>
        </p:txBody>
      </p:sp>
    </p:spTree>
    <p:extLst>
      <p:ext uri="{BB962C8B-B14F-4D97-AF65-F5344CB8AC3E}">
        <p14:creationId xmlns:p14="http://schemas.microsoft.com/office/powerpoint/2010/main" val="60667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46B7FBD8-D257-6004-F79B-D72D9E775FB8}"/>
              </a:ext>
            </a:extLst>
          </p:cNvPr>
          <p:cNvSpPr/>
          <p:nvPr/>
        </p:nvSpPr>
        <p:spPr>
          <a:xfrm>
            <a:off x="4509856" y="488272"/>
            <a:ext cx="1722268" cy="47939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1DAE813-1F22-0EC2-568D-07A9C3DD3257}"/>
              </a:ext>
            </a:extLst>
          </p:cNvPr>
          <p:cNvSpPr/>
          <p:nvPr/>
        </p:nvSpPr>
        <p:spPr>
          <a:xfrm>
            <a:off x="4114800" y="3109402"/>
            <a:ext cx="2512380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Synapse resource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3517CBE-BA63-F551-5E92-273400374A1F}"/>
              </a:ext>
            </a:extLst>
          </p:cNvPr>
          <p:cNvSpPr/>
          <p:nvPr/>
        </p:nvSpPr>
        <p:spPr>
          <a:xfrm>
            <a:off x="4980373" y="1464817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B86069-2E57-068E-428A-0FE04482A997}"/>
              </a:ext>
            </a:extLst>
          </p:cNvPr>
          <p:cNvSpPr/>
          <p:nvPr/>
        </p:nvSpPr>
        <p:spPr>
          <a:xfrm>
            <a:off x="781234" y="2736541"/>
            <a:ext cx="9543495" cy="221546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2083B-0C38-A985-550C-57C9A17E2F90}"/>
              </a:ext>
            </a:extLst>
          </p:cNvPr>
          <p:cNvSpPr txBox="1"/>
          <p:nvPr/>
        </p:nvSpPr>
        <p:spPr>
          <a:xfrm>
            <a:off x="1278385" y="4305669"/>
            <a:ext cx="883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synapse workspace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mysynapse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-dev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location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uksouth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AB04-7F59-FB9B-9AF3-E9CD2508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86" y="5078797"/>
            <a:ext cx="5862221" cy="1642079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98B0D9D-98C3-D5E5-3384-98C5658C4E11}"/>
              </a:ext>
            </a:extLst>
          </p:cNvPr>
          <p:cNvSpPr/>
          <p:nvPr/>
        </p:nvSpPr>
        <p:spPr>
          <a:xfrm>
            <a:off x="452761" y="5151747"/>
            <a:ext cx="3346881" cy="1071978"/>
          </a:xfrm>
          <a:prstGeom prst="wedgeEllipseCallout">
            <a:avLst>
              <a:gd name="adj1" fmla="val 149459"/>
              <a:gd name="adj2" fmla="val 517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This would gives us a SQL serverless end point</a:t>
            </a:r>
          </a:p>
        </p:txBody>
      </p:sp>
    </p:spTree>
    <p:extLst>
      <p:ext uri="{BB962C8B-B14F-4D97-AF65-F5344CB8AC3E}">
        <p14:creationId xmlns:p14="http://schemas.microsoft.com/office/powerpoint/2010/main" val="290035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6C5B0DE-7256-3379-6390-2FF76CC8EE51}"/>
              </a:ext>
            </a:extLst>
          </p:cNvPr>
          <p:cNvSpPr/>
          <p:nvPr/>
        </p:nvSpPr>
        <p:spPr>
          <a:xfrm>
            <a:off x="2991775" y="568170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storage account for CSV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D86EEE-642C-2932-7477-7A7482790EF4}"/>
              </a:ext>
            </a:extLst>
          </p:cNvPr>
          <p:cNvSpPr/>
          <p:nvPr/>
        </p:nvSpPr>
        <p:spPr>
          <a:xfrm>
            <a:off x="568172" y="310718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A3B60-AB52-2D27-F971-7A4DA962AB12}"/>
              </a:ext>
            </a:extLst>
          </p:cNvPr>
          <p:cNvSpPr txBox="1"/>
          <p:nvPr/>
        </p:nvSpPr>
        <p:spPr>
          <a:xfrm>
            <a:off x="1441142" y="1506506"/>
            <a:ext cx="883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account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0B02F7-61BC-97F1-4BE8-F03B205A91F5}"/>
              </a:ext>
            </a:extLst>
          </p:cNvPr>
          <p:cNvSpPr/>
          <p:nvPr/>
        </p:nvSpPr>
        <p:spPr>
          <a:xfrm>
            <a:off x="2991775" y="3685715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container(s) under this storage account</a:t>
            </a:r>
          </a:p>
          <a:p>
            <a:pPr algn="ctr"/>
            <a:r>
              <a:rPr lang="en-GB" dirty="0"/>
              <a:t>1 per  CSV source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C846E-5EB6-EAA9-F995-D8EB34B20CA8}"/>
              </a:ext>
            </a:extLst>
          </p:cNvPr>
          <p:cNvSpPr/>
          <p:nvPr/>
        </p:nvSpPr>
        <p:spPr>
          <a:xfrm>
            <a:off x="568172" y="3428263"/>
            <a:ext cx="10182686" cy="184655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B6EBD-3C0A-9664-2C98-4DF8BE172DAB}"/>
              </a:ext>
            </a:extLst>
          </p:cNvPr>
          <p:cNvSpPr txBox="1"/>
          <p:nvPr/>
        </p:nvSpPr>
        <p:spPr>
          <a:xfrm>
            <a:off x="656948" y="4624051"/>
            <a:ext cx="961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storage container create –-name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–-account-name </a:t>
            </a:r>
            <a:r>
              <a:rPr lang="en-GB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mystorage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82991F9-1233-BAD9-6D42-75CBB76E62FB}"/>
              </a:ext>
            </a:extLst>
          </p:cNvPr>
          <p:cNvSpPr/>
          <p:nvPr/>
        </p:nvSpPr>
        <p:spPr>
          <a:xfrm>
            <a:off x="5051394" y="2292661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E8F844B-934D-2F74-0CEA-F06D31324784}"/>
              </a:ext>
            </a:extLst>
          </p:cNvPr>
          <p:cNvSpPr/>
          <p:nvPr/>
        </p:nvSpPr>
        <p:spPr>
          <a:xfrm>
            <a:off x="5076548" y="568049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F59CC04-D635-6F5D-7F66-FAC5C5FA6EE8}"/>
              </a:ext>
            </a:extLst>
          </p:cNvPr>
          <p:cNvSpPr/>
          <p:nvPr/>
        </p:nvSpPr>
        <p:spPr>
          <a:xfrm>
            <a:off x="7705818" y="2277868"/>
            <a:ext cx="3346881" cy="1071978"/>
          </a:xfrm>
          <a:prstGeom prst="wedgeEllipseCallout">
            <a:avLst>
              <a:gd name="adj1" fmla="val -54520"/>
              <a:gd name="adj2" fmla="val 1345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CSV feeds will reside here</a:t>
            </a:r>
          </a:p>
        </p:txBody>
      </p:sp>
    </p:spTree>
    <p:extLst>
      <p:ext uri="{BB962C8B-B14F-4D97-AF65-F5344CB8AC3E}">
        <p14:creationId xmlns:p14="http://schemas.microsoft.com/office/powerpoint/2010/main" val="155343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a credential to allow SQL to access storage account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841899" y="2649062"/>
            <a:ext cx="9706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SCOPED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 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Managed Identity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credential MYCREDENTIAL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B9EF3E48-E2DF-5E0C-E3F9-FFD28B4442E8}"/>
              </a:ext>
            </a:extLst>
          </p:cNvPr>
          <p:cNvSpPr/>
          <p:nvPr/>
        </p:nvSpPr>
        <p:spPr>
          <a:xfrm>
            <a:off x="7031115" y="4505539"/>
            <a:ext cx="3346881" cy="1071978"/>
          </a:xfrm>
          <a:prstGeom prst="wedgeEllipseCallout">
            <a:avLst>
              <a:gd name="adj1" fmla="val -62212"/>
              <a:gd name="adj2" fmla="val -4847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Using managed identity avoids hard coding access keys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731FD-21B7-52F7-8900-B3289BD515EB}"/>
              </a:ext>
            </a:extLst>
          </p:cNvPr>
          <p:cNvSpPr txBox="1"/>
          <p:nvPr/>
        </p:nvSpPr>
        <p:spPr>
          <a:xfrm>
            <a:off x="841899" y="3790124"/>
            <a:ext cx="970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role assignment create </a:t>
            </a:r>
            <a:r>
              <a:rPr lang="en-US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–-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assignee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 &lt;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identity of synapse</a:t>
            </a:r>
            <a:r>
              <a:rPr lang="en-GB" dirty="0">
                <a:solidFill>
                  <a:srgbClr val="333333"/>
                </a:solidFill>
                <a:latin typeface="Consolas" panose="020B0609020204030204" pitchFamily="49" charset="0"/>
              </a:rPr>
              <a:t>&gt; --role </a:t>
            </a:r>
            <a:r>
              <a:rPr lang="en-GB" i="1" dirty="0">
                <a:solidFill>
                  <a:srgbClr val="333333"/>
                </a:solidFill>
                <a:latin typeface="Consolas" panose="020B0609020204030204" pitchFamily="49" charset="0"/>
              </a:rPr>
              <a:t>&lt;Blob reader&gt;</a:t>
            </a:r>
            <a:endParaRPr lang="en-US" b="0" i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37BB41B6-FAEB-A2C4-3462-30DE808B784E}"/>
              </a:ext>
            </a:extLst>
          </p:cNvPr>
          <p:cNvSpPr/>
          <p:nvPr/>
        </p:nvSpPr>
        <p:spPr>
          <a:xfrm>
            <a:off x="2991775" y="1633491"/>
            <a:ext cx="5406501" cy="7989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external data 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F37E2-51E8-4B71-6177-F024939F1F88}"/>
              </a:ext>
            </a:extLst>
          </p:cNvPr>
          <p:cNvSpPr/>
          <p:nvPr/>
        </p:nvSpPr>
        <p:spPr>
          <a:xfrm>
            <a:off x="568172" y="1376039"/>
            <a:ext cx="10182686" cy="374637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50D0C-B252-7ED2-EE9E-EC6433E707FC}"/>
              </a:ext>
            </a:extLst>
          </p:cNvPr>
          <p:cNvSpPr txBox="1"/>
          <p:nvPr/>
        </p:nvSpPr>
        <p:spPr>
          <a:xfrm>
            <a:off x="568172" y="2571827"/>
            <a:ext cx="9706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SOURCE COMMODITYDATASOURCE</a:t>
            </a: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'https://mystorage.blob.core.windows.net/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commodityprices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9A9A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MYCREDENTIAL </a:t>
            </a:r>
          </a:p>
          <a:p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Created external </a:t>
            </a:r>
            <a:r>
              <a:rPr lang="en-GB" b="0" dirty="0" err="1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GB" b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COMMODITYDATASOURCE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GO</a:t>
            </a:r>
            <a:endParaRPr lang="en-GB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65B97F6-A26A-F791-7F03-ECD5AC851A42}"/>
              </a:ext>
            </a:extLst>
          </p:cNvPr>
          <p:cNvSpPr/>
          <p:nvPr/>
        </p:nvSpPr>
        <p:spPr>
          <a:xfrm>
            <a:off x="5051393" y="5373213"/>
            <a:ext cx="781235" cy="1071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829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658</Words>
  <Application>Microsoft Office PowerPoint</Application>
  <PresentationFormat>Widescreen</PresentationFormat>
  <Paragraphs>137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77</cp:revision>
  <dcterms:created xsi:type="dcterms:W3CDTF">2022-07-17T07:37:58Z</dcterms:created>
  <dcterms:modified xsi:type="dcterms:W3CDTF">2022-09-03T13:10:34Z</dcterms:modified>
</cp:coreProperties>
</file>