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BF65C-509D-444C-B06A-3481FFEB325E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C875-D77B-4509-8094-872B8762C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Power-Csv-to-external-tables.png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8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Power-dev-flow-create-credential.png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2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Power-dev-flow-pandas.png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8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Power-proposed-solution-dev-workflow.png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Power-proposed-solution-inside-synapse-workspace.png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4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-person-generic-single-general-238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227032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72104" y="284085"/>
            <a:ext cx="10182686" cy="491374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81550-89F0-72FF-1016-2EF698FFCB69}"/>
              </a:ext>
            </a:extLst>
          </p:cNvPr>
          <p:cNvSpPr txBox="1"/>
          <p:nvPr/>
        </p:nvSpPr>
        <p:spPr>
          <a:xfrm>
            <a:off x="1121544" y="1504505"/>
            <a:ext cx="9617476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Creating table Commodity 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CommodityPrice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commodity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price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[date]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countrycode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/Commodities.csv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DATA_SOURCE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COMMODITYDATASOURCE,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FILE_FORMAT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CSVFORMAT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011E7E2-B5FB-D94F-1458-D932575DBD9C}"/>
              </a:ext>
            </a:extLst>
          </p:cNvPr>
          <p:cNvSpPr/>
          <p:nvPr/>
        </p:nvSpPr>
        <p:spPr>
          <a:xfrm>
            <a:off x="5601809" y="5594328"/>
            <a:ext cx="781235" cy="6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32887B7-E6ED-D362-EEE3-5B444C597500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table can now be accessed like any SQL table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262925-8776-DED9-53AC-1D997F6DAB0B}"/>
              </a:ext>
            </a:extLst>
          </p:cNvPr>
          <p:cNvSpPr/>
          <p:nvPr/>
        </p:nvSpPr>
        <p:spPr>
          <a:xfrm>
            <a:off x="1121544" y="5346266"/>
            <a:ext cx="3346881" cy="1071978"/>
          </a:xfrm>
          <a:prstGeom prst="wedgeEllipseCallout">
            <a:avLst>
              <a:gd name="adj1" fmla="val -6509"/>
              <a:gd name="adj2" fmla="val -108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 views on this table can also be created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53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queries via SQL Management 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C343C-A17C-E328-D465-786FD7C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5" y="1359764"/>
            <a:ext cx="9084816" cy="42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science analysis using Pandas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18E25-533A-DE36-2447-C7D5B62D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352550"/>
            <a:ext cx="8601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FF2770-5C37-439D-B853-AA38FDFF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1" y="581705"/>
            <a:ext cx="8534400" cy="4257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781FF-FDFE-2B26-62E4-9BE6BDFD3F60}"/>
              </a:ext>
            </a:extLst>
          </p:cNvPr>
          <p:cNvSpPr/>
          <p:nvPr/>
        </p:nvSpPr>
        <p:spPr>
          <a:xfrm>
            <a:off x="5803641" y="1436913"/>
            <a:ext cx="3536302" cy="3685503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C0D22A-EC1A-78F4-E1CC-6788DB7B89BA}"/>
              </a:ext>
            </a:extLst>
          </p:cNvPr>
          <p:cNvSpPr/>
          <p:nvPr/>
        </p:nvSpPr>
        <p:spPr>
          <a:xfrm>
            <a:off x="413658" y="2390236"/>
            <a:ext cx="3536302" cy="889428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A9FDA-40C7-6B82-9806-1595B3A5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" y="0"/>
            <a:ext cx="1072933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A2636-3DC8-CED3-0FA0-1A66A0FF8833}"/>
              </a:ext>
            </a:extLst>
          </p:cNvPr>
          <p:cNvSpPr/>
          <p:nvPr/>
        </p:nvSpPr>
        <p:spPr>
          <a:xfrm>
            <a:off x="133740" y="2903419"/>
            <a:ext cx="3536302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BC09EF-B6D6-4828-C6B1-4DCCA0D57A85}"/>
              </a:ext>
            </a:extLst>
          </p:cNvPr>
          <p:cNvSpPr/>
          <p:nvPr/>
        </p:nvSpPr>
        <p:spPr>
          <a:xfrm>
            <a:off x="2435289" y="6197125"/>
            <a:ext cx="2743201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60768-E3D0-235E-A7B3-0223218C6813}"/>
              </a:ext>
            </a:extLst>
          </p:cNvPr>
          <p:cNvSpPr/>
          <p:nvPr/>
        </p:nvSpPr>
        <p:spPr>
          <a:xfrm>
            <a:off x="7075714" y="2247253"/>
            <a:ext cx="4886131" cy="2324747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9DC8269-5867-BCDF-3F8C-AAFE82B49D21}"/>
              </a:ext>
            </a:extLst>
          </p:cNvPr>
          <p:cNvSpPr/>
          <p:nvPr/>
        </p:nvSpPr>
        <p:spPr>
          <a:xfrm rot="20216373">
            <a:off x="380948" y="3918228"/>
            <a:ext cx="1347632" cy="293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3EAC4D-8FBE-1CFD-935B-49647466A794}"/>
              </a:ext>
            </a:extLst>
          </p:cNvPr>
          <p:cNvSpPr/>
          <p:nvPr/>
        </p:nvSpPr>
        <p:spPr>
          <a:xfrm rot="18459184">
            <a:off x="5442961" y="5213276"/>
            <a:ext cx="2577458" cy="12767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3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48A35-E474-F87D-FECE-9FCA8FB7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38262"/>
            <a:ext cx="9620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5D391-8032-F6BE-A106-76169F79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695421"/>
            <a:ext cx="5934075" cy="50006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B8000F-54D8-A9E3-FDC7-499CC8FC999A}"/>
              </a:ext>
            </a:extLst>
          </p:cNvPr>
          <p:cNvSpPr/>
          <p:nvPr/>
        </p:nvSpPr>
        <p:spPr>
          <a:xfrm>
            <a:off x="-483321" y="1875278"/>
            <a:ext cx="3346881" cy="410722"/>
          </a:xfrm>
          <a:prstGeom prst="wedgeEllipseCallout">
            <a:avLst>
              <a:gd name="adj1" fmla="val 74617"/>
              <a:gd name="adj2" fmla="val 1086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GITHUB repo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81839F1-9795-498E-54B4-CB864253D484}"/>
              </a:ext>
            </a:extLst>
          </p:cNvPr>
          <p:cNvSpPr/>
          <p:nvPr/>
        </p:nvSpPr>
        <p:spPr>
          <a:xfrm>
            <a:off x="-350620" y="2559523"/>
            <a:ext cx="3346881" cy="622216"/>
          </a:xfrm>
          <a:prstGeom prst="wedgeEllipseCallout">
            <a:avLst>
              <a:gd name="adj1" fmla="val 90508"/>
              <a:gd name="adj2" fmla="val 576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your files get saved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150203-02EB-4715-D8CD-043850D4AA6F}"/>
              </a:ext>
            </a:extLst>
          </p:cNvPr>
          <p:cNvSpPr/>
          <p:nvPr/>
        </p:nvSpPr>
        <p:spPr>
          <a:xfrm>
            <a:off x="-483321" y="3365154"/>
            <a:ext cx="3346881" cy="622216"/>
          </a:xfrm>
          <a:prstGeom prst="wedgeEllipseCallout">
            <a:avLst>
              <a:gd name="adj1" fmla="val 96084"/>
              <a:gd name="adj2" fmla="val 232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files get merged</a:t>
            </a:r>
          </a:p>
        </p:txBody>
      </p:sp>
    </p:spTree>
    <p:extLst>
      <p:ext uri="{BB962C8B-B14F-4D97-AF65-F5344CB8AC3E}">
        <p14:creationId xmlns:p14="http://schemas.microsoft.com/office/powerpoint/2010/main" val="310867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C876A-ECA1-DE01-E940-10D5DD5B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FB935-D329-AEA4-CE18-12F952D9E8B4}"/>
              </a:ext>
            </a:extLst>
          </p:cNvPr>
          <p:cNvSpPr txBox="1"/>
          <p:nvPr/>
        </p:nvSpPr>
        <p:spPr>
          <a:xfrm>
            <a:off x="3817360" y="1667941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81B93A6-66A1-E107-BEB0-20CADD64F9B1}"/>
              </a:ext>
            </a:extLst>
          </p:cNvPr>
          <p:cNvSpPr/>
          <p:nvPr/>
        </p:nvSpPr>
        <p:spPr>
          <a:xfrm>
            <a:off x="151161" y="335902"/>
            <a:ext cx="6333615" cy="578498"/>
          </a:xfrm>
          <a:prstGeom prst="wedgeEllipseCallout">
            <a:avLst>
              <a:gd name="adj1" fmla="val 42264"/>
              <a:gd name="adj2" fmla="val 221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Synpapse</a:t>
            </a:r>
            <a:r>
              <a:rPr lang="en-GB" dirty="0"/>
              <a:t> script editor is now wired up to the collaboration branch</a:t>
            </a:r>
          </a:p>
        </p:txBody>
      </p:sp>
    </p:spTree>
    <p:extLst>
      <p:ext uri="{BB962C8B-B14F-4D97-AF65-F5344CB8AC3E}">
        <p14:creationId xmlns:p14="http://schemas.microsoft.com/office/powerpoint/2010/main" val="182288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6EC64-373C-E65E-783F-D88AF284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2" y="544188"/>
            <a:ext cx="4667250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6E6D2-605B-8D83-4A4C-8A3153B64331}"/>
              </a:ext>
            </a:extLst>
          </p:cNvPr>
          <p:cNvSpPr txBox="1"/>
          <p:nvPr/>
        </p:nvSpPr>
        <p:spPr>
          <a:xfrm>
            <a:off x="234404" y="544188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619FF-8CC3-813C-49F3-70EC19119019}"/>
              </a:ext>
            </a:extLst>
          </p:cNvPr>
          <p:cNvSpPr txBox="1"/>
          <p:nvPr/>
        </p:nvSpPr>
        <p:spPr>
          <a:xfrm>
            <a:off x="2504853" y="121910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FE18EC2-E166-8FA4-A7E5-CFA62D58FF59}"/>
              </a:ext>
            </a:extLst>
          </p:cNvPr>
          <p:cNvSpPr/>
          <p:nvPr/>
        </p:nvSpPr>
        <p:spPr>
          <a:xfrm>
            <a:off x="5705382" y="1982108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B9504C-F7F0-02E4-CD6E-2E54ECE4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77" y="3465837"/>
            <a:ext cx="6372225" cy="2847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5862C2-BB88-0A71-344F-128C3064C70F}"/>
              </a:ext>
            </a:extLst>
          </p:cNvPr>
          <p:cNvSpPr txBox="1"/>
          <p:nvPr/>
        </p:nvSpPr>
        <p:spPr>
          <a:xfrm>
            <a:off x="4436502" y="339415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877DF5A-7086-BC02-9756-8A66251C10EA}"/>
              </a:ext>
            </a:extLst>
          </p:cNvPr>
          <p:cNvSpPr/>
          <p:nvPr/>
        </p:nvSpPr>
        <p:spPr>
          <a:xfrm>
            <a:off x="5563538" y="335022"/>
            <a:ext cx="6333615" cy="578498"/>
          </a:xfrm>
          <a:prstGeom prst="wedgeEllipseCallout">
            <a:avLst>
              <a:gd name="adj1" fmla="val -83694"/>
              <a:gd name="adj2" fmla="val 1474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SQL script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A6553C5-D689-3BAC-0154-10C057E4A359}"/>
              </a:ext>
            </a:extLst>
          </p:cNvPr>
          <p:cNvSpPr/>
          <p:nvPr/>
        </p:nvSpPr>
        <p:spPr>
          <a:xfrm>
            <a:off x="-770077" y="2423844"/>
            <a:ext cx="6333615" cy="578498"/>
          </a:xfrm>
          <a:prstGeom prst="wedgeEllipseCallout">
            <a:avLst>
              <a:gd name="adj1" fmla="val 14273"/>
              <a:gd name="adj2" fmla="val 5393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Write a simple SQL query to read the CSV file and press </a:t>
            </a:r>
            <a:r>
              <a:rPr lang="en-GB" b="1" dirty="0"/>
              <a:t>Publish </a:t>
            </a:r>
            <a:r>
              <a:rPr lang="en-GB" dirty="0"/>
              <a:t>button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71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724DE-E04E-AE7B-AF21-7AC3055B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66875"/>
            <a:ext cx="7905750" cy="35242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2365106" y="478694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55850"/>
              <a:gd name="adj2" fmla="val 7571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 over to Github and you will notice that the same file is now saved to </a:t>
            </a:r>
            <a:r>
              <a:rPr lang="en-GB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61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6632BD-B552-A517-861E-AA84ED9D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0" y="1208120"/>
            <a:ext cx="2762250" cy="36766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1898576" y="413380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64689"/>
              <a:gd name="adj2" fmla="val 6603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pull request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04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4031C-A867-97C0-5488-F14CA89C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1" y="961053"/>
            <a:ext cx="11020264" cy="5241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B41A-76B2-745C-B450-FA3E2DDB56DA}"/>
              </a:ext>
            </a:extLst>
          </p:cNvPr>
          <p:cNvSpPr txBox="1"/>
          <p:nvPr/>
        </p:nvSpPr>
        <p:spPr>
          <a:xfrm>
            <a:off x="189012" y="2587637"/>
            <a:ext cx="11309081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31385D0-F591-2771-5368-014BA9F1606F}"/>
              </a:ext>
            </a:extLst>
          </p:cNvPr>
          <p:cNvSpPr/>
          <p:nvPr/>
        </p:nvSpPr>
        <p:spPr>
          <a:xfrm>
            <a:off x="3745149" y="382555"/>
            <a:ext cx="9241277" cy="578498"/>
          </a:xfrm>
          <a:prstGeom prst="wedgeEllipseCallout">
            <a:avLst>
              <a:gd name="adj1" fmla="val -25215"/>
              <a:gd name="adj2" fmla="val 3593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was our original query!!</a:t>
            </a:r>
          </a:p>
        </p:txBody>
      </p:sp>
    </p:spTree>
    <p:extLst>
      <p:ext uri="{BB962C8B-B14F-4D97-AF65-F5344CB8AC3E}">
        <p14:creationId xmlns:p14="http://schemas.microsoft.com/office/powerpoint/2010/main" val="374098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AC12E-34B8-4851-606A-14886C43F956}"/>
              </a:ext>
            </a:extLst>
          </p:cNvPr>
          <p:cNvSpPr txBox="1"/>
          <p:nvPr/>
        </p:nvSpPr>
        <p:spPr>
          <a:xfrm>
            <a:off x="289248" y="466530"/>
            <a:ext cx="42174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   deploy.ps1</a:t>
            </a:r>
          </a:p>
          <a:p>
            <a:r>
              <a:rPr lang="en-GB" dirty="0"/>
              <a:t>|   uploadsamplecsv.ps1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createfileformats.sql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createmasterkey.sql</a:t>
            </a:r>
            <a:endParaRPr lang="en-GB" dirty="0"/>
          </a:p>
          <a:p>
            <a:r>
              <a:rPr lang="en-GB" dirty="0"/>
              <a:t>|       generic-external-</a:t>
            </a:r>
            <a:r>
              <a:rPr lang="en-GB" dirty="0" err="1"/>
              <a:t>table.sql</a:t>
            </a:r>
            <a:endParaRPr lang="en-GB" dirty="0"/>
          </a:p>
          <a:p>
            <a:r>
              <a:rPr lang="en-GB" dirty="0"/>
              <a:t>|       managed-identity-</a:t>
            </a:r>
            <a:r>
              <a:rPr lang="en-GB" dirty="0" err="1"/>
              <a:t>credential.sql</a:t>
            </a:r>
            <a:endParaRPr lang="en-GB" dirty="0"/>
          </a:p>
          <a:p>
            <a:r>
              <a:rPr lang="en-GB" dirty="0"/>
              <a:t>|       new-serverless-</a:t>
            </a:r>
            <a:r>
              <a:rPr lang="en-GB" dirty="0" err="1"/>
              <a:t>database.sql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table-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Address.sql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People.sql</a:t>
            </a:r>
            <a:endParaRPr lang="en-GB" dirty="0"/>
          </a:p>
          <a:p>
            <a:r>
              <a:rPr lang="en-GB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66A-32DD-F711-89EF-BAD9108B5BEC}"/>
              </a:ext>
            </a:extLst>
          </p:cNvPr>
          <p:cNvSpPr txBox="1"/>
          <p:nvPr/>
        </p:nvSpPr>
        <p:spPr>
          <a:xfrm>
            <a:off x="844219" y="4096477"/>
            <a:ext cx="2076264" cy="2889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80797DA-6D8B-F2BF-CB2B-368F8C70D793}"/>
              </a:ext>
            </a:extLst>
          </p:cNvPr>
          <p:cNvSpPr/>
          <p:nvPr/>
        </p:nvSpPr>
        <p:spPr>
          <a:xfrm>
            <a:off x="666047" y="5467738"/>
            <a:ext cx="3943275" cy="578498"/>
          </a:xfrm>
          <a:prstGeom prst="wedgeEllipseCallout">
            <a:avLst>
              <a:gd name="adj1" fmla="val -13239"/>
              <a:gd name="adj2" fmla="val -2825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CREATE TABLE </a:t>
            </a:r>
            <a:r>
              <a:rPr lang="en-GB" dirty="0" err="1"/>
              <a:t>sql</a:t>
            </a:r>
            <a:r>
              <a:rPr lang="en-GB" dirty="0"/>
              <a:t> files here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0D6AC9C-1257-1820-0005-77A385D0C20A}"/>
              </a:ext>
            </a:extLst>
          </p:cNvPr>
          <p:cNvSpPr/>
          <p:nvPr/>
        </p:nvSpPr>
        <p:spPr>
          <a:xfrm rot="16200000">
            <a:off x="5270762" y="5220997"/>
            <a:ext cx="578499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F3715-30D7-2E8B-99E6-A5F182BF2FE0}"/>
              </a:ext>
            </a:extLst>
          </p:cNvPr>
          <p:cNvSpPr txBox="1"/>
          <p:nvPr/>
        </p:nvSpPr>
        <p:spPr>
          <a:xfrm>
            <a:off x="6388363" y="1409047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DEV</a:t>
            </a:r>
            <a:r>
              <a:rPr lang="en-GB" dirty="0"/>
              <a:t> Synapse instance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3C6FA-DC8F-CE3F-5404-1C01C76CD923}"/>
              </a:ext>
            </a:extLst>
          </p:cNvPr>
          <p:cNvSpPr txBox="1"/>
          <p:nvPr/>
        </p:nvSpPr>
        <p:spPr>
          <a:xfrm>
            <a:off x="6388363" y="363955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Raise pull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26B8C-B40D-1D37-912F-2EF80CFDEF24}"/>
              </a:ext>
            </a:extLst>
          </p:cNvPr>
          <p:cNvSpPr txBox="1"/>
          <p:nvPr/>
        </p:nvSpPr>
        <p:spPr>
          <a:xfrm>
            <a:off x="6400800" y="2640339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Devops CI/CD kicks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26580-30BC-46AA-A0FA-4B1A9D1125AF}"/>
              </a:ext>
            </a:extLst>
          </p:cNvPr>
          <p:cNvSpPr txBox="1"/>
          <p:nvPr/>
        </p:nvSpPr>
        <p:spPr>
          <a:xfrm>
            <a:off x="6388363" y="192216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 approved, merge with </a:t>
            </a:r>
            <a:r>
              <a:rPr lang="en-GB" b="1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3E703-66AE-C94A-353F-0A209B58C19A}"/>
              </a:ext>
            </a:extLst>
          </p:cNvPr>
          <p:cNvSpPr txBox="1"/>
          <p:nvPr/>
        </p:nvSpPr>
        <p:spPr>
          <a:xfrm>
            <a:off x="6400800" y="5568429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 a feature branch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D722C4-AF79-66D3-2B5A-F31E2BE6FAC1}"/>
              </a:ext>
            </a:extLst>
          </p:cNvPr>
          <p:cNvSpPr/>
          <p:nvPr/>
        </p:nvSpPr>
        <p:spPr>
          <a:xfrm rot="10800000">
            <a:off x="7293428" y="4982547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945B90E-0E18-3FD9-86BF-C271153A6833}"/>
              </a:ext>
            </a:extLst>
          </p:cNvPr>
          <p:cNvSpPr/>
          <p:nvPr/>
        </p:nvSpPr>
        <p:spPr>
          <a:xfrm rot="10800000">
            <a:off x="7293428" y="3096863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F38EA42-1117-13AB-0B18-D0EC3415D046}"/>
              </a:ext>
            </a:extLst>
          </p:cNvPr>
          <p:cNvSpPr/>
          <p:nvPr/>
        </p:nvSpPr>
        <p:spPr>
          <a:xfrm rot="10800000">
            <a:off x="7293428" y="2087113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D7570E-B62F-5240-3734-E023E97A6237}"/>
              </a:ext>
            </a:extLst>
          </p:cNvPr>
          <p:cNvSpPr/>
          <p:nvPr/>
        </p:nvSpPr>
        <p:spPr>
          <a:xfrm rot="10800000">
            <a:off x="7293428" y="88866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75262-27B9-5DF1-B739-80C937C49CAD}"/>
              </a:ext>
            </a:extLst>
          </p:cNvPr>
          <p:cNvSpPr txBox="1"/>
          <p:nvPr/>
        </p:nvSpPr>
        <p:spPr>
          <a:xfrm>
            <a:off x="6400800" y="456861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new table SQL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C5681B5-8C78-4A0E-7977-41501C04961A}"/>
              </a:ext>
            </a:extLst>
          </p:cNvPr>
          <p:cNvSpPr/>
          <p:nvPr/>
        </p:nvSpPr>
        <p:spPr>
          <a:xfrm rot="10800000">
            <a:off x="7293428" y="4052024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815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AC12E-34B8-4851-606A-14886C43F956}"/>
              </a:ext>
            </a:extLst>
          </p:cNvPr>
          <p:cNvSpPr txBox="1"/>
          <p:nvPr/>
        </p:nvSpPr>
        <p:spPr>
          <a:xfrm>
            <a:off x="289248" y="447868"/>
            <a:ext cx="421743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  <a:p>
            <a:r>
              <a:rPr lang="en-GB" dirty="0"/>
              <a:t>|+---</a:t>
            </a:r>
            <a:r>
              <a:rPr lang="en-GB" b="1" dirty="0"/>
              <a:t>infra</a:t>
            </a:r>
            <a:endParaRPr lang="en-GB" dirty="0"/>
          </a:p>
          <a:p>
            <a:r>
              <a:rPr lang="en-GB" dirty="0"/>
              <a:t>|       deploy.ps1</a:t>
            </a:r>
          </a:p>
          <a:p>
            <a:r>
              <a:rPr lang="en-GB" dirty="0"/>
              <a:t>|       uploadsamplecsv.ps1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common-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createfileformats.sql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createmasterkey.sql</a:t>
            </a:r>
            <a:endParaRPr lang="en-GB" dirty="0"/>
          </a:p>
          <a:p>
            <a:r>
              <a:rPr lang="en-GB" dirty="0"/>
              <a:t>|       managed-identity-</a:t>
            </a:r>
            <a:r>
              <a:rPr lang="en-GB" dirty="0" err="1"/>
              <a:t>credential.sql</a:t>
            </a:r>
            <a:endParaRPr lang="en-GB" dirty="0"/>
          </a:p>
          <a:p>
            <a:r>
              <a:rPr lang="en-GB" dirty="0"/>
              <a:t>|       new-serverless-</a:t>
            </a:r>
            <a:r>
              <a:rPr lang="en-GB" dirty="0" err="1"/>
              <a:t>database.sql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table-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Address.sql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People.sql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synapse-tests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66A-32DD-F711-89EF-BAD9108B5BEC}"/>
              </a:ext>
            </a:extLst>
          </p:cNvPr>
          <p:cNvSpPr txBox="1"/>
          <p:nvPr/>
        </p:nvSpPr>
        <p:spPr>
          <a:xfrm>
            <a:off x="716698" y="1905675"/>
            <a:ext cx="3239482" cy="12200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80797DA-6D8B-F2BF-CB2B-368F8C70D793}"/>
              </a:ext>
            </a:extLst>
          </p:cNvPr>
          <p:cNvSpPr/>
          <p:nvPr/>
        </p:nvSpPr>
        <p:spPr>
          <a:xfrm>
            <a:off x="5713680" y="4312495"/>
            <a:ext cx="3943275" cy="578498"/>
          </a:xfrm>
          <a:prstGeom prst="wedgeEllipseCallout">
            <a:avLst>
              <a:gd name="adj1" fmla="val -125634"/>
              <a:gd name="adj2" fmla="val -1196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a .SQL file for every CREATE TABLE statement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9A4CECC-7D57-9CBB-EABD-9EA9B8C65208}"/>
              </a:ext>
            </a:extLst>
          </p:cNvPr>
          <p:cNvSpPr/>
          <p:nvPr/>
        </p:nvSpPr>
        <p:spPr>
          <a:xfrm>
            <a:off x="5474423" y="1418926"/>
            <a:ext cx="3943275" cy="973497"/>
          </a:xfrm>
          <a:prstGeom prst="wedgeEllipseCallout">
            <a:avLst>
              <a:gd name="adj1" fmla="val -122084"/>
              <a:gd name="adj2" fmla="val -1054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Azure CLI/PowerShell scripts to deploy Synapse and SQL objects via 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C87AB9-A081-D924-3CCC-0EA6803EFE5C}"/>
              </a:ext>
            </a:extLst>
          </p:cNvPr>
          <p:cNvSpPr txBox="1"/>
          <p:nvPr/>
        </p:nvSpPr>
        <p:spPr>
          <a:xfrm>
            <a:off x="716698" y="763351"/>
            <a:ext cx="2446380" cy="7668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B50D2FC7-B07E-0CD5-60F5-F24400E29688}"/>
              </a:ext>
            </a:extLst>
          </p:cNvPr>
          <p:cNvSpPr/>
          <p:nvPr/>
        </p:nvSpPr>
        <p:spPr>
          <a:xfrm>
            <a:off x="5623716" y="2889034"/>
            <a:ext cx="3943275" cy="973497"/>
          </a:xfrm>
          <a:prstGeom prst="wedgeEllipseCallout">
            <a:avLst>
              <a:gd name="adj1" fmla="val -128473"/>
              <a:gd name="adj2" fmla="val -13421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.SQL files to create common objects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AAE72-3C84-0EA2-8392-F77D4A08F154}"/>
              </a:ext>
            </a:extLst>
          </p:cNvPr>
          <p:cNvSpPr txBox="1"/>
          <p:nvPr/>
        </p:nvSpPr>
        <p:spPr>
          <a:xfrm>
            <a:off x="716699" y="3763348"/>
            <a:ext cx="2287758" cy="8383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9A77-16AC-9D18-2D7C-E49F08D1966B}"/>
              </a:ext>
            </a:extLst>
          </p:cNvPr>
          <p:cNvSpPr txBox="1"/>
          <p:nvPr/>
        </p:nvSpPr>
        <p:spPr>
          <a:xfrm>
            <a:off x="701153" y="5050265"/>
            <a:ext cx="2213111" cy="571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6A4BF9F-57F0-272D-A5EF-737357724FCC}"/>
              </a:ext>
            </a:extLst>
          </p:cNvPr>
          <p:cNvSpPr/>
          <p:nvPr/>
        </p:nvSpPr>
        <p:spPr>
          <a:xfrm>
            <a:off x="5791435" y="5576329"/>
            <a:ext cx="3943275" cy="578498"/>
          </a:xfrm>
          <a:prstGeom prst="wedgeEllipseCallout">
            <a:avLst>
              <a:gd name="adj1" fmla="val -125634"/>
              <a:gd name="adj2" fmla="val -1196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VS.NET Integration tests (</a:t>
            </a:r>
            <a:r>
              <a:rPr lang="en-GB" b="1" dirty="0"/>
              <a:t>C#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82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513A2C-F34B-8B70-BEF2-D95626FF47F6}"/>
              </a:ext>
            </a:extLst>
          </p:cNvPr>
          <p:cNvSpPr txBox="1"/>
          <p:nvPr/>
        </p:nvSpPr>
        <p:spPr>
          <a:xfrm>
            <a:off x="539625" y="3285744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DEV</a:t>
            </a:r>
            <a:r>
              <a:rPr lang="en-GB" dirty="0"/>
              <a:t> Synapse instance using Azure CLI/PowerShell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8EC31-2DBC-3603-6C68-B9104834FCA4}"/>
              </a:ext>
            </a:extLst>
          </p:cNvPr>
          <p:cNvSpPr txBox="1"/>
          <p:nvPr/>
        </p:nvSpPr>
        <p:spPr>
          <a:xfrm>
            <a:off x="5278017" y="2282621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Raise pull 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CBFBF-44D9-3FC9-BAA1-AA92499F621D}"/>
              </a:ext>
            </a:extLst>
          </p:cNvPr>
          <p:cNvSpPr txBox="1"/>
          <p:nvPr/>
        </p:nvSpPr>
        <p:spPr>
          <a:xfrm>
            <a:off x="539625" y="2227078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Devops CI/CD kicks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DC18A-9EA7-C7FE-899F-9E0E7270C934}"/>
              </a:ext>
            </a:extLst>
          </p:cNvPr>
          <p:cNvSpPr txBox="1"/>
          <p:nvPr/>
        </p:nvSpPr>
        <p:spPr>
          <a:xfrm>
            <a:off x="5278015" y="4451026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 approved, merge with </a:t>
            </a:r>
            <a:r>
              <a:rPr lang="en-GB" b="1" dirty="0"/>
              <a:t>master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06DFD1-B9E9-3E13-57DE-F6418FC5B0A2}"/>
              </a:ext>
            </a:extLst>
          </p:cNvPr>
          <p:cNvSpPr txBox="1"/>
          <p:nvPr/>
        </p:nvSpPr>
        <p:spPr>
          <a:xfrm>
            <a:off x="539625" y="1224381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 a feature branch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58E6-2DD4-FEB3-4337-E83159197669}"/>
              </a:ext>
            </a:extLst>
          </p:cNvPr>
          <p:cNvSpPr txBox="1"/>
          <p:nvPr/>
        </p:nvSpPr>
        <p:spPr>
          <a:xfrm>
            <a:off x="5278015" y="1059919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new ‘CREATE TABLE’ SQL file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6512E3E-CF4F-94AE-43EB-28DA98F5E176}"/>
              </a:ext>
            </a:extLst>
          </p:cNvPr>
          <p:cNvSpPr txBox="1">
            <a:spLocks/>
          </p:cNvSpPr>
          <p:nvPr/>
        </p:nvSpPr>
        <p:spPr>
          <a:xfrm>
            <a:off x="3377682" y="138266"/>
            <a:ext cx="5604591" cy="77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Developer work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DFEA78-6EA0-8DE8-8F43-78455C9FC250}"/>
              </a:ext>
            </a:extLst>
          </p:cNvPr>
          <p:cNvSpPr txBox="1"/>
          <p:nvPr/>
        </p:nvSpPr>
        <p:spPr>
          <a:xfrm>
            <a:off x="5278017" y="339556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Pull request is approved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9D889C3-5533-FAE0-5815-FBFD38DAFB88}"/>
              </a:ext>
            </a:extLst>
          </p:cNvPr>
          <p:cNvSpPr/>
          <p:nvPr/>
        </p:nvSpPr>
        <p:spPr>
          <a:xfrm rot="16200000">
            <a:off x="3916526" y="122613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1BA155B4-AAC6-8A08-D6C8-BC8E0EF57990}"/>
              </a:ext>
            </a:extLst>
          </p:cNvPr>
          <p:cNvSpPr/>
          <p:nvPr/>
        </p:nvSpPr>
        <p:spPr>
          <a:xfrm rot="5400000">
            <a:off x="3874699" y="219956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B190B62-8DE2-D621-B7CB-3299578FD270}"/>
              </a:ext>
            </a:extLst>
          </p:cNvPr>
          <p:cNvSpPr/>
          <p:nvPr/>
        </p:nvSpPr>
        <p:spPr>
          <a:xfrm>
            <a:off x="6285722" y="172487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2DB46D0-9C3D-A1E5-C138-2B32086DF1E4}"/>
              </a:ext>
            </a:extLst>
          </p:cNvPr>
          <p:cNvSpPr/>
          <p:nvPr/>
        </p:nvSpPr>
        <p:spPr>
          <a:xfrm rot="16200000">
            <a:off x="3916526" y="3356530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2040FCDE-D68F-BBB7-52A3-B5C77994BC4B}"/>
              </a:ext>
            </a:extLst>
          </p:cNvPr>
          <p:cNvSpPr/>
          <p:nvPr/>
        </p:nvSpPr>
        <p:spPr>
          <a:xfrm>
            <a:off x="1463675" y="2699197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C66AB3A-63CF-0674-6FBD-B3CD5354333F}"/>
              </a:ext>
            </a:extLst>
          </p:cNvPr>
          <p:cNvSpPr/>
          <p:nvPr/>
        </p:nvSpPr>
        <p:spPr>
          <a:xfrm>
            <a:off x="6285721" y="387687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C0B46281-F8CD-EC7F-831F-EAD476AA6DCA}"/>
              </a:ext>
            </a:extLst>
          </p:cNvPr>
          <p:cNvSpPr/>
          <p:nvPr/>
        </p:nvSpPr>
        <p:spPr>
          <a:xfrm rot="5400000">
            <a:off x="3916526" y="445569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8AC35C-F344-3590-1A27-3D8217A3EB5B}"/>
              </a:ext>
            </a:extLst>
          </p:cNvPr>
          <p:cNvSpPr txBox="1"/>
          <p:nvPr/>
        </p:nvSpPr>
        <p:spPr>
          <a:xfrm>
            <a:off x="539625" y="4451025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UAT</a:t>
            </a:r>
            <a:r>
              <a:rPr lang="en-GB" dirty="0"/>
              <a:t> Synapse instance using Azure CLI/PowerShell 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2F9184F1-1E49-2A1D-6D86-00528C51D108}"/>
              </a:ext>
            </a:extLst>
          </p:cNvPr>
          <p:cNvSpPr/>
          <p:nvPr/>
        </p:nvSpPr>
        <p:spPr>
          <a:xfrm>
            <a:off x="1463674" y="5548144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9EDF9A-CB30-150F-AC63-7F4E18BF9199}"/>
              </a:ext>
            </a:extLst>
          </p:cNvPr>
          <p:cNvSpPr txBox="1"/>
          <p:nvPr/>
        </p:nvSpPr>
        <p:spPr>
          <a:xfrm>
            <a:off x="539625" y="6086993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Trigger automated deployment on </a:t>
            </a:r>
            <a:r>
              <a:rPr lang="en-GB" b="1" dirty="0"/>
              <a:t>PROD</a:t>
            </a:r>
            <a:r>
              <a:rPr lang="en-GB" dirty="0"/>
              <a:t> when approved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874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4D671-E294-3303-C021-0BE191D8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997B8E-00C0-0489-A7B2-7514C49F0064}"/>
              </a:ext>
            </a:extLst>
          </p:cNvPr>
          <p:cNvSpPr/>
          <p:nvPr/>
        </p:nvSpPr>
        <p:spPr>
          <a:xfrm>
            <a:off x="3919491" y="3031727"/>
            <a:ext cx="3986074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Contoso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E5EE-405C-8069-F7F9-F74474C6F670}"/>
              </a:ext>
            </a:extLst>
          </p:cNvPr>
          <p:cNvSpPr/>
          <p:nvPr/>
        </p:nvSpPr>
        <p:spPr>
          <a:xfrm>
            <a:off x="942513" y="5166063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Stocks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0995E-5CE9-ADA5-3AE8-9C521DDCBAAB}"/>
              </a:ext>
            </a:extLst>
          </p:cNvPr>
          <p:cNvSpPr/>
          <p:nvPr/>
        </p:nvSpPr>
        <p:spPr>
          <a:xfrm>
            <a:off x="4406284" y="5166062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prices 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7EFDE-8558-5971-C863-6E27708E0E90}"/>
              </a:ext>
            </a:extLst>
          </p:cNvPr>
          <p:cNvSpPr/>
          <p:nvPr/>
        </p:nvSpPr>
        <p:spPr>
          <a:xfrm>
            <a:off x="8001740" y="5166062"/>
            <a:ext cx="3247747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Commodities 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C7B2E39-EFAD-6363-DF67-577B9B2A186E}"/>
              </a:ext>
            </a:extLst>
          </p:cNvPr>
          <p:cNvSpPr/>
          <p:nvPr/>
        </p:nvSpPr>
        <p:spPr>
          <a:xfrm>
            <a:off x="5397623" y="4048217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B9C5-C623-C5A0-6E92-D25C191C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7623" y="5181"/>
            <a:ext cx="877559" cy="135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7D94-6ED8-0E0A-3107-FA99666EB208}"/>
              </a:ext>
            </a:extLst>
          </p:cNvPr>
          <p:cNvSpPr txBox="1"/>
          <p:nvPr/>
        </p:nvSpPr>
        <p:spPr>
          <a:xfrm>
            <a:off x="5473748" y="1525968"/>
            <a:ext cx="8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2DE30F-1188-A505-E544-76C80F2FB7CF}"/>
              </a:ext>
            </a:extLst>
          </p:cNvPr>
          <p:cNvSpPr/>
          <p:nvPr/>
        </p:nvSpPr>
        <p:spPr>
          <a:xfrm>
            <a:off x="553375" y="231903"/>
            <a:ext cx="2555289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5788D-8713-CD8D-FA26-8BD9E7D295CD}"/>
              </a:ext>
            </a:extLst>
          </p:cNvPr>
          <p:cNvSpPr/>
          <p:nvPr/>
        </p:nvSpPr>
        <p:spPr>
          <a:xfrm>
            <a:off x="7790155" y="215231"/>
            <a:ext cx="3351320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Python/Pandas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0F2772-9FC0-5C82-797A-7CD4AB1133A9}"/>
              </a:ext>
            </a:extLst>
          </p:cNvPr>
          <p:cNvSpPr/>
          <p:nvPr/>
        </p:nvSpPr>
        <p:spPr>
          <a:xfrm>
            <a:off x="5321497" y="1895300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A5C2C9A-F0E1-6C50-68E5-863B0DC67500}"/>
              </a:ext>
            </a:extLst>
          </p:cNvPr>
          <p:cNvSpPr/>
          <p:nvPr/>
        </p:nvSpPr>
        <p:spPr>
          <a:xfrm>
            <a:off x="3710866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76F2A10-5582-3CEA-F52D-83993EE3C344}"/>
              </a:ext>
            </a:extLst>
          </p:cNvPr>
          <p:cNvSpPr/>
          <p:nvPr/>
        </p:nvSpPr>
        <p:spPr>
          <a:xfrm rot="10800000">
            <a:off x="6766412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4A2A0-80CF-81F7-8B0E-DA05F1703D2C}"/>
              </a:ext>
            </a:extLst>
          </p:cNvPr>
          <p:cNvSpPr/>
          <p:nvPr/>
        </p:nvSpPr>
        <p:spPr>
          <a:xfrm>
            <a:off x="8553132" y="705183"/>
            <a:ext cx="3293428" cy="521923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AD806F-4A73-000C-08FB-95C5B70A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4269" y="906914"/>
            <a:ext cx="678309" cy="678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8D5B7-500C-3909-3503-22DB5B40F101}"/>
              </a:ext>
            </a:extLst>
          </p:cNvPr>
          <p:cNvSpPr txBox="1"/>
          <p:nvPr/>
        </p:nvSpPr>
        <p:spPr>
          <a:xfrm>
            <a:off x="4527428" y="210655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AC5BFE0-CFAE-56A1-6514-A6961594061C}"/>
              </a:ext>
            </a:extLst>
          </p:cNvPr>
          <p:cNvSpPr/>
          <p:nvPr/>
        </p:nvSpPr>
        <p:spPr>
          <a:xfrm>
            <a:off x="5353676" y="2329797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4DBD47F-95EF-27AB-F840-F970F99ACB3D}"/>
              </a:ext>
            </a:extLst>
          </p:cNvPr>
          <p:cNvSpPr/>
          <p:nvPr/>
        </p:nvSpPr>
        <p:spPr>
          <a:xfrm>
            <a:off x="5353676" y="3459480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CCF0A34-6832-7470-A4A2-A16387A35EAD}"/>
              </a:ext>
            </a:extLst>
          </p:cNvPr>
          <p:cNvSpPr/>
          <p:nvPr/>
        </p:nvSpPr>
        <p:spPr>
          <a:xfrm>
            <a:off x="5353676" y="4681435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805DD-ADAE-7B8F-D01B-BB959AD55FEB}"/>
              </a:ext>
            </a:extLst>
          </p:cNvPr>
          <p:cNvSpPr txBox="1"/>
          <p:nvPr/>
        </p:nvSpPr>
        <p:spPr>
          <a:xfrm>
            <a:off x="4438336" y="2759966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 prices 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8ADE-9DB3-92ED-6072-632612E67292}"/>
              </a:ext>
            </a:extLst>
          </p:cNvPr>
          <p:cNvSpPr txBox="1"/>
          <p:nvPr/>
        </p:nvSpPr>
        <p:spPr>
          <a:xfrm>
            <a:off x="4268181" y="3879268"/>
            <a:ext cx="2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prices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D8C2-8EAD-D92B-A4F7-CC63F1013F5A}"/>
              </a:ext>
            </a:extLst>
          </p:cNvPr>
          <p:cNvSpPr txBox="1"/>
          <p:nvPr/>
        </p:nvSpPr>
        <p:spPr>
          <a:xfrm>
            <a:off x="4119726" y="5129459"/>
            <a:ext cx="28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Commodity  prices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4B5C-5E83-288F-D249-CA82199D095E}"/>
              </a:ext>
            </a:extLst>
          </p:cNvPr>
          <p:cNvSpPr/>
          <p:nvPr/>
        </p:nvSpPr>
        <p:spPr>
          <a:xfrm>
            <a:off x="4003040" y="705183"/>
            <a:ext cx="2984082" cy="5219238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E1AE-475A-FCD9-33B8-5CC56C3584DE}"/>
              </a:ext>
            </a:extLst>
          </p:cNvPr>
          <p:cNvSpPr/>
          <p:nvPr/>
        </p:nvSpPr>
        <p:spPr>
          <a:xfrm>
            <a:off x="103275" y="2729486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CSVs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AABC729-06AE-BB0C-AA0A-2B17DC44A497}"/>
              </a:ext>
            </a:extLst>
          </p:cNvPr>
          <p:cNvSpPr/>
          <p:nvPr/>
        </p:nvSpPr>
        <p:spPr>
          <a:xfrm rot="10800000">
            <a:off x="3093860" y="283587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E9C165-7DCB-EC94-ECF0-765F053B8200}"/>
              </a:ext>
            </a:extLst>
          </p:cNvPr>
          <p:cNvSpPr/>
          <p:nvPr/>
        </p:nvSpPr>
        <p:spPr>
          <a:xfrm rot="10800000">
            <a:off x="7422418" y="286600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3FF52-466C-6A8E-2A93-4FCB0FD5256B}"/>
              </a:ext>
            </a:extLst>
          </p:cNvPr>
          <p:cNvSpPr txBox="1"/>
          <p:nvPr/>
        </p:nvSpPr>
        <p:spPr>
          <a:xfrm>
            <a:off x="8986520" y="1262057"/>
            <a:ext cx="2479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Stocks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E61E-01BE-2871-8156-91998F3C3CF3}"/>
              </a:ext>
            </a:extLst>
          </p:cNvPr>
          <p:cNvSpPr txBox="1"/>
          <p:nvPr/>
        </p:nvSpPr>
        <p:spPr>
          <a:xfrm>
            <a:off x="8895080" y="3063413"/>
            <a:ext cx="26619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</a:t>
            </a:r>
            <a:r>
              <a:rPr lang="en-GB" dirty="0" err="1"/>
              <a:t>CoalPrices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905B1-7B35-C8A7-0DC4-C9B1353F6336}"/>
              </a:ext>
            </a:extLst>
          </p:cNvPr>
          <p:cNvSpPr txBox="1"/>
          <p:nvPr/>
        </p:nvSpPr>
        <p:spPr>
          <a:xfrm>
            <a:off x="8742681" y="4864769"/>
            <a:ext cx="29667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Commodity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20C61-A774-661C-5765-52A98EF5813D}"/>
              </a:ext>
            </a:extLst>
          </p:cNvPr>
          <p:cNvSpPr txBox="1"/>
          <p:nvPr/>
        </p:nvSpPr>
        <p:spPr>
          <a:xfrm>
            <a:off x="9047480" y="96787"/>
            <a:ext cx="2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Synapse – serverless –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1466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D8F9BDB-6567-D1CD-F935-CA06E9E3D149}"/>
              </a:ext>
            </a:extLst>
          </p:cNvPr>
          <p:cNvSpPr/>
          <p:nvPr/>
        </p:nvSpPr>
        <p:spPr>
          <a:xfrm>
            <a:off x="479394" y="585926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4894422-C31C-F112-30FB-E35A8093333C}"/>
              </a:ext>
            </a:extLst>
          </p:cNvPr>
          <p:cNvSpPr/>
          <p:nvPr/>
        </p:nvSpPr>
        <p:spPr>
          <a:xfrm>
            <a:off x="3932808" y="452761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7612825-7442-14E6-1B6E-04B71F5DAF31}"/>
              </a:ext>
            </a:extLst>
          </p:cNvPr>
          <p:cNvSpPr/>
          <p:nvPr/>
        </p:nvSpPr>
        <p:spPr>
          <a:xfrm>
            <a:off x="8346490" y="426128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and container(s) for CSV files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1FA007-B95E-C443-FC20-4FA4E38F6C8A}"/>
              </a:ext>
            </a:extLst>
          </p:cNvPr>
          <p:cNvSpPr/>
          <p:nvPr/>
        </p:nvSpPr>
        <p:spPr>
          <a:xfrm>
            <a:off x="8346490" y="2877845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BF2603-A5DC-8463-FCB7-172B05A9B38F}"/>
              </a:ext>
            </a:extLst>
          </p:cNvPr>
          <p:cNvSpPr/>
          <p:nvPr/>
        </p:nvSpPr>
        <p:spPr>
          <a:xfrm>
            <a:off x="3932808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BBE078-0CE2-4239-FFD0-F0AA1C2D1499}"/>
              </a:ext>
            </a:extLst>
          </p:cNvPr>
          <p:cNvSpPr/>
          <p:nvPr/>
        </p:nvSpPr>
        <p:spPr>
          <a:xfrm>
            <a:off x="775316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Spark code for data analysis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40320D5-F356-F101-F7E7-EE1DE2F3D72A}"/>
              </a:ext>
            </a:extLst>
          </p:cNvPr>
          <p:cNvSpPr/>
          <p:nvPr/>
        </p:nvSpPr>
        <p:spPr>
          <a:xfrm>
            <a:off x="775316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GIT integration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66E931E-4113-BDEE-E2A3-17F888FA5DFA}"/>
              </a:ext>
            </a:extLst>
          </p:cNvPr>
          <p:cNvSpPr/>
          <p:nvPr/>
        </p:nvSpPr>
        <p:spPr>
          <a:xfrm>
            <a:off x="4026023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 data scientists to query data using SSMS/Pandas</a:t>
            </a:r>
          </a:p>
        </p:txBody>
      </p:sp>
    </p:spTree>
    <p:extLst>
      <p:ext uri="{BB962C8B-B14F-4D97-AF65-F5344CB8AC3E}">
        <p14:creationId xmlns:p14="http://schemas.microsoft.com/office/powerpoint/2010/main" val="6066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6B7FBD8-D257-6004-F79B-D72D9E775FB8}"/>
              </a:ext>
            </a:extLst>
          </p:cNvPr>
          <p:cNvSpPr/>
          <p:nvPr/>
        </p:nvSpPr>
        <p:spPr>
          <a:xfrm>
            <a:off x="4509856" y="488272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1DAE813-1F22-0EC2-568D-07A9C3DD3257}"/>
              </a:ext>
            </a:extLst>
          </p:cNvPr>
          <p:cNvSpPr/>
          <p:nvPr/>
        </p:nvSpPr>
        <p:spPr>
          <a:xfrm>
            <a:off x="4114800" y="3109402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517CBE-BA63-F551-5E92-273400374A1F}"/>
              </a:ext>
            </a:extLst>
          </p:cNvPr>
          <p:cNvSpPr/>
          <p:nvPr/>
        </p:nvSpPr>
        <p:spPr>
          <a:xfrm>
            <a:off x="4980373" y="146481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86069-2E57-068E-428A-0FE04482A997}"/>
              </a:ext>
            </a:extLst>
          </p:cNvPr>
          <p:cNvSpPr/>
          <p:nvPr/>
        </p:nvSpPr>
        <p:spPr>
          <a:xfrm>
            <a:off x="781234" y="2736541"/>
            <a:ext cx="9543495" cy="221546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083B-0C38-A985-550C-57C9A17E2F90}"/>
              </a:ext>
            </a:extLst>
          </p:cNvPr>
          <p:cNvSpPr txBox="1"/>
          <p:nvPr/>
        </p:nvSpPr>
        <p:spPr>
          <a:xfrm>
            <a:off x="1278385" y="4305669"/>
            <a:ext cx="883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synapse workspace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mysynapse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-dev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uksouth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AB04-7F59-FB9B-9AF3-E9CD2508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6" y="5078797"/>
            <a:ext cx="5862221" cy="1642079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98B0D9D-98C3-D5E5-3384-98C5658C4E11}"/>
              </a:ext>
            </a:extLst>
          </p:cNvPr>
          <p:cNvSpPr/>
          <p:nvPr/>
        </p:nvSpPr>
        <p:spPr>
          <a:xfrm>
            <a:off x="452761" y="5151747"/>
            <a:ext cx="3346881" cy="1071978"/>
          </a:xfrm>
          <a:prstGeom prst="wedgeEllipseCallout">
            <a:avLst>
              <a:gd name="adj1" fmla="val 149459"/>
              <a:gd name="adj2" fmla="val 517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would gives us a SQL serverless end point</a:t>
            </a:r>
          </a:p>
        </p:txBody>
      </p:sp>
    </p:spTree>
    <p:extLst>
      <p:ext uri="{BB962C8B-B14F-4D97-AF65-F5344CB8AC3E}">
        <p14:creationId xmlns:p14="http://schemas.microsoft.com/office/powerpoint/2010/main" val="29003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6C5B0DE-7256-3379-6390-2FF76CC8EE51}"/>
              </a:ext>
            </a:extLst>
          </p:cNvPr>
          <p:cNvSpPr/>
          <p:nvPr/>
        </p:nvSpPr>
        <p:spPr>
          <a:xfrm>
            <a:off x="2991775" y="568170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for CSV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D86EEE-642C-2932-7477-7A7482790EF4}"/>
              </a:ext>
            </a:extLst>
          </p:cNvPr>
          <p:cNvSpPr/>
          <p:nvPr/>
        </p:nvSpPr>
        <p:spPr>
          <a:xfrm>
            <a:off x="568172" y="310718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3B60-AB52-2D27-F971-7A4DA962AB12}"/>
              </a:ext>
            </a:extLst>
          </p:cNvPr>
          <p:cNvSpPr txBox="1"/>
          <p:nvPr/>
        </p:nvSpPr>
        <p:spPr>
          <a:xfrm>
            <a:off x="1441142" y="1506506"/>
            <a:ext cx="8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account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0B02F7-61BC-97F1-4BE8-F03B205A91F5}"/>
              </a:ext>
            </a:extLst>
          </p:cNvPr>
          <p:cNvSpPr/>
          <p:nvPr/>
        </p:nvSpPr>
        <p:spPr>
          <a:xfrm>
            <a:off x="2991775" y="3685715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container(s) under this storage account</a:t>
            </a:r>
          </a:p>
          <a:p>
            <a:pPr algn="ctr"/>
            <a:r>
              <a:rPr lang="en-GB" dirty="0"/>
              <a:t>1 per  CSV 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C846E-5EB6-EAA9-F995-D8EB34B20CA8}"/>
              </a:ext>
            </a:extLst>
          </p:cNvPr>
          <p:cNvSpPr/>
          <p:nvPr/>
        </p:nvSpPr>
        <p:spPr>
          <a:xfrm>
            <a:off x="568172" y="3428263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B6EBD-3C0A-9664-2C98-4DF8BE172DAB}"/>
              </a:ext>
            </a:extLst>
          </p:cNvPr>
          <p:cNvSpPr txBox="1"/>
          <p:nvPr/>
        </p:nvSpPr>
        <p:spPr>
          <a:xfrm>
            <a:off x="656948" y="4624051"/>
            <a:ext cx="96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container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–-account-name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2991F9-1233-BAD9-6D42-75CBB76E62FB}"/>
              </a:ext>
            </a:extLst>
          </p:cNvPr>
          <p:cNvSpPr/>
          <p:nvPr/>
        </p:nvSpPr>
        <p:spPr>
          <a:xfrm>
            <a:off x="5051394" y="2292661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E8F844B-934D-2F74-0CEA-F06D31324784}"/>
              </a:ext>
            </a:extLst>
          </p:cNvPr>
          <p:cNvSpPr/>
          <p:nvPr/>
        </p:nvSpPr>
        <p:spPr>
          <a:xfrm>
            <a:off x="5076548" y="568049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F59CC04-D635-6F5D-7F66-FAC5C5FA6EE8}"/>
              </a:ext>
            </a:extLst>
          </p:cNvPr>
          <p:cNvSpPr/>
          <p:nvPr/>
        </p:nvSpPr>
        <p:spPr>
          <a:xfrm>
            <a:off x="7705818" y="2277868"/>
            <a:ext cx="3346881" cy="1071978"/>
          </a:xfrm>
          <a:prstGeom prst="wedgeEllipseCallout">
            <a:avLst>
              <a:gd name="adj1" fmla="val -54520"/>
              <a:gd name="adj2" fmla="val 134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CSV feeds will reside here</a:t>
            </a:r>
          </a:p>
        </p:txBody>
      </p:sp>
    </p:spTree>
    <p:extLst>
      <p:ext uri="{BB962C8B-B14F-4D97-AF65-F5344CB8AC3E}">
        <p14:creationId xmlns:p14="http://schemas.microsoft.com/office/powerpoint/2010/main" val="15534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credential to allow SQL to access storage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841899" y="2649062"/>
            <a:ext cx="970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SCOPED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 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Managed 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credential MYCREDENTIAL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9EF3E48-E2DF-5E0C-E3F9-FFD28B4442E8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Using managed identity avoids hard coding access keys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31FD-21B7-52F7-8900-B3289BD515EB}"/>
              </a:ext>
            </a:extLst>
          </p:cNvPr>
          <p:cNvSpPr txBox="1"/>
          <p:nvPr/>
        </p:nvSpPr>
        <p:spPr>
          <a:xfrm>
            <a:off x="841899" y="3790124"/>
            <a:ext cx="970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role assignment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assignee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&lt;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identity of synapse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&gt; --role 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&lt;Blob reader&gt;</a:t>
            </a:r>
            <a:endParaRPr lang="en-US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568172" y="2571827"/>
            <a:ext cx="970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SOURCE COMMODITYDATASOURCE</a:t>
            </a: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'https://mystorage.blob.core.windows.net/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external 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COMMODITYDATASOURCE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82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673</Words>
  <Application>Microsoft Office PowerPoint</Application>
  <PresentationFormat>Widescreen</PresentationFormat>
  <Paragraphs>141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81</cp:revision>
  <dcterms:created xsi:type="dcterms:W3CDTF">2022-07-17T07:37:58Z</dcterms:created>
  <dcterms:modified xsi:type="dcterms:W3CDTF">2022-09-12T17:33:56Z</dcterms:modified>
</cp:coreProperties>
</file>