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E37C-0860-44FF-A7EC-C846C2D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26" y="2268707"/>
            <a:ext cx="7334250" cy="2533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93817-474E-4B98-9E9A-3B4E9CCDB582}"/>
              </a:ext>
            </a:extLst>
          </p:cNvPr>
          <p:cNvSpPr/>
          <p:nvPr/>
        </p:nvSpPr>
        <p:spPr>
          <a:xfrm>
            <a:off x="624100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9BD3-3415-4ACB-AB68-FE8DDAC468D5}"/>
              </a:ext>
            </a:extLst>
          </p:cNvPr>
          <p:cNvSpPr/>
          <p:nvPr/>
        </p:nvSpPr>
        <p:spPr>
          <a:xfrm>
            <a:off x="757413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5B27-2DAE-4F50-BDFB-7EC177B1963D}"/>
              </a:ext>
            </a:extLst>
          </p:cNvPr>
          <p:cNvSpPr/>
          <p:nvPr/>
        </p:nvSpPr>
        <p:spPr>
          <a:xfrm>
            <a:off x="8877254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EDEB03-FB6E-444D-92A2-BC588632875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65289" y="1280299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8B9B1-5C0E-4DCC-A64C-6360BB3CFA48}"/>
              </a:ext>
            </a:extLst>
          </p:cNvPr>
          <p:cNvSpPr txBox="1"/>
          <p:nvPr/>
        </p:nvSpPr>
        <p:spPr>
          <a:xfrm>
            <a:off x="5379868" y="910967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day in the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0171E-814F-4980-90D5-405AEB6E9183}"/>
              </a:ext>
            </a:extLst>
          </p:cNvPr>
          <p:cNvSpPr txBox="1"/>
          <p:nvPr/>
        </p:nvSpPr>
        <p:spPr>
          <a:xfrm>
            <a:off x="721014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PREVIOUSDAY()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8738-45EB-41E2-9D30-015C223DB39E}"/>
              </a:ext>
            </a:extLst>
          </p:cNvPr>
          <p:cNvSpPr txBox="1"/>
          <p:nvPr/>
        </p:nvSpPr>
        <p:spPr>
          <a:xfrm>
            <a:off x="957160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NEXTDAY()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999FF-D182-42FA-9E2A-3D4D8B88F34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82505" y="775751"/>
            <a:ext cx="127038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944AF-9368-4EB7-9CC3-D3DE72FCA6D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285627" y="775751"/>
            <a:ext cx="882911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2C713-AAB1-47F1-BCDE-77A4DEF3E00D}"/>
              </a:ext>
            </a:extLst>
          </p:cNvPr>
          <p:cNvSpPr/>
          <p:nvPr/>
        </p:nvSpPr>
        <p:spPr>
          <a:xfrm>
            <a:off x="6241002" y="3451193"/>
            <a:ext cx="3452998" cy="2330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B9CC1-3E6C-4AFE-9DAC-BAA7073CAC97}"/>
              </a:ext>
            </a:extLst>
          </p:cNvPr>
          <p:cNvSpPr txBox="1"/>
          <p:nvPr/>
        </p:nvSpPr>
        <p:spPr>
          <a:xfrm>
            <a:off x="4696287" y="5380714"/>
            <a:ext cx="603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in November</a:t>
            </a:r>
          </a:p>
          <a:p>
            <a:r>
              <a:rPr lang="en-GB" dirty="0"/>
              <a:t>First date in current context=Nov 1</a:t>
            </a:r>
            <a:r>
              <a:rPr lang="en-GB" baseline="30000" dirty="0"/>
              <a:t>st</a:t>
            </a:r>
            <a:endParaRPr lang="en-GB" dirty="0"/>
          </a:p>
          <a:p>
            <a:r>
              <a:rPr lang="en-GB" dirty="0"/>
              <a:t>Last date in current context=Nov 30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r>
              <a:rPr lang="en-GB" dirty="0"/>
              <a:t>PREVIOUSDAY=1 day prior to the first date = 31</a:t>
            </a:r>
            <a:r>
              <a:rPr lang="en-GB" baseline="30000" dirty="0"/>
              <a:t>st</a:t>
            </a:r>
            <a:r>
              <a:rPr lang="en-GB" dirty="0"/>
              <a:t> Oct</a:t>
            </a:r>
          </a:p>
          <a:p>
            <a:r>
              <a:rPr lang="en-GB" dirty="0"/>
              <a:t>NEXTDAY         =1 day after the last date =1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9B6D-B5E7-42F6-AC64-E3FF86691CC7}"/>
              </a:ext>
            </a:extLst>
          </p:cNvPr>
          <p:cNvCxnSpPr>
            <a:cxnSpLocks/>
          </p:cNvCxnSpPr>
          <p:nvPr/>
        </p:nvCxnSpPr>
        <p:spPr>
          <a:xfrm flipV="1">
            <a:off x="6398048" y="3613212"/>
            <a:ext cx="952663" cy="217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FF5A9-1A2B-484A-A1A9-7D2797DA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2" y="861134"/>
            <a:ext cx="10050572" cy="59968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1A1B94-2B1B-4374-82BB-6898ECCA08F3}"/>
              </a:ext>
            </a:extLst>
          </p:cNvPr>
          <p:cNvCxnSpPr>
            <a:cxnSpLocks/>
          </p:cNvCxnSpPr>
          <p:nvPr/>
        </p:nvCxnSpPr>
        <p:spPr>
          <a:xfrm>
            <a:off x="1083075" y="667740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0B09E-5FA1-4EAB-988A-59886A5071BD}"/>
              </a:ext>
            </a:extLst>
          </p:cNvPr>
          <p:cNvSpPr txBox="1"/>
          <p:nvPr/>
        </p:nvSpPr>
        <p:spPr>
          <a:xfrm>
            <a:off x="381737" y="218508"/>
            <a:ext cx="361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FinancialYear</a:t>
            </a:r>
            <a:r>
              <a:rPr lang="en-GB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CE624-C724-4D4E-9D05-E1721ED7C37F}"/>
              </a:ext>
            </a:extLst>
          </p:cNvPr>
          <p:cNvSpPr txBox="1"/>
          <p:nvPr/>
        </p:nvSpPr>
        <p:spPr>
          <a:xfrm>
            <a:off x="4999606" y="212849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FinancialMonth</a:t>
            </a:r>
            <a:r>
              <a:rPr lang="en-GB" b="1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502A3-8CEB-4318-960A-C4C97390316F}"/>
              </a:ext>
            </a:extLst>
          </p:cNvPr>
          <p:cNvCxnSpPr>
            <a:cxnSpLocks/>
          </p:cNvCxnSpPr>
          <p:nvPr/>
        </p:nvCxnSpPr>
        <p:spPr>
          <a:xfrm>
            <a:off x="7403977" y="514905"/>
            <a:ext cx="532660" cy="68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C6C351-D486-4D11-843F-FD579E5CAC2A}"/>
              </a:ext>
            </a:extLst>
          </p:cNvPr>
          <p:cNvSpPr txBox="1"/>
          <p:nvPr/>
        </p:nvSpPr>
        <p:spPr>
          <a:xfrm>
            <a:off x="6164060" y="2566911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 visual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C8C9E-129B-438A-B22B-55BD70B421C0}"/>
              </a:ext>
            </a:extLst>
          </p:cNvPr>
          <p:cNvSpPr txBox="1"/>
          <p:nvPr/>
        </p:nvSpPr>
        <p:spPr>
          <a:xfrm>
            <a:off x="473473" y="6103250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=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AD95-DC55-45D1-B20D-685264F807F4}"/>
              </a:ext>
            </a:extLst>
          </p:cNvPr>
          <p:cNvCxnSpPr>
            <a:cxnSpLocks/>
          </p:cNvCxnSpPr>
          <p:nvPr/>
        </p:nvCxnSpPr>
        <p:spPr>
          <a:xfrm>
            <a:off x="3169326" y="6287916"/>
            <a:ext cx="2299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E76AEF-5392-4D38-89DC-04C6FA38D470}"/>
              </a:ext>
            </a:extLst>
          </p:cNvPr>
          <p:cNvSpPr txBox="1"/>
          <p:nvPr/>
        </p:nvSpPr>
        <p:spPr>
          <a:xfrm>
            <a:off x="6283387" y="6103250"/>
            <a:ext cx="44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= Custom measure ‘</a:t>
            </a:r>
            <a:r>
              <a:rPr lang="en-GB" b="1" dirty="0" err="1"/>
              <a:t>DailySpikeInSales</a:t>
            </a:r>
            <a:r>
              <a:rPr lang="en-GB" dirty="0"/>
              <a:t>’ </a:t>
            </a:r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766BE-BDAB-4CB6-BC24-2FAA5CA3C4C9}"/>
              </a:ext>
            </a:extLst>
          </p:cNvPr>
          <p:cNvCxnSpPr>
            <a:cxnSpLocks/>
          </p:cNvCxnSpPr>
          <p:nvPr/>
        </p:nvCxnSpPr>
        <p:spPr>
          <a:xfrm flipV="1">
            <a:off x="8673483" y="4190261"/>
            <a:ext cx="0" cy="203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0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23C97-92D4-40E8-B4F3-5EF9787B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7" y="471483"/>
            <a:ext cx="9600688" cy="48284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C9A48B-67AA-47F2-ABD2-9FBE1CFAFBFA}"/>
              </a:ext>
            </a:extLst>
          </p:cNvPr>
          <p:cNvCxnSpPr>
            <a:cxnSpLocks/>
          </p:cNvCxnSpPr>
          <p:nvPr/>
        </p:nvCxnSpPr>
        <p:spPr>
          <a:xfrm>
            <a:off x="275807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C8D05-6163-49C6-AD62-D851FDC45349}"/>
              </a:ext>
            </a:extLst>
          </p:cNvPr>
          <p:cNvSpPr txBox="1"/>
          <p:nvPr/>
        </p:nvSpPr>
        <p:spPr>
          <a:xfrm>
            <a:off x="124886" y="128784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9B89-B7C7-4646-8109-B6015A974130}"/>
              </a:ext>
            </a:extLst>
          </p:cNvPr>
          <p:cNvSpPr/>
          <p:nvPr/>
        </p:nvSpPr>
        <p:spPr>
          <a:xfrm>
            <a:off x="648069" y="471483"/>
            <a:ext cx="1793289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1725F-4008-48C3-947E-2C4A5A8A724D}"/>
              </a:ext>
            </a:extLst>
          </p:cNvPr>
          <p:cNvSpPr/>
          <p:nvPr/>
        </p:nvSpPr>
        <p:spPr>
          <a:xfrm>
            <a:off x="5415380" y="1300576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C0F3-CE26-4763-BCDF-84F9CD766615}"/>
              </a:ext>
            </a:extLst>
          </p:cNvPr>
          <p:cNvSpPr txBox="1"/>
          <p:nvPr/>
        </p:nvSpPr>
        <p:spPr>
          <a:xfrm>
            <a:off x="124886" y="5310383"/>
            <a:ext cx="5599335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April 2017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b="1" dirty="0"/>
              <a:t>STARTOFYEAR</a:t>
            </a:r>
            <a:r>
              <a:rPr lang="en-GB" dirty="0"/>
              <a:t>= 15-Feb-2017 (the earliest date is 15-Feb-2017, the first available date in the Table)</a:t>
            </a:r>
          </a:p>
          <a:p>
            <a:r>
              <a:rPr lang="en-GB" b="1" dirty="0"/>
              <a:t>ENDOFYEAR</a:t>
            </a:r>
            <a:r>
              <a:rPr lang="en-GB" dirty="0"/>
              <a:t>= 31-Dec-2017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4A0ED-BBDF-48D2-94A5-9A8864051675}"/>
              </a:ext>
            </a:extLst>
          </p:cNvPr>
          <p:cNvCxnSpPr>
            <a:cxnSpLocks/>
          </p:cNvCxnSpPr>
          <p:nvPr/>
        </p:nvCxnSpPr>
        <p:spPr>
          <a:xfrm flipV="1">
            <a:off x="2920753" y="1558035"/>
            <a:ext cx="4774196" cy="4080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A123AC-A65E-4C3A-AF0D-539DDFDD9B26}"/>
              </a:ext>
            </a:extLst>
          </p:cNvPr>
          <p:cNvSpPr txBox="1"/>
          <p:nvPr/>
        </p:nvSpPr>
        <p:spPr>
          <a:xfrm>
            <a:off x="6183983" y="5305382"/>
            <a:ext cx="5809749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Mar 2018 </a:t>
            </a:r>
          </a:p>
          <a:p>
            <a:endParaRPr lang="en-GB" b="1" dirty="0"/>
          </a:p>
          <a:p>
            <a:r>
              <a:rPr lang="en-GB" b="1" dirty="0"/>
              <a:t>STARTOFYEAR=</a:t>
            </a:r>
            <a:r>
              <a:rPr lang="en-GB" dirty="0"/>
              <a:t> 1-Jan-2018  (the first available date in 2018)</a:t>
            </a:r>
          </a:p>
          <a:p>
            <a:r>
              <a:rPr lang="en-GB" b="1" dirty="0"/>
              <a:t>ENDOFYEAR</a:t>
            </a:r>
            <a:r>
              <a:rPr lang="en-GB" dirty="0"/>
              <a:t> =15-May-2017 (last available date in the Date table)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B8B7A-2EEF-4DA0-AF0E-722138396E3A}"/>
              </a:ext>
            </a:extLst>
          </p:cNvPr>
          <p:cNvSpPr/>
          <p:nvPr/>
        </p:nvSpPr>
        <p:spPr>
          <a:xfrm>
            <a:off x="5415379" y="4231687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7FF08D-FFCC-4C84-935C-00F113AE863D}"/>
              </a:ext>
            </a:extLst>
          </p:cNvPr>
          <p:cNvCxnSpPr>
            <a:cxnSpLocks/>
          </p:cNvCxnSpPr>
          <p:nvPr/>
        </p:nvCxnSpPr>
        <p:spPr>
          <a:xfrm flipH="1" flipV="1">
            <a:off x="8903993" y="4528530"/>
            <a:ext cx="2113195" cy="94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E653ED-BA3E-4419-8654-61C18E8B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7" y="1630683"/>
            <a:ext cx="9629775" cy="398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8A9A-438B-42D7-B5C9-693501A02B2F}"/>
              </a:ext>
            </a:extLst>
          </p:cNvPr>
          <p:cNvSpPr/>
          <p:nvPr/>
        </p:nvSpPr>
        <p:spPr>
          <a:xfrm>
            <a:off x="428118" y="1630683"/>
            <a:ext cx="1560480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71DF0-6983-4B11-896A-7FD74D6309EA}"/>
              </a:ext>
            </a:extLst>
          </p:cNvPr>
          <p:cNvSpPr txBox="1"/>
          <p:nvPr/>
        </p:nvSpPr>
        <p:spPr>
          <a:xfrm>
            <a:off x="124886" y="147840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D18486-DCCA-4941-BCC1-7F6DDE99841C}"/>
              </a:ext>
            </a:extLst>
          </p:cNvPr>
          <p:cNvCxnSpPr>
            <a:cxnSpLocks/>
          </p:cNvCxnSpPr>
          <p:nvPr/>
        </p:nvCxnSpPr>
        <p:spPr>
          <a:xfrm>
            <a:off x="163114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3603F2-3C15-488F-9C24-F0EE4013D7DF}"/>
              </a:ext>
            </a:extLst>
          </p:cNvPr>
          <p:cNvSpPr txBox="1"/>
          <p:nvPr/>
        </p:nvSpPr>
        <p:spPr>
          <a:xfrm>
            <a:off x="2134108" y="655525"/>
            <a:ext cx="4320927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=Feb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=28 Feb 2017 &lt;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0D27C8-8BBC-4CF2-B714-6D440C1F1B46}"/>
              </a:ext>
            </a:extLst>
          </p:cNvPr>
          <p:cNvCxnSpPr>
            <a:cxnSpLocks/>
          </p:cNvCxnSpPr>
          <p:nvPr/>
        </p:nvCxnSpPr>
        <p:spPr>
          <a:xfrm>
            <a:off x="4434751" y="1117190"/>
            <a:ext cx="2020284" cy="9009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BF82A-4BB3-4AB6-838B-0CC35F5D3119}"/>
              </a:ext>
            </a:extLst>
          </p:cNvPr>
          <p:cNvSpPr txBox="1"/>
          <p:nvPr/>
        </p:nvSpPr>
        <p:spPr>
          <a:xfrm>
            <a:off x="7014326" y="655525"/>
            <a:ext cx="459766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Mar 2017 &gt;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7002F-5635-4B24-BE44-7BAC9CE785F5}"/>
              </a:ext>
            </a:extLst>
          </p:cNvPr>
          <p:cNvCxnSpPr>
            <a:cxnSpLocks/>
          </p:cNvCxnSpPr>
          <p:nvPr/>
        </p:nvCxnSpPr>
        <p:spPr>
          <a:xfrm flipH="1">
            <a:off x="6800295" y="1242375"/>
            <a:ext cx="1597982" cy="11176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CA181-4BBD-4493-994B-B22F6DD18ED7}"/>
              </a:ext>
            </a:extLst>
          </p:cNvPr>
          <p:cNvSpPr/>
          <p:nvPr/>
        </p:nvSpPr>
        <p:spPr>
          <a:xfrm>
            <a:off x="4412201" y="1955953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6A353-CC2C-4330-8C1A-F00489461F3D}"/>
              </a:ext>
            </a:extLst>
          </p:cNvPr>
          <p:cNvSpPr/>
          <p:nvPr/>
        </p:nvSpPr>
        <p:spPr>
          <a:xfrm>
            <a:off x="4412200" y="2183902"/>
            <a:ext cx="5627935" cy="2279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AE2FC-4F18-4850-8D76-967D3515FABC}"/>
              </a:ext>
            </a:extLst>
          </p:cNvPr>
          <p:cNvSpPr/>
          <p:nvPr/>
        </p:nvSpPr>
        <p:spPr>
          <a:xfrm>
            <a:off x="4412199" y="4407671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C7B93-5D45-41D7-A96E-9208D70EF402}"/>
              </a:ext>
            </a:extLst>
          </p:cNvPr>
          <p:cNvSpPr txBox="1"/>
          <p:nvPr/>
        </p:nvSpPr>
        <p:spPr>
          <a:xfrm>
            <a:off x="2134107" y="5502730"/>
            <a:ext cx="432092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=Jan 2018</a:t>
            </a:r>
          </a:p>
          <a:p>
            <a:r>
              <a:rPr lang="en-GB" dirty="0"/>
              <a:t>First date in </a:t>
            </a:r>
            <a:r>
              <a:rPr lang="en-GB" dirty="0" err="1"/>
              <a:t>ctx</a:t>
            </a:r>
            <a:r>
              <a:rPr lang="en-GB" dirty="0"/>
              <a:t>= 1 Jan 2018 &gt; 15 Mar 2017</a:t>
            </a:r>
          </a:p>
          <a:p>
            <a:r>
              <a:rPr lang="en-GB" b="1" dirty="0"/>
              <a:t>STARTOFYEAR</a:t>
            </a:r>
            <a:r>
              <a:rPr lang="en-GB" dirty="0"/>
              <a:t>=16 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Jan 2018 &lt; 15 Mar 2018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25D206-D6B5-440F-8432-160F57D60583}"/>
              </a:ext>
            </a:extLst>
          </p:cNvPr>
          <p:cNvCxnSpPr>
            <a:cxnSpLocks/>
          </p:cNvCxnSpPr>
          <p:nvPr/>
        </p:nvCxnSpPr>
        <p:spPr>
          <a:xfrm flipV="1">
            <a:off x="4294571" y="4521645"/>
            <a:ext cx="1697856" cy="936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367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26</cp:revision>
  <dcterms:created xsi:type="dcterms:W3CDTF">2021-07-24T15:07:11Z</dcterms:created>
  <dcterms:modified xsi:type="dcterms:W3CDTF">2021-07-28T20:51:28Z</dcterms:modified>
</cp:coreProperties>
</file>