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3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CB93-6420-45C1-B876-F9B51D598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E2191-AB33-41EE-A181-9F9DBADDE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32E6-E06F-4D3F-999B-1DF5A88C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5E349-4BC3-4ACE-812E-CBA8E8F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E817A-9BCC-4B94-A278-64142CB3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23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AF0F-57C0-40D5-8D07-DA7E6D09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8E416-ED30-42A3-A4A6-20FE1C5B7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2DFDC-E441-4ECE-81F5-122C250C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0FF50-046B-44DF-8E7E-EB8995FB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3A406-CB0E-4811-9226-624105A0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48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49F0CF-2506-4FA3-853E-266765790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5DB30-8F54-4F24-BC8D-B62C67605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656A3-5997-404A-A09D-7D0876D14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EFB39-0D76-4EA4-8400-06D653F54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E2DEC-EBDD-4E02-B2AB-5BF20AC1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61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434A-3DCF-445B-8302-1426D052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7E4F5-E970-42C4-BA22-6FA9148BD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7E8B-3D7B-453B-82E9-E75B1FDDC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0F8A6-625B-418B-9ACC-286CB51E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056B8-CD80-4899-9D04-39885816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33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23E9-6062-424E-9E42-09B3F951C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FA999-F480-493F-9FDD-78FEB1B8D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B611C-1728-4257-A42E-F2ECC419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D0169-62C1-4CE6-9040-94C5901B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EF27F-96F3-475B-AE4A-D4F108CA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67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5BB5-5F5E-4273-8611-D858F06D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DAE54-57F3-4E7C-A635-5ECCB6A69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D9AFB-B94D-4F78-9DE7-7C6613866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A284D-A4C9-4A7A-9F1E-1BCF1975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EEEE3-5275-4B65-934E-8206F62F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98C57-8C0B-4C76-9804-A7114EFE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63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81028-BDE4-48B1-A5C2-65B7BA2DA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A5177-579D-41CA-ABE8-437AC7441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30984-4286-4942-AB9D-22E842F2A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9F960-B282-4FBF-A0D9-F084374D3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145E8-8882-48B3-A981-054BCCCC5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C08E73-1F8F-46C0-B9BA-F845B277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AD4EC-1C40-4CF7-ADB4-FF5E3439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8392F0-39B6-40F3-9F2C-1A83A624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17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5BE2-C58B-471D-9836-46957D376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5290E-0201-4ECB-8F33-00660057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7C8F9-FF82-40BA-B716-DFB37BA6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F0E6E-7275-41A8-937B-F12F5437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0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AE4504-E212-4744-A970-B0CE2D8D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1B661-305A-42B2-BC12-116E0292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95634-48A2-49A2-A10F-4F52EC6A2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22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D034-9791-481B-A74F-0CBB46DE1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57F35-148B-4F07-97DA-77B15169B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DA4FD-6A73-4897-9B70-5F26FFAFD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6CAF9-F36A-4155-9900-9738E5B16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CECA8-4C92-419D-B577-923B59B4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CF02D-031E-415B-B9CE-F6D21778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52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85E9-2254-4F01-909A-EB7EB1B7D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9136E-C74B-420A-970F-0D4D1A0FB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7D0A3-66D0-48D5-8E60-A5B74ED66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4AB05-3B65-4B08-B645-6167B9E00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E7DF8-5DDF-447A-B469-AD0D54A3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6229B-59EF-46E4-8ADD-ED5A08D7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97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ED215-9B44-4AB4-A535-34E67D6E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ACFD-7BB3-4BE0-B45B-A5E2903FF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A80E8-0444-499E-9FB5-E8AF6A00D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C79C0-5688-4651-9335-8FE2F7340D3C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79F94-9F03-4E5E-8FFD-F1010650E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7F5EF-2EF8-4334-8CE7-9566677A2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78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29DB-0C07-4851-8B16-DBAD3E8C0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43058-7A08-41B7-9065-E6C4966264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420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04B054-8828-487B-9576-6B6DBDCD6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01" y="412397"/>
            <a:ext cx="10377996" cy="580054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B2B1F4D-264A-4C74-842E-E051BE45D67E}"/>
              </a:ext>
            </a:extLst>
          </p:cNvPr>
          <p:cNvCxnSpPr>
            <a:cxnSpLocks/>
          </p:cNvCxnSpPr>
          <p:nvPr/>
        </p:nvCxnSpPr>
        <p:spPr>
          <a:xfrm>
            <a:off x="834501" y="6505115"/>
            <a:ext cx="30184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28C950C-9510-4846-A98E-5BFAEAF82366}"/>
              </a:ext>
            </a:extLst>
          </p:cNvPr>
          <p:cNvSpPr txBox="1"/>
          <p:nvPr/>
        </p:nvSpPr>
        <p:spPr>
          <a:xfrm>
            <a:off x="3968319" y="6320449"/>
            <a:ext cx="290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Axis</a:t>
            </a:r>
            <a:r>
              <a:rPr lang="en-GB" dirty="0"/>
              <a:t>=</a:t>
            </a:r>
            <a:r>
              <a:rPr lang="en-GB" dirty="0" err="1"/>
              <a:t>MyCalendar</a:t>
            </a:r>
            <a:r>
              <a:rPr lang="en-GB" dirty="0"/>
              <a:t>[Date]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154A86-850B-47A6-A98F-18BBD0DCE13F}"/>
              </a:ext>
            </a:extLst>
          </p:cNvPr>
          <p:cNvCxnSpPr>
            <a:cxnSpLocks/>
          </p:cNvCxnSpPr>
          <p:nvPr/>
        </p:nvCxnSpPr>
        <p:spPr>
          <a:xfrm flipV="1">
            <a:off x="383219" y="3905486"/>
            <a:ext cx="0" cy="23074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6FD1C57-FFAD-4F6C-8635-E08FF78AF97D}"/>
              </a:ext>
            </a:extLst>
          </p:cNvPr>
          <p:cNvSpPr txBox="1"/>
          <p:nvPr/>
        </p:nvSpPr>
        <p:spPr>
          <a:xfrm rot="16200000">
            <a:off x="-1704931" y="2497688"/>
            <a:ext cx="457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Values</a:t>
            </a:r>
            <a:r>
              <a:rPr lang="en-GB" dirty="0"/>
              <a:t>=[Custom measure 10 Day Min Max]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F4FAF4-92DF-451F-B367-150ABFB3062B}"/>
              </a:ext>
            </a:extLst>
          </p:cNvPr>
          <p:cNvSpPr txBox="1"/>
          <p:nvPr/>
        </p:nvSpPr>
        <p:spPr>
          <a:xfrm>
            <a:off x="5419818" y="460391"/>
            <a:ext cx="290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Slicer </a:t>
            </a:r>
            <a:r>
              <a:rPr lang="en-GB" dirty="0"/>
              <a:t>on </a:t>
            </a:r>
            <a:r>
              <a:rPr lang="en-GB" b="1" dirty="0" err="1"/>
              <a:t>MyCalendar</a:t>
            </a:r>
            <a:r>
              <a:rPr lang="en-GB" b="1" dirty="0"/>
              <a:t>[Date]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98E942-7AC7-43E5-BCDC-05E69CD62585}"/>
              </a:ext>
            </a:extLst>
          </p:cNvPr>
          <p:cNvSpPr txBox="1"/>
          <p:nvPr/>
        </p:nvSpPr>
        <p:spPr>
          <a:xfrm>
            <a:off x="4572000" y="2317918"/>
            <a:ext cx="290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Clustered Column Chart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30DA20-6E87-46F8-A35F-A0D8F60C7800}"/>
              </a:ext>
            </a:extLst>
          </p:cNvPr>
          <p:cNvSpPr txBox="1"/>
          <p:nvPr/>
        </p:nvSpPr>
        <p:spPr>
          <a:xfrm>
            <a:off x="6730753" y="2875001"/>
            <a:ext cx="378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bar represents the MAX-MIN of the daily sales in the last 10 days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89A04DC-E423-4EA2-AF6A-CDD01B48F863}"/>
              </a:ext>
            </a:extLst>
          </p:cNvPr>
          <p:cNvCxnSpPr>
            <a:cxnSpLocks/>
          </p:cNvCxnSpPr>
          <p:nvPr/>
        </p:nvCxnSpPr>
        <p:spPr>
          <a:xfrm rot="5400000">
            <a:off x="7352397" y="3649254"/>
            <a:ext cx="1035314" cy="5948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330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671A35-307A-436D-A6D2-335C5CDBA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10" y="318574"/>
            <a:ext cx="10795568" cy="6064412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4DF685-5957-49C7-BECB-6B775C73AD76}"/>
              </a:ext>
            </a:extLst>
          </p:cNvPr>
          <p:cNvCxnSpPr>
            <a:cxnSpLocks/>
          </p:cNvCxnSpPr>
          <p:nvPr/>
        </p:nvCxnSpPr>
        <p:spPr>
          <a:xfrm>
            <a:off x="834501" y="6620525"/>
            <a:ext cx="30184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A3C19B-1C6D-4732-811E-627EA2B935F1}"/>
              </a:ext>
            </a:extLst>
          </p:cNvPr>
          <p:cNvCxnSpPr>
            <a:cxnSpLocks/>
          </p:cNvCxnSpPr>
          <p:nvPr/>
        </p:nvCxnSpPr>
        <p:spPr>
          <a:xfrm flipV="1">
            <a:off x="383219" y="3905486"/>
            <a:ext cx="0" cy="23074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67618E-9A64-45B7-9989-135FC4CA2E17}"/>
              </a:ext>
            </a:extLst>
          </p:cNvPr>
          <p:cNvSpPr txBox="1"/>
          <p:nvPr/>
        </p:nvSpPr>
        <p:spPr>
          <a:xfrm>
            <a:off x="5419818" y="460391"/>
            <a:ext cx="290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Slicer </a:t>
            </a:r>
            <a:r>
              <a:rPr lang="en-GB" dirty="0"/>
              <a:t>on </a:t>
            </a:r>
            <a:r>
              <a:rPr lang="en-GB" b="1" dirty="0" err="1"/>
              <a:t>MyCalendar</a:t>
            </a:r>
            <a:r>
              <a:rPr lang="en-GB" b="1" dirty="0"/>
              <a:t>[Date]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ACA4F-F290-4F12-BFD8-77DE25A473EC}"/>
              </a:ext>
            </a:extLst>
          </p:cNvPr>
          <p:cNvSpPr txBox="1"/>
          <p:nvPr/>
        </p:nvSpPr>
        <p:spPr>
          <a:xfrm>
            <a:off x="4572000" y="2317918"/>
            <a:ext cx="290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Clustered Column 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1DA205-7EA3-4DE5-857F-FC7B3EEFC4F9}"/>
              </a:ext>
            </a:extLst>
          </p:cNvPr>
          <p:cNvSpPr txBox="1"/>
          <p:nvPr/>
        </p:nvSpPr>
        <p:spPr>
          <a:xfrm>
            <a:off x="6730753" y="2875001"/>
            <a:ext cx="378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bar represents AVERAGE of the daily sales in the last 10 days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4174272-0678-4CD8-96C5-C9F028A851DC}"/>
              </a:ext>
            </a:extLst>
          </p:cNvPr>
          <p:cNvCxnSpPr>
            <a:cxnSpLocks/>
          </p:cNvCxnSpPr>
          <p:nvPr/>
        </p:nvCxnSpPr>
        <p:spPr>
          <a:xfrm rot="5400000">
            <a:off x="7352397" y="3649254"/>
            <a:ext cx="1035314" cy="5948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9C76EC3-88C9-45F9-AA36-6440D1647951}"/>
              </a:ext>
            </a:extLst>
          </p:cNvPr>
          <p:cNvSpPr txBox="1"/>
          <p:nvPr/>
        </p:nvSpPr>
        <p:spPr>
          <a:xfrm rot="16200000">
            <a:off x="-1678334" y="2317918"/>
            <a:ext cx="457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Values</a:t>
            </a:r>
            <a:r>
              <a:rPr lang="en-GB" dirty="0"/>
              <a:t>=[Custom measure </a:t>
            </a:r>
            <a:r>
              <a:rPr lang="en-GB" b="1" dirty="0">
                <a:effectLst/>
                <a:latin typeface="Arial" panose="020B0604020202020204" pitchFamily="34" charset="0"/>
              </a:rPr>
              <a:t>10 Day Average</a:t>
            </a:r>
            <a:r>
              <a:rPr lang="en-GB" dirty="0"/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1482CE-793B-4E0E-921B-9CD9F28BB045}"/>
              </a:ext>
            </a:extLst>
          </p:cNvPr>
          <p:cNvSpPr txBox="1"/>
          <p:nvPr/>
        </p:nvSpPr>
        <p:spPr>
          <a:xfrm>
            <a:off x="3975395" y="6435859"/>
            <a:ext cx="290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Axis</a:t>
            </a:r>
            <a:r>
              <a:rPr lang="en-GB" dirty="0"/>
              <a:t>=</a:t>
            </a:r>
            <a:r>
              <a:rPr lang="en-GB" dirty="0" err="1"/>
              <a:t>MyCalendar</a:t>
            </a:r>
            <a:r>
              <a:rPr lang="en-GB" dirty="0"/>
              <a:t>[Date]</a:t>
            </a:r>
          </a:p>
        </p:txBody>
      </p:sp>
    </p:spTree>
    <p:extLst>
      <p:ext uri="{BB962C8B-B14F-4D97-AF65-F5344CB8AC3E}">
        <p14:creationId xmlns:p14="http://schemas.microsoft.com/office/powerpoint/2010/main" val="1637613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CA3385-D2A3-4538-A10E-5808A4D6E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03" y="2164949"/>
            <a:ext cx="11029950" cy="2190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68587A-9662-42D3-8A38-A5521AE6AA13}"/>
              </a:ext>
            </a:extLst>
          </p:cNvPr>
          <p:cNvSpPr txBox="1"/>
          <p:nvPr/>
        </p:nvSpPr>
        <p:spPr>
          <a:xfrm>
            <a:off x="509587" y="406950"/>
            <a:ext cx="4320927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Group by </a:t>
            </a:r>
            <a:r>
              <a:rPr lang="en-GB" b="1" dirty="0"/>
              <a:t>Year</a:t>
            </a:r>
            <a:r>
              <a:rPr lang="en-GB" dirty="0"/>
              <a:t> and </a:t>
            </a:r>
            <a:r>
              <a:rPr lang="en-GB" b="1" dirty="0" err="1"/>
              <a:t>WeekNumber</a:t>
            </a:r>
            <a:endParaRPr lang="en-GB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05F3DC-F06D-4207-BABA-7E9804D01FF2}"/>
              </a:ext>
            </a:extLst>
          </p:cNvPr>
          <p:cNvCxnSpPr>
            <a:cxnSpLocks/>
          </p:cNvCxnSpPr>
          <p:nvPr/>
        </p:nvCxnSpPr>
        <p:spPr>
          <a:xfrm>
            <a:off x="1257970" y="776282"/>
            <a:ext cx="0" cy="150527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2C7214A-8633-47E2-BB77-E803DC97792D}"/>
              </a:ext>
            </a:extLst>
          </p:cNvPr>
          <p:cNvSpPr/>
          <p:nvPr/>
        </p:nvSpPr>
        <p:spPr>
          <a:xfrm>
            <a:off x="509587" y="2185987"/>
            <a:ext cx="1452378" cy="29976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BF23F9-B6A3-4872-9B1F-8CD4C460C7B3}"/>
              </a:ext>
            </a:extLst>
          </p:cNvPr>
          <p:cNvSpPr/>
          <p:nvPr/>
        </p:nvSpPr>
        <p:spPr>
          <a:xfrm>
            <a:off x="6078243" y="2185987"/>
            <a:ext cx="1982677" cy="29976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E1FA75-AA46-49D0-B28A-1D60387C41E5}"/>
              </a:ext>
            </a:extLst>
          </p:cNvPr>
          <p:cNvSpPr/>
          <p:nvPr/>
        </p:nvSpPr>
        <p:spPr>
          <a:xfrm>
            <a:off x="8423426" y="2185987"/>
            <a:ext cx="2673659" cy="29976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B2881B-B00C-4CF2-86FB-2479243B02A4}"/>
              </a:ext>
            </a:extLst>
          </p:cNvPr>
          <p:cNvSpPr txBox="1"/>
          <p:nvPr/>
        </p:nvSpPr>
        <p:spPr>
          <a:xfrm>
            <a:off x="5927093" y="376844"/>
            <a:ext cx="5006937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FIRSTDATE </a:t>
            </a:r>
            <a:r>
              <a:rPr lang="en-GB" dirty="0"/>
              <a:t>and </a:t>
            </a:r>
            <a:r>
              <a:rPr lang="en-GB" b="1" dirty="0"/>
              <a:t>LASTDATE</a:t>
            </a:r>
            <a:r>
              <a:rPr lang="en-GB" dirty="0"/>
              <a:t> on </a:t>
            </a:r>
            <a:r>
              <a:rPr lang="en-GB" b="1" dirty="0"/>
              <a:t>DATEADD</a:t>
            </a:r>
            <a:r>
              <a:rPr lang="en-GB" dirty="0"/>
              <a:t>(+1 month)</a:t>
            </a:r>
            <a:endParaRPr lang="en-GB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04D17D-AA4F-4E7D-8917-AC7A3DFDBB77}"/>
              </a:ext>
            </a:extLst>
          </p:cNvPr>
          <p:cNvCxnSpPr>
            <a:cxnSpLocks/>
          </p:cNvCxnSpPr>
          <p:nvPr/>
        </p:nvCxnSpPr>
        <p:spPr>
          <a:xfrm>
            <a:off x="6444657" y="746176"/>
            <a:ext cx="0" cy="150527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B561431-9501-49EE-B874-9706C83A0D32}"/>
              </a:ext>
            </a:extLst>
          </p:cNvPr>
          <p:cNvSpPr txBox="1"/>
          <p:nvPr/>
        </p:nvSpPr>
        <p:spPr>
          <a:xfrm>
            <a:off x="6710988" y="932405"/>
            <a:ext cx="6158605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FIRSTDATE </a:t>
            </a:r>
            <a:r>
              <a:rPr lang="en-GB" dirty="0"/>
              <a:t>and </a:t>
            </a:r>
            <a:r>
              <a:rPr lang="en-GB" b="1" dirty="0"/>
              <a:t>LASTDATE</a:t>
            </a:r>
            <a:r>
              <a:rPr lang="en-GB" dirty="0"/>
              <a:t> on </a:t>
            </a:r>
            <a:r>
              <a:rPr lang="en-GB" b="1" dirty="0"/>
              <a:t>PARALLELPERIOD</a:t>
            </a:r>
            <a:r>
              <a:rPr lang="en-GB" dirty="0"/>
              <a:t>(+1 month)</a:t>
            </a:r>
            <a:endParaRPr lang="en-GB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AF0FAB-9C1E-495A-BCA3-CABA787B52F4}"/>
              </a:ext>
            </a:extLst>
          </p:cNvPr>
          <p:cNvCxnSpPr>
            <a:cxnSpLocks/>
          </p:cNvCxnSpPr>
          <p:nvPr/>
        </p:nvCxnSpPr>
        <p:spPr>
          <a:xfrm>
            <a:off x="9711638" y="1314347"/>
            <a:ext cx="0" cy="93710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3694CFA-6D4E-405E-9196-AFBA1AC6C8D9}"/>
              </a:ext>
            </a:extLst>
          </p:cNvPr>
          <p:cNvSpPr/>
          <p:nvPr/>
        </p:nvSpPr>
        <p:spPr>
          <a:xfrm>
            <a:off x="6013211" y="2947388"/>
            <a:ext cx="5110508" cy="2060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DB4293-1EA5-4A0D-85C0-B78289DA2E06}"/>
              </a:ext>
            </a:extLst>
          </p:cNvPr>
          <p:cNvSpPr txBox="1"/>
          <p:nvPr/>
        </p:nvSpPr>
        <p:spPr>
          <a:xfrm>
            <a:off x="509586" y="4789847"/>
            <a:ext cx="9202052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 outcome of </a:t>
            </a:r>
            <a:r>
              <a:rPr lang="en-GB" b="1" dirty="0"/>
              <a:t>DATEADD</a:t>
            </a:r>
            <a:r>
              <a:rPr lang="en-GB" dirty="0"/>
              <a:t> is restricted to the Week start and end (15 to 21 Feb)</a:t>
            </a:r>
          </a:p>
          <a:p>
            <a:r>
              <a:rPr lang="en-GB" dirty="0"/>
              <a:t>The outcome of </a:t>
            </a:r>
            <a:r>
              <a:rPr lang="en-GB" b="1" dirty="0"/>
              <a:t>PARALLELPERIOD</a:t>
            </a:r>
            <a:r>
              <a:rPr lang="en-GB" dirty="0"/>
              <a:t> stretches to all the dates available in that month (1 to </a:t>
            </a:r>
            <a:r>
              <a:rPr lang="en-GB"/>
              <a:t>25 Feb)</a:t>
            </a:r>
            <a:endParaRPr lang="en-GB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563A24-B82E-409D-A80D-5CA901FBC657}"/>
              </a:ext>
            </a:extLst>
          </p:cNvPr>
          <p:cNvCxnSpPr>
            <a:cxnSpLocks/>
          </p:cNvCxnSpPr>
          <p:nvPr/>
        </p:nvCxnSpPr>
        <p:spPr>
          <a:xfrm flipV="1">
            <a:off x="8177282" y="3062796"/>
            <a:ext cx="0" cy="18928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12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22243A-7975-4D2D-8B42-4B8398343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3" y="0"/>
            <a:ext cx="11385713" cy="64288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DC7D9A-A7D4-4D02-92C8-FC97C67A0892}"/>
              </a:ext>
            </a:extLst>
          </p:cNvPr>
          <p:cNvSpPr txBox="1"/>
          <p:nvPr/>
        </p:nvSpPr>
        <p:spPr>
          <a:xfrm>
            <a:off x="981346" y="4401665"/>
            <a:ext cx="309613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Visual hierarchy using the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Financial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Financial Month</a:t>
            </a:r>
            <a:endParaRPr lang="en-GB" sz="1400" b="1" dirty="0"/>
          </a:p>
          <a:p>
            <a:r>
              <a:rPr lang="en-GB" sz="1400" dirty="0"/>
              <a:t>columns of the</a:t>
            </a:r>
            <a:r>
              <a:rPr lang="en-GB" sz="1400" b="1" dirty="0"/>
              <a:t> </a:t>
            </a:r>
            <a:r>
              <a:rPr lang="en-GB" sz="1400" b="1" dirty="0" err="1"/>
              <a:t>MyCalendar</a:t>
            </a:r>
            <a:r>
              <a:rPr lang="en-GB" sz="1400" b="1" dirty="0"/>
              <a:t> </a:t>
            </a:r>
            <a:r>
              <a:rPr lang="en-GB" sz="1400" dirty="0"/>
              <a:t>table</a:t>
            </a:r>
            <a:endParaRPr lang="en-GB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8DE922-8D57-441D-8811-50A30068BB53}"/>
              </a:ext>
            </a:extLst>
          </p:cNvPr>
          <p:cNvSpPr txBox="1"/>
          <p:nvPr/>
        </p:nvSpPr>
        <p:spPr>
          <a:xfrm>
            <a:off x="5183223" y="4186221"/>
            <a:ext cx="3096132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Visual hierarchy using the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Financial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Financial Quarter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Financial Month</a:t>
            </a:r>
          </a:p>
          <a:p>
            <a:r>
              <a:rPr lang="en-GB" sz="1400" dirty="0"/>
              <a:t>columns of the</a:t>
            </a:r>
            <a:r>
              <a:rPr lang="en-GB" sz="1400" b="1" dirty="0"/>
              <a:t> </a:t>
            </a:r>
            <a:r>
              <a:rPr lang="en-GB" sz="1400" b="1" dirty="0" err="1"/>
              <a:t>MyCalendar</a:t>
            </a:r>
            <a:r>
              <a:rPr lang="en-GB" sz="1400" b="1" dirty="0"/>
              <a:t> </a:t>
            </a:r>
            <a:r>
              <a:rPr lang="en-GB" sz="1400" dirty="0"/>
              <a:t>table</a:t>
            </a:r>
            <a:endParaRPr lang="en-GB" sz="14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75171D-8190-4570-ABAE-5C18FC349247}"/>
              </a:ext>
            </a:extLst>
          </p:cNvPr>
          <p:cNvCxnSpPr>
            <a:cxnSpLocks/>
          </p:cNvCxnSpPr>
          <p:nvPr/>
        </p:nvCxnSpPr>
        <p:spPr>
          <a:xfrm flipV="1">
            <a:off x="2134411" y="3057217"/>
            <a:ext cx="0" cy="12709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3E6EE7-FCEC-458E-9649-68734178C95E}"/>
              </a:ext>
            </a:extLst>
          </p:cNvPr>
          <p:cNvCxnSpPr>
            <a:cxnSpLocks/>
          </p:cNvCxnSpPr>
          <p:nvPr/>
        </p:nvCxnSpPr>
        <p:spPr>
          <a:xfrm flipV="1">
            <a:off x="5888427" y="2793505"/>
            <a:ext cx="0" cy="12709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A6A290-C34F-4129-84B2-0FCCDAFAB88A}"/>
              </a:ext>
            </a:extLst>
          </p:cNvPr>
          <p:cNvSpPr txBox="1"/>
          <p:nvPr/>
        </p:nvSpPr>
        <p:spPr>
          <a:xfrm>
            <a:off x="8685311" y="4186221"/>
            <a:ext cx="309613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Slicer on </a:t>
            </a:r>
            <a:r>
              <a:rPr lang="en-GB" sz="1400" b="1" dirty="0"/>
              <a:t>Financial Year</a:t>
            </a:r>
            <a:r>
              <a:rPr lang="en-GB" sz="1400" dirty="0"/>
              <a:t> column of of the</a:t>
            </a:r>
            <a:r>
              <a:rPr lang="en-GB" sz="1400" b="1" dirty="0"/>
              <a:t> </a:t>
            </a:r>
            <a:r>
              <a:rPr lang="en-GB" sz="1400" b="1" dirty="0" err="1"/>
              <a:t>MyCalendar</a:t>
            </a:r>
            <a:r>
              <a:rPr lang="en-GB" sz="1400" b="1" dirty="0"/>
              <a:t> </a:t>
            </a:r>
            <a:r>
              <a:rPr lang="en-GB" sz="1400" dirty="0"/>
              <a:t>table</a:t>
            </a:r>
            <a:endParaRPr lang="en-GB" sz="14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D903E9-C56F-475A-B318-561C3AC362FE}"/>
              </a:ext>
            </a:extLst>
          </p:cNvPr>
          <p:cNvCxnSpPr>
            <a:cxnSpLocks/>
          </p:cNvCxnSpPr>
          <p:nvPr/>
        </p:nvCxnSpPr>
        <p:spPr>
          <a:xfrm flipV="1">
            <a:off x="10108972" y="2211355"/>
            <a:ext cx="0" cy="185314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D69CA70-AD6C-4E99-801C-BF97EAA2D5A3}"/>
              </a:ext>
            </a:extLst>
          </p:cNvPr>
          <p:cNvSpPr/>
          <p:nvPr/>
        </p:nvSpPr>
        <p:spPr>
          <a:xfrm>
            <a:off x="3214768" y="1352341"/>
            <a:ext cx="862710" cy="24452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69E3B9-5075-4EED-9EC1-C145643D2D8D}"/>
              </a:ext>
            </a:extLst>
          </p:cNvPr>
          <p:cNvSpPr/>
          <p:nvPr/>
        </p:nvSpPr>
        <p:spPr>
          <a:xfrm>
            <a:off x="7158135" y="1352347"/>
            <a:ext cx="862710" cy="157746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79AA60-B8EA-4B2D-88C1-E92869EFF364}"/>
              </a:ext>
            </a:extLst>
          </p:cNvPr>
          <p:cNvSpPr txBox="1"/>
          <p:nvPr/>
        </p:nvSpPr>
        <p:spPr>
          <a:xfrm>
            <a:off x="3993509" y="152954"/>
            <a:ext cx="373223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Custom measure </a:t>
            </a:r>
            <a:r>
              <a:rPr lang="en-GB" sz="1400" b="1" dirty="0">
                <a:effectLst/>
                <a:latin typeface="Arial" panose="020B0604020202020204" pitchFamily="34" charset="0"/>
              </a:rPr>
              <a:t>% </a:t>
            </a:r>
            <a:r>
              <a:rPr lang="en-GB" sz="1400" b="1" dirty="0" err="1">
                <a:effectLst/>
                <a:latin typeface="Arial" panose="020B0604020202020204" pitchFamily="34" charset="0"/>
              </a:rPr>
              <a:t>OfAnnualSalesInPeriod</a:t>
            </a:r>
            <a:endParaRPr lang="en-GB" sz="1400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A00C70A-1E24-44CA-A8CC-EF7224EB6792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3713595" y="306843"/>
            <a:ext cx="279915" cy="1045498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F3DF1C4-13DE-4E80-9C7A-BD34B4113C7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68414" y="662091"/>
            <a:ext cx="1025773" cy="488891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444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649FD4-FBDA-48F9-96F3-8B0120D3C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1438275"/>
            <a:ext cx="4762500" cy="39814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8EB9DFE-A66C-40C7-A9D6-EBA65CAC2636}"/>
              </a:ext>
            </a:extLst>
          </p:cNvPr>
          <p:cNvSpPr/>
          <p:nvPr/>
        </p:nvSpPr>
        <p:spPr>
          <a:xfrm>
            <a:off x="4316476" y="4443997"/>
            <a:ext cx="1533818" cy="23997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94C430-5556-40ED-B502-350AD8A7F4E3}"/>
              </a:ext>
            </a:extLst>
          </p:cNvPr>
          <p:cNvSpPr txBox="1"/>
          <p:nvPr/>
        </p:nvSpPr>
        <p:spPr>
          <a:xfrm>
            <a:off x="279926" y="3754570"/>
            <a:ext cx="373223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The financial year starts on </a:t>
            </a:r>
            <a:r>
              <a:rPr lang="en-GB" sz="1400" b="1" dirty="0"/>
              <a:t>July 1st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B1BF9DB-2311-4D15-A58A-22A70B278808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2926914" y="3281477"/>
            <a:ext cx="500322" cy="2062061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D25DC0D-0AAD-4E09-AAF9-527604FB8C09}"/>
              </a:ext>
            </a:extLst>
          </p:cNvPr>
          <p:cNvSpPr/>
          <p:nvPr/>
        </p:nvSpPr>
        <p:spPr>
          <a:xfrm>
            <a:off x="6074224" y="4689698"/>
            <a:ext cx="830429" cy="23997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AA3B11-10B9-4C01-83F6-23A5C27095FD}"/>
              </a:ext>
            </a:extLst>
          </p:cNvPr>
          <p:cNvSpPr/>
          <p:nvPr/>
        </p:nvSpPr>
        <p:spPr>
          <a:xfrm>
            <a:off x="7119252" y="4666625"/>
            <a:ext cx="830429" cy="23997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F04931-79E8-4C4F-9442-E340EB6C8EDA}"/>
              </a:ext>
            </a:extLst>
          </p:cNvPr>
          <p:cNvSpPr txBox="1"/>
          <p:nvPr/>
        </p:nvSpPr>
        <p:spPr>
          <a:xfrm>
            <a:off x="4963887" y="5810415"/>
            <a:ext cx="21553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/>
              <a:t>STARTOFMONTH =&gt; </a:t>
            </a:r>
            <a:r>
              <a:rPr lang="en-GB" sz="1400" dirty="0"/>
              <a:t>1 Aug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B04213-7563-42F4-9C5F-E2722D16A598}"/>
              </a:ext>
            </a:extLst>
          </p:cNvPr>
          <p:cNvSpPr txBox="1"/>
          <p:nvPr/>
        </p:nvSpPr>
        <p:spPr>
          <a:xfrm>
            <a:off x="7534466" y="5810415"/>
            <a:ext cx="23839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/>
              <a:t>ENDOFMONTH=&gt; </a:t>
            </a:r>
            <a:r>
              <a:rPr lang="en-GB" sz="1400" dirty="0"/>
              <a:t>31 Aug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82A64D3-06FB-4B56-A4F8-464DBEEFD186}"/>
              </a:ext>
            </a:extLst>
          </p:cNvPr>
          <p:cNvCxnSpPr>
            <a:cxnSpLocks/>
          </p:cNvCxnSpPr>
          <p:nvPr/>
        </p:nvCxnSpPr>
        <p:spPr>
          <a:xfrm rot="5400000">
            <a:off x="5564783" y="5033486"/>
            <a:ext cx="903820" cy="650039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1E70D13-CAFA-43BC-8184-38BFFEA6B6C5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22201" y="4931437"/>
            <a:ext cx="903819" cy="854138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694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676DBA-D9AA-4979-B3C9-64FCD72F4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70" y="60912"/>
            <a:ext cx="11380237" cy="63694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B4AE95-82F6-4476-A94B-9152118D2E06}"/>
              </a:ext>
            </a:extLst>
          </p:cNvPr>
          <p:cNvSpPr txBox="1"/>
          <p:nvPr/>
        </p:nvSpPr>
        <p:spPr>
          <a:xfrm>
            <a:off x="8787948" y="3245621"/>
            <a:ext cx="309613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Slicer on </a:t>
            </a:r>
            <a:r>
              <a:rPr lang="en-GB" sz="1400" b="1" dirty="0"/>
              <a:t>Financial Year</a:t>
            </a:r>
            <a:r>
              <a:rPr lang="en-GB" sz="1400" dirty="0"/>
              <a:t> column of of the</a:t>
            </a:r>
            <a:r>
              <a:rPr lang="en-GB" sz="1400" b="1" dirty="0"/>
              <a:t> </a:t>
            </a:r>
            <a:r>
              <a:rPr lang="en-GB" sz="1400" b="1" dirty="0" err="1"/>
              <a:t>MyCalendar</a:t>
            </a:r>
            <a:r>
              <a:rPr lang="en-GB" sz="1400" b="1" dirty="0"/>
              <a:t> </a:t>
            </a:r>
            <a:r>
              <a:rPr lang="en-GB" sz="1400" dirty="0"/>
              <a:t>table</a:t>
            </a:r>
            <a:endParaRPr lang="en-GB" sz="14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362545-0DE3-4A2E-BC2D-9F4E1AC1A56B}"/>
              </a:ext>
            </a:extLst>
          </p:cNvPr>
          <p:cNvCxnSpPr>
            <a:cxnSpLocks/>
          </p:cNvCxnSpPr>
          <p:nvPr/>
        </p:nvCxnSpPr>
        <p:spPr>
          <a:xfrm flipV="1">
            <a:off x="10258262" y="1392481"/>
            <a:ext cx="0" cy="185314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4EAAFE-9C47-4478-98BA-78278FA8CE3F}"/>
              </a:ext>
            </a:extLst>
          </p:cNvPr>
          <p:cNvSpPr txBox="1"/>
          <p:nvPr/>
        </p:nvSpPr>
        <p:spPr>
          <a:xfrm>
            <a:off x="3957811" y="128246"/>
            <a:ext cx="309613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Visual hierarchy using the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Financial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Financial Month</a:t>
            </a:r>
            <a:endParaRPr lang="en-GB" sz="1400" b="1" dirty="0"/>
          </a:p>
          <a:p>
            <a:r>
              <a:rPr lang="en-GB" sz="1400" dirty="0"/>
              <a:t>columns of the</a:t>
            </a:r>
            <a:r>
              <a:rPr lang="en-GB" sz="1400" b="1" dirty="0"/>
              <a:t> </a:t>
            </a:r>
            <a:r>
              <a:rPr lang="en-GB" sz="1400" b="1" dirty="0" err="1"/>
              <a:t>MyCalendar</a:t>
            </a:r>
            <a:r>
              <a:rPr lang="en-GB" sz="1400" b="1" dirty="0"/>
              <a:t> </a:t>
            </a:r>
            <a:r>
              <a:rPr lang="en-GB" sz="1400" dirty="0"/>
              <a:t>table</a:t>
            </a:r>
            <a:endParaRPr lang="en-GB" sz="1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5557FC-3E01-4CB1-BE6B-B2066BB2565C}"/>
              </a:ext>
            </a:extLst>
          </p:cNvPr>
          <p:cNvSpPr/>
          <p:nvPr/>
        </p:nvSpPr>
        <p:spPr>
          <a:xfrm>
            <a:off x="2127382" y="381964"/>
            <a:ext cx="1194318" cy="360220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F6F0EF-C8F7-4690-A0E5-595C73204E4E}"/>
              </a:ext>
            </a:extLst>
          </p:cNvPr>
          <p:cNvSpPr txBox="1"/>
          <p:nvPr/>
        </p:nvSpPr>
        <p:spPr>
          <a:xfrm>
            <a:off x="3924750" y="2165162"/>
            <a:ext cx="373223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Custom measure </a:t>
            </a:r>
            <a:r>
              <a:rPr lang="en-GB" sz="1400" b="1" dirty="0">
                <a:effectLst/>
                <a:latin typeface="Arial" panose="020B0604020202020204" pitchFamily="34" charset="0"/>
              </a:rPr>
              <a:t>% </a:t>
            </a:r>
            <a:r>
              <a:rPr lang="en-GB" sz="1400" b="1" dirty="0" err="1">
                <a:effectLst/>
                <a:latin typeface="Arial" panose="020B0604020202020204" pitchFamily="34" charset="0"/>
              </a:rPr>
              <a:t>OfAnnualSalesInPeriod</a:t>
            </a:r>
            <a:endParaRPr lang="en-GB" sz="1400" b="1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E0395A8-C9AD-4C05-A02E-8B5D31072C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45837" y="2319050"/>
            <a:ext cx="1222310" cy="699404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DDAFFF0-9B71-4D60-A6ED-DA021E3EF561}"/>
              </a:ext>
            </a:extLst>
          </p:cNvPr>
          <p:cNvCxnSpPr>
            <a:cxnSpLocks/>
          </p:cNvCxnSpPr>
          <p:nvPr/>
        </p:nvCxnSpPr>
        <p:spPr>
          <a:xfrm rot="5400000">
            <a:off x="4885058" y="3614132"/>
            <a:ext cx="2486053" cy="64167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4EFB556-8D7E-44D0-8352-560FD95B6AEC}"/>
              </a:ext>
            </a:extLst>
          </p:cNvPr>
          <p:cNvSpPr/>
          <p:nvPr/>
        </p:nvSpPr>
        <p:spPr>
          <a:xfrm>
            <a:off x="1119673" y="1082679"/>
            <a:ext cx="947058" cy="88608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FFD5590-E550-45DF-A71E-9F717ADECA38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2066731" y="564156"/>
            <a:ext cx="2001416" cy="961564"/>
          </a:xfrm>
          <a:prstGeom prst="bentConnector3">
            <a:avLst>
              <a:gd name="adj1" fmla="val 80303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B34B8A-5715-4C8A-BC0A-7F8DEA23FE2B}"/>
              </a:ext>
            </a:extLst>
          </p:cNvPr>
          <p:cNvCxnSpPr>
            <a:cxnSpLocks/>
          </p:cNvCxnSpPr>
          <p:nvPr/>
        </p:nvCxnSpPr>
        <p:spPr>
          <a:xfrm>
            <a:off x="1144222" y="6689014"/>
            <a:ext cx="30184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59AA7D-C8B6-48DA-BA73-DAD5896A4E8E}"/>
              </a:ext>
            </a:extLst>
          </p:cNvPr>
          <p:cNvSpPr txBox="1"/>
          <p:nvPr/>
        </p:nvSpPr>
        <p:spPr>
          <a:xfrm>
            <a:off x="4805265" y="6417735"/>
            <a:ext cx="373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Axis</a:t>
            </a:r>
            <a:r>
              <a:rPr lang="en-GB" dirty="0"/>
              <a:t>=</a:t>
            </a:r>
            <a:r>
              <a:rPr lang="en-GB" dirty="0" err="1"/>
              <a:t>MyCalendar</a:t>
            </a:r>
            <a:r>
              <a:rPr lang="en-GB" dirty="0"/>
              <a:t>[</a:t>
            </a:r>
            <a:r>
              <a:rPr lang="en-GB" dirty="0" err="1"/>
              <a:t>FinancialMonth</a:t>
            </a:r>
            <a:r>
              <a:rPr lang="en-GB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9864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A8BD49-58B9-4974-A296-D2492E38B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960" y="602942"/>
            <a:ext cx="7688619" cy="565211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BC3B9CD-8E4C-4AE0-8233-04A667D7BA0A}"/>
              </a:ext>
            </a:extLst>
          </p:cNvPr>
          <p:cNvCxnSpPr>
            <a:cxnSpLocks/>
          </p:cNvCxnSpPr>
          <p:nvPr/>
        </p:nvCxnSpPr>
        <p:spPr>
          <a:xfrm>
            <a:off x="8034322" y="895141"/>
            <a:ext cx="0" cy="44792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2E8EF75-5497-428C-B1CF-6DC75E1B3F16}"/>
              </a:ext>
            </a:extLst>
          </p:cNvPr>
          <p:cNvSpPr txBox="1"/>
          <p:nvPr/>
        </p:nvSpPr>
        <p:spPr>
          <a:xfrm>
            <a:off x="9779813" y="2734329"/>
            <a:ext cx="241218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effectLst/>
                <a:latin typeface="Arial" panose="020B0604020202020204" pitchFamily="34" charset="0"/>
              </a:rPr>
              <a:t>DATESYTD </a:t>
            </a:r>
            <a:r>
              <a:rPr lang="en-GB" sz="1400" dirty="0">
                <a:effectLst/>
                <a:latin typeface="Arial" panose="020B0604020202020204" pitchFamily="34" charset="0"/>
              </a:rPr>
              <a:t>will produce a sequentially incrementing table of dates</a:t>
            </a:r>
            <a:endParaRPr lang="en-GB" sz="1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7D8A95-0331-4C76-ADA8-B421449CB244}"/>
              </a:ext>
            </a:extLst>
          </p:cNvPr>
          <p:cNvSpPr/>
          <p:nvPr/>
        </p:nvSpPr>
        <p:spPr>
          <a:xfrm>
            <a:off x="5233290" y="895141"/>
            <a:ext cx="862710" cy="52537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2ACC6-A90B-442B-B1BA-878FC2A36974}"/>
              </a:ext>
            </a:extLst>
          </p:cNvPr>
          <p:cNvSpPr txBox="1"/>
          <p:nvPr/>
        </p:nvSpPr>
        <p:spPr>
          <a:xfrm>
            <a:off x="505384" y="6334780"/>
            <a:ext cx="401063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effectLst/>
                <a:latin typeface="Arial" panose="020B0604020202020204" pitchFamily="34" charset="0"/>
              </a:rPr>
              <a:t>The first date produced by </a:t>
            </a:r>
            <a:r>
              <a:rPr lang="en-GB" sz="1400" b="1" dirty="0">
                <a:effectLst/>
                <a:latin typeface="Arial" panose="020B0604020202020204" pitchFamily="34" charset="0"/>
              </a:rPr>
              <a:t>DATESYTD </a:t>
            </a:r>
            <a:r>
              <a:rPr lang="en-GB" sz="1400" dirty="0">
                <a:effectLst/>
                <a:latin typeface="Arial" panose="020B0604020202020204" pitchFamily="34" charset="0"/>
              </a:rPr>
              <a:t>remains fixed to </a:t>
            </a:r>
            <a:r>
              <a:rPr lang="en-GB" sz="1400" b="1" dirty="0">
                <a:effectLst/>
                <a:latin typeface="Arial" panose="020B0604020202020204" pitchFamily="34" charset="0"/>
              </a:rPr>
              <a:t>“year end” + 1</a:t>
            </a:r>
            <a:endParaRPr lang="en-GB" sz="1400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ED15CA8-FB27-49AD-9A5A-4B484677B379}"/>
              </a:ext>
            </a:extLst>
          </p:cNvPr>
          <p:cNvCxnSpPr>
            <a:cxnSpLocks/>
            <a:stCxn id="8" idx="3"/>
            <a:endCxn id="3" idx="2"/>
          </p:cNvCxnSpPr>
          <p:nvPr/>
        </p:nvCxnSpPr>
        <p:spPr>
          <a:xfrm flipV="1">
            <a:off x="4516016" y="6255057"/>
            <a:ext cx="1082254" cy="341333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4705E5B-67DF-4C2F-8647-2BD0E5D89070}"/>
              </a:ext>
            </a:extLst>
          </p:cNvPr>
          <p:cNvSpPr/>
          <p:nvPr/>
        </p:nvSpPr>
        <p:spPr>
          <a:xfrm>
            <a:off x="6701306" y="895141"/>
            <a:ext cx="862710" cy="52537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F5AA783-CB6B-48EB-A20D-3A5AFCD675F2}"/>
              </a:ext>
            </a:extLst>
          </p:cNvPr>
          <p:cNvCxnSpPr>
            <a:cxnSpLocks/>
            <a:stCxn id="12" idx="2"/>
            <a:endCxn id="6" idx="2"/>
          </p:cNvCxnSpPr>
          <p:nvPr/>
        </p:nvCxnSpPr>
        <p:spPr>
          <a:xfrm rot="5400000" flipH="1" flipV="1">
            <a:off x="7721344" y="2884310"/>
            <a:ext cx="2675880" cy="3853246"/>
          </a:xfrm>
          <a:prstGeom prst="bentConnector3">
            <a:avLst>
              <a:gd name="adj1" fmla="val -8543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30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A1AE6D-1B27-441E-858A-EF1CCFD0E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657" y="612559"/>
            <a:ext cx="9170633" cy="51718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E69CCF-2354-41E3-A540-038D8CDB82C0}"/>
              </a:ext>
            </a:extLst>
          </p:cNvPr>
          <p:cNvSpPr txBox="1"/>
          <p:nvPr/>
        </p:nvSpPr>
        <p:spPr>
          <a:xfrm>
            <a:off x="7776839" y="1713390"/>
            <a:ext cx="3719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Slicer on </a:t>
            </a:r>
            <a:r>
              <a:rPr lang="en-GB" sz="1400" b="1" dirty="0" err="1"/>
              <a:t>MyCalendar</a:t>
            </a:r>
            <a:r>
              <a:rPr lang="en-GB" sz="1400" b="1" dirty="0"/>
              <a:t>[Date]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805C2B85-3473-4703-AEA9-B9590C0AF806}"/>
              </a:ext>
            </a:extLst>
          </p:cNvPr>
          <p:cNvSpPr/>
          <p:nvPr/>
        </p:nvSpPr>
        <p:spPr>
          <a:xfrm>
            <a:off x="8416031" y="1402672"/>
            <a:ext cx="284086" cy="275208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0F28BF-B13B-4826-A1C3-D0CA5A231FAD}"/>
              </a:ext>
            </a:extLst>
          </p:cNvPr>
          <p:cNvSpPr txBox="1"/>
          <p:nvPr/>
        </p:nvSpPr>
        <p:spPr>
          <a:xfrm>
            <a:off x="0" y="0"/>
            <a:ext cx="371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Card showing earliest</a:t>
            </a:r>
          </a:p>
          <a:p>
            <a:r>
              <a:rPr lang="en-GB" sz="1400" b="1" dirty="0" err="1"/>
              <a:t>MyCalendar</a:t>
            </a:r>
            <a:r>
              <a:rPr lang="en-GB" sz="1400" b="1" dirty="0"/>
              <a:t>[Date]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D79B1-D679-4DC5-AB4E-08902B37E5A7}"/>
              </a:ext>
            </a:extLst>
          </p:cNvPr>
          <p:cNvSpPr txBox="1"/>
          <p:nvPr/>
        </p:nvSpPr>
        <p:spPr>
          <a:xfrm>
            <a:off x="0" y="2905218"/>
            <a:ext cx="371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Card showing latest</a:t>
            </a:r>
          </a:p>
          <a:p>
            <a:r>
              <a:rPr lang="en-GB" sz="1400" b="1" dirty="0" err="1"/>
              <a:t>MyCalendar</a:t>
            </a:r>
            <a:r>
              <a:rPr lang="en-GB" sz="1400" b="1" dirty="0"/>
              <a:t>[Date]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58929FC-76B4-4C90-8D80-3A88D8C6C128}"/>
              </a:ext>
            </a:extLst>
          </p:cNvPr>
          <p:cNvCxnSpPr>
            <a:cxnSpLocks/>
          </p:cNvCxnSpPr>
          <p:nvPr/>
        </p:nvCxnSpPr>
        <p:spPr>
          <a:xfrm flipV="1">
            <a:off x="954349" y="2095130"/>
            <a:ext cx="3653162" cy="13333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C2121D9D-56E1-45D7-AC2A-D66AA2BA3B5D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1622394" y="760698"/>
            <a:ext cx="1402672" cy="9277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C937EC-2274-4CE4-BA85-A438D15B2891}"/>
              </a:ext>
            </a:extLst>
          </p:cNvPr>
          <p:cNvSpPr txBox="1"/>
          <p:nvPr/>
        </p:nvSpPr>
        <p:spPr>
          <a:xfrm>
            <a:off x="3697549" y="3198501"/>
            <a:ext cx="3719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Stacked Column Chart visual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92B777-82F0-4E99-BCF1-5422DCC39204}"/>
              </a:ext>
            </a:extLst>
          </p:cNvPr>
          <p:cNvSpPr txBox="1"/>
          <p:nvPr/>
        </p:nvSpPr>
        <p:spPr>
          <a:xfrm>
            <a:off x="378781" y="5923837"/>
            <a:ext cx="3719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X-axis</a:t>
            </a:r>
            <a:r>
              <a:rPr lang="en-GB" sz="1400" dirty="0"/>
              <a:t> = </a:t>
            </a:r>
            <a:r>
              <a:rPr lang="en-GB" sz="1400" dirty="0" err="1"/>
              <a:t>MyCalendar</a:t>
            </a:r>
            <a:r>
              <a:rPr lang="en-GB" sz="1400" dirty="0"/>
              <a:t>[Date]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FB9EC4-4A29-4859-8F1A-D0799F19F010}"/>
              </a:ext>
            </a:extLst>
          </p:cNvPr>
          <p:cNvSpPr txBox="1"/>
          <p:nvPr/>
        </p:nvSpPr>
        <p:spPr>
          <a:xfrm>
            <a:off x="5351756" y="5923837"/>
            <a:ext cx="4484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Values</a:t>
            </a:r>
            <a:r>
              <a:rPr lang="en-GB" sz="1400" dirty="0"/>
              <a:t> = Custom measure </a:t>
            </a:r>
            <a:r>
              <a:rPr lang="en-GB" sz="1400" b="1" dirty="0" err="1"/>
              <a:t>CumulativeSalesInAnyPeriod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319128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9D042D-2946-4302-B8C4-C2DD74D77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152168"/>
            <a:ext cx="8448675" cy="6429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A4623A-49A9-4A3C-B16B-24D20752747E}"/>
              </a:ext>
            </a:extLst>
          </p:cNvPr>
          <p:cNvSpPr txBox="1"/>
          <p:nvPr/>
        </p:nvSpPr>
        <p:spPr>
          <a:xfrm>
            <a:off x="150922" y="1704512"/>
            <a:ext cx="37197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Visual hierarchy using the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Financial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Financial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Day</a:t>
            </a:r>
            <a:r>
              <a:rPr lang="en-GB" sz="1400" b="1" dirty="0"/>
              <a:t> </a:t>
            </a:r>
          </a:p>
          <a:p>
            <a:r>
              <a:rPr lang="en-GB" sz="1400" dirty="0"/>
              <a:t>columns of the</a:t>
            </a:r>
            <a:r>
              <a:rPr lang="en-GB" sz="1400" b="1" dirty="0"/>
              <a:t> </a:t>
            </a:r>
            <a:r>
              <a:rPr lang="en-GB" sz="1400" b="1" dirty="0" err="1"/>
              <a:t>MyCalendar</a:t>
            </a:r>
            <a:r>
              <a:rPr lang="en-GB" sz="1400" b="1" dirty="0"/>
              <a:t>[Date]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8304A7-81AE-49CB-B893-5BC51D1E6A3B}"/>
              </a:ext>
            </a:extLst>
          </p:cNvPr>
          <p:cNvSpPr/>
          <p:nvPr/>
        </p:nvSpPr>
        <p:spPr>
          <a:xfrm>
            <a:off x="2583401" y="1091954"/>
            <a:ext cx="1624614" cy="408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215183B1-AE20-4175-B2E0-2E5FAC44CF02}"/>
              </a:ext>
            </a:extLst>
          </p:cNvPr>
          <p:cNvCxnSpPr>
            <a:endCxn id="6" idx="1"/>
          </p:cNvCxnSpPr>
          <p:nvPr/>
        </p:nvCxnSpPr>
        <p:spPr>
          <a:xfrm flipV="1">
            <a:off x="816746" y="1296141"/>
            <a:ext cx="1766655" cy="6747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310C81-B62C-4D6F-BF9A-6C3DBF9A9786}"/>
              </a:ext>
            </a:extLst>
          </p:cNvPr>
          <p:cNvSpPr txBox="1"/>
          <p:nvPr/>
        </p:nvSpPr>
        <p:spPr>
          <a:xfrm>
            <a:off x="8018018" y="1633492"/>
            <a:ext cx="371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Custom measure </a:t>
            </a:r>
            <a:r>
              <a:rPr lang="en-GB" sz="1400" b="1" dirty="0" err="1"/>
              <a:t>TotalSalesInLastYearPeriodUsingMyCalendar</a:t>
            </a:r>
            <a:r>
              <a:rPr lang="en-GB" sz="1400" b="1" dirty="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B6A19C-2C80-4051-9114-5F2B0EE934AD}"/>
              </a:ext>
            </a:extLst>
          </p:cNvPr>
          <p:cNvSpPr/>
          <p:nvPr/>
        </p:nvSpPr>
        <p:spPr>
          <a:xfrm>
            <a:off x="5558900" y="489752"/>
            <a:ext cx="1624614" cy="408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B7228848-5E7B-4A83-9452-1F1D79DD40EE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>
            <a:off x="7183515" y="693940"/>
            <a:ext cx="2262327" cy="12011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82EFB6B-43B3-4C96-915E-24E4137A583A}"/>
              </a:ext>
            </a:extLst>
          </p:cNvPr>
          <p:cNvSpPr/>
          <p:nvPr/>
        </p:nvSpPr>
        <p:spPr>
          <a:xfrm>
            <a:off x="5808954" y="5178642"/>
            <a:ext cx="1624615" cy="14796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AC2108-9312-4C30-A853-6407CEFC73A0}"/>
              </a:ext>
            </a:extLst>
          </p:cNvPr>
          <p:cNvSpPr/>
          <p:nvPr/>
        </p:nvSpPr>
        <p:spPr>
          <a:xfrm>
            <a:off x="3098307" y="2795643"/>
            <a:ext cx="2639582" cy="17837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F98931-E228-4CF2-B525-38CE603C8BAF}"/>
              </a:ext>
            </a:extLst>
          </p:cNvPr>
          <p:cNvCxnSpPr/>
          <p:nvPr/>
        </p:nvCxnSpPr>
        <p:spPr>
          <a:xfrm>
            <a:off x="4421080" y="2874063"/>
            <a:ext cx="1544714" cy="23504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34B1725-B083-40A4-A6D8-96334C3AE366}"/>
              </a:ext>
            </a:extLst>
          </p:cNvPr>
          <p:cNvSpPr txBox="1"/>
          <p:nvPr/>
        </p:nvSpPr>
        <p:spPr>
          <a:xfrm>
            <a:off x="7796076" y="5057404"/>
            <a:ext cx="3719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How do we know this DAX measure works?</a:t>
            </a:r>
          </a:p>
          <a:p>
            <a:r>
              <a:rPr lang="en-GB" sz="1400" dirty="0"/>
              <a:t>The sales for a period in 2020 matches the previous years sales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D4664C-561E-47A5-8BCF-A54361D43948}"/>
              </a:ext>
            </a:extLst>
          </p:cNvPr>
          <p:cNvSpPr txBox="1"/>
          <p:nvPr/>
        </p:nvSpPr>
        <p:spPr>
          <a:xfrm>
            <a:off x="8000309" y="116954"/>
            <a:ext cx="371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Custom measure</a:t>
            </a:r>
            <a:br>
              <a:rPr lang="en-GB" sz="1400" dirty="0"/>
            </a:br>
            <a:r>
              <a:rPr lang="en-GB" sz="1400" b="1" dirty="0" err="1"/>
              <a:t>TotalSalesInPeriodUsingMyCalendar</a:t>
            </a:r>
            <a:endParaRPr lang="en-GB" sz="1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301782-A32B-454C-8743-0BB173026C4F}"/>
              </a:ext>
            </a:extLst>
          </p:cNvPr>
          <p:cNvSpPr/>
          <p:nvPr/>
        </p:nvSpPr>
        <p:spPr>
          <a:xfrm>
            <a:off x="3902477" y="489752"/>
            <a:ext cx="1228816" cy="408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2B850DF8-B6EA-4066-971D-906BBE03F57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31293" y="115674"/>
            <a:ext cx="2965144" cy="4294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6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EDFDA18-B759-4D4C-87A7-F4AB5D1FB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23825"/>
            <a:ext cx="11791950" cy="6610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AEBF71-0521-4A29-B37C-ED6C4F165DBE}"/>
              </a:ext>
            </a:extLst>
          </p:cNvPr>
          <p:cNvSpPr txBox="1"/>
          <p:nvPr/>
        </p:nvSpPr>
        <p:spPr>
          <a:xfrm>
            <a:off x="284086" y="292963"/>
            <a:ext cx="43855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Clustered column chart</a:t>
            </a:r>
          </a:p>
          <a:p>
            <a:r>
              <a:rPr lang="en-GB" sz="1400" b="1" dirty="0"/>
              <a:t>X-axis</a:t>
            </a:r>
            <a:r>
              <a:rPr lang="en-GB" sz="1400" dirty="0"/>
              <a:t> =&gt;  Financial Month column of </a:t>
            </a:r>
            <a:r>
              <a:rPr lang="en-GB" sz="1400" b="1" dirty="0" err="1"/>
              <a:t>MyCalendar</a:t>
            </a:r>
            <a:endParaRPr lang="en-GB" sz="1400" b="1" dirty="0"/>
          </a:p>
          <a:p>
            <a:r>
              <a:rPr lang="en-GB" sz="1400" b="1" dirty="0"/>
              <a:t>Values</a:t>
            </a:r>
            <a:r>
              <a:rPr lang="en-GB" sz="1400" dirty="0"/>
              <a:t> =&gt; Custom measures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TotalSalesInPeriodUsingMyCalendar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TotalSalesInLastYearPeriodUsingMyCalendar</a:t>
            </a:r>
            <a:endParaRPr lang="en-GB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96AA47-3391-449D-BAE8-22B4E7942C7C}"/>
              </a:ext>
            </a:extLst>
          </p:cNvPr>
          <p:cNvCxnSpPr>
            <a:cxnSpLocks/>
          </p:cNvCxnSpPr>
          <p:nvPr/>
        </p:nvCxnSpPr>
        <p:spPr>
          <a:xfrm>
            <a:off x="3524435" y="877738"/>
            <a:ext cx="3203960" cy="8885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709FFC-B908-46FD-A4E3-464BA4076455}"/>
              </a:ext>
            </a:extLst>
          </p:cNvPr>
          <p:cNvSpPr txBox="1"/>
          <p:nvPr/>
        </p:nvSpPr>
        <p:spPr>
          <a:xfrm>
            <a:off x="6361464" y="427607"/>
            <a:ext cx="2999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Slicer</a:t>
            </a:r>
          </a:p>
          <a:p>
            <a:r>
              <a:rPr lang="en-GB" sz="1400" dirty="0"/>
              <a:t>Financial Year column of </a:t>
            </a:r>
            <a:r>
              <a:rPr lang="en-GB" sz="1400" b="1" dirty="0" err="1"/>
              <a:t>MyCalendar</a:t>
            </a:r>
            <a:endParaRPr lang="en-GB" sz="14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65EFE0-E470-46F3-88E4-87868A4E08B7}"/>
              </a:ext>
            </a:extLst>
          </p:cNvPr>
          <p:cNvCxnSpPr>
            <a:cxnSpLocks/>
          </p:cNvCxnSpPr>
          <p:nvPr/>
        </p:nvCxnSpPr>
        <p:spPr>
          <a:xfrm flipV="1">
            <a:off x="7618520" y="292963"/>
            <a:ext cx="1853954" cy="3962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C3B920-0A1B-4802-B17B-69A55E3659E0}"/>
              </a:ext>
            </a:extLst>
          </p:cNvPr>
          <p:cNvSpPr txBox="1"/>
          <p:nvPr/>
        </p:nvSpPr>
        <p:spPr>
          <a:xfrm>
            <a:off x="7591886" y="1627572"/>
            <a:ext cx="4286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Measure </a:t>
            </a:r>
            <a:r>
              <a:rPr lang="en-GB" sz="1400" b="1" dirty="0" err="1"/>
              <a:t>TotalSalesInLastYearPeriodUsingMyCalendar</a:t>
            </a:r>
            <a:endParaRPr lang="en-GB" sz="14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52D1DC-41AD-42D7-92A5-84C8DCC15FD6}"/>
              </a:ext>
            </a:extLst>
          </p:cNvPr>
          <p:cNvCxnSpPr>
            <a:cxnSpLocks/>
          </p:cNvCxnSpPr>
          <p:nvPr/>
        </p:nvCxnSpPr>
        <p:spPr>
          <a:xfrm flipH="1">
            <a:off x="9232777" y="1815466"/>
            <a:ext cx="1" cy="24369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48E9AF9-75CF-4129-BFEE-2A5A5A8A00AA}"/>
              </a:ext>
            </a:extLst>
          </p:cNvPr>
          <p:cNvSpPr txBox="1"/>
          <p:nvPr/>
        </p:nvSpPr>
        <p:spPr>
          <a:xfrm>
            <a:off x="5382827" y="2039075"/>
            <a:ext cx="377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Measure </a:t>
            </a:r>
            <a:r>
              <a:rPr lang="en-GB" sz="1400" b="1" dirty="0" err="1"/>
              <a:t>TotalSalesInPeriodUsingMyCalendar</a:t>
            </a:r>
            <a:endParaRPr lang="en-GB" sz="14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BD2B14-AE7E-4A45-A588-803465360B12}"/>
              </a:ext>
            </a:extLst>
          </p:cNvPr>
          <p:cNvCxnSpPr>
            <a:cxnSpLocks/>
          </p:cNvCxnSpPr>
          <p:nvPr/>
        </p:nvCxnSpPr>
        <p:spPr>
          <a:xfrm flipH="1">
            <a:off x="6880198" y="2346852"/>
            <a:ext cx="1" cy="13640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36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B907B3-398F-42BC-BE78-8271F162A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47625"/>
            <a:ext cx="11963400" cy="6762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623CFB-B36B-4BB9-B8A6-7B8E9B7D6A84}"/>
              </a:ext>
            </a:extLst>
          </p:cNvPr>
          <p:cNvSpPr txBox="1"/>
          <p:nvPr/>
        </p:nvSpPr>
        <p:spPr>
          <a:xfrm>
            <a:off x="6096000" y="411335"/>
            <a:ext cx="2999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Slicer</a:t>
            </a:r>
          </a:p>
          <a:p>
            <a:r>
              <a:rPr lang="en-GB" sz="1400" dirty="0"/>
              <a:t>Financial Year column of </a:t>
            </a:r>
            <a:r>
              <a:rPr lang="en-GB" sz="1400" b="1" dirty="0" err="1"/>
              <a:t>MyCalendar</a:t>
            </a:r>
            <a:endParaRPr lang="en-GB" sz="14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B5528F-FE4A-4092-A0AC-C9243E94392B}"/>
              </a:ext>
            </a:extLst>
          </p:cNvPr>
          <p:cNvCxnSpPr>
            <a:cxnSpLocks/>
          </p:cNvCxnSpPr>
          <p:nvPr/>
        </p:nvCxnSpPr>
        <p:spPr>
          <a:xfrm flipV="1">
            <a:off x="7618520" y="292963"/>
            <a:ext cx="1853954" cy="396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23823DC-FEB2-4C8D-9389-AC33C4293EFD}"/>
              </a:ext>
            </a:extLst>
          </p:cNvPr>
          <p:cNvSpPr txBox="1"/>
          <p:nvPr/>
        </p:nvSpPr>
        <p:spPr>
          <a:xfrm>
            <a:off x="284086" y="292963"/>
            <a:ext cx="5193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Clustered column chart</a:t>
            </a:r>
          </a:p>
          <a:p>
            <a:r>
              <a:rPr lang="en-GB" sz="1400" b="1" dirty="0"/>
              <a:t>X-axis</a:t>
            </a:r>
            <a:r>
              <a:rPr lang="en-GB" sz="1400" dirty="0"/>
              <a:t> =&gt;  Financial Month column of </a:t>
            </a:r>
            <a:r>
              <a:rPr lang="en-GB" sz="1400" b="1" dirty="0" err="1"/>
              <a:t>MyCalendar</a:t>
            </a:r>
            <a:endParaRPr lang="en-GB" sz="1400" b="1" dirty="0"/>
          </a:p>
          <a:p>
            <a:r>
              <a:rPr lang="en-GB" sz="1400" b="1" dirty="0"/>
              <a:t>Values</a:t>
            </a:r>
            <a:r>
              <a:rPr lang="en-GB" sz="1400" dirty="0"/>
              <a:t> =&gt; Custom measure </a:t>
            </a:r>
            <a:r>
              <a:rPr lang="en-GB" sz="1400" b="1" dirty="0" err="1"/>
              <a:t>MonthOnMonthChangeInSales</a:t>
            </a:r>
            <a:endParaRPr lang="en-GB" sz="14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D25413-8A3E-40A3-B89E-DC0A42CBBBD6}"/>
              </a:ext>
            </a:extLst>
          </p:cNvPr>
          <p:cNvCxnSpPr>
            <a:cxnSpLocks/>
          </p:cNvCxnSpPr>
          <p:nvPr/>
        </p:nvCxnSpPr>
        <p:spPr>
          <a:xfrm>
            <a:off x="3524435" y="877738"/>
            <a:ext cx="3203960" cy="8885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3B9B4F-27CE-4A26-A25B-81A3619F9E6D}"/>
              </a:ext>
            </a:extLst>
          </p:cNvPr>
          <p:cNvCxnSpPr>
            <a:cxnSpLocks/>
          </p:cNvCxnSpPr>
          <p:nvPr/>
        </p:nvCxnSpPr>
        <p:spPr>
          <a:xfrm flipH="1" flipV="1">
            <a:off x="6728395" y="5091705"/>
            <a:ext cx="1225997" cy="332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81264D5-0FCB-4813-92CF-124F432B4295}"/>
              </a:ext>
            </a:extLst>
          </p:cNvPr>
          <p:cNvSpPr txBox="1"/>
          <p:nvPr/>
        </p:nvSpPr>
        <p:spPr>
          <a:xfrm>
            <a:off x="8105313" y="5184559"/>
            <a:ext cx="1926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drop in monthly sales from Dec to January</a:t>
            </a:r>
          </a:p>
        </p:txBody>
      </p:sp>
    </p:spTree>
    <p:extLst>
      <p:ext uri="{BB962C8B-B14F-4D97-AF65-F5344CB8AC3E}">
        <p14:creationId xmlns:p14="http://schemas.microsoft.com/office/powerpoint/2010/main" val="419571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B7E37C-0860-44FF-A7EC-C846C2D35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126" y="2268707"/>
            <a:ext cx="7334250" cy="25336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493817-474E-4B98-9E9A-3B4E9CCDB582}"/>
              </a:ext>
            </a:extLst>
          </p:cNvPr>
          <p:cNvSpPr/>
          <p:nvPr/>
        </p:nvSpPr>
        <p:spPr>
          <a:xfrm>
            <a:off x="6241002" y="2334828"/>
            <a:ext cx="816746" cy="16867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F39BD3-3415-4ACB-AB68-FE8DDAC468D5}"/>
              </a:ext>
            </a:extLst>
          </p:cNvPr>
          <p:cNvSpPr/>
          <p:nvPr/>
        </p:nvSpPr>
        <p:spPr>
          <a:xfrm>
            <a:off x="7574132" y="2334828"/>
            <a:ext cx="816746" cy="16867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3C5B27-2DAE-4F50-BDFB-7EC177B1963D}"/>
              </a:ext>
            </a:extLst>
          </p:cNvPr>
          <p:cNvSpPr/>
          <p:nvPr/>
        </p:nvSpPr>
        <p:spPr>
          <a:xfrm>
            <a:off x="8877254" y="2334828"/>
            <a:ext cx="816746" cy="16867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EDEB03-FB6E-444D-92A2-BC588632875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365289" y="1280299"/>
            <a:ext cx="284086" cy="10545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F8B9B1-5C0E-4DCC-A64C-6360BB3CFA48}"/>
              </a:ext>
            </a:extLst>
          </p:cNvPr>
          <p:cNvSpPr txBox="1"/>
          <p:nvPr/>
        </p:nvSpPr>
        <p:spPr>
          <a:xfrm>
            <a:off x="5379868" y="910967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First day in the month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60171E-814F-4980-90D5-405AEB6E9183}"/>
              </a:ext>
            </a:extLst>
          </p:cNvPr>
          <p:cNvSpPr txBox="1"/>
          <p:nvPr/>
        </p:nvSpPr>
        <p:spPr>
          <a:xfrm>
            <a:off x="7210148" y="406419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PREVIOUSDAY()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E88738-45EB-41E2-9D30-015C223DB39E}"/>
              </a:ext>
            </a:extLst>
          </p:cNvPr>
          <p:cNvSpPr txBox="1"/>
          <p:nvPr/>
        </p:nvSpPr>
        <p:spPr>
          <a:xfrm>
            <a:off x="9571608" y="406419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NEXTDAY()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4999FF-D182-42FA-9E2A-3D4D8B88F34C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7982505" y="775751"/>
            <a:ext cx="127038" cy="15590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B944AF-9368-4EB7-9CC3-D3DE72FCA6D9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9285627" y="775751"/>
            <a:ext cx="882911" cy="15590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E92C713-AAB1-47F1-BCDE-77A4DEF3E00D}"/>
              </a:ext>
            </a:extLst>
          </p:cNvPr>
          <p:cNvSpPr/>
          <p:nvPr/>
        </p:nvSpPr>
        <p:spPr>
          <a:xfrm>
            <a:off x="6241002" y="3451193"/>
            <a:ext cx="3452998" cy="23303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9B9CC1-3E6C-4AFE-9DAC-BAA7073CAC97}"/>
              </a:ext>
            </a:extLst>
          </p:cNvPr>
          <p:cNvSpPr txBox="1"/>
          <p:nvPr/>
        </p:nvSpPr>
        <p:spPr>
          <a:xfrm>
            <a:off x="4696287" y="5380714"/>
            <a:ext cx="60368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are in November</a:t>
            </a:r>
          </a:p>
          <a:p>
            <a:r>
              <a:rPr lang="en-GB" dirty="0"/>
              <a:t>First date in current context=Nov 1</a:t>
            </a:r>
            <a:r>
              <a:rPr lang="en-GB" baseline="30000" dirty="0"/>
              <a:t>st</a:t>
            </a:r>
            <a:endParaRPr lang="en-GB" dirty="0"/>
          </a:p>
          <a:p>
            <a:r>
              <a:rPr lang="en-GB" dirty="0"/>
              <a:t>Last date in current context=Nov 30</a:t>
            </a:r>
            <a:r>
              <a:rPr lang="en-GB" baseline="30000" dirty="0"/>
              <a:t>th</a:t>
            </a:r>
            <a:r>
              <a:rPr lang="en-GB" dirty="0"/>
              <a:t> </a:t>
            </a:r>
          </a:p>
          <a:p>
            <a:r>
              <a:rPr lang="en-GB" dirty="0"/>
              <a:t>PREVIOUSDAY=1 day prior to the first date = 31</a:t>
            </a:r>
            <a:r>
              <a:rPr lang="en-GB" baseline="30000" dirty="0"/>
              <a:t>st</a:t>
            </a:r>
            <a:r>
              <a:rPr lang="en-GB" dirty="0"/>
              <a:t> Oct</a:t>
            </a:r>
          </a:p>
          <a:p>
            <a:r>
              <a:rPr lang="en-GB" dirty="0"/>
              <a:t>NEXTDAY         =1 day after the last date =1</a:t>
            </a:r>
            <a:r>
              <a:rPr lang="en-GB" baseline="30000" dirty="0"/>
              <a:t>st</a:t>
            </a:r>
            <a:r>
              <a:rPr lang="en-GB" dirty="0"/>
              <a:t> Dec</a:t>
            </a:r>
          </a:p>
          <a:p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719B6D-B5E7-42F6-AC64-E3FF86691CC7}"/>
              </a:ext>
            </a:extLst>
          </p:cNvPr>
          <p:cNvCxnSpPr>
            <a:cxnSpLocks/>
          </p:cNvCxnSpPr>
          <p:nvPr/>
        </p:nvCxnSpPr>
        <p:spPr>
          <a:xfrm flipV="1">
            <a:off x="6398048" y="3613212"/>
            <a:ext cx="952663" cy="21750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71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7FF5A9-1A2B-484A-A1A9-7D2797DA1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102" y="861134"/>
            <a:ext cx="10050572" cy="599686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1A1B94-2B1B-4374-82BB-6898ECCA08F3}"/>
              </a:ext>
            </a:extLst>
          </p:cNvPr>
          <p:cNvCxnSpPr>
            <a:cxnSpLocks/>
          </p:cNvCxnSpPr>
          <p:nvPr/>
        </p:nvCxnSpPr>
        <p:spPr>
          <a:xfrm>
            <a:off x="1083075" y="667740"/>
            <a:ext cx="284086" cy="10545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2A0B09E-5FA1-4EAB-988A-59886A5071BD}"/>
              </a:ext>
            </a:extLst>
          </p:cNvPr>
          <p:cNvSpPr txBox="1"/>
          <p:nvPr/>
        </p:nvSpPr>
        <p:spPr>
          <a:xfrm>
            <a:off x="381737" y="218508"/>
            <a:ext cx="361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Slicer on </a:t>
            </a:r>
            <a:r>
              <a:rPr lang="en-GB" b="1" dirty="0" err="1"/>
              <a:t>MyCalendar</a:t>
            </a:r>
            <a:r>
              <a:rPr lang="en-GB" b="1" dirty="0"/>
              <a:t>[</a:t>
            </a:r>
            <a:r>
              <a:rPr lang="en-GB" b="1" dirty="0" err="1"/>
              <a:t>FinancialYear</a:t>
            </a:r>
            <a:r>
              <a:rPr lang="en-GB" b="1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0CE624-C724-4D4E-9D05-E1721ED7C37F}"/>
              </a:ext>
            </a:extLst>
          </p:cNvPr>
          <p:cNvSpPr txBox="1"/>
          <p:nvPr/>
        </p:nvSpPr>
        <p:spPr>
          <a:xfrm>
            <a:off x="4999606" y="212849"/>
            <a:ext cx="38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Slicer on </a:t>
            </a:r>
            <a:r>
              <a:rPr lang="en-GB" b="1" dirty="0" err="1"/>
              <a:t>MyCalendar</a:t>
            </a:r>
            <a:r>
              <a:rPr lang="en-GB" b="1" dirty="0"/>
              <a:t>[</a:t>
            </a:r>
            <a:r>
              <a:rPr lang="en-GB" b="1" dirty="0" err="1"/>
              <a:t>FinancialMonth</a:t>
            </a:r>
            <a:r>
              <a:rPr lang="en-GB" b="1" dirty="0"/>
              <a:t>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E502A3-8CEB-4318-960A-C4C97390316F}"/>
              </a:ext>
            </a:extLst>
          </p:cNvPr>
          <p:cNvCxnSpPr>
            <a:cxnSpLocks/>
          </p:cNvCxnSpPr>
          <p:nvPr/>
        </p:nvCxnSpPr>
        <p:spPr>
          <a:xfrm>
            <a:off x="7403977" y="514905"/>
            <a:ext cx="532660" cy="6800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4C6C351-D486-4D11-843F-FD579E5CAC2A}"/>
              </a:ext>
            </a:extLst>
          </p:cNvPr>
          <p:cNvSpPr txBox="1"/>
          <p:nvPr/>
        </p:nvSpPr>
        <p:spPr>
          <a:xfrm>
            <a:off x="6164060" y="2566911"/>
            <a:ext cx="38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Clustered column chart visual</a:t>
            </a:r>
            <a:endParaRPr lang="en-GB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9C8C9E-129B-438A-B22B-55BD70B421C0}"/>
              </a:ext>
            </a:extLst>
          </p:cNvPr>
          <p:cNvSpPr txBox="1"/>
          <p:nvPr/>
        </p:nvSpPr>
        <p:spPr>
          <a:xfrm>
            <a:off x="473473" y="6103250"/>
            <a:ext cx="38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Axis = </a:t>
            </a:r>
            <a:r>
              <a:rPr lang="en-GB" b="1" dirty="0" err="1"/>
              <a:t>MyCalendar</a:t>
            </a:r>
            <a:r>
              <a:rPr lang="en-GB" b="1" dirty="0"/>
              <a:t>[Date]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B5AD95-DC55-45D1-B20D-685264F807F4}"/>
              </a:ext>
            </a:extLst>
          </p:cNvPr>
          <p:cNvCxnSpPr>
            <a:cxnSpLocks/>
          </p:cNvCxnSpPr>
          <p:nvPr/>
        </p:nvCxnSpPr>
        <p:spPr>
          <a:xfrm>
            <a:off x="3169326" y="6287916"/>
            <a:ext cx="22993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7E76AEF-5392-4D38-89DC-04C6FA38D470}"/>
              </a:ext>
            </a:extLst>
          </p:cNvPr>
          <p:cNvSpPr txBox="1"/>
          <p:nvPr/>
        </p:nvSpPr>
        <p:spPr>
          <a:xfrm>
            <a:off x="6283387" y="6103250"/>
            <a:ext cx="446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Values = Custom measure ‘</a:t>
            </a:r>
            <a:r>
              <a:rPr lang="en-GB" b="1" dirty="0" err="1"/>
              <a:t>DailySpikeInSales</a:t>
            </a:r>
            <a:r>
              <a:rPr lang="en-GB" dirty="0"/>
              <a:t>’ </a:t>
            </a:r>
            <a:endParaRPr lang="en-GB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A766BE-BDAB-4CB6-BC24-2FAA5CA3C4C9}"/>
              </a:ext>
            </a:extLst>
          </p:cNvPr>
          <p:cNvCxnSpPr>
            <a:cxnSpLocks/>
          </p:cNvCxnSpPr>
          <p:nvPr/>
        </p:nvCxnSpPr>
        <p:spPr>
          <a:xfrm flipV="1">
            <a:off x="8673483" y="4190261"/>
            <a:ext cx="0" cy="20329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20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923C97-92D4-40E8-B4F3-5EF9787BB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87" y="471483"/>
            <a:ext cx="9600688" cy="482848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3C9A48B-67AA-47F2-ABD2-9FBE1CFAFBFA}"/>
              </a:ext>
            </a:extLst>
          </p:cNvPr>
          <p:cNvCxnSpPr>
            <a:cxnSpLocks/>
          </p:cNvCxnSpPr>
          <p:nvPr/>
        </p:nvCxnSpPr>
        <p:spPr>
          <a:xfrm>
            <a:off x="275807" y="587829"/>
            <a:ext cx="0" cy="52536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2C8D05-6163-49C6-AD62-D851FDC45349}"/>
              </a:ext>
            </a:extLst>
          </p:cNvPr>
          <p:cNvSpPr txBox="1"/>
          <p:nvPr/>
        </p:nvSpPr>
        <p:spPr>
          <a:xfrm>
            <a:off x="124886" y="128784"/>
            <a:ext cx="498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Grouping by </a:t>
            </a:r>
            <a:r>
              <a:rPr lang="en-GB" b="1" dirty="0"/>
              <a:t>Year</a:t>
            </a:r>
            <a:r>
              <a:rPr lang="en-GB" dirty="0"/>
              <a:t> and </a:t>
            </a:r>
            <a:r>
              <a:rPr lang="en-GB" b="1" dirty="0"/>
              <a:t>Month</a:t>
            </a:r>
            <a:r>
              <a:rPr lang="en-GB" dirty="0"/>
              <a:t> in descending order</a:t>
            </a:r>
            <a:endParaRPr lang="en-GB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9E9B89-B7C7-4646-8109-B6015A974130}"/>
              </a:ext>
            </a:extLst>
          </p:cNvPr>
          <p:cNvSpPr/>
          <p:nvPr/>
        </p:nvSpPr>
        <p:spPr>
          <a:xfrm>
            <a:off x="648069" y="471483"/>
            <a:ext cx="1793289" cy="3275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51725F-4008-48C3-947E-2C4A5A8A724D}"/>
              </a:ext>
            </a:extLst>
          </p:cNvPr>
          <p:cNvSpPr/>
          <p:nvPr/>
        </p:nvSpPr>
        <p:spPr>
          <a:xfrm>
            <a:off x="5415380" y="1300576"/>
            <a:ext cx="4774196" cy="3275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C9C0F3-CE26-4763-BCDF-84F9CD766615}"/>
              </a:ext>
            </a:extLst>
          </p:cNvPr>
          <p:cNvSpPr txBox="1"/>
          <p:nvPr/>
        </p:nvSpPr>
        <p:spPr>
          <a:xfrm>
            <a:off x="124886" y="5310383"/>
            <a:ext cx="5599335" cy="14773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Current context is set to </a:t>
            </a:r>
            <a:r>
              <a:rPr lang="en-GB" b="1" dirty="0"/>
              <a:t>April 2017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b="1" dirty="0"/>
              <a:t>STARTOFYEAR</a:t>
            </a:r>
            <a:r>
              <a:rPr lang="en-GB" dirty="0"/>
              <a:t>= 15-Feb-2017 (the earliest date is 15-Feb-2017, the first available date in the Table)</a:t>
            </a:r>
          </a:p>
          <a:p>
            <a:r>
              <a:rPr lang="en-GB" b="1" dirty="0"/>
              <a:t>ENDOFYEAR</a:t>
            </a:r>
            <a:r>
              <a:rPr lang="en-GB" dirty="0"/>
              <a:t>= 31-Dec-2017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24A0ED-BBDF-48D2-94A5-9A8864051675}"/>
              </a:ext>
            </a:extLst>
          </p:cNvPr>
          <p:cNvCxnSpPr>
            <a:cxnSpLocks/>
          </p:cNvCxnSpPr>
          <p:nvPr/>
        </p:nvCxnSpPr>
        <p:spPr>
          <a:xfrm flipV="1">
            <a:off x="2920753" y="1558035"/>
            <a:ext cx="4774196" cy="4080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7A123AC-A65E-4C3A-AF0D-539DDFDD9B26}"/>
              </a:ext>
            </a:extLst>
          </p:cNvPr>
          <p:cNvSpPr txBox="1"/>
          <p:nvPr/>
        </p:nvSpPr>
        <p:spPr>
          <a:xfrm>
            <a:off x="6183983" y="5305382"/>
            <a:ext cx="5809749" cy="14773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Current context is set to </a:t>
            </a:r>
            <a:r>
              <a:rPr lang="en-GB" b="1" dirty="0"/>
              <a:t>Mar 2018 </a:t>
            </a:r>
          </a:p>
          <a:p>
            <a:endParaRPr lang="en-GB" b="1" dirty="0"/>
          </a:p>
          <a:p>
            <a:r>
              <a:rPr lang="en-GB" b="1" dirty="0"/>
              <a:t>STARTOFYEAR=</a:t>
            </a:r>
            <a:r>
              <a:rPr lang="en-GB" dirty="0"/>
              <a:t> 1-Jan-2018  (the first available date in 2018)</a:t>
            </a:r>
          </a:p>
          <a:p>
            <a:r>
              <a:rPr lang="en-GB" b="1" dirty="0"/>
              <a:t>ENDOFYEAR</a:t>
            </a:r>
            <a:r>
              <a:rPr lang="en-GB" dirty="0"/>
              <a:t> =15-May-2017 (last available date in the Date table)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4B8B7A-2EEF-4DA0-AF0E-722138396E3A}"/>
              </a:ext>
            </a:extLst>
          </p:cNvPr>
          <p:cNvSpPr/>
          <p:nvPr/>
        </p:nvSpPr>
        <p:spPr>
          <a:xfrm>
            <a:off x="5415379" y="4231687"/>
            <a:ext cx="4774196" cy="3275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7FF08D-FFCC-4C84-935C-00F113AE863D}"/>
              </a:ext>
            </a:extLst>
          </p:cNvPr>
          <p:cNvCxnSpPr>
            <a:cxnSpLocks/>
          </p:cNvCxnSpPr>
          <p:nvPr/>
        </p:nvCxnSpPr>
        <p:spPr>
          <a:xfrm flipH="1" flipV="1">
            <a:off x="8903993" y="4528530"/>
            <a:ext cx="2113195" cy="940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82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AE653ED-BA3E-4419-8654-61C18E8BB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17" y="1630683"/>
            <a:ext cx="9629775" cy="39814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928A9A-438B-42D7-B5C9-693501A02B2F}"/>
              </a:ext>
            </a:extLst>
          </p:cNvPr>
          <p:cNvSpPr/>
          <p:nvPr/>
        </p:nvSpPr>
        <p:spPr>
          <a:xfrm>
            <a:off x="428118" y="1630683"/>
            <a:ext cx="1560480" cy="3275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D71DF0-6983-4B11-896A-7FD74D6309EA}"/>
              </a:ext>
            </a:extLst>
          </p:cNvPr>
          <p:cNvSpPr txBox="1"/>
          <p:nvPr/>
        </p:nvSpPr>
        <p:spPr>
          <a:xfrm>
            <a:off x="124886" y="147840"/>
            <a:ext cx="498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Grouping by </a:t>
            </a:r>
            <a:r>
              <a:rPr lang="en-GB" b="1" dirty="0"/>
              <a:t>Year</a:t>
            </a:r>
            <a:r>
              <a:rPr lang="en-GB" dirty="0"/>
              <a:t> and </a:t>
            </a:r>
            <a:r>
              <a:rPr lang="en-GB" b="1" dirty="0"/>
              <a:t>Month</a:t>
            </a:r>
            <a:r>
              <a:rPr lang="en-GB" dirty="0"/>
              <a:t> in descending order</a:t>
            </a:r>
            <a:endParaRPr lang="en-GB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D18486-DCCA-4941-BCC1-7F6DDE99841C}"/>
              </a:ext>
            </a:extLst>
          </p:cNvPr>
          <p:cNvCxnSpPr>
            <a:cxnSpLocks/>
          </p:cNvCxnSpPr>
          <p:nvPr/>
        </p:nvCxnSpPr>
        <p:spPr>
          <a:xfrm>
            <a:off x="163114" y="587829"/>
            <a:ext cx="0" cy="52536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D3603F2-3C15-488F-9C24-F0EE4013D7DF}"/>
              </a:ext>
            </a:extLst>
          </p:cNvPr>
          <p:cNvSpPr txBox="1"/>
          <p:nvPr/>
        </p:nvSpPr>
        <p:spPr>
          <a:xfrm>
            <a:off x="2134108" y="655525"/>
            <a:ext cx="4320927" cy="9233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Current context =Feb 2017</a:t>
            </a:r>
          </a:p>
          <a:p>
            <a:r>
              <a:rPr lang="en-GB" dirty="0"/>
              <a:t>Last date in </a:t>
            </a:r>
            <a:r>
              <a:rPr lang="en-GB" dirty="0" err="1"/>
              <a:t>ctx</a:t>
            </a:r>
            <a:r>
              <a:rPr lang="en-GB" dirty="0"/>
              <a:t>=28 Feb 2017 &lt; 15 Mar 2017</a:t>
            </a:r>
          </a:p>
          <a:p>
            <a:r>
              <a:rPr lang="en-GB" b="1" dirty="0"/>
              <a:t>ENDOFYEAR</a:t>
            </a:r>
            <a:r>
              <a:rPr lang="en-GB" dirty="0"/>
              <a:t>=15-Mar-2017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0D27C8-8BBC-4CF2-B714-6D440C1F1B46}"/>
              </a:ext>
            </a:extLst>
          </p:cNvPr>
          <p:cNvCxnSpPr>
            <a:cxnSpLocks/>
          </p:cNvCxnSpPr>
          <p:nvPr/>
        </p:nvCxnSpPr>
        <p:spPr>
          <a:xfrm>
            <a:off x="4412199" y="1128400"/>
            <a:ext cx="2020284" cy="90090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0BF82A-4BB3-4AB6-838B-0CC35F5D3119}"/>
              </a:ext>
            </a:extLst>
          </p:cNvPr>
          <p:cNvSpPr txBox="1"/>
          <p:nvPr/>
        </p:nvSpPr>
        <p:spPr>
          <a:xfrm>
            <a:off x="7014326" y="655525"/>
            <a:ext cx="4597666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Current context =Mar 2017</a:t>
            </a:r>
          </a:p>
          <a:p>
            <a:r>
              <a:rPr lang="en-GB" dirty="0"/>
              <a:t>Last date in </a:t>
            </a:r>
            <a:r>
              <a:rPr lang="en-GB" dirty="0" err="1"/>
              <a:t>ctx</a:t>
            </a:r>
            <a:r>
              <a:rPr lang="en-GB" dirty="0"/>
              <a:t>=31 Mar 2017 &gt; 15 Mar 2017</a:t>
            </a:r>
          </a:p>
          <a:p>
            <a:r>
              <a:rPr lang="en-GB" b="1" dirty="0"/>
              <a:t>ENDOFYEAR</a:t>
            </a:r>
            <a:r>
              <a:rPr lang="en-GB" dirty="0"/>
              <a:t>=15-Mar-2018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07002F-5635-4B24-BE44-7BAC9CE785F5}"/>
              </a:ext>
            </a:extLst>
          </p:cNvPr>
          <p:cNvCxnSpPr>
            <a:cxnSpLocks/>
          </p:cNvCxnSpPr>
          <p:nvPr/>
        </p:nvCxnSpPr>
        <p:spPr>
          <a:xfrm flipH="1">
            <a:off x="6800295" y="1242375"/>
            <a:ext cx="1597982" cy="111764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2DCA181-4BBD-4493-994B-B22F6DD18ED7}"/>
              </a:ext>
            </a:extLst>
          </p:cNvPr>
          <p:cNvSpPr/>
          <p:nvPr/>
        </p:nvSpPr>
        <p:spPr>
          <a:xfrm>
            <a:off x="4412201" y="1955953"/>
            <a:ext cx="5627935" cy="22794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96A353-CC2C-4330-8C1A-F00489461F3D}"/>
              </a:ext>
            </a:extLst>
          </p:cNvPr>
          <p:cNvSpPr/>
          <p:nvPr/>
        </p:nvSpPr>
        <p:spPr>
          <a:xfrm>
            <a:off x="4412200" y="2183902"/>
            <a:ext cx="5627935" cy="22794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AAE2FC-4F18-4850-8D76-967D3515FABC}"/>
              </a:ext>
            </a:extLst>
          </p:cNvPr>
          <p:cNvSpPr/>
          <p:nvPr/>
        </p:nvSpPr>
        <p:spPr>
          <a:xfrm>
            <a:off x="4412199" y="4407671"/>
            <a:ext cx="5627935" cy="22794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0C7B93-5D45-41D7-A96E-9208D70EF402}"/>
              </a:ext>
            </a:extLst>
          </p:cNvPr>
          <p:cNvSpPr txBox="1"/>
          <p:nvPr/>
        </p:nvSpPr>
        <p:spPr>
          <a:xfrm>
            <a:off x="2134107" y="5502730"/>
            <a:ext cx="4320927" cy="14773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Current context =Jan 2018</a:t>
            </a:r>
          </a:p>
          <a:p>
            <a:r>
              <a:rPr lang="en-GB" dirty="0"/>
              <a:t>First date in </a:t>
            </a:r>
            <a:r>
              <a:rPr lang="en-GB" dirty="0" err="1"/>
              <a:t>ctx</a:t>
            </a:r>
            <a:r>
              <a:rPr lang="en-GB" dirty="0"/>
              <a:t>= 1 Jan 2018 &gt; 15 Mar 2017</a:t>
            </a:r>
          </a:p>
          <a:p>
            <a:r>
              <a:rPr lang="en-GB" b="1" dirty="0"/>
              <a:t>STARTOFYEAR</a:t>
            </a:r>
            <a:r>
              <a:rPr lang="en-GB" dirty="0"/>
              <a:t>=16 Mar 2017</a:t>
            </a:r>
          </a:p>
          <a:p>
            <a:r>
              <a:rPr lang="en-GB" dirty="0"/>
              <a:t>Last date in </a:t>
            </a:r>
            <a:r>
              <a:rPr lang="en-GB" dirty="0" err="1"/>
              <a:t>ctx</a:t>
            </a:r>
            <a:r>
              <a:rPr lang="en-GB" dirty="0"/>
              <a:t>=31 Jan 2018 &lt; 15 Mar 2018</a:t>
            </a:r>
          </a:p>
          <a:p>
            <a:r>
              <a:rPr lang="en-GB" b="1" dirty="0"/>
              <a:t>ENDOFYEAR</a:t>
            </a:r>
            <a:r>
              <a:rPr lang="en-GB" dirty="0"/>
              <a:t>=15-Mar-2018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25D206-D6B5-440F-8432-160F57D60583}"/>
              </a:ext>
            </a:extLst>
          </p:cNvPr>
          <p:cNvCxnSpPr>
            <a:cxnSpLocks/>
          </p:cNvCxnSpPr>
          <p:nvPr/>
        </p:nvCxnSpPr>
        <p:spPr>
          <a:xfrm flipV="1">
            <a:off x="4294571" y="4521645"/>
            <a:ext cx="1697856" cy="93669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167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2371</TotalTime>
  <Words>615</Words>
  <Application>Microsoft Office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39</cp:revision>
  <dcterms:created xsi:type="dcterms:W3CDTF">2021-07-24T15:07:11Z</dcterms:created>
  <dcterms:modified xsi:type="dcterms:W3CDTF">2021-08-02T21:50:56Z</dcterms:modified>
</cp:coreProperties>
</file>