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008CC-3566-4382-8975-6613E4635F48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492E-88FF-4D7C-91C0-01748C3C9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8-sides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2492E-88FF-4D7C-91C0-01748C3C9A9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00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4-to-8-sides.png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2492E-88FF-4D7C-91C0-01748C3C9A9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8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4-to-8-sides-calculation.png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2492E-88FF-4D7C-91C0-01748C3C9A9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86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Summary-table.png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2492E-88FF-4D7C-91C0-01748C3C9A9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775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results-table.png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2492E-88FF-4D7C-91C0-01748C3C9A9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15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02C9-FF74-5634-CA6E-D7C28F85B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E00A4-3E2F-5169-CF85-4C3CB8085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DB13D-776A-0EA5-2A71-94B021D7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223D4-C26D-207A-DE70-8BB8CFBD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F86F-9E24-6B73-18E9-DB28D2E4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62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567E-4A20-16CA-0E2E-D5D64A01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4AF02-4A4C-603C-3832-59950D5F5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89C8-F176-AD1F-A5A2-8C625E30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DF60-5EDD-6073-DA84-E0841B09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E713-86D2-F1F9-6AB1-D2CE7A60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89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5A3A2-40AB-9258-14BF-2ADEEDB81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54D5B-9955-12EB-5333-79546497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3DD6A-31C4-BD05-6D8D-8F3EB0D7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ABCD-AC07-2CEC-F8E9-DEF14BDA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6B9B1-F529-9F78-4F5A-F59B4936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4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A4C3-8902-233F-5042-DA4D0137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C49B-67F7-5A9F-53B8-F624680C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40CB-51B4-88AC-2D1F-43A9E531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643B-1D44-EF9D-565D-982E3619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8F420-826E-678B-EA6B-DA880D14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50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5AA8-6053-D6ED-E99A-50EEFC7B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8865-F5FE-7979-5EC3-C19E9769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5F240-526D-238D-3A92-A3AD65EB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0B2C4-68BD-31FD-681E-00B7C5FA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2B21-F8FD-943F-7423-F9D178F9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13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8B47-5851-66CA-B2AA-2A672D8D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3E57-D60B-C0B6-4433-880A37001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D5A6-7ED4-B477-DC5F-C6884F0C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4352-1971-D971-C195-E215D617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0BBB1-A878-8DAE-8C7A-A2181FFB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B1D8-C466-588E-FBC2-AB3683D5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1178-8575-3B3D-1B5B-5D9099EC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F6B4-0EA8-93AE-8988-89258B101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2E8F0-0E75-887F-E0B2-F1F7DF3B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047A6-9B29-18B8-A5B6-0FE2677B1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E5289-A1CD-26B9-12FC-45AE49457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9E7B1-CFDC-15CB-E4E5-6FF80E6D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C9628-5A55-4E94-8A14-BA092512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EFF0E-60F4-73C6-89EB-03EB0A9D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33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0D0D-303B-2029-0682-BE4CBB61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BFD27-5B18-2F14-8F19-FC9598BF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B368C-7634-49C2-55F1-687DB05E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B2AC5-62E5-757F-38D1-318700DC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0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EFC0-86C5-8653-C52F-7598A19C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567B5-46B8-D531-F4E4-C6237CE0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45856-287C-DA18-9090-05FC14E0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55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F1A5-5EB4-FB2D-7530-298351BA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B3C5-1802-6911-CC7A-B8678BE6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95738-74ED-F843-A80E-09E6804A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E87E-198A-CF17-06F0-9CA665F1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D0D0A-6995-4AE2-E5F9-EDE69638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2E3E1-0E08-23EC-3987-55D84716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72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20C0-17EE-018A-9E52-42E28AC7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9593E-0735-A5C5-8EFD-0F015A001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01EB1-093B-F209-0E2C-0599BEAAF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29225-C0A7-9F99-46ED-FC5F2193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2AE6D-657D-B3C4-B2DE-31F5B41C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80B65-D425-F148-BB67-76523049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96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84062-1DBE-4FF6-BF40-01D274DF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1C569-BD92-03C3-D492-EF4B5F5B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8B0E-32EA-AF59-2C8C-75935F938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990E-5F94-82F2-EA71-E574C6717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250C-1239-0DF5-CC69-5D06A2279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7882-E059-D54B-15D6-B681E5711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A-A4F0-3765-9919-0D285A8D7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1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0D85FFD-1DD9-608D-37E0-377C7CD1C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68857"/>
              </p:ext>
            </p:extLst>
          </p:nvPr>
        </p:nvGraphicFramePr>
        <p:xfrm>
          <a:off x="852255" y="719666"/>
          <a:ext cx="10227077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844">
                  <a:extLst>
                    <a:ext uri="{9D8B030D-6E8A-4147-A177-3AD203B41FA5}">
                      <a16:colId xmlns:a16="http://schemas.microsoft.com/office/drawing/2014/main" val="1924429027"/>
                    </a:ext>
                  </a:extLst>
                </a:gridCol>
                <a:gridCol w="1499446">
                  <a:extLst>
                    <a:ext uri="{9D8B030D-6E8A-4147-A177-3AD203B41FA5}">
                      <a16:colId xmlns:a16="http://schemas.microsoft.com/office/drawing/2014/main" val="4144027158"/>
                    </a:ext>
                  </a:extLst>
                </a:gridCol>
                <a:gridCol w="2435405">
                  <a:extLst>
                    <a:ext uri="{9D8B030D-6E8A-4147-A177-3AD203B41FA5}">
                      <a16:colId xmlns:a16="http://schemas.microsoft.com/office/drawing/2014/main" val="581830581"/>
                    </a:ext>
                  </a:extLst>
                </a:gridCol>
                <a:gridCol w="2425346">
                  <a:extLst>
                    <a:ext uri="{9D8B030D-6E8A-4147-A177-3AD203B41FA5}">
                      <a16:colId xmlns:a16="http://schemas.microsoft.com/office/drawing/2014/main" val="3672749653"/>
                    </a:ext>
                  </a:extLst>
                </a:gridCol>
                <a:gridCol w="2523036">
                  <a:extLst>
                    <a:ext uri="{9D8B030D-6E8A-4147-A177-3AD203B41FA5}">
                      <a16:colId xmlns:a16="http://schemas.microsoft.com/office/drawing/2014/main" val="55154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Number</a:t>
                      </a:r>
                    </a:p>
                    <a:p>
                      <a:r>
                        <a:rPr lang="en-GB" dirty="0"/>
                        <a:t> of sides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Length of  one side </a:t>
                      </a:r>
                    </a:p>
                    <a:p>
                      <a:r>
                        <a:rPr lang="en-GB" dirty="0"/>
                        <a:t>of the regular polygon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Perimeter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Calculated PIE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63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1.414213562373095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5.656854249492381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2.8284271247461903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3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0.7653668647301797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6.122934917841437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3.0614674589207187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17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0.3901806440322566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6.242890304516106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3.121445152258053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0.19603428065912124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6.2730969810918795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3.1365484905459398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5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0.09813534865483604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6.280662313909507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3.1403311569547534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4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0.04908245704582458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6.282554501865547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3.1412772509327733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4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0.02454307657143985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6.283027602288603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3.1415138011443013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33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0.01227176929830895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6.283145880734184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3.141572940367092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41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0.00613591352593195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6.28317545055432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3.14158772527716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3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0.00306796037256953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6.2831828430224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3.1415914215112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198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30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8F535F7-87B7-4295-BEB7-CB8F9343B3A6}"/>
              </a:ext>
            </a:extLst>
          </p:cNvPr>
          <p:cNvSpPr/>
          <p:nvPr/>
        </p:nvSpPr>
        <p:spPr>
          <a:xfrm>
            <a:off x="2463282" y="1268962"/>
            <a:ext cx="2955023" cy="2777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D04DD4-3BCB-8399-B882-BD0E0BFFD40C}"/>
              </a:ext>
            </a:extLst>
          </p:cNvPr>
          <p:cNvSpPr/>
          <p:nvPr/>
        </p:nvSpPr>
        <p:spPr>
          <a:xfrm>
            <a:off x="2850204" y="1731523"/>
            <a:ext cx="2198451" cy="1809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01EEE5-A509-1FB3-40EA-F063365CB104}"/>
              </a:ext>
            </a:extLst>
          </p:cNvPr>
          <p:cNvSpPr/>
          <p:nvPr/>
        </p:nvSpPr>
        <p:spPr>
          <a:xfrm>
            <a:off x="7732448" y="1421362"/>
            <a:ext cx="2955023" cy="2777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D68B9F-5EB4-311A-7345-5C56B53AD089}"/>
              </a:ext>
            </a:extLst>
          </p:cNvPr>
          <p:cNvSpPr/>
          <p:nvPr/>
        </p:nvSpPr>
        <p:spPr>
          <a:xfrm>
            <a:off x="8119370" y="1883923"/>
            <a:ext cx="2198451" cy="1809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57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E9126-B0FF-956E-877E-1F45DB3A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098" y="1940701"/>
            <a:ext cx="3127804" cy="29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2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119CA2-E000-BC07-5EB0-BF3CA6E8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682" y="1809554"/>
            <a:ext cx="3292813" cy="30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5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3A49D5-1651-67A8-58CE-0BD2938A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85" y="1735492"/>
            <a:ext cx="3228830" cy="30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501EEE5-A509-1FB3-40EA-F063365CB104}"/>
              </a:ext>
            </a:extLst>
          </p:cNvPr>
          <p:cNvSpPr/>
          <p:nvPr/>
        </p:nvSpPr>
        <p:spPr>
          <a:xfrm>
            <a:off x="3664303" y="1440024"/>
            <a:ext cx="2955023" cy="2777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D68B9F-5EB4-311A-7345-5C56B53AD089}"/>
              </a:ext>
            </a:extLst>
          </p:cNvPr>
          <p:cNvSpPr/>
          <p:nvPr/>
        </p:nvSpPr>
        <p:spPr>
          <a:xfrm>
            <a:off x="4051225" y="1902585"/>
            <a:ext cx="2198451" cy="1809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86B7CD-3D23-1468-3EBC-BB738DD0866E}"/>
              </a:ext>
            </a:extLst>
          </p:cNvPr>
          <p:cNvCxnSpPr/>
          <p:nvPr/>
        </p:nvCxnSpPr>
        <p:spPr>
          <a:xfrm flipV="1">
            <a:off x="5113176" y="1902585"/>
            <a:ext cx="1136500" cy="924591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1E28D2-C03E-9341-47F7-AF36D9C599E7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5150450" y="2827176"/>
            <a:ext cx="1468876" cy="172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C9C3FC-1D92-E6B0-808B-71EED4EF9E1A}"/>
              </a:ext>
            </a:extLst>
          </p:cNvPr>
          <p:cNvCxnSpPr>
            <a:cxnSpLocks/>
          </p:cNvCxnSpPr>
          <p:nvPr/>
        </p:nvCxnSpPr>
        <p:spPr>
          <a:xfrm>
            <a:off x="5113176" y="2827176"/>
            <a:ext cx="1136500" cy="884754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772D2C-9AA9-76D8-FB7E-894BC0AB60C3}"/>
              </a:ext>
            </a:extLst>
          </p:cNvPr>
          <p:cNvSpPr txBox="1"/>
          <p:nvPr/>
        </p:nvSpPr>
        <p:spPr>
          <a:xfrm>
            <a:off x="5411808" y="1995548"/>
            <a:ext cx="2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A385D3-03CA-7727-E8FF-492262490D0F}"/>
              </a:ext>
            </a:extLst>
          </p:cNvPr>
          <p:cNvCxnSpPr/>
          <p:nvPr/>
        </p:nvCxnSpPr>
        <p:spPr>
          <a:xfrm>
            <a:off x="6737897" y="1902585"/>
            <a:ext cx="0" cy="904672"/>
          </a:xfrm>
          <a:prstGeom prst="straightConnector1">
            <a:avLst/>
          </a:prstGeom>
          <a:ln w="1905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E87A1F-C5C1-E648-0F0F-07B472F63F77}"/>
              </a:ext>
            </a:extLst>
          </p:cNvPr>
          <p:cNvSpPr txBox="1"/>
          <p:nvPr/>
        </p:nvSpPr>
        <p:spPr>
          <a:xfrm>
            <a:off x="6745313" y="2129524"/>
            <a:ext cx="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8129310-F5ED-4741-E55F-8F0FA77C6C3B}"/>
              </a:ext>
            </a:extLst>
          </p:cNvPr>
          <p:cNvSpPr/>
          <p:nvPr/>
        </p:nvSpPr>
        <p:spPr>
          <a:xfrm>
            <a:off x="5378902" y="2607013"/>
            <a:ext cx="104331" cy="447472"/>
          </a:xfrm>
          <a:custGeom>
            <a:avLst/>
            <a:gdLst>
              <a:gd name="connsiteX0" fmla="*/ 29677 w 104331"/>
              <a:gd name="connsiteY0" fmla="*/ 0 h 447472"/>
              <a:gd name="connsiteX1" fmla="*/ 49132 w 104331"/>
              <a:gd name="connsiteY1" fmla="*/ 48638 h 447472"/>
              <a:gd name="connsiteX2" fmla="*/ 78315 w 104331"/>
              <a:gd name="connsiteY2" fmla="*/ 68093 h 447472"/>
              <a:gd name="connsiteX3" fmla="*/ 97770 w 104331"/>
              <a:gd name="connsiteY3" fmla="*/ 126459 h 447472"/>
              <a:gd name="connsiteX4" fmla="*/ 49132 w 104331"/>
              <a:gd name="connsiteY4" fmla="*/ 379378 h 447472"/>
              <a:gd name="connsiteX5" fmla="*/ 19949 w 104331"/>
              <a:gd name="connsiteY5" fmla="*/ 389106 h 447472"/>
              <a:gd name="connsiteX6" fmla="*/ 494 w 104331"/>
              <a:gd name="connsiteY6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331" h="447472">
                <a:moveTo>
                  <a:pt x="29677" y="0"/>
                </a:moveTo>
                <a:cubicBezTo>
                  <a:pt x="36162" y="16213"/>
                  <a:pt x="38983" y="34429"/>
                  <a:pt x="49132" y="48638"/>
                </a:cubicBezTo>
                <a:cubicBezTo>
                  <a:pt x="55927" y="58151"/>
                  <a:pt x="72119" y="58179"/>
                  <a:pt x="78315" y="68093"/>
                </a:cubicBezTo>
                <a:cubicBezTo>
                  <a:pt x="89184" y="85483"/>
                  <a:pt x="97770" y="126459"/>
                  <a:pt x="97770" y="126459"/>
                </a:cubicBezTo>
                <a:cubicBezTo>
                  <a:pt x="91882" y="256013"/>
                  <a:pt x="137338" y="316374"/>
                  <a:pt x="49132" y="379378"/>
                </a:cubicBezTo>
                <a:cubicBezTo>
                  <a:pt x="40788" y="385338"/>
                  <a:pt x="29677" y="385863"/>
                  <a:pt x="19949" y="389106"/>
                </a:cubicBezTo>
                <a:cubicBezTo>
                  <a:pt x="-4902" y="426383"/>
                  <a:pt x="494" y="406598"/>
                  <a:pt x="494" y="4474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DBA574-E072-A4B1-8EFB-F8030264A96A}"/>
              </a:ext>
            </a:extLst>
          </p:cNvPr>
          <p:cNvSpPr txBox="1"/>
          <p:nvPr/>
        </p:nvSpPr>
        <p:spPr>
          <a:xfrm>
            <a:off x="4895747" y="2920139"/>
            <a:ext cx="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2533F7-0523-5E02-045A-7017CCD988C7}"/>
              </a:ext>
            </a:extLst>
          </p:cNvPr>
          <p:cNvCxnSpPr>
            <a:cxnSpLocks/>
          </p:cNvCxnSpPr>
          <p:nvPr/>
        </p:nvCxnSpPr>
        <p:spPr>
          <a:xfrm>
            <a:off x="4051225" y="4593910"/>
            <a:ext cx="2198451" cy="0"/>
          </a:xfrm>
          <a:prstGeom prst="straightConnector1">
            <a:avLst/>
          </a:prstGeom>
          <a:ln w="1905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8E867D-FC14-AF11-2B0E-6E916148EEA3}"/>
              </a:ext>
            </a:extLst>
          </p:cNvPr>
          <p:cNvSpPr txBox="1"/>
          <p:nvPr/>
        </p:nvSpPr>
        <p:spPr>
          <a:xfrm>
            <a:off x="4905821" y="4680062"/>
            <a:ext cx="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2F12C0-9004-9F7D-3F6A-63CD2A204ECA}"/>
                  </a:ext>
                </a:extLst>
              </p:cNvPr>
              <p:cNvSpPr txBox="1"/>
              <p:nvPr/>
            </p:nvSpPr>
            <p:spPr>
              <a:xfrm>
                <a:off x="3192759" y="5429154"/>
                <a:ext cx="6094378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𝑝𝑒𝑟𝑖𝑚𝑒𝑡𝑒𝑟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 ∗2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8∗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2F12C0-9004-9F7D-3F6A-63CD2A204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759" y="5429154"/>
                <a:ext cx="6094378" cy="6185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3D20A-7252-EDF2-91E0-3A9577A58F24}"/>
                  </a:ext>
                </a:extLst>
              </p:cNvPr>
              <p:cNvSpPr txBox="1"/>
              <p:nvPr/>
            </p:nvSpPr>
            <p:spPr>
              <a:xfrm>
                <a:off x="7817464" y="2498856"/>
                <a:ext cx="154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3D20A-7252-EDF2-91E0-3A9577A5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64" y="2498856"/>
                <a:ext cx="1546770" cy="276999"/>
              </a:xfrm>
              <a:prstGeom prst="rect">
                <a:avLst/>
              </a:prstGeom>
              <a:blipFill>
                <a:blip r:embed="rId3"/>
                <a:stretch>
                  <a:fillRect l="-9055" t="-28889" r="-2756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DF128-31B9-AA96-2CA6-DAAE13DA02E6}"/>
                  </a:ext>
                </a:extLst>
              </p:cNvPr>
              <p:cNvSpPr txBox="1"/>
              <p:nvPr/>
            </p:nvSpPr>
            <p:spPr>
              <a:xfrm>
                <a:off x="7817464" y="2979383"/>
                <a:ext cx="1064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DF128-31B9-AA96-2CA6-DAAE13DA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64" y="2979383"/>
                <a:ext cx="1064074" cy="276999"/>
              </a:xfrm>
              <a:prstGeom prst="rect">
                <a:avLst/>
              </a:prstGeom>
              <a:blipFill>
                <a:blip r:embed="rId4"/>
                <a:stretch>
                  <a:fillRect l="-4571" t="-4444" r="-228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1DB7D2-12EB-F36B-602C-0FFDF5B7AC43}"/>
                  </a:ext>
                </a:extLst>
              </p:cNvPr>
              <p:cNvSpPr txBox="1"/>
              <p:nvPr/>
            </p:nvSpPr>
            <p:spPr>
              <a:xfrm>
                <a:off x="7830747" y="3498982"/>
                <a:ext cx="797526" cy="526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1DB7D2-12EB-F36B-602C-0FFDF5B7A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747" y="3498982"/>
                <a:ext cx="797526" cy="526234"/>
              </a:xfrm>
              <a:prstGeom prst="rect">
                <a:avLst/>
              </a:prstGeom>
              <a:blipFill>
                <a:blip r:embed="rId5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A4BCC65-05DB-8B71-E97C-429057EE5B81}"/>
              </a:ext>
            </a:extLst>
          </p:cNvPr>
          <p:cNvSpPr txBox="1"/>
          <p:nvPr/>
        </p:nvSpPr>
        <p:spPr>
          <a:xfrm>
            <a:off x="5350318" y="3236058"/>
            <a:ext cx="2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348DCF-5D20-87B6-4D0B-A761826B4A1C}"/>
              </a:ext>
            </a:extLst>
          </p:cNvPr>
          <p:cNvCxnSpPr/>
          <p:nvPr/>
        </p:nvCxnSpPr>
        <p:spPr>
          <a:xfrm>
            <a:off x="6741006" y="2838750"/>
            <a:ext cx="0" cy="904672"/>
          </a:xfrm>
          <a:prstGeom prst="straightConnector1">
            <a:avLst/>
          </a:prstGeom>
          <a:ln w="1905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7EBFE5-E579-74F4-E9EC-6C1171E7A9D8}"/>
              </a:ext>
            </a:extLst>
          </p:cNvPr>
          <p:cNvSpPr txBox="1"/>
          <p:nvPr/>
        </p:nvSpPr>
        <p:spPr>
          <a:xfrm>
            <a:off x="6748422" y="3065689"/>
            <a:ext cx="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3646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501EEE5-A509-1FB3-40EA-F063365CB104}"/>
              </a:ext>
            </a:extLst>
          </p:cNvPr>
          <p:cNvSpPr/>
          <p:nvPr/>
        </p:nvSpPr>
        <p:spPr>
          <a:xfrm>
            <a:off x="681400" y="1440024"/>
            <a:ext cx="2955023" cy="2777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D68B9F-5EB4-311A-7345-5C56B53AD089}"/>
              </a:ext>
            </a:extLst>
          </p:cNvPr>
          <p:cNvSpPr/>
          <p:nvPr/>
        </p:nvSpPr>
        <p:spPr>
          <a:xfrm>
            <a:off x="1068322" y="1902585"/>
            <a:ext cx="2198451" cy="1809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86B7CD-3D23-1468-3EBC-BB738DD0866E}"/>
              </a:ext>
            </a:extLst>
          </p:cNvPr>
          <p:cNvCxnSpPr/>
          <p:nvPr/>
        </p:nvCxnSpPr>
        <p:spPr>
          <a:xfrm flipV="1">
            <a:off x="2130273" y="1902585"/>
            <a:ext cx="1136500" cy="924591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1E28D2-C03E-9341-47F7-AF36D9C599E7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2167547" y="2827176"/>
            <a:ext cx="1468876" cy="172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C9C3FC-1D92-E6B0-808B-71EED4EF9E1A}"/>
              </a:ext>
            </a:extLst>
          </p:cNvPr>
          <p:cNvCxnSpPr>
            <a:cxnSpLocks/>
          </p:cNvCxnSpPr>
          <p:nvPr/>
        </p:nvCxnSpPr>
        <p:spPr>
          <a:xfrm>
            <a:off x="2130273" y="2827176"/>
            <a:ext cx="1136500" cy="884754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772D2C-9AA9-76D8-FB7E-894BC0AB60C3}"/>
              </a:ext>
            </a:extLst>
          </p:cNvPr>
          <p:cNvSpPr txBox="1"/>
          <p:nvPr/>
        </p:nvSpPr>
        <p:spPr>
          <a:xfrm>
            <a:off x="2428905" y="1995548"/>
            <a:ext cx="2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A385D3-03CA-7727-E8FF-492262490D0F}"/>
              </a:ext>
            </a:extLst>
          </p:cNvPr>
          <p:cNvCxnSpPr/>
          <p:nvPr/>
        </p:nvCxnSpPr>
        <p:spPr>
          <a:xfrm>
            <a:off x="3754994" y="1902585"/>
            <a:ext cx="0" cy="904672"/>
          </a:xfrm>
          <a:prstGeom prst="straightConnector1">
            <a:avLst/>
          </a:prstGeom>
          <a:ln w="1905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E87A1F-C5C1-E648-0F0F-07B472F63F77}"/>
              </a:ext>
            </a:extLst>
          </p:cNvPr>
          <p:cNvSpPr txBox="1"/>
          <p:nvPr/>
        </p:nvSpPr>
        <p:spPr>
          <a:xfrm>
            <a:off x="3762410" y="2129524"/>
            <a:ext cx="76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1/2S</a:t>
            </a:r>
            <a:r>
              <a:rPr lang="en-GB" sz="1200" dirty="0"/>
              <a:t>0</a:t>
            </a:r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8129310-F5ED-4741-E55F-8F0FA77C6C3B}"/>
              </a:ext>
            </a:extLst>
          </p:cNvPr>
          <p:cNvSpPr/>
          <p:nvPr/>
        </p:nvSpPr>
        <p:spPr>
          <a:xfrm>
            <a:off x="2395999" y="2607013"/>
            <a:ext cx="104331" cy="447472"/>
          </a:xfrm>
          <a:custGeom>
            <a:avLst/>
            <a:gdLst>
              <a:gd name="connsiteX0" fmla="*/ 29677 w 104331"/>
              <a:gd name="connsiteY0" fmla="*/ 0 h 447472"/>
              <a:gd name="connsiteX1" fmla="*/ 49132 w 104331"/>
              <a:gd name="connsiteY1" fmla="*/ 48638 h 447472"/>
              <a:gd name="connsiteX2" fmla="*/ 78315 w 104331"/>
              <a:gd name="connsiteY2" fmla="*/ 68093 h 447472"/>
              <a:gd name="connsiteX3" fmla="*/ 97770 w 104331"/>
              <a:gd name="connsiteY3" fmla="*/ 126459 h 447472"/>
              <a:gd name="connsiteX4" fmla="*/ 49132 w 104331"/>
              <a:gd name="connsiteY4" fmla="*/ 379378 h 447472"/>
              <a:gd name="connsiteX5" fmla="*/ 19949 w 104331"/>
              <a:gd name="connsiteY5" fmla="*/ 389106 h 447472"/>
              <a:gd name="connsiteX6" fmla="*/ 494 w 104331"/>
              <a:gd name="connsiteY6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331" h="447472">
                <a:moveTo>
                  <a:pt x="29677" y="0"/>
                </a:moveTo>
                <a:cubicBezTo>
                  <a:pt x="36162" y="16213"/>
                  <a:pt x="38983" y="34429"/>
                  <a:pt x="49132" y="48638"/>
                </a:cubicBezTo>
                <a:cubicBezTo>
                  <a:pt x="55927" y="58151"/>
                  <a:pt x="72119" y="58179"/>
                  <a:pt x="78315" y="68093"/>
                </a:cubicBezTo>
                <a:cubicBezTo>
                  <a:pt x="89184" y="85483"/>
                  <a:pt x="97770" y="126459"/>
                  <a:pt x="97770" y="126459"/>
                </a:cubicBezTo>
                <a:cubicBezTo>
                  <a:pt x="91882" y="256013"/>
                  <a:pt x="137338" y="316374"/>
                  <a:pt x="49132" y="379378"/>
                </a:cubicBezTo>
                <a:cubicBezTo>
                  <a:pt x="40788" y="385338"/>
                  <a:pt x="29677" y="385863"/>
                  <a:pt x="19949" y="389106"/>
                </a:cubicBezTo>
                <a:cubicBezTo>
                  <a:pt x="-4902" y="426383"/>
                  <a:pt x="494" y="406598"/>
                  <a:pt x="494" y="4474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DBA574-E072-A4B1-8EFB-F8030264A96A}"/>
              </a:ext>
            </a:extLst>
          </p:cNvPr>
          <p:cNvSpPr txBox="1"/>
          <p:nvPr/>
        </p:nvSpPr>
        <p:spPr>
          <a:xfrm>
            <a:off x="1912844" y="2920139"/>
            <a:ext cx="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2533F7-0523-5E02-045A-7017CCD988C7}"/>
              </a:ext>
            </a:extLst>
          </p:cNvPr>
          <p:cNvCxnSpPr>
            <a:cxnSpLocks/>
          </p:cNvCxnSpPr>
          <p:nvPr/>
        </p:nvCxnSpPr>
        <p:spPr>
          <a:xfrm>
            <a:off x="1068322" y="4593910"/>
            <a:ext cx="2198451" cy="0"/>
          </a:xfrm>
          <a:prstGeom prst="straightConnector1">
            <a:avLst/>
          </a:prstGeom>
          <a:ln w="1905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8E867D-FC14-AF11-2B0E-6E916148EEA3}"/>
              </a:ext>
            </a:extLst>
          </p:cNvPr>
          <p:cNvSpPr txBox="1"/>
          <p:nvPr/>
        </p:nvSpPr>
        <p:spPr>
          <a:xfrm>
            <a:off x="1922919" y="4680062"/>
            <a:ext cx="57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sz="1200" dirty="0"/>
              <a:t>0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BCC65-05DB-8B71-E97C-429057EE5B81}"/>
              </a:ext>
            </a:extLst>
          </p:cNvPr>
          <p:cNvSpPr txBox="1"/>
          <p:nvPr/>
        </p:nvSpPr>
        <p:spPr>
          <a:xfrm>
            <a:off x="2367415" y="3236058"/>
            <a:ext cx="2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348DCF-5D20-87B6-4D0B-A761826B4A1C}"/>
              </a:ext>
            </a:extLst>
          </p:cNvPr>
          <p:cNvCxnSpPr/>
          <p:nvPr/>
        </p:nvCxnSpPr>
        <p:spPr>
          <a:xfrm>
            <a:off x="3758103" y="2838750"/>
            <a:ext cx="0" cy="904672"/>
          </a:xfrm>
          <a:prstGeom prst="straightConnector1">
            <a:avLst/>
          </a:prstGeom>
          <a:ln w="1905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7EBFE5-E579-74F4-E9EC-6C1171E7A9D8}"/>
              </a:ext>
            </a:extLst>
          </p:cNvPr>
          <p:cNvSpPr txBox="1"/>
          <p:nvPr/>
        </p:nvSpPr>
        <p:spPr>
          <a:xfrm>
            <a:off x="3765519" y="3065689"/>
            <a:ext cx="645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1/2S</a:t>
            </a:r>
            <a:r>
              <a:rPr lang="en-GB" sz="1200" dirty="0"/>
              <a:t>0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09FA15-CBB4-BA1B-2851-8FAC980E89F6}"/>
              </a:ext>
            </a:extLst>
          </p:cNvPr>
          <p:cNvSpPr/>
          <p:nvPr/>
        </p:nvSpPr>
        <p:spPr>
          <a:xfrm>
            <a:off x="7839282" y="1453884"/>
            <a:ext cx="2955023" cy="2777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4684D-FFC5-AC9B-E645-0C9F88AA6404}"/>
              </a:ext>
            </a:extLst>
          </p:cNvPr>
          <p:cNvSpPr/>
          <p:nvPr/>
        </p:nvSpPr>
        <p:spPr>
          <a:xfrm>
            <a:off x="8226204" y="1916445"/>
            <a:ext cx="2198451" cy="1809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7078E2-F498-5DCD-738D-0B6ED18C1A5E}"/>
              </a:ext>
            </a:extLst>
          </p:cNvPr>
          <p:cNvCxnSpPr/>
          <p:nvPr/>
        </p:nvCxnSpPr>
        <p:spPr>
          <a:xfrm flipV="1">
            <a:off x="9288155" y="1916445"/>
            <a:ext cx="1136500" cy="924591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FBF139-201A-F496-A756-83122BF0DD7F}"/>
              </a:ext>
            </a:extLst>
          </p:cNvPr>
          <p:cNvCxnSpPr>
            <a:cxnSpLocks/>
            <a:endCxn id="3" idx="6"/>
          </p:cNvCxnSpPr>
          <p:nvPr/>
        </p:nvCxnSpPr>
        <p:spPr>
          <a:xfrm>
            <a:off x="9325429" y="2841036"/>
            <a:ext cx="1468876" cy="172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FB47FA-4F86-E2DC-1349-1A82D74AF5F4}"/>
              </a:ext>
            </a:extLst>
          </p:cNvPr>
          <p:cNvCxnSpPr>
            <a:cxnSpLocks/>
          </p:cNvCxnSpPr>
          <p:nvPr/>
        </p:nvCxnSpPr>
        <p:spPr>
          <a:xfrm>
            <a:off x="9288155" y="2841036"/>
            <a:ext cx="1136500" cy="884754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A04313-6A02-5446-9404-C9E2E01FDF1F}"/>
              </a:ext>
            </a:extLst>
          </p:cNvPr>
          <p:cNvSpPr txBox="1"/>
          <p:nvPr/>
        </p:nvSpPr>
        <p:spPr>
          <a:xfrm>
            <a:off x="9586787" y="2009408"/>
            <a:ext cx="2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8ABC1C-75E3-C1CF-06D5-223882B0235D}"/>
              </a:ext>
            </a:extLst>
          </p:cNvPr>
          <p:cNvCxnSpPr>
            <a:cxnSpLocks/>
          </p:cNvCxnSpPr>
          <p:nvPr/>
        </p:nvCxnSpPr>
        <p:spPr>
          <a:xfrm>
            <a:off x="10682974" y="1764045"/>
            <a:ext cx="498253" cy="936165"/>
          </a:xfrm>
          <a:prstGeom prst="straightConnector1">
            <a:avLst/>
          </a:prstGeom>
          <a:ln w="1905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B83F838-FE7C-8439-9CFD-A468EFEB1F25}"/>
              </a:ext>
            </a:extLst>
          </p:cNvPr>
          <p:cNvSpPr/>
          <p:nvPr/>
        </p:nvSpPr>
        <p:spPr>
          <a:xfrm>
            <a:off x="9553881" y="2620873"/>
            <a:ext cx="104331" cy="447472"/>
          </a:xfrm>
          <a:custGeom>
            <a:avLst/>
            <a:gdLst>
              <a:gd name="connsiteX0" fmla="*/ 29677 w 104331"/>
              <a:gd name="connsiteY0" fmla="*/ 0 h 447472"/>
              <a:gd name="connsiteX1" fmla="*/ 49132 w 104331"/>
              <a:gd name="connsiteY1" fmla="*/ 48638 h 447472"/>
              <a:gd name="connsiteX2" fmla="*/ 78315 w 104331"/>
              <a:gd name="connsiteY2" fmla="*/ 68093 h 447472"/>
              <a:gd name="connsiteX3" fmla="*/ 97770 w 104331"/>
              <a:gd name="connsiteY3" fmla="*/ 126459 h 447472"/>
              <a:gd name="connsiteX4" fmla="*/ 49132 w 104331"/>
              <a:gd name="connsiteY4" fmla="*/ 379378 h 447472"/>
              <a:gd name="connsiteX5" fmla="*/ 19949 w 104331"/>
              <a:gd name="connsiteY5" fmla="*/ 389106 h 447472"/>
              <a:gd name="connsiteX6" fmla="*/ 494 w 104331"/>
              <a:gd name="connsiteY6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331" h="447472">
                <a:moveTo>
                  <a:pt x="29677" y="0"/>
                </a:moveTo>
                <a:cubicBezTo>
                  <a:pt x="36162" y="16213"/>
                  <a:pt x="38983" y="34429"/>
                  <a:pt x="49132" y="48638"/>
                </a:cubicBezTo>
                <a:cubicBezTo>
                  <a:pt x="55927" y="58151"/>
                  <a:pt x="72119" y="58179"/>
                  <a:pt x="78315" y="68093"/>
                </a:cubicBezTo>
                <a:cubicBezTo>
                  <a:pt x="89184" y="85483"/>
                  <a:pt x="97770" y="126459"/>
                  <a:pt x="97770" y="126459"/>
                </a:cubicBezTo>
                <a:cubicBezTo>
                  <a:pt x="91882" y="256013"/>
                  <a:pt x="137338" y="316374"/>
                  <a:pt x="49132" y="379378"/>
                </a:cubicBezTo>
                <a:cubicBezTo>
                  <a:pt x="40788" y="385338"/>
                  <a:pt x="29677" y="385863"/>
                  <a:pt x="19949" y="389106"/>
                </a:cubicBezTo>
                <a:cubicBezTo>
                  <a:pt x="-4902" y="426383"/>
                  <a:pt x="494" y="406598"/>
                  <a:pt x="494" y="4474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6A362-5EED-430C-BD4A-A6DE1F1F85C2}"/>
              </a:ext>
            </a:extLst>
          </p:cNvPr>
          <p:cNvSpPr txBox="1"/>
          <p:nvPr/>
        </p:nvSpPr>
        <p:spPr>
          <a:xfrm>
            <a:off x="9070726" y="2933999"/>
            <a:ext cx="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9DCD4-A8D2-A0E9-BD72-6D9BC0B81207}"/>
              </a:ext>
            </a:extLst>
          </p:cNvPr>
          <p:cNvSpPr txBox="1"/>
          <p:nvPr/>
        </p:nvSpPr>
        <p:spPr>
          <a:xfrm>
            <a:off x="9525297" y="3249918"/>
            <a:ext cx="2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7AC185-9FD7-5682-B161-96637B3D3B88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8226204" y="1453884"/>
            <a:ext cx="1090590" cy="4703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010DFA-150E-71AB-ECD0-BA456799B5EC}"/>
              </a:ext>
            </a:extLst>
          </p:cNvPr>
          <p:cNvCxnSpPr>
            <a:stCxn id="3" idx="0"/>
          </p:cNvCxnSpPr>
          <p:nvPr/>
        </p:nvCxnSpPr>
        <p:spPr>
          <a:xfrm>
            <a:off x="9316794" y="1453884"/>
            <a:ext cx="1107861" cy="4625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546094-1B9C-7142-8A66-E9CA41D5AB01}"/>
              </a:ext>
            </a:extLst>
          </p:cNvPr>
          <p:cNvCxnSpPr>
            <a:endCxn id="3" idx="2"/>
          </p:cNvCxnSpPr>
          <p:nvPr/>
        </p:nvCxnSpPr>
        <p:spPr>
          <a:xfrm flipH="1" flipV="1">
            <a:off x="7839282" y="2842756"/>
            <a:ext cx="386922" cy="8830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340A3E-3097-3609-C6CD-B76DBE614797}"/>
              </a:ext>
            </a:extLst>
          </p:cNvPr>
          <p:cNvCxnSpPr>
            <a:stCxn id="3" idx="2"/>
          </p:cNvCxnSpPr>
          <p:nvPr/>
        </p:nvCxnSpPr>
        <p:spPr>
          <a:xfrm flipV="1">
            <a:off x="7839282" y="1924279"/>
            <a:ext cx="386922" cy="918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A05934-4B92-BEC5-3EE0-58B6B9E421F5}"/>
              </a:ext>
            </a:extLst>
          </p:cNvPr>
          <p:cNvCxnSpPr>
            <a:endCxn id="3" idx="4"/>
          </p:cNvCxnSpPr>
          <p:nvPr/>
        </p:nvCxnSpPr>
        <p:spPr>
          <a:xfrm>
            <a:off x="8226204" y="3725790"/>
            <a:ext cx="1090590" cy="5058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1615CB-10F6-C054-64DB-6E0297751572}"/>
              </a:ext>
            </a:extLst>
          </p:cNvPr>
          <p:cNvCxnSpPr>
            <a:stCxn id="3" idx="4"/>
          </p:cNvCxnSpPr>
          <p:nvPr/>
        </p:nvCxnSpPr>
        <p:spPr>
          <a:xfrm flipV="1">
            <a:off x="9316794" y="3725790"/>
            <a:ext cx="1107861" cy="5058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CDF86F-C60E-9C1D-6030-C6424736239C}"/>
              </a:ext>
            </a:extLst>
          </p:cNvPr>
          <p:cNvCxnSpPr>
            <a:endCxn id="3" idx="6"/>
          </p:cNvCxnSpPr>
          <p:nvPr/>
        </p:nvCxnSpPr>
        <p:spPr>
          <a:xfrm flipV="1">
            <a:off x="10424655" y="2842756"/>
            <a:ext cx="369650" cy="8830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E258BC-D637-FE3C-FB3D-430E8F76C037}"/>
              </a:ext>
            </a:extLst>
          </p:cNvPr>
          <p:cNvCxnSpPr>
            <a:stCxn id="3" idx="6"/>
            <a:endCxn id="3" idx="7"/>
          </p:cNvCxnSpPr>
          <p:nvPr/>
        </p:nvCxnSpPr>
        <p:spPr>
          <a:xfrm flipH="1" flipV="1">
            <a:off x="10361552" y="1860675"/>
            <a:ext cx="432753" cy="9820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C4F3D0A-2B86-F465-8237-BDCB8459891C}"/>
              </a:ext>
            </a:extLst>
          </p:cNvPr>
          <p:cNvSpPr txBox="1"/>
          <p:nvPr/>
        </p:nvSpPr>
        <p:spPr>
          <a:xfrm>
            <a:off x="10875154" y="1897895"/>
            <a:ext cx="61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sz="1200" dirty="0"/>
              <a:t>1</a:t>
            </a:r>
            <a:endParaRPr lang="en-GB" dirty="0"/>
          </a:p>
        </p:txBody>
      </p:sp>
      <p:sp>
        <p:nvSpPr>
          <p:cNvPr id="56" name="Speech Bubble: Oval 55">
            <a:extLst>
              <a:ext uri="{FF2B5EF4-FFF2-40B4-BE49-F238E27FC236}">
                <a16:creationId xmlns:a16="http://schemas.microsoft.com/office/drawing/2014/main" id="{94D60C90-F6F4-8718-5448-CDD18E873667}"/>
              </a:ext>
            </a:extLst>
          </p:cNvPr>
          <p:cNvSpPr/>
          <p:nvPr/>
        </p:nvSpPr>
        <p:spPr>
          <a:xfrm>
            <a:off x="3754994" y="498764"/>
            <a:ext cx="2955023" cy="1025236"/>
          </a:xfrm>
          <a:prstGeom prst="wedgeEllipseCallout">
            <a:avLst>
              <a:gd name="adj1" fmla="val -53652"/>
              <a:gd name="adj2" fmla="val 72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 of side </a:t>
            </a:r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GB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" name="Speech Bubble: Oval 57">
            <a:extLst>
              <a:ext uri="{FF2B5EF4-FFF2-40B4-BE49-F238E27FC236}">
                <a16:creationId xmlns:a16="http://schemas.microsoft.com/office/drawing/2014/main" id="{618DA3B2-D637-C424-66E3-DA95A96EF88B}"/>
              </a:ext>
            </a:extLst>
          </p:cNvPr>
          <p:cNvSpPr/>
          <p:nvPr/>
        </p:nvSpPr>
        <p:spPr>
          <a:xfrm>
            <a:off x="4876801" y="4167444"/>
            <a:ext cx="3077888" cy="1025236"/>
          </a:xfrm>
          <a:prstGeom prst="wedgeEllipseCallout">
            <a:avLst>
              <a:gd name="adj1" fmla="val 62620"/>
              <a:gd name="adj2" fmla="val -64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Octagon of side </a:t>
            </a:r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GB" sz="1200" dirty="0">
                <a:solidFill>
                  <a:schemeClr val="bg1"/>
                </a:solidFill>
              </a:rPr>
              <a:t>1</a:t>
            </a:r>
            <a:endParaRPr lang="en-GB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4FFF4422-3164-3648-1F96-B50FD213575B}"/>
              </a:ext>
            </a:extLst>
          </p:cNvPr>
          <p:cNvSpPr/>
          <p:nvPr/>
        </p:nvSpPr>
        <p:spPr>
          <a:xfrm>
            <a:off x="5080000" y="2620873"/>
            <a:ext cx="1992830" cy="814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From 4 to 8 sides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8F4D3E-585F-69FB-EB64-D5D1AF208BB4}"/>
              </a:ext>
            </a:extLst>
          </p:cNvPr>
          <p:cNvSpPr txBox="1"/>
          <p:nvPr/>
        </p:nvSpPr>
        <p:spPr>
          <a:xfrm>
            <a:off x="2947386" y="5814874"/>
            <a:ext cx="682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we come up a formula that gives us the value </a:t>
            </a:r>
            <a:r>
              <a:rPr lang="en-GB"/>
              <a:t>of </a:t>
            </a:r>
            <a:r>
              <a:rPr lang="en-GB" b="1"/>
              <a:t>S</a:t>
            </a:r>
            <a:r>
              <a:rPr lang="en-GB" sz="1200" b="1"/>
              <a:t>1</a:t>
            </a:r>
            <a:r>
              <a:rPr lang="en-GB" sz="1200"/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 </a:t>
            </a:r>
            <a:r>
              <a:rPr lang="en-GB" b="1" dirty="0"/>
              <a:t>S</a:t>
            </a:r>
            <a:r>
              <a:rPr lang="en-GB" sz="1200" b="1" dirty="0"/>
              <a:t>0 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7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501EEE5-A509-1FB3-40EA-F063365CB104}"/>
              </a:ext>
            </a:extLst>
          </p:cNvPr>
          <p:cNvSpPr/>
          <p:nvPr/>
        </p:nvSpPr>
        <p:spPr>
          <a:xfrm>
            <a:off x="3934892" y="1337383"/>
            <a:ext cx="2955023" cy="2777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86B7CD-3D23-1468-3EBC-BB738DD0866E}"/>
              </a:ext>
            </a:extLst>
          </p:cNvPr>
          <p:cNvCxnSpPr>
            <a:cxnSpLocks/>
          </p:cNvCxnSpPr>
          <p:nvPr/>
        </p:nvCxnSpPr>
        <p:spPr>
          <a:xfrm flipV="1">
            <a:off x="5383765" y="1649969"/>
            <a:ext cx="982824" cy="1074566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1E28D2-C03E-9341-47F7-AF36D9C599E7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5421039" y="2724535"/>
            <a:ext cx="1468876" cy="172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C9C3FC-1D92-E6B0-808B-71EED4EF9E1A}"/>
              </a:ext>
            </a:extLst>
          </p:cNvPr>
          <p:cNvCxnSpPr>
            <a:cxnSpLocks/>
          </p:cNvCxnSpPr>
          <p:nvPr/>
        </p:nvCxnSpPr>
        <p:spPr>
          <a:xfrm>
            <a:off x="5383765" y="2724535"/>
            <a:ext cx="1054415" cy="1093726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772D2C-9AA9-76D8-FB7E-894BC0AB60C3}"/>
              </a:ext>
            </a:extLst>
          </p:cNvPr>
          <p:cNvSpPr txBox="1"/>
          <p:nvPr/>
        </p:nvSpPr>
        <p:spPr>
          <a:xfrm>
            <a:off x="5682397" y="1892908"/>
            <a:ext cx="30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A385D3-03CA-7727-E8FF-492262490D0F}"/>
              </a:ext>
            </a:extLst>
          </p:cNvPr>
          <p:cNvCxnSpPr>
            <a:cxnSpLocks/>
          </p:cNvCxnSpPr>
          <p:nvPr/>
        </p:nvCxnSpPr>
        <p:spPr>
          <a:xfrm>
            <a:off x="7344383" y="1649969"/>
            <a:ext cx="0" cy="1157288"/>
          </a:xfrm>
          <a:prstGeom prst="straightConnector1">
            <a:avLst/>
          </a:prstGeom>
          <a:ln w="1905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E87A1F-C5C1-E648-0F0F-07B472F63F77}"/>
              </a:ext>
            </a:extLst>
          </p:cNvPr>
          <p:cNvSpPr txBox="1"/>
          <p:nvPr/>
        </p:nvSpPr>
        <p:spPr>
          <a:xfrm>
            <a:off x="7344383" y="2170255"/>
            <a:ext cx="9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AB/2=S0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2533F7-0523-5E02-045A-7017CCD988C7}"/>
              </a:ext>
            </a:extLst>
          </p:cNvPr>
          <p:cNvCxnSpPr>
            <a:cxnSpLocks/>
          </p:cNvCxnSpPr>
          <p:nvPr/>
        </p:nvCxnSpPr>
        <p:spPr>
          <a:xfrm flipV="1">
            <a:off x="4051225" y="4591327"/>
            <a:ext cx="2955023" cy="2583"/>
          </a:xfrm>
          <a:prstGeom prst="straightConnector1">
            <a:avLst/>
          </a:prstGeom>
          <a:ln w="1905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8E867D-FC14-AF11-2B0E-6E916148EEA3}"/>
              </a:ext>
            </a:extLst>
          </p:cNvPr>
          <p:cNvSpPr txBox="1"/>
          <p:nvPr/>
        </p:nvSpPr>
        <p:spPr>
          <a:xfrm>
            <a:off x="5223126" y="4664931"/>
            <a:ext cx="38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sz="1200" dirty="0"/>
              <a:t>0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929CE1-40E7-905C-7A1A-D3E39826A34D}"/>
              </a:ext>
            </a:extLst>
          </p:cNvPr>
          <p:cNvCxnSpPr>
            <a:cxnSpLocks/>
          </p:cNvCxnSpPr>
          <p:nvPr/>
        </p:nvCxnSpPr>
        <p:spPr>
          <a:xfrm>
            <a:off x="6366589" y="1669129"/>
            <a:ext cx="0" cy="2129972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942F35-B65E-10B3-38FB-629AB70D7A8C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6366589" y="1669129"/>
            <a:ext cx="523326" cy="1057126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3C3D2A6-4D56-10C6-0EDA-A34B42953253}"/>
              </a:ext>
            </a:extLst>
          </p:cNvPr>
          <p:cNvSpPr/>
          <p:nvPr/>
        </p:nvSpPr>
        <p:spPr>
          <a:xfrm>
            <a:off x="5607698" y="2472612"/>
            <a:ext cx="111967" cy="251927"/>
          </a:xfrm>
          <a:custGeom>
            <a:avLst/>
            <a:gdLst>
              <a:gd name="connsiteX0" fmla="*/ 0 w 111967"/>
              <a:gd name="connsiteY0" fmla="*/ 0 h 251927"/>
              <a:gd name="connsiteX1" fmla="*/ 46653 w 111967"/>
              <a:gd name="connsiteY1" fmla="*/ 27992 h 251927"/>
              <a:gd name="connsiteX2" fmla="*/ 74645 w 111967"/>
              <a:gd name="connsiteY2" fmla="*/ 46653 h 251927"/>
              <a:gd name="connsiteX3" fmla="*/ 83975 w 111967"/>
              <a:gd name="connsiteY3" fmla="*/ 102637 h 251927"/>
              <a:gd name="connsiteX4" fmla="*/ 93306 w 111967"/>
              <a:gd name="connsiteY4" fmla="*/ 130629 h 251927"/>
              <a:gd name="connsiteX5" fmla="*/ 102637 w 111967"/>
              <a:gd name="connsiteY5" fmla="*/ 223935 h 251927"/>
              <a:gd name="connsiteX6" fmla="*/ 111967 w 111967"/>
              <a:gd name="connsiteY6" fmla="*/ 251927 h 25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67" h="251927">
                <a:moveTo>
                  <a:pt x="0" y="0"/>
                </a:moveTo>
                <a:cubicBezTo>
                  <a:pt x="15551" y="9331"/>
                  <a:pt x="31274" y="18380"/>
                  <a:pt x="46653" y="27992"/>
                </a:cubicBezTo>
                <a:cubicBezTo>
                  <a:pt x="56162" y="33935"/>
                  <a:pt x="69630" y="36623"/>
                  <a:pt x="74645" y="46653"/>
                </a:cubicBezTo>
                <a:cubicBezTo>
                  <a:pt x="83106" y="63574"/>
                  <a:pt x="79871" y="84169"/>
                  <a:pt x="83975" y="102637"/>
                </a:cubicBezTo>
                <a:cubicBezTo>
                  <a:pt x="86109" y="112238"/>
                  <a:pt x="90196" y="121298"/>
                  <a:pt x="93306" y="130629"/>
                </a:cubicBezTo>
                <a:cubicBezTo>
                  <a:pt x="96416" y="161731"/>
                  <a:pt x="97884" y="193041"/>
                  <a:pt x="102637" y="223935"/>
                </a:cubicBezTo>
                <a:cubicBezTo>
                  <a:pt x="104133" y="233656"/>
                  <a:pt x="111967" y="251927"/>
                  <a:pt x="111967" y="2519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E0128DA-1F57-CEA9-278F-86717B04D8CB}"/>
              </a:ext>
            </a:extLst>
          </p:cNvPr>
          <p:cNvSpPr/>
          <p:nvPr/>
        </p:nvSpPr>
        <p:spPr>
          <a:xfrm>
            <a:off x="5607698" y="2752531"/>
            <a:ext cx="179233" cy="195942"/>
          </a:xfrm>
          <a:custGeom>
            <a:avLst/>
            <a:gdLst>
              <a:gd name="connsiteX0" fmla="*/ 0 w 179233"/>
              <a:gd name="connsiteY0" fmla="*/ 195942 h 195942"/>
              <a:gd name="connsiteX1" fmla="*/ 149290 w 179233"/>
              <a:gd name="connsiteY1" fmla="*/ 177281 h 195942"/>
              <a:gd name="connsiteX2" fmla="*/ 167951 w 179233"/>
              <a:gd name="connsiteY2" fmla="*/ 139959 h 195942"/>
              <a:gd name="connsiteX3" fmla="*/ 177282 w 179233"/>
              <a:gd name="connsiteY3" fmla="*/ 0 h 1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233" h="195942">
                <a:moveTo>
                  <a:pt x="0" y="195942"/>
                </a:moveTo>
                <a:cubicBezTo>
                  <a:pt x="49763" y="189722"/>
                  <a:pt x="101713" y="193140"/>
                  <a:pt x="149290" y="177281"/>
                </a:cubicBezTo>
                <a:cubicBezTo>
                  <a:pt x="162485" y="172883"/>
                  <a:pt x="163067" y="152982"/>
                  <a:pt x="167951" y="139959"/>
                </a:cubicBezTo>
                <a:cubicBezTo>
                  <a:pt x="185580" y="92949"/>
                  <a:pt x="177282" y="52757"/>
                  <a:pt x="17728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62981-C0D9-C739-3545-2212057CD0BD}"/>
              </a:ext>
            </a:extLst>
          </p:cNvPr>
          <p:cNvSpPr txBox="1"/>
          <p:nvPr/>
        </p:nvSpPr>
        <p:spPr>
          <a:xfrm>
            <a:off x="6326614" y="1353104"/>
            <a:ext cx="30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574DE-A032-0797-FD85-545335D366BA}"/>
              </a:ext>
            </a:extLst>
          </p:cNvPr>
          <p:cNvSpPr txBox="1"/>
          <p:nvPr/>
        </p:nvSpPr>
        <p:spPr>
          <a:xfrm>
            <a:off x="6317360" y="2636809"/>
            <a:ext cx="30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046CE-B0CF-F78C-8083-1D0574E2C9DB}"/>
              </a:ext>
            </a:extLst>
          </p:cNvPr>
          <p:cNvSpPr txBox="1"/>
          <p:nvPr/>
        </p:nvSpPr>
        <p:spPr>
          <a:xfrm>
            <a:off x="5155333" y="2530289"/>
            <a:ext cx="30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43A6FE-8CB3-5955-5E16-AD8EAE79C347}"/>
              </a:ext>
            </a:extLst>
          </p:cNvPr>
          <p:cNvSpPr txBox="1"/>
          <p:nvPr/>
        </p:nvSpPr>
        <p:spPr>
          <a:xfrm>
            <a:off x="6893057" y="2567865"/>
            <a:ext cx="59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GB" sz="1200" dirty="0"/>
              <a:t>1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B4DC9-0C1E-D8B6-61A0-125402BF1C75}"/>
              </a:ext>
            </a:extLst>
          </p:cNvPr>
          <p:cNvSpPr txBox="1"/>
          <p:nvPr/>
        </p:nvSpPr>
        <p:spPr>
          <a:xfrm>
            <a:off x="409302" y="321090"/>
            <a:ext cx="35269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 </a:t>
            </a:r>
            <a:r>
              <a:rPr lang="en-GB" dirty="0"/>
              <a:t>is the radius </a:t>
            </a:r>
            <a:r>
              <a:rPr lang="en-GB" b="1" dirty="0"/>
              <a:t>r</a:t>
            </a:r>
          </a:p>
          <a:p>
            <a:endParaRPr lang="en-GB" b="1" dirty="0"/>
          </a:p>
          <a:p>
            <a:r>
              <a:rPr lang="en-GB" b="1" dirty="0"/>
              <a:t>AC=CB =r</a:t>
            </a:r>
          </a:p>
          <a:p>
            <a:endParaRPr lang="en-GB" b="1" dirty="0"/>
          </a:p>
          <a:p>
            <a:r>
              <a:rPr lang="en-GB" b="1" dirty="0"/>
              <a:t>AB</a:t>
            </a:r>
            <a:r>
              <a:rPr lang="en-GB" dirty="0"/>
              <a:t> is known from previous calculation and this is </a:t>
            </a:r>
            <a:r>
              <a:rPr lang="en-GB" b="1" dirty="0"/>
              <a:t>2S</a:t>
            </a:r>
            <a:r>
              <a:rPr lang="en-GB" sz="1200" b="1" dirty="0"/>
              <a:t>0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The segment </a:t>
            </a:r>
            <a:r>
              <a:rPr lang="en-GB" b="1" dirty="0"/>
              <a:t>CC</a:t>
            </a:r>
            <a:r>
              <a:rPr lang="en-GB" sz="1200" b="1" dirty="0"/>
              <a:t>1</a:t>
            </a:r>
            <a:r>
              <a:rPr lang="en-GB" sz="1200" dirty="0"/>
              <a:t>   </a:t>
            </a:r>
            <a:r>
              <a:rPr lang="en-GB" dirty="0"/>
              <a:t>bisects </a:t>
            </a:r>
            <a:r>
              <a:rPr lang="en-GB" b="1" dirty="0"/>
              <a:t>AB</a:t>
            </a:r>
          </a:p>
          <a:p>
            <a:endParaRPr lang="en-GB" b="1" dirty="0"/>
          </a:p>
          <a:p>
            <a:r>
              <a:rPr lang="en-GB" b="1" dirty="0"/>
              <a:t>CC</a:t>
            </a:r>
            <a:r>
              <a:rPr lang="en-GB" sz="1200" b="1" dirty="0"/>
              <a:t>1</a:t>
            </a:r>
            <a:r>
              <a:rPr lang="en-GB" b="1" dirty="0"/>
              <a:t>=r=AC=BC</a:t>
            </a:r>
          </a:p>
          <a:p>
            <a:endParaRPr lang="en-GB" b="1" dirty="0"/>
          </a:p>
          <a:p>
            <a:r>
              <a:rPr lang="en-GB" b="1" dirty="0"/>
              <a:t>What do we want to find?</a:t>
            </a:r>
          </a:p>
          <a:p>
            <a:r>
              <a:rPr lang="en-GB" dirty="0"/>
              <a:t>Find </a:t>
            </a:r>
            <a:r>
              <a:rPr lang="en-GB" b="1" dirty="0"/>
              <a:t>AC</a:t>
            </a:r>
            <a:r>
              <a:rPr lang="en-GB" sz="1200" b="1" dirty="0"/>
              <a:t>1 </a:t>
            </a:r>
            <a:r>
              <a:rPr lang="en-GB" dirty="0"/>
              <a:t>also denoted as</a:t>
            </a:r>
            <a:r>
              <a:rPr lang="en-GB" b="1" dirty="0"/>
              <a:t> 2S</a:t>
            </a:r>
            <a:r>
              <a:rPr lang="en-GB" sz="1200" b="1" dirty="0"/>
              <a:t>1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Why are we doing this?</a:t>
            </a:r>
          </a:p>
          <a:p>
            <a:r>
              <a:rPr lang="en-GB" dirty="0"/>
              <a:t>If we can find a formula that gives us </a:t>
            </a:r>
            <a:r>
              <a:rPr lang="en-GB" b="1" dirty="0"/>
              <a:t>AC</a:t>
            </a:r>
            <a:r>
              <a:rPr lang="en-GB" sz="1200" b="1" dirty="0"/>
              <a:t>1 </a:t>
            </a:r>
            <a:r>
              <a:rPr lang="en-GB" dirty="0"/>
              <a:t>from </a:t>
            </a:r>
            <a:r>
              <a:rPr lang="en-GB" b="1" dirty="0"/>
              <a:t>AB</a:t>
            </a:r>
            <a:r>
              <a:rPr lang="en-GB" dirty="0"/>
              <a:t> then we can recursively sub-divide </a:t>
            </a:r>
            <a:r>
              <a:rPr lang="en-GB" b="1" dirty="0"/>
              <a:t>AC</a:t>
            </a:r>
            <a:r>
              <a:rPr lang="en-GB" sz="1200" b="1" dirty="0"/>
              <a:t>1 </a:t>
            </a:r>
            <a:r>
              <a:rPr lang="en-GB" dirty="0"/>
              <a:t>into smaller segments.</a:t>
            </a:r>
          </a:p>
          <a:p>
            <a:endParaRPr lang="en-GB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7669634-7258-23AD-2A54-36EE58CC1DC8}"/>
              </a:ext>
            </a:extLst>
          </p:cNvPr>
          <p:cNvSpPr/>
          <p:nvPr/>
        </p:nvSpPr>
        <p:spPr>
          <a:xfrm>
            <a:off x="6152225" y="2557663"/>
            <a:ext cx="195309" cy="167782"/>
          </a:xfrm>
          <a:custGeom>
            <a:avLst/>
            <a:gdLst>
              <a:gd name="connsiteX0" fmla="*/ 0 w 195309"/>
              <a:gd name="connsiteY0" fmla="*/ 167782 h 167782"/>
              <a:gd name="connsiteX1" fmla="*/ 195309 w 195309"/>
              <a:gd name="connsiteY1" fmla="*/ 7984 h 16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309" h="167782">
                <a:moveTo>
                  <a:pt x="0" y="167782"/>
                </a:moveTo>
                <a:cubicBezTo>
                  <a:pt x="12325" y="-54064"/>
                  <a:pt x="-44470" y="7984"/>
                  <a:pt x="195309" y="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70EB2E6-A199-3FF0-9956-3DD4ACA8E755}"/>
              </a:ext>
            </a:extLst>
          </p:cNvPr>
          <p:cNvSpPr/>
          <p:nvPr/>
        </p:nvSpPr>
        <p:spPr>
          <a:xfrm>
            <a:off x="6374167" y="2449793"/>
            <a:ext cx="145124" cy="266774"/>
          </a:xfrm>
          <a:custGeom>
            <a:avLst/>
            <a:gdLst>
              <a:gd name="connsiteX0" fmla="*/ 0 w 145124"/>
              <a:gd name="connsiteY0" fmla="*/ 444 h 266774"/>
              <a:gd name="connsiteX1" fmla="*/ 142043 w 145124"/>
              <a:gd name="connsiteY1" fmla="*/ 9322 h 266774"/>
              <a:gd name="connsiteX2" fmla="*/ 124287 w 145124"/>
              <a:gd name="connsiteY2" fmla="*/ 44832 h 266774"/>
              <a:gd name="connsiteX3" fmla="*/ 124287 w 145124"/>
              <a:gd name="connsiteY3" fmla="*/ 266774 h 26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24" h="266774">
                <a:moveTo>
                  <a:pt x="0" y="444"/>
                </a:moveTo>
                <a:cubicBezTo>
                  <a:pt x="47348" y="3403"/>
                  <a:pt x="97367" y="-6634"/>
                  <a:pt x="142043" y="9322"/>
                </a:cubicBezTo>
                <a:cubicBezTo>
                  <a:pt x="154506" y="13773"/>
                  <a:pt x="125198" y="31629"/>
                  <a:pt x="124287" y="44832"/>
                </a:cubicBezTo>
                <a:cubicBezTo>
                  <a:pt x="119197" y="118637"/>
                  <a:pt x="124287" y="192793"/>
                  <a:pt x="124287" y="2667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1196C2-6A91-9F70-9FF4-CE82C11117B2}"/>
              </a:ext>
            </a:extLst>
          </p:cNvPr>
          <p:cNvSpPr txBox="1"/>
          <p:nvPr/>
        </p:nvSpPr>
        <p:spPr>
          <a:xfrm>
            <a:off x="6479014" y="3907774"/>
            <a:ext cx="30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B25DAB-63EB-F440-C9E6-27FC5EEC5EE1}"/>
                  </a:ext>
                </a:extLst>
              </p:cNvPr>
              <p:cNvSpPr txBox="1"/>
              <p:nvPr/>
            </p:nvSpPr>
            <p:spPr>
              <a:xfrm>
                <a:off x="8442664" y="1589227"/>
                <a:ext cx="18354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B25DAB-63EB-F440-C9E6-27FC5EEC5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4" y="1589227"/>
                <a:ext cx="1835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F0FC8E1-D89F-4706-BFAE-1D7794171CD3}"/>
              </a:ext>
            </a:extLst>
          </p:cNvPr>
          <p:cNvSpPr txBox="1"/>
          <p:nvPr/>
        </p:nvSpPr>
        <p:spPr>
          <a:xfrm>
            <a:off x="8175008" y="1135591"/>
            <a:ext cx="298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2.Using Pythagoras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D86895-59A1-163C-E02F-3806E71F7CF7}"/>
                  </a:ext>
                </a:extLst>
              </p:cNvPr>
              <p:cNvSpPr txBox="1"/>
              <p:nvPr/>
            </p:nvSpPr>
            <p:spPr>
              <a:xfrm>
                <a:off x="8442664" y="2008451"/>
                <a:ext cx="2281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D86895-59A1-163C-E02F-3806E71F7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4" y="2008451"/>
                <a:ext cx="22815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F70F6B8-510D-1351-C9BA-BCC03B3E14ED}"/>
                  </a:ext>
                </a:extLst>
              </p:cNvPr>
              <p:cNvSpPr txBox="1"/>
              <p:nvPr/>
            </p:nvSpPr>
            <p:spPr>
              <a:xfrm>
                <a:off x="8442664" y="3018886"/>
                <a:ext cx="228156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DC1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𝐶𝐷</m:t>
                    </m:r>
                  </m:oMath>
                </a14:m>
                <a:endParaRPr lang="en-GB" b="0" dirty="0"/>
              </a:p>
              <a:p>
                <a:endParaRPr lang="en-GB" dirty="0"/>
              </a:p>
              <a:p>
                <a:r>
                  <a:rPr lang="pt-BR" dirty="0"/>
                  <a:t>DC1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r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𝐶𝐷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F70F6B8-510D-1351-C9BA-BCC03B3E1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4" y="3018886"/>
                <a:ext cx="2281560" cy="1200329"/>
              </a:xfrm>
              <a:prstGeom prst="rect">
                <a:avLst/>
              </a:prstGeom>
              <a:blipFill>
                <a:blip r:embed="rId6"/>
                <a:stretch>
                  <a:fillRect l="-2406" t="-2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92B8ED-1201-1433-C9B7-1E812353C282}"/>
                  </a:ext>
                </a:extLst>
              </p:cNvPr>
              <p:cNvSpPr txBox="1"/>
              <p:nvPr/>
            </p:nvSpPr>
            <p:spPr>
              <a:xfrm>
                <a:off x="8451543" y="601496"/>
                <a:ext cx="2281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AD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S0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92B8ED-1201-1433-C9B7-1E812353C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543" y="601496"/>
                <a:ext cx="2281560" cy="369332"/>
              </a:xfrm>
              <a:prstGeom prst="rect">
                <a:avLst/>
              </a:prstGeom>
              <a:blipFill>
                <a:blip r:embed="rId7"/>
                <a:stretch>
                  <a:fillRect l="-2133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5592ABF9-5A43-DCCC-FA58-0619062DD127}"/>
              </a:ext>
            </a:extLst>
          </p:cNvPr>
          <p:cNvSpPr txBox="1"/>
          <p:nvPr/>
        </p:nvSpPr>
        <p:spPr>
          <a:xfrm>
            <a:off x="8175009" y="158549"/>
            <a:ext cx="298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1. D bisects AB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8B28B0-4B6B-2221-67F2-0BCEA1DFD3C4}"/>
              </a:ext>
            </a:extLst>
          </p:cNvPr>
          <p:cNvSpPr txBox="1"/>
          <p:nvPr/>
        </p:nvSpPr>
        <p:spPr>
          <a:xfrm>
            <a:off x="8211845" y="2724535"/>
            <a:ext cx="298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3.D splits the radius CC1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6FD3D5-4790-03BF-334E-1155D8CE1432}"/>
              </a:ext>
            </a:extLst>
          </p:cNvPr>
          <p:cNvSpPr txBox="1"/>
          <p:nvPr/>
        </p:nvSpPr>
        <p:spPr>
          <a:xfrm>
            <a:off x="8211844" y="4137691"/>
            <a:ext cx="377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4. Combining the above equations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EACF01-9977-1D7E-3F6A-E04B6B9750E8}"/>
                  </a:ext>
                </a:extLst>
              </p:cNvPr>
              <p:cNvSpPr txBox="1"/>
              <p:nvPr/>
            </p:nvSpPr>
            <p:spPr>
              <a:xfrm>
                <a:off x="8442663" y="5055494"/>
                <a:ext cx="2778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EACF01-9977-1D7E-3F6A-E04B6B975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3" y="5055494"/>
                <a:ext cx="27787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AFAC407-EFB2-5500-5ED1-F2DFF529ED01}"/>
                  </a:ext>
                </a:extLst>
              </p:cNvPr>
              <p:cNvSpPr txBox="1"/>
              <p:nvPr/>
            </p:nvSpPr>
            <p:spPr>
              <a:xfrm>
                <a:off x="8442664" y="5348422"/>
                <a:ext cx="2281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DC1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𝐶𝐷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AFAC407-EFB2-5500-5ED1-F2DFF529E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4" y="5348422"/>
                <a:ext cx="2281560" cy="369332"/>
              </a:xfrm>
              <a:prstGeom prst="rect">
                <a:avLst/>
              </a:prstGeom>
              <a:blipFill>
                <a:blip r:embed="rId9"/>
                <a:stretch>
                  <a:fillRect l="-2406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EB5227B-7C84-22F8-43B3-E3C1300992F2}"/>
                  </a:ext>
                </a:extLst>
              </p:cNvPr>
              <p:cNvSpPr txBox="1"/>
              <p:nvPr/>
            </p:nvSpPr>
            <p:spPr>
              <a:xfrm>
                <a:off x="8404932" y="5724678"/>
                <a:ext cx="35799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𝐷𝐶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EB5227B-7C84-22F8-43B3-E3C130099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932" y="5724678"/>
                <a:ext cx="3579922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F6883E-100C-9026-4C18-BDBC5995D3C0}"/>
                  </a:ext>
                </a:extLst>
              </p:cNvPr>
              <p:cNvSpPr txBox="1"/>
              <p:nvPr/>
            </p:nvSpPr>
            <p:spPr>
              <a:xfrm>
                <a:off x="8442663" y="4591327"/>
                <a:ext cx="2281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AD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S0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F6883E-100C-9026-4C18-BDBC5995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3" y="4591327"/>
                <a:ext cx="2281560" cy="369332"/>
              </a:xfrm>
              <a:prstGeom prst="rect">
                <a:avLst/>
              </a:prstGeom>
              <a:blipFill>
                <a:blip r:embed="rId11"/>
                <a:stretch>
                  <a:fillRect l="-2406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47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0D85FFD-1DD9-608D-37E0-377C7CD1C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24724"/>
              </p:ext>
            </p:extLst>
          </p:nvPr>
        </p:nvGraphicFramePr>
        <p:xfrm>
          <a:off x="852255" y="719666"/>
          <a:ext cx="1009391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97">
                  <a:extLst>
                    <a:ext uri="{9D8B030D-6E8A-4147-A177-3AD203B41FA5}">
                      <a16:colId xmlns:a16="http://schemas.microsoft.com/office/drawing/2014/main" val="1924429027"/>
                    </a:ext>
                  </a:extLst>
                </a:gridCol>
                <a:gridCol w="2095895">
                  <a:extLst>
                    <a:ext uri="{9D8B030D-6E8A-4147-A177-3AD203B41FA5}">
                      <a16:colId xmlns:a16="http://schemas.microsoft.com/office/drawing/2014/main" val="4144027158"/>
                    </a:ext>
                  </a:extLst>
                </a:gridCol>
                <a:gridCol w="2799371">
                  <a:extLst>
                    <a:ext uri="{9D8B030D-6E8A-4147-A177-3AD203B41FA5}">
                      <a16:colId xmlns:a16="http://schemas.microsoft.com/office/drawing/2014/main" val="581830581"/>
                    </a:ext>
                  </a:extLst>
                </a:gridCol>
                <a:gridCol w="3320247">
                  <a:extLst>
                    <a:ext uri="{9D8B030D-6E8A-4147-A177-3AD203B41FA5}">
                      <a16:colId xmlns:a16="http://schemas.microsoft.com/office/drawing/2014/main" val="367274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Number</a:t>
                      </a:r>
                    </a:p>
                    <a:p>
                      <a:r>
                        <a:rPr lang="en-GB" dirty="0"/>
                        <a:t> of sides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Length of  one side </a:t>
                      </a:r>
                    </a:p>
                    <a:p>
                      <a:r>
                        <a:rPr lang="en-GB" dirty="0"/>
                        <a:t>of the regular polygon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Perimeter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63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GB" sz="1200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4*S</a:t>
                      </a:r>
                      <a:r>
                        <a:rPr lang="en-GB" sz="1200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3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GB" sz="1200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8*S</a:t>
                      </a:r>
                      <a:r>
                        <a:rPr lang="en-GB" sz="1200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17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GB" sz="1200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16*S</a:t>
                      </a:r>
                      <a:r>
                        <a:rPr lang="en-GB" sz="1200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9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4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356</Words>
  <Application>Microsoft Office PowerPoint</Application>
  <PresentationFormat>Widescreen</PresentationFormat>
  <Paragraphs>148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59</cp:revision>
  <dcterms:created xsi:type="dcterms:W3CDTF">2022-09-14T06:55:06Z</dcterms:created>
  <dcterms:modified xsi:type="dcterms:W3CDTF">2022-09-18T22:41:53Z</dcterms:modified>
</cp:coreProperties>
</file>