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4B054-8828-487B-9576-6B6DBDCD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1" y="412397"/>
            <a:ext cx="10377996" cy="58005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2B1F4D-264A-4C74-842E-E051BE45D67E}"/>
              </a:ext>
            </a:extLst>
          </p:cNvPr>
          <p:cNvCxnSpPr>
            <a:cxnSpLocks/>
          </p:cNvCxnSpPr>
          <p:nvPr/>
        </p:nvCxnSpPr>
        <p:spPr>
          <a:xfrm>
            <a:off x="834501" y="6505115"/>
            <a:ext cx="301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8C950C-9510-4846-A98E-5BFAEAF82366}"/>
              </a:ext>
            </a:extLst>
          </p:cNvPr>
          <p:cNvSpPr txBox="1"/>
          <p:nvPr/>
        </p:nvSpPr>
        <p:spPr>
          <a:xfrm>
            <a:off x="3968319" y="6320449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Axis</a:t>
            </a:r>
            <a:r>
              <a:rPr lang="en-GB" dirty="0"/>
              <a:t>=</a:t>
            </a:r>
            <a:r>
              <a:rPr lang="en-GB" dirty="0" err="1"/>
              <a:t>MyCalendar</a:t>
            </a:r>
            <a:r>
              <a:rPr lang="en-GB" dirty="0"/>
              <a:t>[Date]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154A86-850B-47A6-A98F-18BBD0DCE13F}"/>
              </a:ext>
            </a:extLst>
          </p:cNvPr>
          <p:cNvCxnSpPr>
            <a:cxnSpLocks/>
          </p:cNvCxnSpPr>
          <p:nvPr/>
        </p:nvCxnSpPr>
        <p:spPr>
          <a:xfrm flipV="1">
            <a:off x="383219" y="3905486"/>
            <a:ext cx="0" cy="230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FD1C57-FFAD-4F6C-8635-E08FF78AF97D}"/>
              </a:ext>
            </a:extLst>
          </p:cNvPr>
          <p:cNvSpPr txBox="1"/>
          <p:nvPr/>
        </p:nvSpPr>
        <p:spPr>
          <a:xfrm rot="16200000">
            <a:off x="-1704931" y="2497688"/>
            <a:ext cx="457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Values</a:t>
            </a:r>
            <a:r>
              <a:rPr lang="en-GB" dirty="0"/>
              <a:t>=[Custom measure 10 Day Min Max]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4FAF4-92DF-451F-B367-150ABFB3062B}"/>
              </a:ext>
            </a:extLst>
          </p:cNvPr>
          <p:cNvSpPr txBox="1"/>
          <p:nvPr/>
        </p:nvSpPr>
        <p:spPr>
          <a:xfrm>
            <a:off x="5419818" y="460391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Slicer </a:t>
            </a:r>
            <a:r>
              <a:rPr lang="en-GB" dirty="0"/>
              <a:t>on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8E942-7AC7-43E5-BCDC-05E69CD62585}"/>
              </a:ext>
            </a:extLst>
          </p:cNvPr>
          <p:cNvSpPr txBox="1"/>
          <p:nvPr/>
        </p:nvSpPr>
        <p:spPr>
          <a:xfrm>
            <a:off x="4572000" y="2317918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0DA20-6E87-46F8-A35F-A0D8F60C7800}"/>
              </a:ext>
            </a:extLst>
          </p:cNvPr>
          <p:cNvSpPr txBox="1"/>
          <p:nvPr/>
        </p:nvSpPr>
        <p:spPr>
          <a:xfrm>
            <a:off x="6730753" y="2875001"/>
            <a:ext cx="37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bar represents the MAX-MIN of the daily sales in the last 10 days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89A04DC-E423-4EA2-AF6A-CDD01B48F863}"/>
              </a:ext>
            </a:extLst>
          </p:cNvPr>
          <p:cNvCxnSpPr>
            <a:cxnSpLocks/>
          </p:cNvCxnSpPr>
          <p:nvPr/>
        </p:nvCxnSpPr>
        <p:spPr>
          <a:xfrm rot="5400000">
            <a:off x="7352397" y="3649254"/>
            <a:ext cx="1035314" cy="594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3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71A35-307A-436D-A6D2-335C5CDB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10" y="318574"/>
            <a:ext cx="10795568" cy="606441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4DF685-5957-49C7-BECB-6B775C73AD76}"/>
              </a:ext>
            </a:extLst>
          </p:cNvPr>
          <p:cNvCxnSpPr>
            <a:cxnSpLocks/>
          </p:cNvCxnSpPr>
          <p:nvPr/>
        </p:nvCxnSpPr>
        <p:spPr>
          <a:xfrm>
            <a:off x="834501" y="6620525"/>
            <a:ext cx="301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A3C19B-1C6D-4732-811E-627EA2B935F1}"/>
              </a:ext>
            </a:extLst>
          </p:cNvPr>
          <p:cNvCxnSpPr>
            <a:cxnSpLocks/>
          </p:cNvCxnSpPr>
          <p:nvPr/>
        </p:nvCxnSpPr>
        <p:spPr>
          <a:xfrm flipV="1">
            <a:off x="383219" y="3905486"/>
            <a:ext cx="0" cy="230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67618E-9A64-45B7-9989-135FC4CA2E17}"/>
              </a:ext>
            </a:extLst>
          </p:cNvPr>
          <p:cNvSpPr txBox="1"/>
          <p:nvPr/>
        </p:nvSpPr>
        <p:spPr>
          <a:xfrm>
            <a:off x="5419818" y="460391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Slicer </a:t>
            </a:r>
            <a:r>
              <a:rPr lang="en-GB" dirty="0"/>
              <a:t>on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ACA4F-F290-4F12-BFD8-77DE25A473EC}"/>
              </a:ext>
            </a:extLst>
          </p:cNvPr>
          <p:cNvSpPr txBox="1"/>
          <p:nvPr/>
        </p:nvSpPr>
        <p:spPr>
          <a:xfrm>
            <a:off x="4572000" y="2317918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DA205-7EA3-4DE5-857F-FC7B3EEFC4F9}"/>
              </a:ext>
            </a:extLst>
          </p:cNvPr>
          <p:cNvSpPr txBox="1"/>
          <p:nvPr/>
        </p:nvSpPr>
        <p:spPr>
          <a:xfrm>
            <a:off x="6730753" y="2875001"/>
            <a:ext cx="37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bar represents AVERAGE of the daily sales in the last 10 days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4174272-0678-4CD8-96C5-C9F028A851DC}"/>
              </a:ext>
            </a:extLst>
          </p:cNvPr>
          <p:cNvCxnSpPr>
            <a:cxnSpLocks/>
          </p:cNvCxnSpPr>
          <p:nvPr/>
        </p:nvCxnSpPr>
        <p:spPr>
          <a:xfrm rot="5400000">
            <a:off x="7352397" y="3649254"/>
            <a:ext cx="1035314" cy="594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76EC3-88C9-45F9-AA36-6440D1647951}"/>
              </a:ext>
            </a:extLst>
          </p:cNvPr>
          <p:cNvSpPr txBox="1"/>
          <p:nvPr/>
        </p:nvSpPr>
        <p:spPr>
          <a:xfrm rot="16200000">
            <a:off x="-1678334" y="2317918"/>
            <a:ext cx="457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Values</a:t>
            </a:r>
            <a:r>
              <a:rPr lang="en-GB" dirty="0"/>
              <a:t>=[Custom measure </a:t>
            </a:r>
            <a:r>
              <a:rPr lang="en-GB" b="1" dirty="0">
                <a:effectLst/>
                <a:latin typeface="Arial" panose="020B0604020202020204" pitchFamily="34" charset="0"/>
              </a:rPr>
              <a:t>10 Day Average</a:t>
            </a:r>
            <a:r>
              <a:rPr lang="en-GB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482CE-793B-4E0E-921B-9CD9F28BB045}"/>
              </a:ext>
            </a:extLst>
          </p:cNvPr>
          <p:cNvSpPr txBox="1"/>
          <p:nvPr/>
        </p:nvSpPr>
        <p:spPr>
          <a:xfrm>
            <a:off x="3975395" y="6435859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Axis</a:t>
            </a:r>
            <a:r>
              <a:rPr lang="en-GB" dirty="0"/>
              <a:t>=</a:t>
            </a:r>
            <a:r>
              <a:rPr lang="en-GB" dirty="0" err="1"/>
              <a:t>MyCalendar</a:t>
            </a:r>
            <a:r>
              <a:rPr lang="en-GB" dirty="0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163761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A3385-D2A3-4538-A10E-5808A4D6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3" y="2164949"/>
            <a:ext cx="11029950" cy="219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8587A-9662-42D3-8A38-A5521AE6AA13}"/>
              </a:ext>
            </a:extLst>
          </p:cNvPr>
          <p:cNvSpPr txBox="1"/>
          <p:nvPr/>
        </p:nvSpPr>
        <p:spPr>
          <a:xfrm>
            <a:off x="509587" y="406950"/>
            <a:ext cx="432092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Group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 err="1"/>
              <a:t>WeekNumber</a:t>
            </a:r>
            <a:endParaRPr lang="en-GB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5F3DC-F06D-4207-BABA-7E9804D01FF2}"/>
              </a:ext>
            </a:extLst>
          </p:cNvPr>
          <p:cNvCxnSpPr>
            <a:cxnSpLocks/>
          </p:cNvCxnSpPr>
          <p:nvPr/>
        </p:nvCxnSpPr>
        <p:spPr>
          <a:xfrm>
            <a:off x="1257970" y="776282"/>
            <a:ext cx="0" cy="1505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C7214A-8633-47E2-BB77-E803DC97792D}"/>
              </a:ext>
            </a:extLst>
          </p:cNvPr>
          <p:cNvSpPr/>
          <p:nvPr/>
        </p:nvSpPr>
        <p:spPr>
          <a:xfrm>
            <a:off x="509587" y="2185987"/>
            <a:ext cx="1452378" cy="299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23F9-B6A3-4872-9B1F-8CD4C460C7B3}"/>
              </a:ext>
            </a:extLst>
          </p:cNvPr>
          <p:cNvSpPr/>
          <p:nvPr/>
        </p:nvSpPr>
        <p:spPr>
          <a:xfrm>
            <a:off x="6078243" y="2185987"/>
            <a:ext cx="1982677" cy="2997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E1FA75-AA46-49D0-B28A-1D60387C41E5}"/>
              </a:ext>
            </a:extLst>
          </p:cNvPr>
          <p:cNvSpPr/>
          <p:nvPr/>
        </p:nvSpPr>
        <p:spPr>
          <a:xfrm>
            <a:off x="8423426" y="2185987"/>
            <a:ext cx="2673659" cy="2997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2881B-B00C-4CF2-86FB-2479243B02A4}"/>
              </a:ext>
            </a:extLst>
          </p:cNvPr>
          <p:cNvSpPr txBox="1"/>
          <p:nvPr/>
        </p:nvSpPr>
        <p:spPr>
          <a:xfrm>
            <a:off x="5927093" y="376844"/>
            <a:ext cx="50069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FIRSTDATE </a:t>
            </a:r>
            <a:r>
              <a:rPr lang="en-GB" dirty="0"/>
              <a:t>and </a:t>
            </a:r>
            <a:r>
              <a:rPr lang="en-GB" b="1" dirty="0"/>
              <a:t>LASTDATE</a:t>
            </a:r>
            <a:r>
              <a:rPr lang="en-GB" dirty="0"/>
              <a:t> on </a:t>
            </a:r>
            <a:r>
              <a:rPr lang="en-GB" b="1" dirty="0"/>
              <a:t>DATEADD</a:t>
            </a:r>
            <a:r>
              <a:rPr lang="en-GB" dirty="0"/>
              <a:t>(+1 month)</a:t>
            </a:r>
            <a:endParaRPr lang="en-GB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04D17D-AA4F-4E7D-8917-AC7A3DFDBB77}"/>
              </a:ext>
            </a:extLst>
          </p:cNvPr>
          <p:cNvCxnSpPr>
            <a:cxnSpLocks/>
          </p:cNvCxnSpPr>
          <p:nvPr/>
        </p:nvCxnSpPr>
        <p:spPr>
          <a:xfrm>
            <a:off x="6444657" y="746176"/>
            <a:ext cx="0" cy="1505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61431-9501-49EE-B874-9706C83A0D32}"/>
              </a:ext>
            </a:extLst>
          </p:cNvPr>
          <p:cNvSpPr txBox="1"/>
          <p:nvPr/>
        </p:nvSpPr>
        <p:spPr>
          <a:xfrm>
            <a:off x="6710988" y="932405"/>
            <a:ext cx="615860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FIRSTDATE </a:t>
            </a:r>
            <a:r>
              <a:rPr lang="en-GB" dirty="0"/>
              <a:t>and </a:t>
            </a:r>
            <a:r>
              <a:rPr lang="en-GB" b="1" dirty="0"/>
              <a:t>LASTDATE</a:t>
            </a:r>
            <a:r>
              <a:rPr lang="en-GB" dirty="0"/>
              <a:t> on </a:t>
            </a:r>
            <a:r>
              <a:rPr lang="en-GB" b="1" dirty="0"/>
              <a:t>PARALLELPERIOD</a:t>
            </a:r>
            <a:r>
              <a:rPr lang="en-GB" dirty="0"/>
              <a:t>(+1 month)</a:t>
            </a:r>
            <a:endParaRPr lang="en-GB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AF0FAB-9C1E-495A-BCA3-CABA787B52F4}"/>
              </a:ext>
            </a:extLst>
          </p:cNvPr>
          <p:cNvCxnSpPr>
            <a:cxnSpLocks/>
          </p:cNvCxnSpPr>
          <p:nvPr/>
        </p:nvCxnSpPr>
        <p:spPr>
          <a:xfrm>
            <a:off x="9711638" y="1314347"/>
            <a:ext cx="0" cy="9371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94CFA-6D4E-405E-9196-AFBA1AC6C8D9}"/>
              </a:ext>
            </a:extLst>
          </p:cNvPr>
          <p:cNvSpPr/>
          <p:nvPr/>
        </p:nvSpPr>
        <p:spPr>
          <a:xfrm>
            <a:off x="6013211" y="2947388"/>
            <a:ext cx="5110508" cy="206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DB4293-1EA5-4A0D-85C0-B78289DA2E06}"/>
              </a:ext>
            </a:extLst>
          </p:cNvPr>
          <p:cNvSpPr txBox="1"/>
          <p:nvPr/>
        </p:nvSpPr>
        <p:spPr>
          <a:xfrm>
            <a:off x="509586" y="4789847"/>
            <a:ext cx="920205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outcome of </a:t>
            </a:r>
            <a:r>
              <a:rPr lang="en-GB" b="1" dirty="0"/>
              <a:t>DATEADD</a:t>
            </a:r>
            <a:r>
              <a:rPr lang="en-GB" dirty="0"/>
              <a:t> is restricted to the Week start and end (15 to 21 Feb)</a:t>
            </a:r>
          </a:p>
          <a:p>
            <a:r>
              <a:rPr lang="en-GB" dirty="0"/>
              <a:t>The outcome of </a:t>
            </a:r>
            <a:r>
              <a:rPr lang="en-GB" b="1" dirty="0"/>
              <a:t>PARALLELPERIOD</a:t>
            </a:r>
            <a:r>
              <a:rPr lang="en-GB" dirty="0"/>
              <a:t> stretches to all the dates available in that month (1 to </a:t>
            </a:r>
            <a:r>
              <a:rPr lang="en-GB"/>
              <a:t>25 Feb)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563A24-B82E-409D-A80D-5CA901FBC657}"/>
              </a:ext>
            </a:extLst>
          </p:cNvPr>
          <p:cNvCxnSpPr>
            <a:cxnSpLocks/>
          </p:cNvCxnSpPr>
          <p:nvPr/>
        </p:nvCxnSpPr>
        <p:spPr>
          <a:xfrm flipV="1">
            <a:off x="8177282" y="3062796"/>
            <a:ext cx="0" cy="1892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2243A-7975-4D2D-8B42-4B839834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0"/>
            <a:ext cx="11385713" cy="6428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C7D9A-A7D4-4D02-92C8-FC97C67A0892}"/>
              </a:ext>
            </a:extLst>
          </p:cNvPr>
          <p:cNvSpPr txBox="1"/>
          <p:nvPr/>
        </p:nvSpPr>
        <p:spPr>
          <a:xfrm>
            <a:off x="981346" y="4401665"/>
            <a:ext cx="30961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  <a:endParaRPr lang="en-GB" sz="1400" b="1" dirty="0"/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DE922-8D57-441D-8811-50A30068BB53}"/>
              </a:ext>
            </a:extLst>
          </p:cNvPr>
          <p:cNvSpPr txBox="1"/>
          <p:nvPr/>
        </p:nvSpPr>
        <p:spPr>
          <a:xfrm>
            <a:off x="5183223" y="4186221"/>
            <a:ext cx="309613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5171D-8190-4570-ABAE-5C18FC349247}"/>
              </a:ext>
            </a:extLst>
          </p:cNvPr>
          <p:cNvCxnSpPr>
            <a:cxnSpLocks/>
          </p:cNvCxnSpPr>
          <p:nvPr/>
        </p:nvCxnSpPr>
        <p:spPr>
          <a:xfrm flipV="1">
            <a:off x="2134411" y="3057217"/>
            <a:ext cx="0" cy="12709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E6EE7-FCEC-458E-9649-68734178C95E}"/>
              </a:ext>
            </a:extLst>
          </p:cNvPr>
          <p:cNvCxnSpPr>
            <a:cxnSpLocks/>
          </p:cNvCxnSpPr>
          <p:nvPr/>
        </p:nvCxnSpPr>
        <p:spPr>
          <a:xfrm flipV="1">
            <a:off x="5888427" y="2793505"/>
            <a:ext cx="0" cy="12709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A6A290-C34F-4129-84B2-0FCCDAFAB88A}"/>
              </a:ext>
            </a:extLst>
          </p:cNvPr>
          <p:cNvSpPr txBox="1"/>
          <p:nvPr/>
        </p:nvSpPr>
        <p:spPr>
          <a:xfrm>
            <a:off x="8685311" y="4186221"/>
            <a:ext cx="30961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/>
              <a:t>Financial Year</a:t>
            </a:r>
            <a:r>
              <a:rPr lang="en-GB" sz="1400" dirty="0"/>
              <a:t> column of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D903E9-C56F-475A-B318-561C3AC362FE}"/>
              </a:ext>
            </a:extLst>
          </p:cNvPr>
          <p:cNvCxnSpPr>
            <a:cxnSpLocks/>
          </p:cNvCxnSpPr>
          <p:nvPr/>
        </p:nvCxnSpPr>
        <p:spPr>
          <a:xfrm flipV="1">
            <a:off x="10108972" y="2211355"/>
            <a:ext cx="0" cy="18531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CA70-AD6C-4E99-801C-BF97EAA2D5A3}"/>
              </a:ext>
            </a:extLst>
          </p:cNvPr>
          <p:cNvSpPr/>
          <p:nvPr/>
        </p:nvSpPr>
        <p:spPr>
          <a:xfrm>
            <a:off x="3214769" y="1352347"/>
            <a:ext cx="862710" cy="24452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E3B9-5075-4EED-9EC1-C145643D2D8D}"/>
              </a:ext>
            </a:extLst>
          </p:cNvPr>
          <p:cNvSpPr/>
          <p:nvPr/>
        </p:nvSpPr>
        <p:spPr>
          <a:xfrm>
            <a:off x="7158135" y="1352347"/>
            <a:ext cx="862710" cy="15774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9AA60-B8EA-4B2D-88C1-E92869EFF364}"/>
              </a:ext>
            </a:extLst>
          </p:cNvPr>
          <p:cNvSpPr txBox="1"/>
          <p:nvPr/>
        </p:nvSpPr>
        <p:spPr>
          <a:xfrm>
            <a:off x="3993509" y="152954"/>
            <a:ext cx="3732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>
                <a:effectLst/>
                <a:latin typeface="Arial" panose="020B0604020202020204" pitchFamily="34" charset="0"/>
              </a:rPr>
              <a:t>% </a:t>
            </a:r>
            <a:r>
              <a:rPr lang="en-GB" sz="1400" b="1" dirty="0" err="1">
                <a:effectLst/>
                <a:latin typeface="Arial" panose="020B0604020202020204" pitchFamily="34" charset="0"/>
              </a:rPr>
              <a:t>OfAnnualSalesInPeriod</a:t>
            </a:r>
            <a:endParaRPr lang="en-GB" sz="14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A00C70A-1E24-44CA-A8CC-EF7224EB6792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713595" y="306843"/>
            <a:ext cx="279915" cy="104549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3DF1C4-13DE-4E80-9C7A-BD34B4113C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8414" y="662091"/>
            <a:ext cx="1025773" cy="48889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4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49FD4-FBDA-48F9-96F3-8B0120D3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438275"/>
            <a:ext cx="4762500" cy="398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EB9DFE-A66C-40C7-A9D6-EBA65CAC2636}"/>
              </a:ext>
            </a:extLst>
          </p:cNvPr>
          <p:cNvSpPr/>
          <p:nvPr/>
        </p:nvSpPr>
        <p:spPr>
          <a:xfrm>
            <a:off x="4316476" y="4443997"/>
            <a:ext cx="1533818" cy="2399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4C430-5556-40ED-B502-350AD8A7F4E3}"/>
              </a:ext>
            </a:extLst>
          </p:cNvPr>
          <p:cNvSpPr txBox="1"/>
          <p:nvPr/>
        </p:nvSpPr>
        <p:spPr>
          <a:xfrm>
            <a:off x="279926" y="3754570"/>
            <a:ext cx="3732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The financial year starts on </a:t>
            </a:r>
            <a:r>
              <a:rPr lang="en-GB" sz="1400" b="1" dirty="0"/>
              <a:t>July 1st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B1BF9DB-2311-4D15-A58A-22A70B278808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926914" y="3281477"/>
            <a:ext cx="500322" cy="2062061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25DC0D-0AAD-4E09-AAF9-527604FB8C09}"/>
              </a:ext>
            </a:extLst>
          </p:cNvPr>
          <p:cNvSpPr/>
          <p:nvPr/>
        </p:nvSpPr>
        <p:spPr>
          <a:xfrm>
            <a:off x="6074224" y="4689698"/>
            <a:ext cx="830429" cy="2399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A3B11-10B9-4C01-83F6-23A5C27095FD}"/>
              </a:ext>
            </a:extLst>
          </p:cNvPr>
          <p:cNvSpPr/>
          <p:nvPr/>
        </p:nvSpPr>
        <p:spPr>
          <a:xfrm>
            <a:off x="7119252" y="4666625"/>
            <a:ext cx="830429" cy="2399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04931-79E8-4C4F-9442-E340EB6C8EDA}"/>
              </a:ext>
            </a:extLst>
          </p:cNvPr>
          <p:cNvSpPr txBox="1"/>
          <p:nvPr/>
        </p:nvSpPr>
        <p:spPr>
          <a:xfrm>
            <a:off x="4963887" y="5810415"/>
            <a:ext cx="21553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STARTOFMONTH =&gt; </a:t>
            </a:r>
            <a:r>
              <a:rPr lang="en-GB" sz="1400" dirty="0"/>
              <a:t>1 Aug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4213-7563-42F4-9C5F-E2722D16A598}"/>
              </a:ext>
            </a:extLst>
          </p:cNvPr>
          <p:cNvSpPr txBox="1"/>
          <p:nvPr/>
        </p:nvSpPr>
        <p:spPr>
          <a:xfrm>
            <a:off x="7534466" y="5810415"/>
            <a:ext cx="23839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ENDOFMONTH=&gt; </a:t>
            </a:r>
            <a:r>
              <a:rPr lang="en-GB" sz="1400" dirty="0"/>
              <a:t>31 Aug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82A64D3-06FB-4B56-A4F8-464DBEEFD186}"/>
              </a:ext>
            </a:extLst>
          </p:cNvPr>
          <p:cNvCxnSpPr>
            <a:cxnSpLocks/>
          </p:cNvCxnSpPr>
          <p:nvPr/>
        </p:nvCxnSpPr>
        <p:spPr>
          <a:xfrm rot="5400000">
            <a:off x="5564783" y="5033486"/>
            <a:ext cx="903820" cy="65003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1E70D13-CAFA-43BC-8184-38BFFEA6B6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2201" y="4931437"/>
            <a:ext cx="903819" cy="85413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9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76DBA-D9AA-4979-B3C9-64FCD72F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0" y="60912"/>
            <a:ext cx="11380237" cy="6369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4AE95-82F6-4476-A94B-9152118D2E06}"/>
              </a:ext>
            </a:extLst>
          </p:cNvPr>
          <p:cNvSpPr txBox="1"/>
          <p:nvPr/>
        </p:nvSpPr>
        <p:spPr>
          <a:xfrm>
            <a:off x="8787948" y="3245621"/>
            <a:ext cx="30961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/>
              <a:t>Financial Year</a:t>
            </a:r>
            <a:r>
              <a:rPr lang="en-GB" sz="1400" dirty="0"/>
              <a:t> column of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362545-0DE3-4A2E-BC2D-9F4E1AC1A56B}"/>
              </a:ext>
            </a:extLst>
          </p:cNvPr>
          <p:cNvCxnSpPr>
            <a:cxnSpLocks/>
          </p:cNvCxnSpPr>
          <p:nvPr/>
        </p:nvCxnSpPr>
        <p:spPr>
          <a:xfrm flipV="1">
            <a:off x="10258262" y="1392481"/>
            <a:ext cx="0" cy="18531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4EAAFE-9C47-4478-98BA-78278FA8CE3F}"/>
              </a:ext>
            </a:extLst>
          </p:cNvPr>
          <p:cNvSpPr txBox="1"/>
          <p:nvPr/>
        </p:nvSpPr>
        <p:spPr>
          <a:xfrm>
            <a:off x="3957811" y="128246"/>
            <a:ext cx="30961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  <a:endParaRPr lang="en-GB" sz="1400" b="1" dirty="0"/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 </a:t>
            </a:r>
            <a:r>
              <a:rPr lang="en-GB" sz="1400" dirty="0"/>
              <a:t>table</a:t>
            </a:r>
            <a:endParaRPr lang="en-GB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5557FC-3E01-4CB1-BE6B-B2066BB2565C}"/>
              </a:ext>
            </a:extLst>
          </p:cNvPr>
          <p:cNvSpPr/>
          <p:nvPr/>
        </p:nvSpPr>
        <p:spPr>
          <a:xfrm>
            <a:off x="2127382" y="381964"/>
            <a:ext cx="1194318" cy="36022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6F0EF-C8F7-4690-A0E5-595C73204E4E}"/>
              </a:ext>
            </a:extLst>
          </p:cNvPr>
          <p:cNvSpPr txBox="1"/>
          <p:nvPr/>
        </p:nvSpPr>
        <p:spPr>
          <a:xfrm>
            <a:off x="3924750" y="2165162"/>
            <a:ext cx="37322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>
                <a:effectLst/>
                <a:latin typeface="Arial" panose="020B0604020202020204" pitchFamily="34" charset="0"/>
              </a:rPr>
              <a:t>% </a:t>
            </a:r>
            <a:r>
              <a:rPr lang="en-GB" sz="1400" b="1" dirty="0" err="1">
                <a:effectLst/>
                <a:latin typeface="Arial" panose="020B0604020202020204" pitchFamily="34" charset="0"/>
              </a:rPr>
              <a:t>OfAnnualSalesInPeriod</a:t>
            </a:r>
            <a:endParaRPr lang="en-GB" sz="14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0395A8-C9AD-4C05-A02E-8B5D31072C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45837" y="2319050"/>
            <a:ext cx="1222310" cy="6994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DDAFFF0-9B71-4D60-A6ED-DA021E3EF561}"/>
              </a:ext>
            </a:extLst>
          </p:cNvPr>
          <p:cNvCxnSpPr>
            <a:cxnSpLocks/>
          </p:cNvCxnSpPr>
          <p:nvPr/>
        </p:nvCxnSpPr>
        <p:spPr>
          <a:xfrm rot="5400000">
            <a:off x="4885058" y="3614132"/>
            <a:ext cx="2486053" cy="6416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EFB556-8D7E-44D0-8352-560FD95B6AEC}"/>
              </a:ext>
            </a:extLst>
          </p:cNvPr>
          <p:cNvSpPr/>
          <p:nvPr/>
        </p:nvSpPr>
        <p:spPr>
          <a:xfrm>
            <a:off x="1119673" y="1082679"/>
            <a:ext cx="947058" cy="8860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FFD5590-E550-45DF-A71E-9F717ADECA38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2066731" y="564156"/>
            <a:ext cx="2001416" cy="961564"/>
          </a:xfrm>
          <a:prstGeom prst="bentConnector3">
            <a:avLst>
              <a:gd name="adj1" fmla="val 8030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B34B8A-5715-4C8A-BC0A-7F8DEA23FE2B}"/>
              </a:ext>
            </a:extLst>
          </p:cNvPr>
          <p:cNvCxnSpPr>
            <a:cxnSpLocks/>
          </p:cNvCxnSpPr>
          <p:nvPr/>
        </p:nvCxnSpPr>
        <p:spPr>
          <a:xfrm>
            <a:off x="1144222" y="6689014"/>
            <a:ext cx="3018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59AA7D-C8B6-48DA-BA73-DAD5896A4E8E}"/>
              </a:ext>
            </a:extLst>
          </p:cNvPr>
          <p:cNvSpPr txBox="1"/>
          <p:nvPr/>
        </p:nvSpPr>
        <p:spPr>
          <a:xfrm>
            <a:off x="4805265" y="6417735"/>
            <a:ext cx="373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Axis</a:t>
            </a:r>
            <a:r>
              <a:rPr lang="en-GB" dirty="0"/>
              <a:t>=</a:t>
            </a:r>
            <a:r>
              <a:rPr lang="en-GB" dirty="0" err="1"/>
              <a:t>MyCalendar</a:t>
            </a:r>
            <a:r>
              <a:rPr lang="en-GB" dirty="0"/>
              <a:t>[</a:t>
            </a:r>
            <a:r>
              <a:rPr lang="en-GB" dirty="0" err="1"/>
              <a:t>FinancialMonth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98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042D-2946-4302-B8C4-C2DD74D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2168"/>
            <a:ext cx="8448675" cy="642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4623A-49A9-4A3C-B16B-24D20752747E}"/>
              </a:ext>
            </a:extLst>
          </p:cNvPr>
          <p:cNvSpPr txBox="1"/>
          <p:nvPr/>
        </p:nvSpPr>
        <p:spPr>
          <a:xfrm>
            <a:off x="150922" y="1704512"/>
            <a:ext cx="3719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Visual hierarchy using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Financial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Day</a:t>
            </a:r>
            <a:r>
              <a:rPr lang="en-GB" sz="1400" b="1" dirty="0"/>
              <a:t> </a:t>
            </a:r>
          </a:p>
          <a:p>
            <a:r>
              <a:rPr lang="en-GB" sz="1400" dirty="0"/>
              <a:t>columns of the</a:t>
            </a:r>
            <a:r>
              <a:rPr lang="en-GB" sz="1400" b="1" dirty="0"/>
              <a:t>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304A7-81AE-49CB-B893-5BC51D1E6A3B}"/>
              </a:ext>
            </a:extLst>
          </p:cNvPr>
          <p:cNvSpPr/>
          <p:nvPr/>
        </p:nvSpPr>
        <p:spPr>
          <a:xfrm>
            <a:off x="2583401" y="1091954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15183B1-AE20-4175-B2E0-2E5FAC44CF02}"/>
              </a:ext>
            </a:extLst>
          </p:cNvPr>
          <p:cNvCxnSpPr>
            <a:endCxn id="6" idx="1"/>
          </p:cNvCxnSpPr>
          <p:nvPr/>
        </p:nvCxnSpPr>
        <p:spPr>
          <a:xfrm flipV="1">
            <a:off x="816746" y="1296141"/>
            <a:ext cx="1766655" cy="674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10C81-B62C-4D6F-BF9A-6C3DBF9A9786}"/>
              </a:ext>
            </a:extLst>
          </p:cNvPr>
          <p:cNvSpPr txBox="1"/>
          <p:nvPr/>
        </p:nvSpPr>
        <p:spPr>
          <a:xfrm>
            <a:off x="8018018" y="1633492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 </a:t>
            </a:r>
            <a:r>
              <a:rPr lang="en-GB" sz="1400" b="1" dirty="0" err="1"/>
              <a:t>TotalSalesInLastYearPeriodUsingMyCalendar</a:t>
            </a:r>
            <a:r>
              <a:rPr lang="en-GB" sz="1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6A19C-2C80-4051-9114-5F2B0EE934AD}"/>
              </a:ext>
            </a:extLst>
          </p:cNvPr>
          <p:cNvSpPr/>
          <p:nvPr/>
        </p:nvSpPr>
        <p:spPr>
          <a:xfrm>
            <a:off x="5558900" y="489752"/>
            <a:ext cx="1624614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7228848-5E7B-4A83-9452-1F1D79DD40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7183515" y="693940"/>
            <a:ext cx="2262327" cy="12011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EFB6B-43B3-4C96-915E-24E4137A583A}"/>
              </a:ext>
            </a:extLst>
          </p:cNvPr>
          <p:cNvSpPr/>
          <p:nvPr/>
        </p:nvSpPr>
        <p:spPr>
          <a:xfrm>
            <a:off x="5808954" y="5178642"/>
            <a:ext cx="1624615" cy="1479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C2108-9312-4C30-A853-6407CEFC73A0}"/>
              </a:ext>
            </a:extLst>
          </p:cNvPr>
          <p:cNvSpPr/>
          <p:nvPr/>
        </p:nvSpPr>
        <p:spPr>
          <a:xfrm>
            <a:off x="3098307" y="2795643"/>
            <a:ext cx="2639582" cy="1783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F98931-E228-4CF2-B525-38CE603C8BAF}"/>
              </a:ext>
            </a:extLst>
          </p:cNvPr>
          <p:cNvCxnSpPr/>
          <p:nvPr/>
        </p:nvCxnSpPr>
        <p:spPr>
          <a:xfrm>
            <a:off x="4421080" y="2874063"/>
            <a:ext cx="1544714" cy="2350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4B1725-B083-40A4-A6D8-96334C3AE366}"/>
              </a:ext>
            </a:extLst>
          </p:cNvPr>
          <p:cNvSpPr txBox="1"/>
          <p:nvPr/>
        </p:nvSpPr>
        <p:spPr>
          <a:xfrm>
            <a:off x="7796076" y="5057404"/>
            <a:ext cx="371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How do we know this DAX measure works?</a:t>
            </a:r>
          </a:p>
          <a:p>
            <a:r>
              <a:rPr lang="en-GB" sz="1400" dirty="0"/>
              <a:t>The sales for a period in 2020 matches the previous years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4664C-561E-47A5-8BCF-A54361D43948}"/>
              </a:ext>
            </a:extLst>
          </p:cNvPr>
          <p:cNvSpPr txBox="1"/>
          <p:nvPr/>
        </p:nvSpPr>
        <p:spPr>
          <a:xfrm>
            <a:off x="8000309" y="116954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 measure</a:t>
            </a:r>
            <a:br>
              <a:rPr lang="en-GB" sz="1400" dirty="0"/>
            </a:b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301782-A32B-454C-8743-0BB173026C4F}"/>
              </a:ext>
            </a:extLst>
          </p:cNvPr>
          <p:cNvSpPr/>
          <p:nvPr/>
        </p:nvSpPr>
        <p:spPr>
          <a:xfrm>
            <a:off x="3902477" y="489752"/>
            <a:ext cx="1228816" cy="408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850DF8-B6EA-4066-971D-906BBE03F5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31293" y="115674"/>
            <a:ext cx="2965144" cy="429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DFDA18-B759-4D4C-87A7-F4AB5D1FB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825"/>
            <a:ext cx="1179195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EBF71-0521-4A29-B37C-ED6C4F165DBE}"/>
              </a:ext>
            </a:extLst>
          </p:cNvPr>
          <p:cNvSpPr txBox="1"/>
          <p:nvPr/>
        </p:nvSpPr>
        <p:spPr>
          <a:xfrm>
            <a:off x="284086" y="292963"/>
            <a:ext cx="4385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TotalSalesInPeriodUsingMyCalendar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TotalSalesInLastYearPeriodUsingMyCalendar</a:t>
            </a:r>
            <a:endParaRPr lang="en-GB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6AA47-3391-449D-BAE8-22B4E7942C7C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09FFC-B908-46FD-A4E3-464BA4076455}"/>
              </a:ext>
            </a:extLst>
          </p:cNvPr>
          <p:cNvSpPr txBox="1"/>
          <p:nvPr/>
        </p:nvSpPr>
        <p:spPr>
          <a:xfrm>
            <a:off x="6361464" y="427607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5EFE0-E470-46F3-88E4-87868A4E08B7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C3B920-0A1B-4802-B17B-69A55E3659E0}"/>
              </a:ext>
            </a:extLst>
          </p:cNvPr>
          <p:cNvSpPr txBox="1"/>
          <p:nvPr/>
        </p:nvSpPr>
        <p:spPr>
          <a:xfrm>
            <a:off x="7591886" y="1627572"/>
            <a:ext cx="4286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TotalSalesInLastYearPeriodUsingMyCalendar</a:t>
            </a:r>
            <a:endParaRPr lang="en-GB" sz="1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2D1DC-41AD-42D7-92A5-84C8DCC15FD6}"/>
              </a:ext>
            </a:extLst>
          </p:cNvPr>
          <p:cNvCxnSpPr>
            <a:cxnSpLocks/>
          </p:cNvCxnSpPr>
          <p:nvPr/>
        </p:nvCxnSpPr>
        <p:spPr>
          <a:xfrm flipH="1">
            <a:off x="9232777" y="1815466"/>
            <a:ext cx="1" cy="2436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8E9AF9-75CF-4129-BFEE-2A5A5A8A00AA}"/>
              </a:ext>
            </a:extLst>
          </p:cNvPr>
          <p:cNvSpPr txBox="1"/>
          <p:nvPr/>
        </p:nvSpPr>
        <p:spPr>
          <a:xfrm>
            <a:off x="5382827" y="2039075"/>
            <a:ext cx="377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Measure </a:t>
            </a:r>
            <a:r>
              <a:rPr lang="en-GB" sz="1400" b="1" dirty="0" err="1"/>
              <a:t>TotalSalesInPeriodUsingMyCalendar</a:t>
            </a:r>
            <a:endParaRPr lang="en-GB" sz="1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D2B14-AE7E-4A45-A588-803465360B12}"/>
              </a:ext>
            </a:extLst>
          </p:cNvPr>
          <p:cNvCxnSpPr>
            <a:cxnSpLocks/>
          </p:cNvCxnSpPr>
          <p:nvPr/>
        </p:nvCxnSpPr>
        <p:spPr>
          <a:xfrm flipH="1">
            <a:off x="6880198" y="2346852"/>
            <a:ext cx="1" cy="1364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907B3-398F-42BC-BE78-8271F162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7625"/>
            <a:ext cx="11963400" cy="676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23CFB-B36B-4BB9-B8A6-7B8E9B7D6A84}"/>
              </a:ext>
            </a:extLst>
          </p:cNvPr>
          <p:cNvSpPr txBox="1"/>
          <p:nvPr/>
        </p:nvSpPr>
        <p:spPr>
          <a:xfrm>
            <a:off x="6096000" y="411335"/>
            <a:ext cx="299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Slicer</a:t>
            </a:r>
          </a:p>
          <a:p>
            <a:r>
              <a:rPr lang="en-GB" sz="1400" dirty="0"/>
              <a:t>Financial Year column of </a:t>
            </a:r>
            <a:r>
              <a:rPr lang="en-GB" sz="1400" b="1" dirty="0" err="1"/>
              <a:t>MyCalendar</a:t>
            </a:r>
            <a:endParaRPr lang="en-GB" sz="1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B5528F-FE4A-4092-A0AC-C9243E94392B}"/>
              </a:ext>
            </a:extLst>
          </p:cNvPr>
          <p:cNvCxnSpPr>
            <a:cxnSpLocks/>
          </p:cNvCxnSpPr>
          <p:nvPr/>
        </p:nvCxnSpPr>
        <p:spPr>
          <a:xfrm flipV="1">
            <a:off x="7618520" y="292963"/>
            <a:ext cx="1853954" cy="396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3823DC-FEB2-4C8D-9389-AC33C4293EFD}"/>
              </a:ext>
            </a:extLst>
          </p:cNvPr>
          <p:cNvSpPr txBox="1"/>
          <p:nvPr/>
        </p:nvSpPr>
        <p:spPr>
          <a:xfrm>
            <a:off x="284086" y="292963"/>
            <a:ext cx="519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Clustered column chart</a:t>
            </a:r>
          </a:p>
          <a:p>
            <a:r>
              <a:rPr lang="en-GB" sz="1400" b="1" dirty="0"/>
              <a:t>X-axis</a:t>
            </a:r>
            <a:r>
              <a:rPr lang="en-GB" sz="1400" dirty="0"/>
              <a:t> =&gt;  Financial Month column of </a:t>
            </a:r>
            <a:r>
              <a:rPr lang="en-GB" sz="1400" b="1" dirty="0" err="1"/>
              <a:t>MyCalendar</a:t>
            </a:r>
            <a:endParaRPr lang="en-GB" sz="1400" b="1" dirty="0"/>
          </a:p>
          <a:p>
            <a:r>
              <a:rPr lang="en-GB" sz="1400" b="1" dirty="0"/>
              <a:t>Values</a:t>
            </a:r>
            <a:r>
              <a:rPr lang="en-GB" sz="1400" dirty="0"/>
              <a:t> =&gt; Custom measure </a:t>
            </a:r>
            <a:r>
              <a:rPr lang="en-GB" sz="1400" b="1" dirty="0" err="1"/>
              <a:t>MonthOnMonthChangeInSales</a:t>
            </a:r>
            <a:endParaRPr lang="en-GB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25413-8A3E-40A3-B89E-DC0A42CBBBD6}"/>
              </a:ext>
            </a:extLst>
          </p:cNvPr>
          <p:cNvCxnSpPr>
            <a:cxnSpLocks/>
          </p:cNvCxnSpPr>
          <p:nvPr/>
        </p:nvCxnSpPr>
        <p:spPr>
          <a:xfrm>
            <a:off x="3524435" y="877738"/>
            <a:ext cx="3203960" cy="888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B9B4F-27CE-4A26-A25B-81A3619F9E6D}"/>
              </a:ext>
            </a:extLst>
          </p:cNvPr>
          <p:cNvCxnSpPr>
            <a:cxnSpLocks/>
          </p:cNvCxnSpPr>
          <p:nvPr/>
        </p:nvCxnSpPr>
        <p:spPr>
          <a:xfrm flipH="1" flipV="1">
            <a:off x="6728395" y="5091705"/>
            <a:ext cx="1225997" cy="332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1264D5-0FCB-4813-92CF-124F432B4295}"/>
              </a:ext>
            </a:extLst>
          </p:cNvPr>
          <p:cNvSpPr txBox="1"/>
          <p:nvPr/>
        </p:nvSpPr>
        <p:spPr>
          <a:xfrm>
            <a:off x="8105313" y="5184559"/>
            <a:ext cx="19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drop in monthly sales from Dec to January</a:t>
            </a:r>
          </a:p>
        </p:txBody>
      </p:sp>
    </p:spTree>
    <p:extLst>
      <p:ext uri="{BB962C8B-B14F-4D97-AF65-F5344CB8AC3E}">
        <p14:creationId xmlns:p14="http://schemas.microsoft.com/office/powerpoint/2010/main" val="41957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E37C-0860-44FF-A7EC-C846C2D3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26" y="2268707"/>
            <a:ext cx="7334250" cy="2533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493817-474E-4B98-9E9A-3B4E9CCDB582}"/>
              </a:ext>
            </a:extLst>
          </p:cNvPr>
          <p:cNvSpPr/>
          <p:nvPr/>
        </p:nvSpPr>
        <p:spPr>
          <a:xfrm>
            <a:off x="624100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39BD3-3415-4ACB-AB68-FE8DDAC468D5}"/>
              </a:ext>
            </a:extLst>
          </p:cNvPr>
          <p:cNvSpPr/>
          <p:nvPr/>
        </p:nvSpPr>
        <p:spPr>
          <a:xfrm>
            <a:off x="7574132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5B27-2DAE-4F50-BDFB-7EC177B1963D}"/>
              </a:ext>
            </a:extLst>
          </p:cNvPr>
          <p:cNvSpPr/>
          <p:nvPr/>
        </p:nvSpPr>
        <p:spPr>
          <a:xfrm>
            <a:off x="8877254" y="2334828"/>
            <a:ext cx="816746" cy="168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EDEB03-FB6E-444D-92A2-BC588632875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365289" y="1280299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8B9B1-5C0E-4DCC-A64C-6360BB3CFA48}"/>
              </a:ext>
            </a:extLst>
          </p:cNvPr>
          <p:cNvSpPr txBox="1"/>
          <p:nvPr/>
        </p:nvSpPr>
        <p:spPr>
          <a:xfrm>
            <a:off x="5379868" y="910967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day in the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0171E-814F-4980-90D5-405AEB6E9183}"/>
              </a:ext>
            </a:extLst>
          </p:cNvPr>
          <p:cNvSpPr txBox="1"/>
          <p:nvPr/>
        </p:nvSpPr>
        <p:spPr>
          <a:xfrm>
            <a:off x="721014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PREVIOUSDAY()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8738-45EB-41E2-9D30-015C223DB39E}"/>
              </a:ext>
            </a:extLst>
          </p:cNvPr>
          <p:cNvSpPr txBox="1"/>
          <p:nvPr/>
        </p:nvSpPr>
        <p:spPr>
          <a:xfrm>
            <a:off x="9571608" y="40641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NEXTDAY()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4999FF-D182-42FA-9E2A-3D4D8B88F34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982505" y="775751"/>
            <a:ext cx="127038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B944AF-9368-4EB7-9CC3-D3DE72FCA6D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285627" y="775751"/>
            <a:ext cx="882911" cy="1559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92C713-AAB1-47F1-BCDE-77A4DEF3E00D}"/>
              </a:ext>
            </a:extLst>
          </p:cNvPr>
          <p:cNvSpPr/>
          <p:nvPr/>
        </p:nvSpPr>
        <p:spPr>
          <a:xfrm>
            <a:off x="6241002" y="3451193"/>
            <a:ext cx="3452998" cy="2330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B9CC1-3E6C-4AFE-9DAC-BAA7073CAC97}"/>
              </a:ext>
            </a:extLst>
          </p:cNvPr>
          <p:cNvSpPr txBox="1"/>
          <p:nvPr/>
        </p:nvSpPr>
        <p:spPr>
          <a:xfrm>
            <a:off x="4696287" y="5380714"/>
            <a:ext cx="6036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in November</a:t>
            </a:r>
          </a:p>
          <a:p>
            <a:r>
              <a:rPr lang="en-GB" dirty="0"/>
              <a:t>First date in current context=Nov 1</a:t>
            </a:r>
            <a:r>
              <a:rPr lang="en-GB" baseline="30000" dirty="0"/>
              <a:t>st</a:t>
            </a:r>
            <a:endParaRPr lang="en-GB" dirty="0"/>
          </a:p>
          <a:p>
            <a:r>
              <a:rPr lang="en-GB" dirty="0"/>
              <a:t>Last date in current context=Nov 30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r>
              <a:rPr lang="en-GB" dirty="0"/>
              <a:t>PREVIOUSDAY=1 day prior to the first date = 31</a:t>
            </a:r>
            <a:r>
              <a:rPr lang="en-GB" baseline="30000" dirty="0"/>
              <a:t>st</a:t>
            </a:r>
            <a:r>
              <a:rPr lang="en-GB" dirty="0"/>
              <a:t> Oct</a:t>
            </a:r>
          </a:p>
          <a:p>
            <a:r>
              <a:rPr lang="en-GB" dirty="0"/>
              <a:t>NEXTDAY         =1 day after the last date =1</a:t>
            </a:r>
            <a:r>
              <a:rPr lang="en-GB" baseline="30000" dirty="0"/>
              <a:t>st</a:t>
            </a:r>
            <a:r>
              <a:rPr lang="en-GB" dirty="0"/>
              <a:t> Dec</a:t>
            </a:r>
          </a:p>
          <a:p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719B6D-B5E7-42F6-AC64-E3FF86691CC7}"/>
              </a:ext>
            </a:extLst>
          </p:cNvPr>
          <p:cNvCxnSpPr>
            <a:cxnSpLocks/>
          </p:cNvCxnSpPr>
          <p:nvPr/>
        </p:nvCxnSpPr>
        <p:spPr>
          <a:xfrm flipV="1">
            <a:off x="6398048" y="3613212"/>
            <a:ext cx="952663" cy="2175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1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FF5A9-1A2B-484A-A1A9-7D2797DA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02" y="861134"/>
            <a:ext cx="10050572" cy="59968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1A1B94-2B1B-4374-82BB-6898ECCA08F3}"/>
              </a:ext>
            </a:extLst>
          </p:cNvPr>
          <p:cNvCxnSpPr>
            <a:cxnSpLocks/>
          </p:cNvCxnSpPr>
          <p:nvPr/>
        </p:nvCxnSpPr>
        <p:spPr>
          <a:xfrm>
            <a:off x="1083075" y="667740"/>
            <a:ext cx="284086" cy="1054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A0B09E-5FA1-4EAB-988A-59886A5071BD}"/>
              </a:ext>
            </a:extLst>
          </p:cNvPr>
          <p:cNvSpPr txBox="1"/>
          <p:nvPr/>
        </p:nvSpPr>
        <p:spPr>
          <a:xfrm>
            <a:off x="381737" y="218508"/>
            <a:ext cx="361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FinancialYear</a:t>
            </a:r>
            <a:r>
              <a:rPr lang="en-GB" b="1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CE624-C724-4D4E-9D05-E1721ED7C37F}"/>
              </a:ext>
            </a:extLst>
          </p:cNvPr>
          <p:cNvSpPr txBox="1"/>
          <p:nvPr/>
        </p:nvSpPr>
        <p:spPr>
          <a:xfrm>
            <a:off x="4999606" y="212849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Slicer on </a:t>
            </a:r>
            <a:r>
              <a:rPr lang="en-GB" b="1" dirty="0" err="1"/>
              <a:t>MyCalendar</a:t>
            </a:r>
            <a:r>
              <a:rPr lang="en-GB" b="1" dirty="0"/>
              <a:t>[</a:t>
            </a:r>
            <a:r>
              <a:rPr lang="en-GB" b="1" dirty="0" err="1"/>
              <a:t>FinancialMonth</a:t>
            </a:r>
            <a:r>
              <a:rPr lang="en-GB" b="1" dirty="0"/>
              <a:t>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502A3-8CEB-4318-960A-C4C97390316F}"/>
              </a:ext>
            </a:extLst>
          </p:cNvPr>
          <p:cNvCxnSpPr>
            <a:cxnSpLocks/>
          </p:cNvCxnSpPr>
          <p:nvPr/>
        </p:nvCxnSpPr>
        <p:spPr>
          <a:xfrm>
            <a:off x="7403977" y="514905"/>
            <a:ext cx="532660" cy="680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C6C351-D486-4D11-843F-FD579E5CAC2A}"/>
              </a:ext>
            </a:extLst>
          </p:cNvPr>
          <p:cNvSpPr txBox="1"/>
          <p:nvPr/>
        </p:nvSpPr>
        <p:spPr>
          <a:xfrm>
            <a:off x="6164060" y="2566911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Clustered column chart visual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C8C9E-129B-438A-B22B-55BD70B421C0}"/>
              </a:ext>
            </a:extLst>
          </p:cNvPr>
          <p:cNvSpPr txBox="1"/>
          <p:nvPr/>
        </p:nvSpPr>
        <p:spPr>
          <a:xfrm>
            <a:off x="473473" y="6103250"/>
            <a:ext cx="38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= </a:t>
            </a:r>
            <a:r>
              <a:rPr lang="en-GB" b="1" dirty="0" err="1"/>
              <a:t>MyCalendar</a:t>
            </a:r>
            <a:r>
              <a:rPr lang="en-GB" b="1" dirty="0"/>
              <a:t>[Date]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5AD95-DC55-45D1-B20D-685264F807F4}"/>
              </a:ext>
            </a:extLst>
          </p:cNvPr>
          <p:cNvCxnSpPr>
            <a:cxnSpLocks/>
          </p:cNvCxnSpPr>
          <p:nvPr/>
        </p:nvCxnSpPr>
        <p:spPr>
          <a:xfrm>
            <a:off x="3169326" y="6287916"/>
            <a:ext cx="2299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E76AEF-5392-4D38-89DC-04C6FA38D470}"/>
              </a:ext>
            </a:extLst>
          </p:cNvPr>
          <p:cNvSpPr txBox="1"/>
          <p:nvPr/>
        </p:nvSpPr>
        <p:spPr>
          <a:xfrm>
            <a:off x="6283387" y="6103250"/>
            <a:ext cx="44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= Custom measure ‘</a:t>
            </a:r>
            <a:r>
              <a:rPr lang="en-GB" b="1" dirty="0" err="1"/>
              <a:t>DailySpikeInSales</a:t>
            </a:r>
            <a:r>
              <a:rPr lang="en-GB" dirty="0"/>
              <a:t>’ </a:t>
            </a:r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A766BE-BDAB-4CB6-BC24-2FAA5CA3C4C9}"/>
              </a:ext>
            </a:extLst>
          </p:cNvPr>
          <p:cNvCxnSpPr>
            <a:cxnSpLocks/>
          </p:cNvCxnSpPr>
          <p:nvPr/>
        </p:nvCxnSpPr>
        <p:spPr>
          <a:xfrm flipV="1">
            <a:off x="8673483" y="4190261"/>
            <a:ext cx="0" cy="203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0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23C97-92D4-40E8-B4F3-5EF9787B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7" y="471483"/>
            <a:ext cx="9600688" cy="48284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C9A48B-67AA-47F2-ABD2-9FBE1CFAFBFA}"/>
              </a:ext>
            </a:extLst>
          </p:cNvPr>
          <p:cNvCxnSpPr>
            <a:cxnSpLocks/>
          </p:cNvCxnSpPr>
          <p:nvPr/>
        </p:nvCxnSpPr>
        <p:spPr>
          <a:xfrm>
            <a:off x="275807" y="587829"/>
            <a:ext cx="0" cy="525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2C8D05-6163-49C6-AD62-D851FDC45349}"/>
              </a:ext>
            </a:extLst>
          </p:cNvPr>
          <p:cNvSpPr txBox="1"/>
          <p:nvPr/>
        </p:nvSpPr>
        <p:spPr>
          <a:xfrm>
            <a:off x="124886" y="128784"/>
            <a:ext cx="49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/>
              <a:t>Month</a:t>
            </a:r>
            <a:r>
              <a:rPr lang="en-GB" dirty="0"/>
              <a:t> in descending order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E9B89-B7C7-4646-8109-B6015A974130}"/>
              </a:ext>
            </a:extLst>
          </p:cNvPr>
          <p:cNvSpPr/>
          <p:nvPr/>
        </p:nvSpPr>
        <p:spPr>
          <a:xfrm>
            <a:off x="648069" y="471483"/>
            <a:ext cx="1793289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1725F-4008-48C3-947E-2C4A5A8A724D}"/>
              </a:ext>
            </a:extLst>
          </p:cNvPr>
          <p:cNvSpPr/>
          <p:nvPr/>
        </p:nvSpPr>
        <p:spPr>
          <a:xfrm>
            <a:off x="5415380" y="1300576"/>
            <a:ext cx="4774196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C0F3-CE26-4763-BCDF-84F9CD766615}"/>
              </a:ext>
            </a:extLst>
          </p:cNvPr>
          <p:cNvSpPr txBox="1"/>
          <p:nvPr/>
        </p:nvSpPr>
        <p:spPr>
          <a:xfrm>
            <a:off x="124886" y="5310383"/>
            <a:ext cx="5599335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is set to </a:t>
            </a:r>
            <a:r>
              <a:rPr lang="en-GB" b="1" dirty="0"/>
              <a:t>April 2017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b="1" dirty="0"/>
              <a:t>STARTOFYEAR</a:t>
            </a:r>
            <a:r>
              <a:rPr lang="en-GB" dirty="0"/>
              <a:t>= 15-Feb-2017 (the earliest date is 15-Feb-2017, the first available date in the Table)</a:t>
            </a:r>
          </a:p>
          <a:p>
            <a:r>
              <a:rPr lang="en-GB" b="1" dirty="0"/>
              <a:t>ENDOFYEAR</a:t>
            </a:r>
            <a:r>
              <a:rPr lang="en-GB" dirty="0"/>
              <a:t>= 31-Dec-2017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4A0ED-BBDF-48D2-94A5-9A8864051675}"/>
              </a:ext>
            </a:extLst>
          </p:cNvPr>
          <p:cNvCxnSpPr>
            <a:cxnSpLocks/>
          </p:cNvCxnSpPr>
          <p:nvPr/>
        </p:nvCxnSpPr>
        <p:spPr>
          <a:xfrm flipV="1">
            <a:off x="2920753" y="1558035"/>
            <a:ext cx="4774196" cy="4080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A123AC-A65E-4C3A-AF0D-539DDFDD9B26}"/>
              </a:ext>
            </a:extLst>
          </p:cNvPr>
          <p:cNvSpPr txBox="1"/>
          <p:nvPr/>
        </p:nvSpPr>
        <p:spPr>
          <a:xfrm>
            <a:off x="6183983" y="5305382"/>
            <a:ext cx="5809749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is set to </a:t>
            </a:r>
            <a:r>
              <a:rPr lang="en-GB" b="1" dirty="0"/>
              <a:t>Mar 2018 </a:t>
            </a:r>
          </a:p>
          <a:p>
            <a:endParaRPr lang="en-GB" b="1" dirty="0"/>
          </a:p>
          <a:p>
            <a:r>
              <a:rPr lang="en-GB" b="1" dirty="0"/>
              <a:t>STARTOFYEAR=</a:t>
            </a:r>
            <a:r>
              <a:rPr lang="en-GB" dirty="0"/>
              <a:t> 1-Jan-2018  (the first available date in 2018)</a:t>
            </a:r>
          </a:p>
          <a:p>
            <a:r>
              <a:rPr lang="en-GB" b="1" dirty="0"/>
              <a:t>ENDOFYEAR</a:t>
            </a:r>
            <a:r>
              <a:rPr lang="en-GB" dirty="0"/>
              <a:t> =15-May-2017 (last available date in the Date table)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B8B7A-2EEF-4DA0-AF0E-722138396E3A}"/>
              </a:ext>
            </a:extLst>
          </p:cNvPr>
          <p:cNvSpPr/>
          <p:nvPr/>
        </p:nvSpPr>
        <p:spPr>
          <a:xfrm>
            <a:off x="5415379" y="4231687"/>
            <a:ext cx="4774196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7FF08D-FFCC-4C84-935C-00F113AE863D}"/>
              </a:ext>
            </a:extLst>
          </p:cNvPr>
          <p:cNvCxnSpPr>
            <a:cxnSpLocks/>
          </p:cNvCxnSpPr>
          <p:nvPr/>
        </p:nvCxnSpPr>
        <p:spPr>
          <a:xfrm flipH="1" flipV="1">
            <a:off x="8903993" y="4528530"/>
            <a:ext cx="2113195" cy="940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E653ED-BA3E-4419-8654-61C18E8B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7" y="1630683"/>
            <a:ext cx="9629775" cy="398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8A9A-438B-42D7-B5C9-693501A02B2F}"/>
              </a:ext>
            </a:extLst>
          </p:cNvPr>
          <p:cNvSpPr/>
          <p:nvPr/>
        </p:nvSpPr>
        <p:spPr>
          <a:xfrm>
            <a:off x="428118" y="1630683"/>
            <a:ext cx="1560480" cy="3275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71DF0-6983-4B11-896A-7FD74D6309EA}"/>
              </a:ext>
            </a:extLst>
          </p:cNvPr>
          <p:cNvSpPr txBox="1"/>
          <p:nvPr/>
        </p:nvSpPr>
        <p:spPr>
          <a:xfrm>
            <a:off x="124886" y="147840"/>
            <a:ext cx="498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Grouping by </a:t>
            </a:r>
            <a:r>
              <a:rPr lang="en-GB" b="1" dirty="0"/>
              <a:t>Year</a:t>
            </a:r>
            <a:r>
              <a:rPr lang="en-GB" dirty="0"/>
              <a:t> and </a:t>
            </a:r>
            <a:r>
              <a:rPr lang="en-GB" b="1" dirty="0"/>
              <a:t>Month</a:t>
            </a:r>
            <a:r>
              <a:rPr lang="en-GB" dirty="0"/>
              <a:t> in descending order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D18486-DCCA-4941-BCC1-7F6DDE99841C}"/>
              </a:ext>
            </a:extLst>
          </p:cNvPr>
          <p:cNvCxnSpPr>
            <a:cxnSpLocks/>
          </p:cNvCxnSpPr>
          <p:nvPr/>
        </p:nvCxnSpPr>
        <p:spPr>
          <a:xfrm>
            <a:off x="163114" y="587829"/>
            <a:ext cx="0" cy="5253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3603F2-3C15-488F-9C24-F0EE4013D7DF}"/>
              </a:ext>
            </a:extLst>
          </p:cNvPr>
          <p:cNvSpPr txBox="1"/>
          <p:nvPr/>
        </p:nvSpPr>
        <p:spPr>
          <a:xfrm>
            <a:off x="2134108" y="655525"/>
            <a:ext cx="4320927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=Feb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=28 Feb 2017 &lt; 15 Mar 2017</a:t>
            </a:r>
          </a:p>
          <a:p>
            <a:r>
              <a:rPr lang="en-GB" b="1" dirty="0"/>
              <a:t>ENDOFYEAR</a:t>
            </a:r>
            <a:r>
              <a:rPr lang="en-GB" dirty="0"/>
              <a:t>=15-Mar-2017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0D27C8-8BBC-4CF2-B714-6D440C1F1B46}"/>
              </a:ext>
            </a:extLst>
          </p:cNvPr>
          <p:cNvCxnSpPr>
            <a:cxnSpLocks/>
          </p:cNvCxnSpPr>
          <p:nvPr/>
        </p:nvCxnSpPr>
        <p:spPr>
          <a:xfrm>
            <a:off x="4412199" y="1128400"/>
            <a:ext cx="2020284" cy="9009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0BF82A-4BB3-4AB6-838B-0CC35F5D3119}"/>
              </a:ext>
            </a:extLst>
          </p:cNvPr>
          <p:cNvSpPr txBox="1"/>
          <p:nvPr/>
        </p:nvSpPr>
        <p:spPr>
          <a:xfrm>
            <a:off x="7014326" y="655525"/>
            <a:ext cx="4597666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=Mar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=31 Mar 2017 &gt; 15 Mar 2017</a:t>
            </a:r>
          </a:p>
          <a:p>
            <a:r>
              <a:rPr lang="en-GB" b="1" dirty="0"/>
              <a:t>ENDOFYEAR</a:t>
            </a:r>
            <a:r>
              <a:rPr lang="en-GB" dirty="0"/>
              <a:t>=15-Mar-2018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7002F-5635-4B24-BE44-7BAC9CE785F5}"/>
              </a:ext>
            </a:extLst>
          </p:cNvPr>
          <p:cNvCxnSpPr>
            <a:cxnSpLocks/>
          </p:cNvCxnSpPr>
          <p:nvPr/>
        </p:nvCxnSpPr>
        <p:spPr>
          <a:xfrm flipH="1">
            <a:off x="6800295" y="1242375"/>
            <a:ext cx="1597982" cy="11176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CA181-4BBD-4493-994B-B22F6DD18ED7}"/>
              </a:ext>
            </a:extLst>
          </p:cNvPr>
          <p:cNvSpPr/>
          <p:nvPr/>
        </p:nvSpPr>
        <p:spPr>
          <a:xfrm>
            <a:off x="4412201" y="1955953"/>
            <a:ext cx="5627935" cy="227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6A353-CC2C-4330-8C1A-F00489461F3D}"/>
              </a:ext>
            </a:extLst>
          </p:cNvPr>
          <p:cNvSpPr/>
          <p:nvPr/>
        </p:nvSpPr>
        <p:spPr>
          <a:xfrm>
            <a:off x="4412200" y="2183902"/>
            <a:ext cx="5627935" cy="22794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AE2FC-4F18-4850-8D76-967D3515FABC}"/>
              </a:ext>
            </a:extLst>
          </p:cNvPr>
          <p:cNvSpPr/>
          <p:nvPr/>
        </p:nvSpPr>
        <p:spPr>
          <a:xfrm>
            <a:off x="4412199" y="4407671"/>
            <a:ext cx="5627935" cy="227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C7B93-5D45-41D7-A96E-9208D70EF402}"/>
              </a:ext>
            </a:extLst>
          </p:cNvPr>
          <p:cNvSpPr txBox="1"/>
          <p:nvPr/>
        </p:nvSpPr>
        <p:spPr>
          <a:xfrm>
            <a:off x="2134107" y="5502730"/>
            <a:ext cx="4320927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context =Jan 2018</a:t>
            </a:r>
          </a:p>
          <a:p>
            <a:r>
              <a:rPr lang="en-GB" dirty="0"/>
              <a:t>First date in </a:t>
            </a:r>
            <a:r>
              <a:rPr lang="en-GB" dirty="0" err="1"/>
              <a:t>ctx</a:t>
            </a:r>
            <a:r>
              <a:rPr lang="en-GB" dirty="0"/>
              <a:t>= 1 Jan 2018 &gt; 15 Mar 2017</a:t>
            </a:r>
          </a:p>
          <a:p>
            <a:r>
              <a:rPr lang="en-GB" b="1" dirty="0"/>
              <a:t>STARTOFYEAR</a:t>
            </a:r>
            <a:r>
              <a:rPr lang="en-GB" dirty="0"/>
              <a:t>=16 Mar 2017</a:t>
            </a:r>
          </a:p>
          <a:p>
            <a:r>
              <a:rPr lang="en-GB" dirty="0"/>
              <a:t>Last date in </a:t>
            </a:r>
            <a:r>
              <a:rPr lang="en-GB" dirty="0" err="1"/>
              <a:t>ctx</a:t>
            </a:r>
            <a:r>
              <a:rPr lang="en-GB" dirty="0"/>
              <a:t>=31 Jan 2018 &lt; 15 Mar 2018</a:t>
            </a:r>
          </a:p>
          <a:p>
            <a:r>
              <a:rPr lang="en-GB" b="1" dirty="0"/>
              <a:t>ENDOFYEAR</a:t>
            </a:r>
            <a:r>
              <a:rPr lang="en-GB" dirty="0"/>
              <a:t>=15-Mar-2018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25D206-D6B5-440F-8432-160F57D60583}"/>
              </a:ext>
            </a:extLst>
          </p:cNvPr>
          <p:cNvCxnSpPr>
            <a:cxnSpLocks/>
          </p:cNvCxnSpPr>
          <p:nvPr/>
        </p:nvCxnSpPr>
        <p:spPr>
          <a:xfrm flipV="1">
            <a:off x="4294571" y="4521645"/>
            <a:ext cx="1697856" cy="936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6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591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37</cp:revision>
  <dcterms:created xsi:type="dcterms:W3CDTF">2021-07-24T15:07:11Z</dcterms:created>
  <dcterms:modified xsi:type="dcterms:W3CDTF">2021-08-02T21:09:54Z</dcterms:modified>
</cp:coreProperties>
</file>