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01/08/2021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4B054-8828-487B-9576-6B6DBDCD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412397"/>
            <a:ext cx="10377996" cy="580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2B1F4D-264A-4C74-842E-E051BE45D67E}"/>
              </a:ext>
            </a:extLst>
          </p:cNvPr>
          <p:cNvCxnSpPr>
            <a:cxnSpLocks/>
          </p:cNvCxnSpPr>
          <p:nvPr/>
        </p:nvCxnSpPr>
        <p:spPr>
          <a:xfrm>
            <a:off x="834501" y="650511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C950C-9510-4846-A98E-5BFAEAF82366}"/>
              </a:ext>
            </a:extLst>
          </p:cNvPr>
          <p:cNvSpPr txBox="1"/>
          <p:nvPr/>
        </p:nvSpPr>
        <p:spPr>
          <a:xfrm>
            <a:off x="3968319" y="632044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4A86-850B-47A6-A98F-18BBD0DCE13F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FD1C57-FFAD-4F6C-8635-E08FF78AF97D}"/>
              </a:ext>
            </a:extLst>
          </p:cNvPr>
          <p:cNvSpPr txBox="1"/>
          <p:nvPr/>
        </p:nvSpPr>
        <p:spPr>
          <a:xfrm rot="16200000">
            <a:off x="-1704931" y="249768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10 Day Min Max]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4FAF4-92DF-451F-B367-150ABFB3062B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8E942-7AC7-43E5-BCDC-05E69CD62585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0DA20-6E87-46F8-A35F-A0D8F60C7800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the MAX-MIN of the daily sales in the last 10 days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89A04DC-E423-4EA2-AF6A-CDD01B48F863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3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71A35-307A-436D-A6D2-335C5CDB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0" y="318574"/>
            <a:ext cx="10795568" cy="606441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4DF685-5957-49C7-BECB-6B775C73AD76}"/>
              </a:ext>
            </a:extLst>
          </p:cNvPr>
          <p:cNvCxnSpPr>
            <a:cxnSpLocks/>
          </p:cNvCxnSpPr>
          <p:nvPr/>
        </p:nvCxnSpPr>
        <p:spPr>
          <a:xfrm>
            <a:off x="834501" y="662052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A3C19B-1C6D-4732-811E-627EA2B935F1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67618E-9A64-45B7-9989-135FC4CA2E17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ACA4F-F290-4F12-BFD8-77DE25A473EC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DA205-7EA3-4DE5-857F-FC7B3EEFC4F9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AVERAGE of the daily sales in the last 10 days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4174272-0678-4CD8-96C5-C9F028A851DC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76EC3-88C9-45F9-AA36-6440D1647951}"/>
              </a:ext>
            </a:extLst>
          </p:cNvPr>
          <p:cNvSpPr txBox="1"/>
          <p:nvPr/>
        </p:nvSpPr>
        <p:spPr>
          <a:xfrm rot="16200000">
            <a:off x="-1678334" y="231791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</a:t>
            </a:r>
            <a:r>
              <a:rPr lang="en-GB" b="1" dirty="0">
                <a:effectLst/>
                <a:latin typeface="Arial" panose="020B0604020202020204" pitchFamily="34" charset="0"/>
              </a:rPr>
              <a:t>10 Day Average</a:t>
            </a:r>
            <a:r>
              <a:rPr lang="en-GB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482CE-793B-4E0E-921B-9CD9F28BB045}"/>
              </a:ext>
            </a:extLst>
          </p:cNvPr>
          <p:cNvSpPr txBox="1"/>
          <p:nvPr/>
        </p:nvSpPr>
        <p:spPr>
          <a:xfrm>
            <a:off x="3975395" y="643585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6376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A3385-D2A3-4538-A10E-5808A4D6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3" y="2164949"/>
            <a:ext cx="11029950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8587A-9662-42D3-8A38-A5521AE6AA13}"/>
              </a:ext>
            </a:extLst>
          </p:cNvPr>
          <p:cNvSpPr txBox="1"/>
          <p:nvPr/>
        </p:nvSpPr>
        <p:spPr>
          <a:xfrm>
            <a:off x="509587" y="406950"/>
            <a:ext cx="432092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Group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 err="1"/>
              <a:t>WeekNumber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5F3DC-F06D-4207-BABA-7E9804D01FF2}"/>
              </a:ext>
            </a:extLst>
          </p:cNvPr>
          <p:cNvCxnSpPr>
            <a:cxnSpLocks/>
          </p:cNvCxnSpPr>
          <p:nvPr/>
        </p:nvCxnSpPr>
        <p:spPr>
          <a:xfrm>
            <a:off x="1257970" y="776282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C7214A-8633-47E2-BB77-E803DC97792D}"/>
              </a:ext>
            </a:extLst>
          </p:cNvPr>
          <p:cNvSpPr/>
          <p:nvPr/>
        </p:nvSpPr>
        <p:spPr>
          <a:xfrm>
            <a:off x="509587" y="2185987"/>
            <a:ext cx="1452378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23F9-B6A3-4872-9B1F-8CD4C460C7B3}"/>
              </a:ext>
            </a:extLst>
          </p:cNvPr>
          <p:cNvSpPr/>
          <p:nvPr/>
        </p:nvSpPr>
        <p:spPr>
          <a:xfrm>
            <a:off x="6078243" y="2185987"/>
            <a:ext cx="1982677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E1FA75-AA46-49D0-B28A-1D60387C41E5}"/>
              </a:ext>
            </a:extLst>
          </p:cNvPr>
          <p:cNvSpPr/>
          <p:nvPr/>
        </p:nvSpPr>
        <p:spPr>
          <a:xfrm>
            <a:off x="8423426" y="2185987"/>
            <a:ext cx="2673659" cy="2997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2881B-B00C-4CF2-86FB-2479243B02A4}"/>
              </a:ext>
            </a:extLst>
          </p:cNvPr>
          <p:cNvSpPr txBox="1"/>
          <p:nvPr/>
        </p:nvSpPr>
        <p:spPr>
          <a:xfrm>
            <a:off x="5927093" y="376844"/>
            <a:ext cx="50069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DATEADD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4D17D-AA4F-4E7D-8917-AC7A3DFDBB77}"/>
              </a:ext>
            </a:extLst>
          </p:cNvPr>
          <p:cNvCxnSpPr>
            <a:cxnSpLocks/>
          </p:cNvCxnSpPr>
          <p:nvPr/>
        </p:nvCxnSpPr>
        <p:spPr>
          <a:xfrm>
            <a:off x="6444657" y="746176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61431-9501-49EE-B874-9706C83A0D32}"/>
              </a:ext>
            </a:extLst>
          </p:cNvPr>
          <p:cNvSpPr txBox="1"/>
          <p:nvPr/>
        </p:nvSpPr>
        <p:spPr>
          <a:xfrm>
            <a:off x="6710988" y="932405"/>
            <a:ext cx="61586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PARALLELPERIOD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F0FAB-9C1E-495A-BCA3-CABA787B52F4}"/>
              </a:ext>
            </a:extLst>
          </p:cNvPr>
          <p:cNvCxnSpPr>
            <a:cxnSpLocks/>
          </p:cNvCxnSpPr>
          <p:nvPr/>
        </p:nvCxnSpPr>
        <p:spPr>
          <a:xfrm>
            <a:off x="9711638" y="1314347"/>
            <a:ext cx="0" cy="9371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94CFA-6D4E-405E-9196-AFBA1AC6C8D9}"/>
              </a:ext>
            </a:extLst>
          </p:cNvPr>
          <p:cNvSpPr/>
          <p:nvPr/>
        </p:nvSpPr>
        <p:spPr>
          <a:xfrm>
            <a:off x="6013211" y="2947388"/>
            <a:ext cx="5110508" cy="206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DB4293-1EA5-4A0D-85C0-B78289DA2E06}"/>
              </a:ext>
            </a:extLst>
          </p:cNvPr>
          <p:cNvSpPr txBox="1"/>
          <p:nvPr/>
        </p:nvSpPr>
        <p:spPr>
          <a:xfrm>
            <a:off x="509586" y="4789847"/>
            <a:ext cx="920205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outcome of </a:t>
            </a:r>
            <a:r>
              <a:rPr lang="en-GB" b="1" dirty="0"/>
              <a:t>DATEADD</a:t>
            </a:r>
            <a:r>
              <a:rPr lang="en-GB" dirty="0"/>
              <a:t> is restricted to the Week start and end (15 to 21 Feb)</a:t>
            </a:r>
          </a:p>
          <a:p>
            <a:r>
              <a:rPr lang="en-GB" dirty="0"/>
              <a:t>The outcome of </a:t>
            </a:r>
            <a:r>
              <a:rPr lang="en-GB" b="1" dirty="0"/>
              <a:t>PARALLELPERIOD</a:t>
            </a:r>
            <a:r>
              <a:rPr lang="en-GB" dirty="0"/>
              <a:t> stretches to all the dates available in that month (1 to </a:t>
            </a:r>
            <a:r>
              <a:rPr lang="en-GB"/>
              <a:t>25 Feb)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563A24-B82E-409D-A80D-5CA901FBC657}"/>
              </a:ext>
            </a:extLst>
          </p:cNvPr>
          <p:cNvCxnSpPr>
            <a:cxnSpLocks/>
          </p:cNvCxnSpPr>
          <p:nvPr/>
        </p:nvCxnSpPr>
        <p:spPr>
          <a:xfrm flipV="1">
            <a:off x="8177282" y="3062796"/>
            <a:ext cx="0" cy="1892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2243A-7975-4D2D-8B42-4B839834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0"/>
            <a:ext cx="11385713" cy="6428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C7D9A-A7D4-4D02-92C8-FC97C67A0892}"/>
              </a:ext>
            </a:extLst>
          </p:cNvPr>
          <p:cNvSpPr txBox="1"/>
          <p:nvPr/>
        </p:nvSpPr>
        <p:spPr>
          <a:xfrm>
            <a:off x="981346" y="4401665"/>
            <a:ext cx="30961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  <a:endParaRPr lang="en-GB" sz="1400" b="1" dirty="0"/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E922-8D57-441D-8811-50A30068BB53}"/>
              </a:ext>
            </a:extLst>
          </p:cNvPr>
          <p:cNvSpPr txBox="1"/>
          <p:nvPr/>
        </p:nvSpPr>
        <p:spPr>
          <a:xfrm>
            <a:off x="5183223" y="4186221"/>
            <a:ext cx="309613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5171D-8190-4570-ABAE-5C18FC349247}"/>
              </a:ext>
            </a:extLst>
          </p:cNvPr>
          <p:cNvCxnSpPr>
            <a:cxnSpLocks/>
          </p:cNvCxnSpPr>
          <p:nvPr/>
        </p:nvCxnSpPr>
        <p:spPr>
          <a:xfrm flipV="1">
            <a:off x="2134411" y="3057217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E6EE7-FCEC-458E-9649-68734178C95E}"/>
              </a:ext>
            </a:extLst>
          </p:cNvPr>
          <p:cNvCxnSpPr>
            <a:cxnSpLocks/>
          </p:cNvCxnSpPr>
          <p:nvPr/>
        </p:nvCxnSpPr>
        <p:spPr>
          <a:xfrm flipV="1">
            <a:off x="5888427" y="2793505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A6A290-C34F-4129-84B2-0FCCDAFAB88A}"/>
              </a:ext>
            </a:extLst>
          </p:cNvPr>
          <p:cNvSpPr txBox="1"/>
          <p:nvPr/>
        </p:nvSpPr>
        <p:spPr>
          <a:xfrm>
            <a:off x="8685311" y="4186221"/>
            <a:ext cx="3096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/>
              <a:t>Financial Year</a:t>
            </a:r>
            <a:r>
              <a:rPr lang="en-GB" sz="1400" dirty="0"/>
              <a:t> column of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D903E9-C56F-475A-B318-561C3AC362FE}"/>
              </a:ext>
            </a:extLst>
          </p:cNvPr>
          <p:cNvCxnSpPr>
            <a:cxnSpLocks/>
          </p:cNvCxnSpPr>
          <p:nvPr/>
        </p:nvCxnSpPr>
        <p:spPr>
          <a:xfrm flipV="1">
            <a:off x="10108972" y="2211355"/>
            <a:ext cx="0" cy="18531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CA70-AD6C-4E99-801C-BF97EAA2D5A3}"/>
              </a:ext>
            </a:extLst>
          </p:cNvPr>
          <p:cNvSpPr/>
          <p:nvPr/>
        </p:nvSpPr>
        <p:spPr>
          <a:xfrm>
            <a:off x="3214769" y="1352347"/>
            <a:ext cx="862710" cy="24452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E3B9-5075-4EED-9EC1-C145643D2D8D}"/>
              </a:ext>
            </a:extLst>
          </p:cNvPr>
          <p:cNvSpPr/>
          <p:nvPr/>
        </p:nvSpPr>
        <p:spPr>
          <a:xfrm>
            <a:off x="7158135" y="1352347"/>
            <a:ext cx="862710" cy="1577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AA60-B8EA-4B2D-88C1-E92869EFF364}"/>
              </a:ext>
            </a:extLst>
          </p:cNvPr>
          <p:cNvSpPr txBox="1"/>
          <p:nvPr/>
        </p:nvSpPr>
        <p:spPr>
          <a:xfrm>
            <a:off x="3993509" y="152954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% </a:t>
            </a:r>
            <a:r>
              <a:rPr lang="en-GB" sz="1400" b="1" dirty="0" err="1">
                <a:effectLst/>
                <a:latin typeface="Arial" panose="020B0604020202020204" pitchFamily="34" charset="0"/>
              </a:rPr>
              <a:t>OfAnnualSalesInPeriod</a:t>
            </a:r>
            <a:endParaRPr lang="en-GB" sz="14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00C70A-1E24-44CA-A8CC-EF7224EB679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713595" y="306843"/>
            <a:ext cx="279915" cy="104549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3DF1C4-13DE-4E80-9C7A-BD34B4113C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8414" y="662091"/>
            <a:ext cx="1025773" cy="48889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4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FF5A9-1A2B-484A-A1A9-7D2797D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2" y="861134"/>
            <a:ext cx="10050572" cy="5996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1A1B94-2B1B-4374-82BB-6898ECCA08F3}"/>
              </a:ext>
            </a:extLst>
          </p:cNvPr>
          <p:cNvCxnSpPr>
            <a:cxnSpLocks/>
          </p:cNvCxnSpPr>
          <p:nvPr/>
        </p:nvCxnSpPr>
        <p:spPr>
          <a:xfrm>
            <a:off x="1083075" y="667740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0B09E-5FA1-4EAB-988A-59886A5071BD}"/>
              </a:ext>
            </a:extLst>
          </p:cNvPr>
          <p:cNvSpPr txBox="1"/>
          <p:nvPr/>
        </p:nvSpPr>
        <p:spPr>
          <a:xfrm>
            <a:off x="381737" y="218508"/>
            <a:ext cx="361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FinancialYear</a:t>
            </a:r>
            <a:r>
              <a:rPr lang="en-GB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CE624-C724-4D4E-9D05-E1721ED7C37F}"/>
              </a:ext>
            </a:extLst>
          </p:cNvPr>
          <p:cNvSpPr txBox="1"/>
          <p:nvPr/>
        </p:nvSpPr>
        <p:spPr>
          <a:xfrm>
            <a:off x="4999606" y="212849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FinancialMonth</a:t>
            </a:r>
            <a:r>
              <a:rPr lang="en-GB" b="1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02A3-8CEB-4318-960A-C4C97390316F}"/>
              </a:ext>
            </a:extLst>
          </p:cNvPr>
          <p:cNvCxnSpPr>
            <a:cxnSpLocks/>
          </p:cNvCxnSpPr>
          <p:nvPr/>
        </p:nvCxnSpPr>
        <p:spPr>
          <a:xfrm>
            <a:off x="7403977" y="514905"/>
            <a:ext cx="532660" cy="68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6C351-D486-4D11-843F-FD579E5CAC2A}"/>
              </a:ext>
            </a:extLst>
          </p:cNvPr>
          <p:cNvSpPr txBox="1"/>
          <p:nvPr/>
        </p:nvSpPr>
        <p:spPr>
          <a:xfrm>
            <a:off x="6164060" y="2566911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 visual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C8C9E-129B-438A-B22B-55BD70B421C0}"/>
              </a:ext>
            </a:extLst>
          </p:cNvPr>
          <p:cNvSpPr txBox="1"/>
          <p:nvPr/>
        </p:nvSpPr>
        <p:spPr>
          <a:xfrm>
            <a:off x="473473" y="6103250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=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AD95-DC55-45D1-B20D-685264F807F4}"/>
              </a:ext>
            </a:extLst>
          </p:cNvPr>
          <p:cNvCxnSpPr>
            <a:cxnSpLocks/>
          </p:cNvCxnSpPr>
          <p:nvPr/>
        </p:nvCxnSpPr>
        <p:spPr>
          <a:xfrm>
            <a:off x="3169326" y="6287916"/>
            <a:ext cx="2299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76AEF-5392-4D38-89DC-04C6FA38D470}"/>
              </a:ext>
            </a:extLst>
          </p:cNvPr>
          <p:cNvSpPr txBox="1"/>
          <p:nvPr/>
        </p:nvSpPr>
        <p:spPr>
          <a:xfrm>
            <a:off x="6283387" y="6103250"/>
            <a:ext cx="4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= Custom measure ‘</a:t>
            </a:r>
            <a:r>
              <a:rPr lang="en-GB" b="1" dirty="0" err="1"/>
              <a:t>DailySpikeInSales</a:t>
            </a:r>
            <a:r>
              <a:rPr lang="en-GB" dirty="0"/>
              <a:t>’ 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766BE-BDAB-4CB6-BC24-2FAA5CA3C4C9}"/>
              </a:ext>
            </a:extLst>
          </p:cNvPr>
          <p:cNvCxnSpPr>
            <a:cxnSpLocks/>
          </p:cNvCxnSpPr>
          <p:nvPr/>
        </p:nvCxnSpPr>
        <p:spPr>
          <a:xfrm flipV="1">
            <a:off x="8673483" y="4190261"/>
            <a:ext cx="0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23C97-92D4-40E8-B4F3-5EF9787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7" y="471483"/>
            <a:ext cx="9600688" cy="48284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C9A48B-67AA-47F2-ABD2-9FBE1CFAFBFA}"/>
              </a:ext>
            </a:extLst>
          </p:cNvPr>
          <p:cNvCxnSpPr>
            <a:cxnSpLocks/>
          </p:cNvCxnSpPr>
          <p:nvPr/>
        </p:nvCxnSpPr>
        <p:spPr>
          <a:xfrm>
            <a:off x="275807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C8D05-6163-49C6-AD62-D851FDC45349}"/>
              </a:ext>
            </a:extLst>
          </p:cNvPr>
          <p:cNvSpPr txBox="1"/>
          <p:nvPr/>
        </p:nvSpPr>
        <p:spPr>
          <a:xfrm>
            <a:off x="124886" y="128784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9B89-B7C7-4646-8109-B6015A974130}"/>
              </a:ext>
            </a:extLst>
          </p:cNvPr>
          <p:cNvSpPr/>
          <p:nvPr/>
        </p:nvSpPr>
        <p:spPr>
          <a:xfrm>
            <a:off x="648069" y="471483"/>
            <a:ext cx="1793289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1725F-4008-48C3-947E-2C4A5A8A724D}"/>
              </a:ext>
            </a:extLst>
          </p:cNvPr>
          <p:cNvSpPr/>
          <p:nvPr/>
        </p:nvSpPr>
        <p:spPr>
          <a:xfrm>
            <a:off x="5415380" y="1300576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C0F3-CE26-4763-BCDF-84F9CD766615}"/>
              </a:ext>
            </a:extLst>
          </p:cNvPr>
          <p:cNvSpPr txBox="1"/>
          <p:nvPr/>
        </p:nvSpPr>
        <p:spPr>
          <a:xfrm>
            <a:off x="124886" y="5310383"/>
            <a:ext cx="559933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April 2017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/>
              <a:t>STARTOFYEAR</a:t>
            </a:r>
            <a:r>
              <a:rPr lang="en-GB" dirty="0"/>
              <a:t>= 15-Feb-2017 (the earliest date is 15-Feb-2017, the first available date in the Table)</a:t>
            </a:r>
          </a:p>
          <a:p>
            <a:r>
              <a:rPr lang="en-GB" b="1" dirty="0"/>
              <a:t>ENDOFYEAR</a:t>
            </a:r>
            <a:r>
              <a:rPr lang="en-GB" dirty="0"/>
              <a:t>= 31-Dec-2017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4A0ED-BBDF-48D2-94A5-9A8864051675}"/>
              </a:ext>
            </a:extLst>
          </p:cNvPr>
          <p:cNvCxnSpPr>
            <a:cxnSpLocks/>
          </p:cNvCxnSpPr>
          <p:nvPr/>
        </p:nvCxnSpPr>
        <p:spPr>
          <a:xfrm flipV="1">
            <a:off x="2920753" y="1558035"/>
            <a:ext cx="4774196" cy="4080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A123AC-A65E-4C3A-AF0D-539DDFDD9B26}"/>
              </a:ext>
            </a:extLst>
          </p:cNvPr>
          <p:cNvSpPr txBox="1"/>
          <p:nvPr/>
        </p:nvSpPr>
        <p:spPr>
          <a:xfrm>
            <a:off x="6183983" y="5305382"/>
            <a:ext cx="5809749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Mar 2018 </a:t>
            </a:r>
          </a:p>
          <a:p>
            <a:endParaRPr lang="en-GB" b="1" dirty="0"/>
          </a:p>
          <a:p>
            <a:r>
              <a:rPr lang="en-GB" b="1" dirty="0"/>
              <a:t>STARTOFYEAR=</a:t>
            </a:r>
            <a:r>
              <a:rPr lang="en-GB" dirty="0"/>
              <a:t> 1-Jan-2018  (the first available date in 2018)</a:t>
            </a:r>
          </a:p>
          <a:p>
            <a:r>
              <a:rPr lang="en-GB" b="1" dirty="0"/>
              <a:t>ENDOFYEAR</a:t>
            </a:r>
            <a:r>
              <a:rPr lang="en-GB" dirty="0"/>
              <a:t> =15-May-2017 (last available date in the Date table)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B8B7A-2EEF-4DA0-AF0E-722138396E3A}"/>
              </a:ext>
            </a:extLst>
          </p:cNvPr>
          <p:cNvSpPr/>
          <p:nvPr/>
        </p:nvSpPr>
        <p:spPr>
          <a:xfrm>
            <a:off x="5415379" y="4231687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FF08D-FFCC-4C84-935C-00F113AE863D}"/>
              </a:ext>
            </a:extLst>
          </p:cNvPr>
          <p:cNvCxnSpPr>
            <a:cxnSpLocks/>
          </p:cNvCxnSpPr>
          <p:nvPr/>
        </p:nvCxnSpPr>
        <p:spPr>
          <a:xfrm flipH="1" flipV="1">
            <a:off x="8903993" y="4528530"/>
            <a:ext cx="2113195" cy="94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E653ED-BA3E-4419-8654-61C18E8B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7" y="1630683"/>
            <a:ext cx="9629775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8A9A-438B-42D7-B5C9-693501A02B2F}"/>
              </a:ext>
            </a:extLst>
          </p:cNvPr>
          <p:cNvSpPr/>
          <p:nvPr/>
        </p:nvSpPr>
        <p:spPr>
          <a:xfrm>
            <a:off x="428118" y="1630683"/>
            <a:ext cx="1560480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71DF0-6983-4B11-896A-7FD74D6309EA}"/>
              </a:ext>
            </a:extLst>
          </p:cNvPr>
          <p:cNvSpPr txBox="1"/>
          <p:nvPr/>
        </p:nvSpPr>
        <p:spPr>
          <a:xfrm>
            <a:off x="124886" y="147840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D18486-DCCA-4941-BCC1-7F6DDE99841C}"/>
              </a:ext>
            </a:extLst>
          </p:cNvPr>
          <p:cNvCxnSpPr>
            <a:cxnSpLocks/>
          </p:cNvCxnSpPr>
          <p:nvPr/>
        </p:nvCxnSpPr>
        <p:spPr>
          <a:xfrm>
            <a:off x="163114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3603F2-3C15-488F-9C24-F0EE4013D7DF}"/>
              </a:ext>
            </a:extLst>
          </p:cNvPr>
          <p:cNvSpPr txBox="1"/>
          <p:nvPr/>
        </p:nvSpPr>
        <p:spPr>
          <a:xfrm>
            <a:off x="2134108" y="655525"/>
            <a:ext cx="432092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=Feb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=28 Feb 2017 &lt;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0D27C8-8BBC-4CF2-B714-6D440C1F1B46}"/>
              </a:ext>
            </a:extLst>
          </p:cNvPr>
          <p:cNvCxnSpPr>
            <a:cxnSpLocks/>
          </p:cNvCxnSpPr>
          <p:nvPr/>
        </p:nvCxnSpPr>
        <p:spPr>
          <a:xfrm>
            <a:off x="4412199" y="1128400"/>
            <a:ext cx="2020284" cy="9009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BF82A-4BB3-4AB6-838B-0CC35F5D3119}"/>
              </a:ext>
            </a:extLst>
          </p:cNvPr>
          <p:cNvSpPr txBox="1"/>
          <p:nvPr/>
        </p:nvSpPr>
        <p:spPr>
          <a:xfrm>
            <a:off x="7014326" y="655525"/>
            <a:ext cx="459766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Mar 2017 &gt;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7002F-5635-4B24-BE44-7BAC9CE785F5}"/>
              </a:ext>
            </a:extLst>
          </p:cNvPr>
          <p:cNvCxnSpPr>
            <a:cxnSpLocks/>
          </p:cNvCxnSpPr>
          <p:nvPr/>
        </p:nvCxnSpPr>
        <p:spPr>
          <a:xfrm flipH="1">
            <a:off x="6800295" y="1242375"/>
            <a:ext cx="1597982" cy="1117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CA181-4BBD-4493-994B-B22F6DD18ED7}"/>
              </a:ext>
            </a:extLst>
          </p:cNvPr>
          <p:cNvSpPr/>
          <p:nvPr/>
        </p:nvSpPr>
        <p:spPr>
          <a:xfrm>
            <a:off x="4412201" y="1955953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6A353-CC2C-4330-8C1A-F00489461F3D}"/>
              </a:ext>
            </a:extLst>
          </p:cNvPr>
          <p:cNvSpPr/>
          <p:nvPr/>
        </p:nvSpPr>
        <p:spPr>
          <a:xfrm>
            <a:off x="4412200" y="2183902"/>
            <a:ext cx="5627935" cy="2279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AE2FC-4F18-4850-8D76-967D3515FABC}"/>
              </a:ext>
            </a:extLst>
          </p:cNvPr>
          <p:cNvSpPr/>
          <p:nvPr/>
        </p:nvSpPr>
        <p:spPr>
          <a:xfrm>
            <a:off x="4412199" y="4407671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C7B93-5D45-41D7-A96E-9208D70EF402}"/>
              </a:ext>
            </a:extLst>
          </p:cNvPr>
          <p:cNvSpPr txBox="1"/>
          <p:nvPr/>
        </p:nvSpPr>
        <p:spPr>
          <a:xfrm>
            <a:off x="2134107" y="5502730"/>
            <a:ext cx="432092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=Jan 2018</a:t>
            </a:r>
          </a:p>
          <a:p>
            <a:r>
              <a:rPr lang="en-GB" dirty="0"/>
              <a:t>First date in </a:t>
            </a:r>
            <a:r>
              <a:rPr lang="en-GB" dirty="0" err="1"/>
              <a:t>ctx</a:t>
            </a:r>
            <a:r>
              <a:rPr lang="en-GB" dirty="0"/>
              <a:t>= 1 Jan 2018 &gt; 15 Mar 2017</a:t>
            </a:r>
          </a:p>
          <a:p>
            <a:r>
              <a:rPr lang="en-GB" b="1" dirty="0"/>
              <a:t>STARTOFYEAR</a:t>
            </a:r>
            <a:r>
              <a:rPr lang="en-GB" dirty="0"/>
              <a:t>=16 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Jan 2018 &lt; 15 Mar 2018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25D206-D6B5-440F-8432-160F57D60583}"/>
              </a:ext>
            </a:extLst>
          </p:cNvPr>
          <p:cNvCxnSpPr>
            <a:cxnSpLocks/>
          </p:cNvCxnSpPr>
          <p:nvPr/>
        </p:nvCxnSpPr>
        <p:spPr>
          <a:xfrm flipV="1">
            <a:off x="4294571" y="4521645"/>
            <a:ext cx="1697856" cy="936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543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35</cp:revision>
  <dcterms:created xsi:type="dcterms:W3CDTF">2021-07-24T15:07:11Z</dcterms:created>
  <dcterms:modified xsi:type="dcterms:W3CDTF">2021-08-01T21:59:21Z</dcterms:modified>
</cp:coreProperties>
</file>