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CB93-6420-45C1-B876-F9B51D598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E2191-AB33-41EE-A181-9F9DBADDE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32E6-E06F-4D3F-999B-1DF5A88C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5E349-4BC3-4ACE-812E-CBA8E8F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E817A-9BCC-4B94-A278-64142CB3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23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AF0F-57C0-40D5-8D07-DA7E6D09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8E416-ED30-42A3-A4A6-20FE1C5B7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2DFDC-E441-4ECE-81F5-122C250C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0FF50-046B-44DF-8E7E-EB8995FB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3A406-CB0E-4811-9226-624105A0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48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49F0CF-2506-4FA3-853E-266765790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5DB30-8F54-4F24-BC8D-B62C67605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656A3-5997-404A-A09D-7D0876D14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EFB39-0D76-4EA4-8400-06D653F54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E2DEC-EBDD-4E02-B2AB-5BF20AC1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61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434A-3DCF-445B-8302-1426D052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7E4F5-E970-42C4-BA22-6FA9148BD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7E8B-3D7B-453B-82E9-E75B1FDDC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0F8A6-625B-418B-9ACC-286CB51E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056B8-CD80-4899-9D04-39885816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33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23E9-6062-424E-9E42-09B3F951C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FA999-F480-493F-9FDD-78FEB1B8D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B611C-1728-4257-A42E-F2ECC419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D0169-62C1-4CE6-9040-94C5901B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EF27F-96F3-475B-AE4A-D4F108CA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67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5BB5-5F5E-4273-8611-D858F06D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DAE54-57F3-4E7C-A635-5ECCB6A69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D9AFB-B94D-4F78-9DE7-7C6613866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A284D-A4C9-4A7A-9F1E-1BCF1975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EEEE3-5275-4B65-934E-8206F62F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98C57-8C0B-4C76-9804-A7114EFE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63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81028-BDE4-48B1-A5C2-65B7BA2DA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A5177-579D-41CA-ABE8-437AC7441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30984-4286-4942-AB9D-22E842F2A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9F960-B282-4FBF-A0D9-F084374D3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145E8-8882-48B3-A981-054BCCCC5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C08E73-1F8F-46C0-B9BA-F845B277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25/07/2021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AD4EC-1C40-4CF7-ADB4-FF5E3439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8392F0-39B6-40F3-9F2C-1A83A624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17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5BE2-C58B-471D-9836-46957D376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5290E-0201-4ECB-8F33-00660057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25/07/2021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7C8F9-FF82-40BA-B716-DFB37BA6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F0E6E-7275-41A8-937B-F12F5437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0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AE4504-E212-4744-A970-B0CE2D8D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25/07/2021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1B661-305A-42B2-BC12-116E0292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95634-48A2-49A2-A10F-4F52EC6A2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22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D034-9791-481B-A74F-0CBB46DE1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57F35-148B-4F07-97DA-77B15169B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DA4FD-6A73-4897-9B70-5F26FFAFD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6CAF9-F36A-4155-9900-9738E5B16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CECA8-4C92-419D-B577-923B59B4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CF02D-031E-415B-B9CE-F6D21778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52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85E9-2254-4F01-909A-EB7EB1B7D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9136E-C74B-420A-970F-0D4D1A0FB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7D0A3-66D0-48D5-8E60-A5B74ED66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4AB05-3B65-4B08-B645-6167B9E00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E7DF8-5DDF-447A-B469-AD0D54A3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6229B-59EF-46E4-8ADD-ED5A08D7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97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ED215-9B44-4AB4-A535-34E67D6E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ACFD-7BB3-4BE0-B45B-A5E2903FF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A80E8-0444-499E-9FB5-E8AF6A00D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C79C0-5688-4651-9335-8FE2F7340D3C}" type="datetimeFigureOut">
              <a:rPr lang="en-GB" smtClean="0"/>
              <a:t>25/07/2021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79F94-9F03-4E5E-8FFD-F1010650E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7F5EF-2EF8-4334-8CE7-9566677A2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78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29DB-0C07-4851-8B16-DBAD3E8C0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43058-7A08-41B7-9065-E6C4966264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42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A1AE6D-1B27-441E-858A-EF1CCFD0E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657" y="612559"/>
            <a:ext cx="9170633" cy="51718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E69CCF-2354-41E3-A540-038D8CDB82C0}"/>
              </a:ext>
            </a:extLst>
          </p:cNvPr>
          <p:cNvSpPr txBox="1"/>
          <p:nvPr/>
        </p:nvSpPr>
        <p:spPr>
          <a:xfrm>
            <a:off x="7776839" y="1713390"/>
            <a:ext cx="3719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Slicer on </a:t>
            </a:r>
            <a:r>
              <a:rPr lang="en-GB" sz="1400" b="1" dirty="0" err="1"/>
              <a:t>MyCalendar</a:t>
            </a:r>
            <a:r>
              <a:rPr lang="en-GB" sz="1400" b="1" dirty="0"/>
              <a:t>[Date]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805C2B85-3473-4703-AEA9-B9590C0AF806}"/>
              </a:ext>
            </a:extLst>
          </p:cNvPr>
          <p:cNvSpPr/>
          <p:nvPr/>
        </p:nvSpPr>
        <p:spPr>
          <a:xfrm>
            <a:off x="8416031" y="1402672"/>
            <a:ext cx="284086" cy="275208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0F28BF-B13B-4826-A1C3-D0CA5A231FAD}"/>
              </a:ext>
            </a:extLst>
          </p:cNvPr>
          <p:cNvSpPr txBox="1"/>
          <p:nvPr/>
        </p:nvSpPr>
        <p:spPr>
          <a:xfrm>
            <a:off x="0" y="0"/>
            <a:ext cx="371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Card showing earliest</a:t>
            </a:r>
          </a:p>
          <a:p>
            <a:r>
              <a:rPr lang="en-GB" sz="1400" b="1" dirty="0" err="1"/>
              <a:t>MyCalendar</a:t>
            </a:r>
            <a:r>
              <a:rPr lang="en-GB" sz="1400" b="1" dirty="0"/>
              <a:t>[Date]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D79B1-D679-4DC5-AB4E-08902B37E5A7}"/>
              </a:ext>
            </a:extLst>
          </p:cNvPr>
          <p:cNvSpPr txBox="1"/>
          <p:nvPr/>
        </p:nvSpPr>
        <p:spPr>
          <a:xfrm>
            <a:off x="0" y="2905218"/>
            <a:ext cx="371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Card showing latest</a:t>
            </a:r>
          </a:p>
          <a:p>
            <a:r>
              <a:rPr lang="en-GB" sz="1400" b="1" dirty="0" err="1"/>
              <a:t>MyCalendar</a:t>
            </a:r>
            <a:r>
              <a:rPr lang="en-GB" sz="1400" b="1" dirty="0"/>
              <a:t>[Date]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58929FC-76B4-4C90-8D80-3A88D8C6C128}"/>
              </a:ext>
            </a:extLst>
          </p:cNvPr>
          <p:cNvCxnSpPr>
            <a:cxnSpLocks/>
          </p:cNvCxnSpPr>
          <p:nvPr/>
        </p:nvCxnSpPr>
        <p:spPr>
          <a:xfrm flipV="1">
            <a:off x="954349" y="2095130"/>
            <a:ext cx="3653162" cy="13333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C2121D9D-56E1-45D7-AC2A-D66AA2BA3B5D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1622394" y="760698"/>
            <a:ext cx="1402672" cy="9277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C937EC-2274-4CE4-BA85-A438D15B2891}"/>
              </a:ext>
            </a:extLst>
          </p:cNvPr>
          <p:cNvSpPr txBox="1"/>
          <p:nvPr/>
        </p:nvSpPr>
        <p:spPr>
          <a:xfrm>
            <a:off x="3697549" y="3198501"/>
            <a:ext cx="3719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Stacked Column Chart visual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92B777-82F0-4E99-BCF1-5422DCC39204}"/>
              </a:ext>
            </a:extLst>
          </p:cNvPr>
          <p:cNvSpPr txBox="1"/>
          <p:nvPr/>
        </p:nvSpPr>
        <p:spPr>
          <a:xfrm>
            <a:off x="378781" y="5923837"/>
            <a:ext cx="3719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X-axis</a:t>
            </a:r>
            <a:r>
              <a:rPr lang="en-GB" sz="1400" dirty="0"/>
              <a:t> = </a:t>
            </a:r>
            <a:r>
              <a:rPr lang="en-GB" sz="1400" dirty="0" err="1"/>
              <a:t>MyCalendar</a:t>
            </a:r>
            <a:r>
              <a:rPr lang="en-GB" sz="1400" dirty="0"/>
              <a:t>[Date]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FB9EC4-4A29-4859-8F1A-D0799F19F010}"/>
              </a:ext>
            </a:extLst>
          </p:cNvPr>
          <p:cNvSpPr txBox="1"/>
          <p:nvPr/>
        </p:nvSpPr>
        <p:spPr>
          <a:xfrm>
            <a:off x="5351756" y="5923837"/>
            <a:ext cx="4484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Values</a:t>
            </a:r>
            <a:r>
              <a:rPr lang="en-GB" sz="1400" dirty="0"/>
              <a:t> = Custom measure </a:t>
            </a:r>
            <a:r>
              <a:rPr lang="en-GB" sz="1400" b="1" dirty="0" err="1"/>
              <a:t>CumulativeSalesInAnyPeriod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319128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9D042D-2946-4302-B8C4-C2DD74D77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152168"/>
            <a:ext cx="8448675" cy="6429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A4623A-49A9-4A3C-B16B-24D20752747E}"/>
              </a:ext>
            </a:extLst>
          </p:cNvPr>
          <p:cNvSpPr txBox="1"/>
          <p:nvPr/>
        </p:nvSpPr>
        <p:spPr>
          <a:xfrm>
            <a:off x="150922" y="1704512"/>
            <a:ext cx="37197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Visual hierarchy using the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Financial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Financial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Day</a:t>
            </a:r>
            <a:r>
              <a:rPr lang="en-GB" sz="1400" b="1" dirty="0"/>
              <a:t> </a:t>
            </a:r>
          </a:p>
          <a:p>
            <a:r>
              <a:rPr lang="en-GB" sz="1400" dirty="0"/>
              <a:t>columns of the</a:t>
            </a:r>
            <a:r>
              <a:rPr lang="en-GB" sz="1400" b="1" dirty="0"/>
              <a:t> </a:t>
            </a:r>
            <a:r>
              <a:rPr lang="en-GB" sz="1400" b="1" dirty="0" err="1"/>
              <a:t>MyCalendar</a:t>
            </a:r>
            <a:r>
              <a:rPr lang="en-GB" sz="1400" b="1" dirty="0"/>
              <a:t>[Date]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8304A7-81AE-49CB-B893-5BC51D1E6A3B}"/>
              </a:ext>
            </a:extLst>
          </p:cNvPr>
          <p:cNvSpPr/>
          <p:nvPr/>
        </p:nvSpPr>
        <p:spPr>
          <a:xfrm>
            <a:off x="2583401" y="1091954"/>
            <a:ext cx="1624614" cy="408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215183B1-AE20-4175-B2E0-2E5FAC44CF02}"/>
              </a:ext>
            </a:extLst>
          </p:cNvPr>
          <p:cNvCxnSpPr>
            <a:endCxn id="6" idx="1"/>
          </p:cNvCxnSpPr>
          <p:nvPr/>
        </p:nvCxnSpPr>
        <p:spPr>
          <a:xfrm flipV="1">
            <a:off x="816746" y="1296141"/>
            <a:ext cx="1766655" cy="6747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310C81-B62C-4D6F-BF9A-6C3DBF9A9786}"/>
              </a:ext>
            </a:extLst>
          </p:cNvPr>
          <p:cNvSpPr txBox="1"/>
          <p:nvPr/>
        </p:nvSpPr>
        <p:spPr>
          <a:xfrm>
            <a:off x="8018018" y="1633492"/>
            <a:ext cx="371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Custom measure </a:t>
            </a:r>
            <a:r>
              <a:rPr lang="en-GB" sz="1400" b="1" dirty="0" err="1"/>
              <a:t>TotalSalesInLastYearPeriodUsingMyCalendar</a:t>
            </a:r>
            <a:r>
              <a:rPr lang="en-GB" sz="1400" b="1" dirty="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B6A19C-2C80-4051-9114-5F2B0EE934AD}"/>
              </a:ext>
            </a:extLst>
          </p:cNvPr>
          <p:cNvSpPr/>
          <p:nvPr/>
        </p:nvSpPr>
        <p:spPr>
          <a:xfrm>
            <a:off x="5558900" y="489752"/>
            <a:ext cx="1624614" cy="408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B7228848-5E7B-4A83-9452-1F1D79DD40EE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>
            <a:off x="7183515" y="693940"/>
            <a:ext cx="2262327" cy="12011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82EFB6B-43B3-4C96-915E-24E4137A583A}"/>
              </a:ext>
            </a:extLst>
          </p:cNvPr>
          <p:cNvSpPr/>
          <p:nvPr/>
        </p:nvSpPr>
        <p:spPr>
          <a:xfrm>
            <a:off x="5808954" y="5178642"/>
            <a:ext cx="1624615" cy="14796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AC2108-9312-4C30-A853-6407CEFC73A0}"/>
              </a:ext>
            </a:extLst>
          </p:cNvPr>
          <p:cNvSpPr/>
          <p:nvPr/>
        </p:nvSpPr>
        <p:spPr>
          <a:xfrm>
            <a:off x="3098307" y="2795643"/>
            <a:ext cx="2639582" cy="17837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F98931-E228-4CF2-B525-38CE603C8BAF}"/>
              </a:ext>
            </a:extLst>
          </p:cNvPr>
          <p:cNvCxnSpPr/>
          <p:nvPr/>
        </p:nvCxnSpPr>
        <p:spPr>
          <a:xfrm>
            <a:off x="4421080" y="2874063"/>
            <a:ext cx="1544714" cy="23504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34B1725-B083-40A4-A6D8-96334C3AE366}"/>
              </a:ext>
            </a:extLst>
          </p:cNvPr>
          <p:cNvSpPr txBox="1"/>
          <p:nvPr/>
        </p:nvSpPr>
        <p:spPr>
          <a:xfrm>
            <a:off x="7796076" y="5057404"/>
            <a:ext cx="3719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How do we know this DAX measure works?</a:t>
            </a:r>
          </a:p>
          <a:p>
            <a:r>
              <a:rPr lang="en-GB" sz="1400" dirty="0"/>
              <a:t>The sales for a period in 2020 matches the previous years sales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D4664C-561E-47A5-8BCF-A54361D43948}"/>
              </a:ext>
            </a:extLst>
          </p:cNvPr>
          <p:cNvSpPr txBox="1"/>
          <p:nvPr/>
        </p:nvSpPr>
        <p:spPr>
          <a:xfrm>
            <a:off x="8000309" y="116954"/>
            <a:ext cx="371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Custom measure</a:t>
            </a:r>
            <a:br>
              <a:rPr lang="en-GB" sz="1400" dirty="0"/>
            </a:br>
            <a:r>
              <a:rPr lang="en-GB" sz="1400" b="1" dirty="0" err="1"/>
              <a:t>TotalSalesInPeriodUsingMyCalendar</a:t>
            </a:r>
            <a:endParaRPr lang="en-GB" sz="1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301782-A32B-454C-8743-0BB173026C4F}"/>
              </a:ext>
            </a:extLst>
          </p:cNvPr>
          <p:cNvSpPr/>
          <p:nvPr/>
        </p:nvSpPr>
        <p:spPr>
          <a:xfrm>
            <a:off x="3902477" y="489752"/>
            <a:ext cx="1228816" cy="408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2B850DF8-B6EA-4066-971D-906BBE03F57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31293" y="115674"/>
            <a:ext cx="2965144" cy="4294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6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EDFDA18-B759-4D4C-87A7-F4AB5D1FB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23825"/>
            <a:ext cx="11791950" cy="6610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AEBF71-0521-4A29-B37C-ED6C4F165DBE}"/>
              </a:ext>
            </a:extLst>
          </p:cNvPr>
          <p:cNvSpPr txBox="1"/>
          <p:nvPr/>
        </p:nvSpPr>
        <p:spPr>
          <a:xfrm>
            <a:off x="284086" y="292963"/>
            <a:ext cx="43855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Clustered column chart</a:t>
            </a:r>
          </a:p>
          <a:p>
            <a:r>
              <a:rPr lang="en-GB" sz="1400" b="1" dirty="0"/>
              <a:t>X-axis</a:t>
            </a:r>
            <a:r>
              <a:rPr lang="en-GB" sz="1400" dirty="0"/>
              <a:t> =&gt;  Financial Month column of </a:t>
            </a:r>
            <a:r>
              <a:rPr lang="en-GB" sz="1400" b="1" dirty="0" err="1"/>
              <a:t>MyCalendar</a:t>
            </a:r>
            <a:endParaRPr lang="en-GB" sz="1400" b="1" dirty="0"/>
          </a:p>
          <a:p>
            <a:r>
              <a:rPr lang="en-GB" sz="1400" b="1" dirty="0"/>
              <a:t>Values</a:t>
            </a:r>
            <a:r>
              <a:rPr lang="en-GB" sz="1400" dirty="0"/>
              <a:t> =&gt; Custom measures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TotalSalesInPeriodUsingMyCalendar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TotalSalesInLastYearPeriodUsingMyCalendar</a:t>
            </a:r>
            <a:endParaRPr lang="en-GB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96AA47-3391-449D-BAE8-22B4E7942C7C}"/>
              </a:ext>
            </a:extLst>
          </p:cNvPr>
          <p:cNvCxnSpPr>
            <a:cxnSpLocks/>
          </p:cNvCxnSpPr>
          <p:nvPr/>
        </p:nvCxnSpPr>
        <p:spPr>
          <a:xfrm>
            <a:off x="3524435" y="877738"/>
            <a:ext cx="3203960" cy="8885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709FFC-B908-46FD-A4E3-464BA4076455}"/>
              </a:ext>
            </a:extLst>
          </p:cNvPr>
          <p:cNvSpPr txBox="1"/>
          <p:nvPr/>
        </p:nvSpPr>
        <p:spPr>
          <a:xfrm>
            <a:off x="6361464" y="427607"/>
            <a:ext cx="2999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Slicer</a:t>
            </a:r>
          </a:p>
          <a:p>
            <a:r>
              <a:rPr lang="en-GB" sz="1400" dirty="0"/>
              <a:t>Financial Year column of </a:t>
            </a:r>
            <a:r>
              <a:rPr lang="en-GB" sz="1400" b="1" dirty="0" err="1"/>
              <a:t>MyCalendar</a:t>
            </a:r>
            <a:endParaRPr lang="en-GB" sz="14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65EFE0-E470-46F3-88E4-87868A4E08B7}"/>
              </a:ext>
            </a:extLst>
          </p:cNvPr>
          <p:cNvCxnSpPr>
            <a:cxnSpLocks/>
          </p:cNvCxnSpPr>
          <p:nvPr/>
        </p:nvCxnSpPr>
        <p:spPr>
          <a:xfrm flipV="1">
            <a:off x="7618520" y="292963"/>
            <a:ext cx="1853954" cy="3962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C3B920-0A1B-4802-B17B-69A55E3659E0}"/>
              </a:ext>
            </a:extLst>
          </p:cNvPr>
          <p:cNvSpPr txBox="1"/>
          <p:nvPr/>
        </p:nvSpPr>
        <p:spPr>
          <a:xfrm>
            <a:off x="7591886" y="1627572"/>
            <a:ext cx="4286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Measure </a:t>
            </a:r>
            <a:r>
              <a:rPr lang="en-GB" sz="1400" b="1" dirty="0" err="1"/>
              <a:t>TotalSalesInLastYearPeriodUsingMyCalendar</a:t>
            </a:r>
            <a:endParaRPr lang="en-GB" sz="14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52D1DC-41AD-42D7-92A5-84C8DCC15FD6}"/>
              </a:ext>
            </a:extLst>
          </p:cNvPr>
          <p:cNvCxnSpPr>
            <a:cxnSpLocks/>
          </p:cNvCxnSpPr>
          <p:nvPr/>
        </p:nvCxnSpPr>
        <p:spPr>
          <a:xfrm flipH="1">
            <a:off x="9232777" y="1815466"/>
            <a:ext cx="1" cy="24369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48E9AF9-75CF-4129-BFEE-2A5A5A8A00AA}"/>
              </a:ext>
            </a:extLst>
          </p:cNvPr>
          <p:cNvSpPr txBox="1"/>
          <p:nvPr/>
        </p:nvSpPr>
        <p:spPr>
          <a:xfrm>
            <a:off x="5382827" y="2039075"/>
            <a:ext cx="377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Measure </a:t>
            </a:r>
            <a:r>
              <a:rPr lang="en-GB" sz="1400" b="1" dirty="0" err="1"/>
              <a:t>TotalSalesInPeriodUsingMyCalendar</a:t>
            </a:r>
            <a:endParaRPr lang="en-GB" sz="14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BD2B14-AE7E-4A45-A588-803465360B12}"/>
              </a:ext>
            </a:extLst>
          </p:cNvPr>
          <p:cNvCxnSpPr>
            <a:cxnSpLocks/>
          </p:cNvCxnSpPr>
          <p:nvPr/>
        </p:nvCxnSpPr>
        <p:spPr>
          <a:xfrm flipH="1">
            <a:off x="6880198" y="2346852"/>
            <a:ext cx="1" cy="13640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36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B907B3-398F-42BC-BE78-8271F162A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47625"/>
            <a:ext cx="11963400" cy="6762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623CFB-B36B-4BB9-B8A6-7B8E9B7D6A84}"/>
              </a:ext>
            </a:extLst>
          </p:cNvPr>
          <p:cNvSpPr txBox="1"/>
          <p:nvPr/>
        </p:nvSpPr>
        <p:spPr>
          <a:xfrm>
            <a:off x="6096000" y="411335"/>
            <a:ext cx="2999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Slicer</a:t>
            </a:r>
          </a:p>
          <a:p>
            <a:r>
              <a:rPr lang="en-GB" sz="1400" dirty="0"/>
              <a:t>Financial Year column of </a:t>
            </a:r>
            <a:r>
              <a:rPr lang="en-GB" sz="1400" b="1" dirty="0" err="1"/>
              <a:t>MyCalendar</a:t>
            </a:r>
            <a:endParaRPr lang="en-GB" sz="14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B5528F-FE4A-4092-A0AC-C9243E94392B}"/>
              </a:ext>
            </a:extLst>
          </p:cNvPr>
          <p:cNvCxnSpPr>
            <a:cxnSpLocks/>
          </p:cNvCxnSpPr>
          <p:nvPr/>
        </p:nvCxnSpPr>
        <p:spPr>
          <a:xfrm flipV="1">
            <a:off x="7618520" y="292963"/>
            <a:ext cx="1853954" cy="396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23823DC-FEB2-4C8D-9389-AC33C4293EFD}"/>
              </a:ext>
            </a:extLst>
          </p:cNvPr>
          <p:cNvSpPr txBox="1"/>
          <p:nvPr/>
        </p:nvSpPr>
        <p:spPr>
          <a:xfrm>
            <a:off x="284086" y="292963"/>
            <a:ext cx="5193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Clustered column chart</a:t>
            </a:r>
          </a:p>
          <a:p>
            <a:r>
              <a:rPr lang="en-GB" sz="1400" b="1" dirty="0"/>
              <a:t>X-axis</a:t>
            </a:r>
            <a:r>
              <a:rPr lang="en-GB" sz="1400" dirty="0"/>
              <a:t> =&gt;  Financial Month column of </a:t>
            </a:r>
            <a:r>
              <a:rPr lang="en-GB" sz="1400" b="1" dirty="0" err="1"/>
              <a:t>MyCalendar</a:t>
            </a:r>
            <a:endParaRPr lang="en-GB" sz="1400" b="1" dirty="0"/>
          </a:p>
          <a:p>
            <a:r>
              <a:rPr lang="en-GB" sz="1400" b="1" dirty="0"/>
              <a:t>Values</a:t>
            </a:r>
            <a:r>
              <a:rPr lang="en-GB" sz="1400" dirty="0"/>
              <a:t> =&gt; Custom measure </a:t>
            </a:r>
            <a:r>
              <a:rPr lang="en-GB" sz="1400" b="1" dirty="0" err="1"/>
              <a:t>MonthOnMonthChangeInSales</a:t>
            </a:r>
            <a:endParaRPr lang="en-GB" sz="14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D25413-8A3E-40A3-B89E-DC0A42CBBBD6}"/>
              </a:ext>
            </a:extLst>
          </p:cNvPr>
          <p:cNvCxnSpPr>
            <a:cxnSpLocks/>
          </p:cNvCxnSpPr>
          <p:nvPr/>
        </p:nvCxnSpPr>
        <p:spPr>
          <a:xfrm>
            <a:off x="3524435" y="877738"/>
            <a:ext cx="3203960" cy="8885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3B9B4F-27CE-4A26-A25B-81A3619F9E6D}"/>
              </a:ext>
            </a:extLst>
          </p:cNvPr>
          <p:cNvCxnSpPr>
            <a:cxnSpLocks/>
          </p:cNvCxnSpPr>
          <p:nvPr/>
        </p:nvCxnSpPr>
        <p:spPr>
          <a:xfrm flipH="1" flipV="1">
            <a:off x="6728395" y="5091705"/>
            <a:ext cx="1225997" cy="332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81264D5-0FCB-4813-92CF-124F432B4295}"/>
              </a:ext>
            </a:extLst>
          </p:cNvPr>
          <p:cNvSpPr txBox="1"/>
          <p:nvPr/>
        </p:nvSpPr>
        <p:spPr>
          <a:xfrm>
            <a:off x="8105313" y="5184559"/>
            <a:ext cx="1926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drop in monthly sales from Dec to January</a:t>
            </a:r>
          </a:p>
        </p:txBody>
      </p:sp>
    </p:spTree>
    <p:extLst>
      <p:ext uri="{BB962C8B-B14F-4D97-AF65-F5344CB8AC3E}">
        <p14:creationId xmlns:p14="http://schemas.microsoft.com/office/powerpoint/2010/main" val="419571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B7E37C-0860-44FF-A7EC-C846C2D35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126" y="2268707"/>
            <a:ext cx="7334250" cy="25336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493817-474E-4B98-9E9A-3B4E9CCDB582}"/>
              </a:ext>
            </a:extLst>
          </p:cNvPr>
          <p:cNvSpPr/>
          <p:nvPr/>
        </p:nvSpPr>
        <p:spPr>
          <a:xfrm>
            <a:off x="6241002" y="2334828"/>
            <a:ext cx="816746" cy="16867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F39BD3-3415-4ACB-AB68-FE8DDAC468D5}"/>
              </a:ext>
            </a:extLst>
          </p:cNvPr>
          <p:cNvSpPr/>
          <p:nvPr/>
        </p:nvSpPr>
        <p:spPr>
          <a:xfrm>
            <a:off x="7574132" y="2334828"/>
            <a:ext cx="816746" cy="16867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3C5B27-2DAE-4F50-BDFB-7EC177B1963D}"/>
              </a:ext>
            </a:extLst>
          </p:cNvPr>
          <p:cNvSpPr/>
          <p:nvPr/>
        </p:nvSpPr>
        <p:spPr>
          <a:xfrm>
            <a:off x="8877254" y="2334828"/>
            <a:ext cx="816746" cy="16867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EDEB03-FB6E-444D-92A2-BC588632875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365289" y="1280299"/>
            <a:ext cx="284086" cy="10545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F8B9B1-5C0E-4DCC-A64C-6360BB3CFA48}"/>
              </a:ext>
            </a:extLst>
          </p:cNvPr>
          <p:cNvSpPr txBox="1"/>
          <p:nvPr/>
        </p:nvSpPr>
        <p:spPr>
          <a:xfrm>
            <a:off x="5379868" y="910967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First day in the month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60171E-814F-4980-90D5-405AEB6E9183}"/>
              </a:ext>
            </a:extLst>
          </p:cNvPr>
          <p:cNvSpPr txBox="1"/>
          <p:nvPr/>
        </p:nvSpPr>
        <p:spPr>
          <a:xfrm>
            <a:off x="7210148" y="406419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PREVIOUSDAY()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E88738-45EB-41E2-9D30-015C223DB39E}"/>
              </a:ext>
            </a:extLst>
          </p:cNvPr>
          <p:cNvSpPr txBox="1"/>
          <p:nvPr/>
        </p:nvSpPr>
        <p:spPr>
          <a:xfrm>
            <a:off x="9571608" y="406419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NEXTDAY()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4999FF-D182-42FA-9E2A-3D4D8B88F34C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7982505" y="775751"/>
            <a:ext cx="127038" cy="15590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B944AF-9368-4EB7-9CC3-D3DE72FCA6D9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9285627" y="775751"/>
            <a:ext cx="882911" cy="15590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E92C713-AAB1-47F1-BCDE-77A4DEF3E00D}"/>
              </a:ext>
            </a:extLst>
          </p:cNvPr>
          <p:cNvSpPr/>
          <p:nvPr/>
        </p:nvSpPr>
        <p:spPr>
          <a:xfrm>
            <a:off x="6241002" y="3451193"/>
            <a:ext cx="3452998" cy="23303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9B9CC1-3E6C-4AFE-9DAC-BAA7073CAC97}"/>
              </a:ext>
            </a:extLst>
          </p:cNvPr>
          <p:cNvSpPr txBox="1"/>
          <p:nvPr/>
        </p:nvSpPr>
        <p:spPr>
          <a:xfrm>
            <a:off x="4696287" y="5380714"/>
            <a:ext cx="60368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are in November</a:t>
            </a:r>
          </a:p>
          <a:p>
            <a:r>
              <a:rPr lang="en-GB" dirty="0"/>
              <a:t>First date in current context=Nov 1</a:t>
            </a:r>
            <a:r>
              <a:rPr lang="en-GB" baseline="30000" dirty="0"/>
              <a:t>st</a:t>
            </a:r>
            <a:endParaRPr lang="en-GB" dirty="0"/>
          </a:p>
          <a:p>
            <a:r>
              <a:rPr lang="en-GB" dirty="0"/>
              <a:t>Last date in current context=Nov 30</a:t>
            </a:r>
            <a:r>
              <a:rPr lang="en-GB" baseline="30000" dirty="0"/>
              <a:t>th</a:t>
            </a:r>
            <a:r>
              <a:rPr lang="en-GB" dirty="0"/>
              <a:t> </a:t>
            </a:r>
          </a:p>
          <a:p>
            <a:r>
              <a:rPr lang="en-GB" dirty="0"/>
              <a:t>PREVIOUSDAY=1 day prior to the first date = 31</a:t>
            </a:r>
            <a:r>
              <a:rPr lang="en-GB" baseline="30000" dirty="0"/>
              <a:t>st</a:t>
            </a:r>
            <a:r>
              <a:rPr lang="en-GB" dirty="0"/>
              <a:t> Oct</a:t>
            </a:r>
          </a:p>
          <a:p>
            <a:r>
              <a:rPr lang="en-GB" dirty="0"/>
              <a:t>NEXTDAY         =1 day after the last date =1</a:t>
            </a:r>
            <a:r>
              <a:rPr lang="en-GB" baseline="30000" dirty="0"/>
              <a:t>st</a:t>
            </a:r>
            <a:r>
              <a:rPr lang="en-GB" dirty="0"/>
              <a:t> Dec</a:t>
            </a:r>
          </a:p>
          <a:p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719B6D-B5E7-42F6-AC64-E3FF86691CC7}"/>
              </a:ext>
            </a:extLst>
          </p:cNvPr>
          <p:cNvCxnSpPr>
            <a:cxnSpLocks/>
          </p:cNvCxnSpPr>
          <p:nvPr/>
        </p:nvCxnSpPr>
        <p:spPr>
          <a:xfrm flipV="1">
            <a:off x="6398048" y="3613212"/>
            <a:ext cx="952663" cy="21750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718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187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14</cp:revision>
  <dcterms:created xsi:type="dcterms:W3CDTF">2021-07-24T15:07:11Z</dcterms:created>
  <dcterms:modified xsi:type="dcterms:W3CDTF">2021-07-25T23:09:28Z</dcterms:modified>
</cp:coreProperties>
</file>