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4F134-2B9E-48E0-84E7-686B71707A08}" type="datetimeFigureOut">
              <a:rPr lang="es-419" smtClean="0"/>
              <a:t>2/8/2025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AB134-B005-4894-9C0D-2E989821D7AE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2235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4F134-2B9E-48E0-84E7-686B71707A08}" type="datetimeFigureOut">
              <a:rPr lang="es-419" smtClean="0"/>
              <a:t>2/8/2025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AB134-B005-4894-9C0D-2E989821D7AE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780546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22F4F134-2B9E-48E0-84E7-686B71707A08}" type="datetimeFigureOut">
              <a:rPr lang="es-419" smtClean="0"/>
              <a:t>2/8/2025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EDCAB134-B005-4894-9C0D-2E989821D7AE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65064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4F134-2B9E-48E0-84E7-686B71707A08}" type="datetimeFigureOut">
              <a:rPr lang="es-419" smtClean="0"/>
              <a:t>2/8/2025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AB134-B005-4894-9C0D-2E989821D7AE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92197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F4F134-2B9E-48E0-84E7-686B71707A08}" type="datetimeFigureOut">
              <a:rPr lang="es-419" smtClean="0"/>
              <a:t>2/8/2025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DCAB134-B005-4894-9C0D-2E989821D7AE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0646072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4F134-2B9E-48E0-84E7-686B71707A08}" type="datetimeFigureOut">
              <a:rPr lang="es-419" smtClean="0"/>
              <a:t>2/8/2025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AB134-B005-4894-9C0D-2E989821D7AE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61599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4F134-2B9E-48E0-84E7-686B71707A08}" type="datetimeFigureOut">
              <a:rPr lang="es-419" smtClean="0"/>
              <a:t>2/8/2025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AB134-B005-4894-9C0D-2E989821D7AE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00906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4F134-2B9E-48E0-84E7-686B71707A08}" type="datetimeFigureOut">
              <a:rPr lang="es-419" smtClean="0"/>
              <a:t>2/8/2025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AB134-B005-4894-9C0D-2E989821D7AE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58298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4F134-2B9E-48E0-84E7-686B71707A08}" type="datetimeFigureOut">
              <a:rPr lang="es-419" smtClean="0"/>
              <a:t>2/8/2025</a:t>
            </a:fld>
            <a:endParaRPr lang="es-419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AB134-B005-4894-9C0D-2E989821D7AE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15679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4F134-2B9E-48E0-84E7-686B71707A08}" type="datetimeFigureOut">
              <a:rPr lang="es-419" smtClean="0"/>
              <a:t>2/8/2025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AB134-B005-4894-9C0D-2E989821D7AE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31285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4F134-2B9E-48E0-84E7-686B71707A08}" type="datetimeFigureOut">
              <a:rPr lang="es-419" smtClean="0"/>
              <a:t>2/8/2025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AB134-B005-4894-9C0D-2E989821D7AE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38350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22F4F134-2B9E-48E0-84E7-686B71707A08}" type="datetimeFigureOut">
              <a:rPr lang="es-419" smtClean="0"/>
              <a:t>2/8/2025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EDCAB134-B005-4894-9C0D-2E989821D7AE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9708920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E568DC-CDED-A23E-711C-24C25AD9FD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419" b="1" noProof="0" dirty="0"/>
              <a:t>Ingeniería de características</a:t>
            </a:r>
          </a:p>
        </p:txBody>
      </p:sp>
    </p:spTree>
    <p:extLst>
      <p:ext uri="{BB962C8B-B14F-4D97-AF65-F5344CB8AC3E}">
        <p14:creationId xmlns:p14="http://schemas.microsoft.com/office/powerpoint/2010/main" val="231333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299D1D-F69C-9AA5-1402-7284B8795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noProof="0" dirty="0"/>
              <a:t>fundamentos de </a:t>
            </a:r>
            <a:r>
              <a:rPr lang="es-419" b="1" noProof="0" dirty="0" err="1"/>
              <a:t>pca</a:t>
            </a:r>
            <a:endParaRPr lang="es-419" b="1" noProof="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E1980F-045E-268C-7FFA-B0B6623D0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419" sz="2400" b="1" noProof="0" dirty="0"/>
              <a:t>Objetivo:</a:t>
            </a:r>
            <a:r>
              <a:rPr lang="es-419" sz="2400" noProof="0" dirty="0"/>
              <a:t> Reducir dimensionalidad preservando la máxima varianza.</a:t>
            </a:r>
          </a:p>
          <a:p>
            <a:r>
              <a:rPr lang="es-419" sz="2400" b="1" noProof="0" dirty="0"/>
              <a:t>Pasos matemáticos:</a:t>
            </a:r>
            <a:endParaRPr lang="es-419" sz="2400" noProof="0" dirty="0"/>
          </a:p>
          <a:p>
            <a:pPr lvl="1"/>
            <a:r>
              <a:rPr lang="es-419" sz="2400" noProof="0" dirty="0"/>
              <a:t>Estandarizar datos (¡crítico!).</a:t>
            </a:r>
          </a:p>
          <a:p>
            <a:pPr lvl="1"/>
            <a:r>
              <a:rPr lang="es-419" sz="2400" noProof="0" dirty="0"/>
              <a:t>Calcular matriz de covarianza.</a:t>
            </a:r>
          </a:p>
          <a:p>
            <a:pPr lvl="1"/>
            <a:r>
              <a:rPr lang="es-419" sz="2400" noProof="0" dirty="0"/>
              <a:t>Descomponer en </a:t>
            </a:r>
            <a:r>
              <a:rPr lang="es-419" sz="2400" i="1" noProof="0" dirty="0" err="1"/>
              <a:t>autovectores</a:t>
            </a:r>
            <a:r>
              <a:rPr lang="es-419" sz="2400" noProof="0" dirty="0"/>
              <a:t> (direcciones) y </a:t>
            </a:r>
            <a:r>
              <a:rPr lang="es-419" sz="2400" i="1" noProof="0" dirty="0"/>
              <a:t>autovalores</a:t>
            </a:r>
            <a:r>
              <a:rPr lang="es-419" sz="2400" noProof="0" dirty="0"/>
              <a:t> (importancia).</a:t>
            </a:r>
          </a:p>
          <a:p>
            <a:pPr lvl="1"/>
            <a:r>
              <a:rPr lang="es-419" sz="2400" noProof="0" dirty="0"/>
              <a:t>Proyectar datos en nuevos ejes ortogonales (componentes).</a:t>
            </a:r>
          </a:p>
          <a:p>
            <a:pPr marL="0" indent="0">
              <a:buNone/>
            </a:pPr>
            <a:r>
              <a:rPr lang="es-419" sz="2400" i="1" noProof="0" dirty="0"/>
              <a:t>Ejemplo visual:</a:t>
            </a:r>
            <a:r>
              <a:rPr lang="es-419" sz="2400" noProof="0" dirty="0"/>
              <a:t> "Imaginen una nube de puntos en 3D: PCA identifica el plano 2D que mejor captura su forma".</a:t>
            </a:r>
          </a:p>
          <a:p>
            <a:endParaRPr lang="es-419" noProof="0" dirty="0"/>
          </a:p>
        </p:txBody>
      </p:sp>
    </p:spTree>
    <p:extLst>
      <p:ext uri="{BB962C8B-B14F-4D97-AF65-F5344CB8AC3E}">
        <p14:creationId xmlns:p14="http://schemas.microsoft.com/office/powerpoint/2010/main" val="3236593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7164AF-1D5C-4593-AD95-FFFA13DF7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noProof="0" dirty="0"/>
              <a:t>Interpretaciones y aplicaciones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17D6A8-9496-9542-1E61-A3D506BFD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419" b="1" noProof="0" dirty="0"/>
              <a:t>Varianza explicada:</a:t>
            </a:r>
            <a:endParaRPr lang="es-419" noProof="0" dirty="0"/>
          </a:p>
          <a:p>
            <a:pPr lvl="1"/>
            <a:r>
              <a:rPr lang="es-419" sz="2200" noProof="0" dirty="0"/>
              <a:t>Cada componente captura un % de la varianza total.</a:t>
            </a:r>
          </a:p>
          <a:p>
            <a:pPr lvl="1"/>
            <a:r>
              <a:rPr lang="es-419" sz="2200" noProof="0" dirty="0" err="1"/>
              <a:t>Ej</a:t>
            </a:r>
            <a:r>
              <a:rPr lang="es-419" sz="2200" noProof="0" dirty="0"/>
              <a:t>: "Si los primeros 2 componentes explican el 95% de la varianza, descartamos el resto sin perder información crítica".</a:t>
            </a:r>
          </a:p>
          <a:p>
            <a:pPr marL="0" indent="0">
              <a:buNone/>
            </a:pPr>
            <a:r>
              <a:rPr lang="es-419" b="1" noProof="0" dirty="0"/>
              <a:t>Usos:</a:t>
            </a:r>
            <a:endParaRPr lang="es-419" noProof="0" dirty="0"/>
          </a:p>
          <a:p>
            <a:pPr lvl="1"/>
            <a:r>
              <a:rPr lang="es-419" sz="2200" noProof="0" dirty="0"/>
              <a:t>Visualización de datos de alta dimensión.</a:t>
            </a:r>
          </a:p>
          <a:p>
            <a:pPr lvl="1"/>
            <a:r>
              <a:rPr lang="es-419" sz="2200" noProof="0" dirty="0"/>
              <a:t>Eliminar ruido/redundancia (</a:t>
            </a:r>
            <a:r>
              <a:rPr lang="es-419" sz="2200" noProof="0" dirty="0" err="1"/>
              <a:t>ej</a:t>
            </a:r>
            <a:r>
              <a:rPr lang="es-419" sz="2200" noProof="0" dirty="0"/>
              <a:t>: </a:t>
            </a:r>
            <a:r>
              <a:rPr lang="es-419" sz="2200" noProof="0" dirty="0" err="1"/>
              <a:t>features</a:t>
            </a:r>
            <a:r>
              <a:rPr lang="es-419" sz="2200" noProof="0" dirty="0"/>
              <a:t> correlacionadas).</a:t>
            </a:r>
          </a:p>
          <a:p>
            <a:pPr lvl="1"/>
            <a:r>
              <a:rPr lang="es-419" sz="2200" i="1" noProof="0" dirty="0"/>
              <a:t>Advertencia:</a:t>
            </a:r>
            <a:r>
              <a:rPr lang="es-419" sz="2200" noProof="0" dirty="0"/>
              <a:t> ¡PCA no es un selector de </a:t>
            </a:r>
            <a:r>
              <a:rPr lang="es-419" sz="2200" noProof="0" dirty="0" err="1"/>
              <a:t>features</a:t>
            </a:r>
            <a:r>
              <a:rPr lang="es-419" sz="2200" noProof="0" dirty="0"/>
              <a:t>! Crea nuevas variables abstractas.</a:t>
            </a:r>
          </a:p>
          <a:p>
            <a:pPr marL="0" indent="0">
              <a:buNone/>
            </a:pPr>
            <a:r>
              <a:rPr lang="es-419" b="1" noProof="0" dirty="0"/>
              <a:t>Limitaciones:</a:t>
            </a:r>
            <a:endParaRPr lang="es-419" noProof="0" dirty="0"/>
          </a:p>
          <a:p>
            <a:pPr lvl="1"/>
            <a:r>
              <a:rPr lang="es-419" sz="2200" noProof="0" dirty="0"/>
              <a:t>Linealidad (falla con relaciones no lineales; alternativas: t-SNE, UMAP).</a:t>
            </a:r>
          </a:p>
          <a:p>
            <a:endParaRPr lang="es-419" noProof="0" dirty="0"/>
          </a:p>
        </p:txBody>
      </p:sp>
    </p:spTree>
    <p:extLst>
      <p:ext uri="{BB962C8B-B14F-4D97-AF65-F5344CB8AC3E}">
        <p14:creationId xmlns:p14="http://schemas.microsoft.com/office/powerpoint/2010/main" val="616454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A7201B-1B98-F433-111A-239616E6B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noProof="0" dirty="0"/>
              <a:t>Relación con escalado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00DACE-FE4E-83E8-3524-A3D9F71F5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851484"/>
            <a:ext cx="9784080" cy="27889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419" sz="2800" noProof="0" dirty="0"/>
              <a:t>"Sin estandarizar, </a:t>
            </a:r>
            <a:r>
              <a:rPr lang="es-419" sz="2800" noProof="0" dirty="0" err="1"/>
              <a:t>features</a:t>
            </a:r>
            <a:r>
              <a:rPr lang="es-419" sz="2800" noProof="0" dirty="0"/>
              <a:t> con unidades grandes dominarían la varianza, haciendo que PCA priorice direcciones irrelevantes".</a:t>
            </a:r>
          </a:p>
          <a:p>
            <a:pPr marL="0" indent="0">
              <a:buNone/>
            </a:pPr>
            <a:r>
              <a:rPr lang="es-419" sz="2800" i="1" noProof="0" dirty="0"/>
              <a:t>Demostración conceptual:</a:t>
            </a:r>
            <a:endParaRPr lang="es-419" sz="2800" noProof="0" dirty="0"/>
          </a:p>
          <a:p>
            <a:pPr lvl="1"/>
            <a:r>
              <a:rPr lang="es-419" sz="2800" noProof="0" dirty="0"/>
              <a:t>Si </a:t>
            </a:r>
            <a:r>
              <a:rPr lang="es-419" sz="2800" noProof="0" dirty="0" err="1"/>
              <a:t>Feature</a:t>
            </a:r>
            <a:r>
              <a:rPr lang="es-419" sz="2800" noProof="0" dirty="0"/>
              <a:t> A va de 0-100 y </a:t>
            </a:r>
            <a:r>
              <a:rPr lang="es-419" sz="2800" noProof="0" dirty="0" err="1"/>
              <a:t>Feature</a:t>
            </a:r>
            <a:r>
              <a:rPr lang="es-419" sz="2800" noProof="0" dirty="0"/>
              <a:t> B de 0-1, PCA "creerá" que A es 100 veces más importante.</a:t>
            </a:r>
          </a:p>
          <a:p>
            <a:pPr marL="0" indent="0">
              <a:buNone/>
            </a:pPr>
            <a:br>
              <a:rPr lang="es-419" noProof="0" dirty="0"/>
            </a:br>
            <a:endParaRPr lang="es-419" noProof="0" dirty="0"/>
          </a:p>
        </p:txBody>
      </p:sp>
    </p:spTree>
    <p:extLst>
      <p:ext uri="{BB962C8B-B14F-4D97-AF65-F5344CB8AC3E}">
        <p14:creationId xmlns:p14="http://schemas.microsoft.com/office/powerpoint/2010/main" val="2140733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EDC2DC-87F1-04D1-4A81-46F7A5984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noProof="0" dirty="0"/>
              <a:t>Resumen y mejores prácticas</a:t>
            </a:r>
            <a:endParaRPr lang="es-419" noProof="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50E38D-E4D2-DF17-3D29-7DF3BB789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839453"/>
            <a:ext cx="9784080" cy="26587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419" b="1" noProof="0" dirty="0" err="1"/>
              <a:t>Checklist</a:t>
            </a:r>
            <a:r>
              <a:rPr lang="es-419" b="1" noProof="0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s-419" noProof="0" dirty="0"/>
              <a:t>Escalar siempre que se usen modelos sensibles a distancia/gradientes.</a:t>
            </a:r>
          </a:p>
          <a:p>
            <a:pPr marL="457200" indent="-457200">
              <a:buFont typeface="+mj-lt"/>
              <a:buAutoNum type="arabicPeriod"/>
            </a:pPr>
            <a:r>
              <a:rPr lang="es-419" noProof="0" dirty="0"/>
              <a:t>Elegir entre </a:t>
            </a:r>
            <a:r>
              <a:rPr lang="es-419" noProof="0" dirty="0" err="1"/>
              <a:t>StandardScaler</a:t>
            </a:r>
            <a:r>
              <a:rPr lang="es-419" noProof="0" dirty="0"/>
              <a:t> (distribución normal) o </a:t>
            </a:r>
            <a:r>
              <a:rPr lang="es-419" noProof="0" dirty="0" err="1"/>
              <a:t>MinMaxScaler</a:t>
            </a:r>
            <a:r>
              <a:rPr lang="es-419" noProof="0" dirty="0"/>
              <a:t> (rangos acotados).</a:t>
            </a:r>
          </a:p>
          <a:p>
            <a:pPr marL="457200" indent="-457200">
              <a:buFont typeface="+mj-lt"/>
              <a:buAutoNum type="arabicPeriod"/>
            </a:pPr>
            <a:r>
              <a:rPr lang="es-419" noProof="0" dirty="0"/>
              <a:t>Transformar </a:t>
            </a:r>
            <a:r>
              <a:rPr lang="es-419" noProof="0" dirty="0" err="1"/>
              <a:t>features</a:t>
            </a:r>
            <a:r>
              <a:rPr lang="es-419" noProof="0" dirty="0"/>
              <a:t> sesgadas con log/Box-Cox para mejorar linealidad.</a:t>
            </a:r>
          </a:p>
          <a:p>
            <a:pPr marL="457200" indent="-457200">
              <a:buFont typeface="+mj-lt"/>
              <a:buAutoNum type="arabicPeriod"/>
            </a:pPr>
            <a:r>
              <a:rPr lang="es-419" noProof="0" dirty="0"/>
              <a:t>PCA requiere estandarización previa y es útil para reducir ruido/visualizar.</a:t>
            </a:r>
          </a:p>
        </p:txBody>
      </p:sp>
    </p:spTree>
    <p:extLst>
      <p:ext uri="{BB962C8B-B14F-4D97-AF65-F5344CB8AC3E}">
        <p14:creationId xmlns:p14="http://schemas.microsoft.com/office/powerpoint/2010/main" val="98046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76D53B-BFEA-5E1B-8D56-1623E357B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noProof="0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C58FD2-3080-73A4-60BA-0206DB5A78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02917" y="3429000"/>
            <a:ext cx="4754880" cy="1260909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419" i="1" noProof="0" dirty="0">
                <a:solidFill>
                  <a:schemeClr val="bg2"/>
                </a:solidFill>
              </a:rPr>
              <a:t>Tema:</a:t>
            </a:r>
            <a:r>
              <a:rPr lang="es-419" noProof="0" dirty="0">
                <a:solidFill>
                  <a:schemeClr val="bg2"/>
                </a:solidFill>
              </a:rPr>
              <a:t> "Ingeniería de Características: Escalado, Transformaciones y Reducción de Dimensionalidad".</a:t>
            </a:r>
          </a:p>
          <a:p>
            <a:pPr marL="0" indent="0">
              <a:buNone/>
            </a:pPr>
            <a:endParaRPr lang="es-419" noProof="0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4462F08-564F-9ADF-41C7-C5054C7C2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4203" y="2683041"/>
            <a:ext cx="4754880" cy="2752825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s-419" noProof="0" dirty="0">
                <a:solidFill>
                  <a:schemeClr val="bg2"/>
                </a:solidFill>
              </a:rPr>
              <a:t>Importancia del escalado en ML.</a:t>
            </a:r>
          </a:p>
          <a:p>
            <a:r>
              <a:rPr lang="es-419" noProof="0" dirty="0">
                <a:solidFill>
                  <a:schemeClr val="bg2"/>
                </a:solidFill>
              </a:rPr>
              <a:t>Métodos: </a:t>
            </a:r>
            <a:r>
              <a:rPr lang="es-419" noProof="0" dirty="0" err="1">
                <a:solidFill>
                  <a:schemeClr val="bg2"/>
                </a:solidFill>
              </a:rPr>
              <a:t>StandardScaler</a:t>
            </a:r>
            <a:r>
              <a:rPr lang="es-419" noProof="0" dirty="0">
                <a:solidFill>
                  <a:schemeClr val="bg2"/>
                </a:solidFill>
              </a:rPr>
              <a:t> vs. </a:t>
            </a:r>
            <a:r>
              <a:rPr lang="es-419" noProof="0" dirty="0" err="1">
                <a:solidFill>
                  <a:schemeClr val="bg2"/>
                </a:solidFill>
              </a:rPr>
              <a:t>MinMaxScaler</a:t>
            </a:r>
            <a:r>
              <a:rPr lang="es-419" noProof="0" dirty="0">
                <a:solidFill>
                  <a:schemeClr val="bg2"/>
                </a:solidFill>
              </a:rPr>
              <a:t>.</a:t>
            </a:r>
          </a:p>
          <a:p>
            <a:r>
              <a:rPr lang="es-419" noProof="0" dirty="0">
                <a:solidFill>
                  <a:schemeClr val="bg2"/>
                </a:solidFill>
              </a:rPr>
              <a:t>Transformaciones no lineales.</a:t>
            </a:r>
          </a:p>
          <a:p>
            <a:r>
              <a:rPr lang="es-419" noProof="0" dirty="0">
                <a:solidFill>
                  <a:schemeClr val="bg2"/>
                </a:solidFill>
              </a:rPr>
              <a:t>Normalización vs. Estandarización.</a:t>
            </a:r>
          </a:p>
          <a:p>
            <a:r>
              <a:rPr lang="es-419" noProof="0" dirty="0">
                <a:solidFill>
                  <a:schemeClr val="bg2"/>
                </a:solidFill>
              </a:rPr>
              <a:t>PCA: Fundamentos y aplicaciones.</a:t>
            </a:r>
          </a:p>
        </p:txBody>
      </p:sp>
    </p:spTree>
    <p:extLst>
      <p:ext uri="{BB962C8B-B14F-4D97-AF65-F5344CB8AC3E}">
        <p14:creationId xmlns:p14="http://schemas.microsoft.com/office/powerpoint/2010/main" val="1704769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D8750C-6921-3E34-5F15-8D1670392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noProof="0" dirty="0"/>
              <a:t>¿Por qué escalar/transformar?</a:t>
            </a:r>
            <a:endParaRPr lang="es-419" noProof="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7645BB-BA51-175A-81C8-FCAC6FC37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960" y="2630905"/>
            <a:ext cx="9784080" cy="2913246"/>
          </a:xfrm>
          <a:solidFill>
            <a:schemeClr val="accent3"/>
          </a:solidFill>
        </p:spPr>
        <p:txBody>
          <a:bodyPr/>
          <a:lstStyle/>
          <a:p>
            <a:r>
              <a:rPr lang="es-419" sz="2400" b="1" noProof="0" dirty="0">
                <a:solidFill>
                  <a:schemeClr val="bg2"/>
                </a:solidFill>
              </a:rPr>
              <a:t>Problema:</a:t>
            </a:r>
            <a:r>
              <a:rPr lang="es-419" sz="2400" noProof="0" dirty="0">
                <a:solidFill>
                  <a:schemeClr val="bg2"/>
                </a:solidFill>
              </a:rPr>
              <a:t> Algoritmos sensibles a escalas (SVM, KNN, PCA, redes neuronales) sesgan resultados si las </a:t>
            </a:r>
            <a:r>
              <a:rPr lang="es-419" sz="2400" noProof="0" dirty="0" err="1">
                <a:solidFill>
                  <a:schemeClr val="bg2"/>
                </a:solidFill>
              </a:rPr>
              <a:t>features</a:t>
            </a:r>
            <a:r>
              <a:rPr lang="es-419" sz="2400" noProof="0" dirty="0">
                <a:solidFill>
                  <a:schemeClr val="bg2"/>
                </a:solidFill>
              </a:rPr>
              <a:t> tienen unidades distintas (</a:t>
            </a:r>
            <a:r>
              <a:rPr lang="es-419" sz="2400" noProof="0" dirty="0" err="1">
                <a:solidFill>
                  <a:schemeClr val="bg2"/>
                </a:solidFill>
              </a:rPr>
              <a:t>ej</a:t>
            </a:r>
            <a:r>
              <a:rPr lang="es-419" sz="2400" noProof="0" dirty="0">
                <a:solidFill>
                  <a:schemeClr val="bg2"/>
                </a:solidFill>
              </a:rPr>
              <a:t>: ingresos [0-100,000] vs. edad [0-100]).</a:t>
            </a:r>
          </a:p>
          <a:p>
            <a:r>
              <a:rPr lang="es-419" sz="2400" b="1" noProof="0" dirty="0">
                <a:solidFill>
                  <a:schemeClr val="bg2"/>
                </a:solidFill>
              </a:rPr>
              <a:t>Solución:</a:t>
            </a:r>
            <a:r>
              <a:rPr lang="es-419" sz="2400" noProof="0" dirty="0">
                <a:solidFill>
                  <a:schemeClr val="bg2"/>
                </a:solidFill>
              </a:rPr>
              <a:t> Homogeneizar escalas para:</a:t>
            </a:r>
          </a:p>
          <a:p>
            <a:pPr lvl="1"/>
            <a:r>
              <a:rPr lang="es-419" sz="2400" noProof="0" dirty="0">
                <a:solidFill>
                  <a:schemeClr val="bg2"/>
                </a:solidFill>
              </a:rPr>
              <a:t>Acelerar convergencia en descenso de gradiente.</a:t>
            </a:r>
          </a:p>
          <a:p>
            <a:pPr lvl="1"/>
            <a:r>
              <a:rPr lang="es-419" sz="2400" noProof="0" dirty="0">
                <a:solidFill>
                  <a:schemeClr val="bg2"/>
                </a:solidFill>
              </a:rPr>
              <a:t>Evitar que </a:t>
            </a:r>
            <a:r>
              <a:rPr lang="es-419" sz="2400" noProof="0" dirty="0" err="1">
                <a:solidFill>
                  <a:schemeClr val="bg2"/>
                </a:solidFill>
              </a:rPr>
              <a:t>features</a:t>
            </a:r>
            <a:r>
              <a:rPr lang="es-419" sz="2400" noProof="0" dirty="0">
                <a:solidFill>
                  <a:schemeClr val="bg2"/>
                </a:solidFill>
              </a:rPr>
              <a:t> dominantes sesguen modelos.</a:t>
            </a:r>
          </a:p>
          <a:p>
            <a:pPr lvl="1"/>
            <a:r>
              <a:rPr lang="es-419" sz="2400" noProof="0" dirty="0">
                <a:solidFill>
                  <a:schemeClr val="bg2"/>
                </a:solidFill>
              </a:rPr>
              <a:t>Mejorar interpretabilidad.</a:t>
            </a:r>
          </a:p>
          <a:p>
            <a:pPr marL="0" indent="0">
              <a:buNone/>
            </a:pPr>
            <a:endParaRPr lang="es-419" noProof="0" dirty="0"/>
          </a:p>
        </p:txBody>
      </p:sp>
    </p:spTree>
    <p:extLst>
      <p:ext uri="{BB962C8B-B14F-4D97-AF65-F5344CB8AC3E}">
        <p14:creationId xmlns:p14="http://schemas.microsoft.com/office/powerpoint/2010/main" val="2800252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E0DC65-5984-17BD-FC52-D8368AA21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noProof="0" dirty="0"/>
              <a:t>escalado</a:t>
            </a:r>
          </a:p>
        </p:txBody>
      </p:sp>
    </p:spTree>
    <p:extLst>
      <p:ext uri="{BB962C8B-B14F-4D97-AF65-F5344CB8AC3E}">
        <p14:creationId xmlns:p14="http://schemas.microsoft.com/office/powerpoint/2010/main" val="4143458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0CB54D-6159-059C-333A-8A05C142E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noProof="0" dirty="0"/>
              <a:t>Standard </a:t>
            </a:r>
            <a:r>
              <a:rPr lang="es-419" b="1" noProof="0" dirty="0" err="1"/>
              <a:t>scaler</a:t>
            </a:r>
            <a:endParaRPr lang="es-419" b="1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4C783B56-0356-0066-673D-836EA780DF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s-419" sz="2800" b="0" i="1" noProof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s-419" sz="2800" b="0" i="1" noProof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419" sz="2800" b="0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419" sz="2800" b="0" i="1" noProof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419" sz="2800" b="0" i="1" noProof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419" sz="2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s-419" sz="2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den>
                    </m:f>
                    <m:r>
                      <a:rPr lang="es-419" sz="2800" b="0" i="1" noProof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s-419" sz="2800" noProof="0" dirty="0"/>
              </a:p>
              <a:p>
                <a:pPr marL="0" indent="0">
                  <a:buNone/>
                </a:pPr>
                <a:r>
                  <a:rPr lang="es-419" sz="2400" b="1" noProof="0" dirty="0"/>
                  <a:t>Ventajas:</a:t>
                </a:r>
              </a:p>
              <a:p>
                <a:r>
                  <a:rPr lang="es-419" sz="2400" noProof="0" dirty="0"/>
                  <a:t>Centra datos en media=0, desviación estándar=1.</a:t>
                </a:r>
              </a:p>
              <a:p>
                <a:r>
                  <a:rPr lang="es-419" sz="2400" noProof="0" dirty="0"/>
                  <a:t>Ideal si datos siguen distribución normal.</a:t>
                </a:r>
              </a:p>
              <a:p>
                <a:pPr marL="0" indent="0">
                  <a:buNone/>
                </a:pPr>
                <a:r>
                  <a:rPr lang="es-419" sz="2400" b="1" noProof="0" dirty="0"/>
                  <a:t>Desventajas: </a:t>
                </a:r>
              </a:p>
              <a:p>
                <a:r>
                  <a:rPr lang="es-419" sz="2400" noProof="0" dirty="0"/>
                  <a:t>Sensible a </a:t>
                </a:r>
                <a:r>
                  <a:rPr lang="es-419" sz="2400" noProof="0" dirty="0" err="1"/>
                  <a:t>outliers</a:t>
                </a:r>
                <a:r>
                  <a:rPr lang="es-419" sz="2400" noProof="0" dirty="0"/>
                  <a:t> (la media/desviación se distorsionan).</a:t>
                </a:r>
              </a:p>
              <a:p>
                <a:endParaRPr lang="es-419" sz="2400" noProof="0" dirty="0"/>
              </a:p>
              <a:p>
                <a:pPr marL="0" indent="0">
                  <a:buNone/>
                </a:pPr>
                <a:r>
                  <a:rPr lang="es-419" sz="2400" noProof="0" dirty="0"/>
                  <a:t>Ejemplo: "En un modelo de regresión, sin escalar, </a:t>
                </a:r>
                <a:r>
                  <a:rPr lang="es-419" sz="2400" noProof="0" dirty="0" err="1"/>
                  <a:t>features</a:t>
                </a:r>
                <a:r>
                  <a:rPr lang="es-419" sz="2400" noProof="0" dirty="0"/>
                  <a:t> con rango amplio (como ingresos) dominarían el peso de los coeficientes".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4C783B56-0356-0066-673D-836EA780DF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5" r="-498" b="-3043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7488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D3E31C-75E8-2169-4F51-4B225DBF5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noProof="0" dirty="0"/>
              <a:t>min </a:t>
            </a:r>
            <a:r>
              <a:rPr lang="es-419" b="1" noProof="0" dirty="0" err="1"/>
              <a:t>max</a:t>
            </a:r>
            <a:r>
              <a:rPr lang="es-419" b="1" noProof="0" dirty="0"/>
              <a:t> </a:t>
            </a:r>
            <a:r>
              <a:rPr lang="es-419" b="1" noProof="0" dirty="0" err="1"/>
              <a:t>scaler</a:t>
            </a:r>
            <a:endParaRPr lang="es-419" b="1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B11D535-FA10-7435-1B29-9FEF7E5754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419" sz="280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419" sz="2800" b="0" i="1" noProof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419" sz="2800" b="0" i="1" noProof="0" smtClean="0">
                            <a:latin typeface="Cambria Math" panose="02040503050406030204" pitchFamily="18" charset="0"/>
                          </a:rPr>
                          <m:t>𝑛𝑜𝑟𝑚</m:t>
                        </m:r>
                      </m:sub>
                    </m:sSub>
                    <m:r>
                      <a:rPr lang="es-419" sz="2800" b="0" i="1" noProof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s-419" sz="2800" b="0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419" sz="2800" b="0" i="1" noProof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s-419" sz="2800" b="0" i="1" noProof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419" sz="2800" b="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419" sz="2800" b="0" i="1" noProof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419" sz="2800" b="0" i="1" noProof="0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419" sz="2800" b="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419" sz="2800" b="0" i="1" noProof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419" sz="2800" b="0" i="1" noProof="0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es-419" sz="2800" b="0" i="1" noProof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419" sz="2800" b="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419" sz="2800" b="0" i="1" noProof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419" sz="2800" b="0" i="1" noProof="0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den>
                    </m:f>
                  </m:oMath>
                </a14:m>
                <a:endParaRPr lang="es-419" noProof="0" dirty="0"/>
              </a:p>
              <a:p>
                <a:pPr marL="0" indent="0">
                  <a:buNone/>
                </a:pPr>
                <a:r>
                  <a:rPr lang="es-419" sz="2400" b="1" noProof="0" dirty="0"/>
                  <a:t>Ventajas:</a:t>
                </a:r>
                <a:endParaRPr lang="es-419" sz="2400" noProof="0" dirty="0"/>
              </a:p>
              <a:p>
                <a:pPr lvl="1"/>
                <a:r>
                  <a:rPr lang="es-419" sz="2400" noProof="0" dirty="0"/>
                  <a:t>Escala datos a un rango (por defecto [0, 1]).</a:t>
                </a:r>
              </a:p>
              <a:p>
                <a:pPr lvl="1"/>
                <a:r>
                  <a:rPr lang="es-419" sz="2400" noProof="0" dirty="0"/>
                  <a:t>Útil cuando la distribución no es normal.</a:t>
                </a:r>
              </a:p>
              <a:p>
                <a:pPr marL="0" indent="0">
                  <a:buNone/>
                </a:pPr>
                <a:r>
                  <a:rPr lang="es-419" sz="2400" b="1" noProof="0" dirty="0"/>
                  <a:t>Desventajas:</a:t>
                </a:r>
                <a:endParaRPr lang="es-419" sz="2400" noProof="0" dirty="0"/>
              </a:p>
              <a:p>
                <a:pPr lvl="1"/>
                <a:r>
                  <a:rPr lang="es-419" sz="2400" i="1" noProof="0" dirty="0" err="1"/>
                  <a:t>Outliers</a:t>
                </a:r>
                <a:r>
                  <a:rPr lang="es-419" sz="2400" noProof="0" dirty="0"/>
                  <a:t> comprimen el rango del resto de los datos.</a:t>
                </a:r>
              </a:p>
              <a:p>
                <a:pPr lvl="1"/>
                <a:r>
                  <a:rPr lang="es-419" sz="2400" noProof="0" dirty="0"/>
                  <a:t>No preserva la dispersión relativa.</a:t>
                </a:r>
              </a:p>
              <a:p>
                <a:pPr marL="0" indent="0">
                  <a:buNone/>
                </a:pPr>
                <a:r>
                  <a:rPr lang="es-419" sz="2400" i="1" noProof="0" dirty="0"/>
                  <a:t>Ejemplo:</a:t>
                </a:r>
                <a:r>
                  <a:rPr lang="es-419" sz="2400" noProof="0" dirty="0"/>
                  <a:t> "En procesamiento de imágenes, llevar píxeles a [0, 1] acelera el entrenamiento".</a:t>
                </a:r>
              </a:p>
              <a:p>
                <a:endParaRPr lang="es-419" noProof="0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B11D535-FA10-7435-1B29-9FEF7E5754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5" b="-2174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1787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F33750-AABD-0281-702A-C401845DA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noProof="0" dirty="0"/>
              <a:t>¿cuándo usar cada uno?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CA84440D-0E22-42E3-DD14-7284B271C7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6191519"/>
              </p:ext>
            </p:extLst>
          </p:nvPr>
        </p:nvGraphicFramePr>
        <p:xfrm>
          <a:off x="1202919" y="2432627"/>
          <a:ext cx="9783762" cy="386004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261254">
                  <a:extLst>
                    <a:ext uri="{9D8B030D-6E8A-4147-A177-3AD203B41FA5}">
                      <a16:colId xmlns:a16="http://schemas.microsoft.com/office/drawing/2014/main" val="949535306"/>
                    </a:ext>
                  </a:extLst>
                </a:gridCol>
                <a:gridCol w="3261254">
                  <a:extLst>
                    <a:ext uri="{9D8B030D-6E8A-4147-A177-3AD203B41FA5}">
                      <a16:colId xmlns:a16="http://schemas.microsoft.com/office/drawing/2014/main" val="3944763166"/>
                    </a:ext>
                  </a:extLst>
                </a:gridCol>
                <a:gridCol w="3261254">
                  <a:extLst>
                    <a:ext uri="{9D8B030D-6E8A-4147-A177-3AD203B41FA5}">
                      <a16:colId xmlns:a16="http://schemas.microsoft.com/office/drawing/2014/main" val="34483946"/>
                    </a:ext>
                  </a:extLst>
                </a:gridCol>
              </a:tblGrid>
              <a:tr h="965012">
                <a:tc>
                  <a:txBody>
                    <a:bodyPr/>
                    <a:lstStyle/>
                    <a:p>
                      <a:pPr algn="l"/>
                      <a:r>
                        <a:rPr lang="es-419" b="1" noProof="0" dirty="0">
                          <a:solidFill>
                            <a:srgbClr val="F5F5F5"/>
                          </a:solidFill>
                          <a:effectLst/>
                        </a:rPr>
                        <a:t>Criterio</a:t>
                      </a:r>
                    </a:p>
                  </a:txBody>
                  <a:tcPr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b="1" noProof="0" dirty="0" err="1">
                          <a:solidFill>
                            <a:srgbClr val="F5F5F5"/>
                          </a:solidFill>
                          <a:effectLst/>
                        </a:rPr>
                        <a:t>StandardScaler</a:t>
                      </a:r>
                      <a:endParaRPr lang="es-419" b="1" noProof="0" dirty="0">
                        <a:solidFill>
                          <a:srgbClr val="F5F5F5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b="1" noProof="0" dirty="0" err="1">
                          <a:solidFill>
                            <a:srgbClr val="F5F5F5"/>
                          </a:solidFill>
                          <a:effectLst/>
                        </a:rPr>
                        <a:t>MinMaxScaler</a:t>
                      </a:r>
                      <a:endParaRPr lang="es-419" b="1" noProof="0" dirty="0">
                        <a:solidFill>
                          <a:srgbClr val="F5F5F5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68539805"/>
                  </a:ext>
                </a:extLst>
              </a:tr>
              <a:tr h="965012">
                <a:tc>
                  <a:txBody>
                    <a:bodyPr/>
                    <a:lstStyle/>
                    <a:p>
                      <a:r>
                        <a:rPr lang="es-419" noProof="0" dirty="0">
                          <a:effectLst/>
                        </a:rPr>
                        <a:t>Distribución</a:t>
                      </a:r>
                    </a:p>
                  </a:txBody>
                  <a:tcPr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s-419" noProof="0" dirty="0">
                          <a:effectLst/>
                        </a:rPr>
                        <a:t>Normal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s-419" noProof="0" dirty="0">
                          <a:effectLst/>
                        </a:rPr>
                        <a:t>Cualquiera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578816919"/>
                  </a:ext>
                </a:extLst>
              </a:tr>
              <a:tr h="965012">
                <a:tc>
                  <a:txBody>
                    <a:bodyPr/>
                    <a:lstStyle/>
                    <a:p>
                      <a:r>
                        <a:rPr lang="es-419" noProof="0" dirty="0" err="1">
                          <a:effectLst/>
                        </a:rPr>
                        <a:t>Outliers</a:t>
                      </a:r>
                      <a:endParaRPr lang="es-419" noProof="0" dirty="0">
                        <a:effectLst/>
                      </a:endParaRPr>
                    </a:p>
                  </a:txBody>
                  <a:tcPr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s-419" noProof="0" dirty="0">
                          <a:effectLst/>
                        </a:rPr>
                        <a:t>No recomendado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s-419" noProof="0" dirty="0">
                          <a:effectLst/>
                        </a:rPr>
                        <a:t>Muy sensible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495402707"/>
                  </a:ext>
                </a:extLst>
              </a:tr>
              <a:tr h="965012">
                <a:tc>
                  <a:txBody>
                    <a:bodyPr/>
                    <a:lstStyle/>
                    <a:p>
                      <a:r>
                        <a:rPr lang="es-419" noProof="0" dirty="0">
                          <a:effectLst/>
                        </a:rPr>
                        <a:t>Algoritmos típicos</a:t>
                      </a:r>
                    </a:p>
                  </a:txBody>
                  <a:tcPr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s-419" noProof="0" dirty="0">
                          <a:effectLst/>
                        </a:rPr>
                        <a:t>SVM, PCA, Regresión Lineal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s-419" noProof="0" dirty="0">
                          <a:effectLst/>
                        </a:rPr>
                        <a:t>Redes Neuronales, KNN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4472159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4876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DF07A6-85C4-AC03-9BA7-6E7E1A606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noProof="0" dirty="0"/>
              <a:t>transformaciones no lineales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9034FC50-AA7E-321B-771F-B98E5FAC62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419" sz="2400" b="1" noProof="0" dirty="0"/>
                  <a:t>Objetivo:</a:t>
                </a:r>
                <a:r>
                  <a:rPr lang="es-419" sz="2400" noProof="0" dirty="0"/>
                  <a:t> Manejar sesgos (</a:t>
                </a:r>
                <a:r>
                  <a:rPr lang="es-419" sz="2400" i="1" noProof="0" dirty="0" err="1"/>
                  <a:t>skewness</a:t>
                </a:r>
                <a:r>
                  <a:rPr lang="es-419" sz="2400" noProof="0" dirty="0"/>
                  <a:t>) y hacer datos más "gaussianos".</a:t>
                </a:r>
              </a:p>
              <a:p>
                <a:pPr marL="0" indent="0">
                  <a:buNone/>
                </a:pPr>
                <a:r>
                  <a:rPr lang="es-419" sz="2400" b="1" noProof="0" dirty="0"/>
                  <a:t>Transformación logarítmica:</a:t>
                </a:r>
                <a:endParaRPr lang="es-419" sz="2400" noProof="0" dirty="0"/>
              </a:p>
              <a:p>
                <a:pPr lvl="1"/>
                <a:r>
                  <a:rPr lang="es-419" sz="2400" noProof="0" dirty="0"/>
                  <a:t>Fórmula: </a:t>
                </a:r>
                <a:r>
                  <a:rPr lang="es-419" sz="2400" i="1" noProof="0" dirty="0"/>
                  <a:t>x</a:t>
                </a:r>
                <a:r>
                  <a:rPr lang="es-419" sz="2400" noProof="0" dirty="0"/>
                  <a:t>′=log(</a:t>
                </a:r>
                <a:r>
                  <a:rPr lang="es-419" sz="2400" i="1" noProof="0" dirty="0"/>
                  <a:t>x</a:t>
                </a:r>
                <a:r>
                  <a:rPr lang="es-419" sz="2400" noProof="0" dirty="0"/>
                  <a:t>).</a:t>
                </a:r>
              </a:p>
              <a:p>
                <a:pPr lvl="1"/>
                <a:r>
                  <a:rPr lang="es-419" sz="2400" noProof="0" dirty="0"/>
                  <a:t>Ideal para datos con cola derecha (</a:t>
                </a:r>
                <a:r>
                  <a:rPr lang="es-419" sz="2400" noProof="0" dirty="0" err="1"/>
                  <a:t>ej</a:t>
                </a:r>
                <a:r>
                  <a:rPr lang="es-419" sz="2400" noProof="0" dirty="0"/>
                  <a:t>: ingresos, precios de viviendas).</a:t>
                </a:r>
              </a:p>
              <a:p>
                <a:pPr marL="0" indent="0">
                  <a:buNone/>
                </a:pPr>
                <a:r>
                  <a:rPr lang="es-419" sz="2400" b="1" noProof="0" dirty="0"/>
                  <a:t>Transformación de Box-Cox:</a:t>
                </a:r>
                <a:endParaRPr lang="es-419" sz="2400" noProof="0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s-419" sz="2400" b="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419" sz="2400" b="0" i="1" noProof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419" sz="2400" b="0" i="1" noProof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s-419" sz="2400" b="0" i="1" noProof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419" sz="2400" b="0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419" sz="2400" b="0" i="1" noProof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419" sz="2400" b="0" i="1" noProof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419" sz="24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sup>
                        </m:sSup>
                        <m:r>
                          <a:rPr lang="es-419" sz="2400" b="0" i="1" noProof="0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s-419" sz="24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r>
                  <a:rPr lang="es-419" sz="2400" noProof="0" dirty="0"/>
                  <a:t> (λ</a:t>
                </a:r>
                <a:r>
                  <a:rPr lang="es-419" sz="2400" i="1" noProof="0" dirty="0"/>
                  <a:t> </a:t>
                </a:r>
                <a:r>
                  <a:rPr lang="es-419" sz="2400" noProof="0" dirty="0"/>
                  <a:t>optimizado por MLE).</a:t>
                </a:r>
              </a:p>
              <a:p>
                <a:pPr lvl="1"/>
                <a:r>
                  <a:rPr lang="es-419" sz="2400" noProof="0" dirty="0"/>
                  <a:t>Generaliza logaritmos y raíces.</a:t>
                </a:r>
              </a:p>
              <a:p>
                <a:pPr marL="0" indent="0">
                  <a:buNone/>
                </a:pPr>
                <a:r>
                  <a:rPr lang="es-419" sz="2400" i="1" noProof="0" dirty="0"/>
                  <a:t>Ejemplo:</a:t>
                </a:r>
                <a:r>
                  <a:rPr lang="es-419" sz="2400" noProof="0" dirty="0"/>
                  <a:t> "Si una </a:t>
                </a:r>
                <a:r>
                  <a:rPr lang="es-419" sz="2400" noProof="0" dirty="0" err="1"/>
                  <a:t>feature</a:t>
                </a:r>
                <a:r>
                  <a:rPr lang="es-419" sz="2400" noProof="0" dirty="0"/>
                  <a:t> tiene sesgo positivo (media &lt; mediana), aplicar log reduce la asimetría, mejorando resultados en modelos lineales".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9034FC50-AA7E-321B-771F-B98E5FAC62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5" t="-2029" b="-725"/>
                </a:stretch>
              </a:blipFill>
            </p:spPr>
            <p:txBody>
              <a:bodyPr/>
              <a:lstStyle/>
              <a:p>
                <a:r>
                  <a:rPr lang="es-419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5898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A45100-373B-80CF-94D7-8513A8859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noProof="0" dirty="0"/>
              <a:t>aclarando conceptos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1D9607-8517-4EA9-7CF8-A3708A7BE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419" sz="2400" b="1" noProof="0" dirty="0"/>
              <a:t>Normalización:</a:t>
            </a:r>
          </a:p>
          <a:p>
            <a:r>
              <a:rPr lang="es-419" sz="2400" noProof="0" dirty="0"/>
              <a:t>Sinónimo de </a:t>
            </a:r>
            <a:r>
              <a:rPr lang="es-419" sz="2400" noProof="0" dirty="0" err="1"/>
              <a:t>MinMaxScaler</a:t>
            </a:r>
            <a:r>
              <a:rPr lang="es-419" sz="2400" noProof="0" dirty="0"/>
              <a:t> en muchos contextos (lleva datos a [0, 1]).</a:t>
            </a:r>
          </a:p>
          <a:p>
            <a:r>
              <a:rPr lang="es-419" sz="2400" noProof="0" dirty="0"/>
              <a:t>Confusión común: "Normalización" también se usa para referirse a escalados en general.</a:t>
            </a:r>
          </a:p>
          <a:p>
            <a:endParaRPr lang="es-419" sz="2400" noProof="0" dirty="0"/>
          </a:p>
          <a:p>
            <a:pPr marL="0" indent="0">
              <a:buNone/>
            </a:pPr>
            <a:r>
              <a:rPr lang="es-419" sz="2400" b="1" noProof="0" dirty="0"/>
              <a:t>Estandarización:</a:t>
            </a:r>
          </a:p>
          <a:p>
            <a:r>
              <a:rPr lang="es-419" sz="2400" noProof="0" dirty="0"/>
              <a:t>Sinónimo de </a:t>
            </a:r>
            <a:r>
              <a:rPr lang="es-419" sz="2400" noProof="0" dirty="0" err="1"/>
              <a:t>StandardScaler</a:t>
            </a:r>
            <a:r>
              <a:rPr lang="es-419" sz="2400" noProof="0" dirty="0"/>
              <a:t> (media=0, varianza=1).</a:t>
            </a:r>
          </a:p>
          <a:p>
            <a:r>
              <a:rPr lang="es-419" sz="2400" noProof="0" dirty="0"/>
              <a:t>Regla clave: "PCA y modelos lineales necesitan estandarización; KNN y redes neuronales pueden usar normalización".</a:t>
            </a:r>
          </a:p>
        </p:txBody>
      </p:sp>
    </p:spTree>
    <p:extLst>
      <p:ext uri="{BB962C8B-B14F-4D97-AF65-F5344CB8AC3E}">
        <p14:creationId xmlns:p14="http://schemas.microsoft.com/office/powerpoint/2010/main" val="31898965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 bandas">
  <a:themeElements>
    <a:clrScheme name="2025-2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F26C73"/>
      </a:accent1>
      <a:accent2>
        <a:srgbClr val="FFAC7A"/>
      </a:accent2>
      <a:accent3>
        <a:srgbClr val="FFD37A"/>
      </a:accent3>
      <a:accent4>
        <a:srgbClr val="6CE4B4"/>
      </a:accent4>
      <a:accent5>
        <a:srgbClr val="3FA2F7"/>
      </a:accent5>
      <a:accent6>
        <a:srgbClr val="5B4FBB"/>
      </a:accent6>
      <a:hlink>
        <a:srgbClr val="9F89ED"/>
      </a:hlink>
      <a:folHlink>
        <a:srgbClr val="96607D"/>
      </a:folHlink>
    </a:clrScheme>
    <a:fontScheme name="Con banda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 banda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 bandas</Template>
  <TotalTime>586</TotalTime>
  <Words>696</Words>
  <Application>Microsoft Office PowerPoint</Application>
  <PresentationFormat>Panorámica</PresentationFormat>
  <Paragraphs>92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Cambria Math</vt:lpstr>
      <vt:lpstr>Corbel</vt:lpstr>
      <vt:lpstr>Wingdings</vt:lpstr>
      <vt:lpstr>Con bandas</vt:lpstr>
      <vt:lpstr>Ingeniería de características</vt:lpstr>
      <vt:lpstr>Introducción</vt:lpstr>
      <vt:lpstr>¿Por qué escalar/transformar?</vt:lpstr>
      <vt:lpstr>escalado</vt:lpstr>
      <vt:lpstr>Standard scaler</vt:lpstr>
      <vt:lpstr>min max scaler</vt:lpstr>
      <vt:lpstr>¿cuándo usar cada uno?</vt:lpstr>
      <vt:lpstr>transformaciones no lineales</vt:lpstr>
      <vt:lpstr>aclarando conceptos</vt:lpstr>
      <vt:lpstr>fundamentos de pca</vt:lpstr>
      <vt:lpstr>Interpretaciones y aplicaciones</vt:lpstr>
      <vt:lpstr>Relación con escalado</vt:lpstr>
      <vt:lpstr>Resumen y mejores prácticas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Susana Aubad Acebedo</dc:creator>
  <cp:lastModifiedBy>Susana Aubad Acebedo</cp:lastModifiedBy>
  <cp:revision>1</cp:revision>
  <dcterms:created xsi:type="dcterms:W3CDTF">2025-08-02T16:41:39Z</dcterms:created>
  <dcterms:modified xsi:type="dcterms:W3CDTF">2025-08-03T02:27:53Z</dcterms:modified>
</cp:coreProperties>
</file>