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2CF953-F57E-4168-A83F-5F5C3ABD7B08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/>
      <dgm:spPr/>
      <dgm:t>
        <a:bodyPr/>
        <a:lstStyle/>
        <a:p>
          <a:endParaRPr lang="en-US"/>
        </a:p>
      </dgm:t>
    </dgm:pt>
    <dgm:pt modelId="{CEDAA314-F9DC-41D5-81BF-5AA111BDCB9C}">
      <dgm:prSet/>
      <dgm:spPr/>
      <dgm:t>
        <a:bodyPr/>
        <a:lstStyle/>
        <a:p>
          <a:r>
            <a:rPr lang="es-419"/>
            <a:t>A[Load Data] --&gt; B[Preprocesar]</a:t>
          </a:r>
          <a:endParaRPr lang="en-US"/>
        </a:p>
      </dgm:t>
    </dgm:pt>
    <dgm:pt modelId="{2B4F2AAF-3127-4588-9D92-6A893B11E08F}" type="parTrans" cxnId="{4AF12991-150F-416A-B2B2-2A95F683AFD4}">
      <dgm:prSet/>
      <dgm:spPr/>
      <dgm:t>
        <a:bodyPr/>
        <a:lstStyle/>
        <a:p>
          <a:endParaRPr lang="en-US"/>
        </a:p>
      </dgm:t>
    </dgm:pt>
    <dgm:pt modelId="{8B751712-0B4E-4801-8214-D23C84E88B61}" type="sibTrans" cxnId="{4AF12991-150F-416A-B2B2-2A95F683AFD4}">
      <dgm:prSet/>
      <dgm:spPr/>
      <dgm:t>
        <a:bodyPr/>
        <a:lstStyle/>
        <a:p>
          <a:endParaRPr lang="en-US"/>
        </a:p>
      </dgm:t>
    </dgm:pt>
    <dgm:pt modelId="{B5E8235A-3CB4-443F-839B-A4B6EEF79BEC}">
      <dgm:prSet/>
      <dgm:spPr/>
      <dgm:t>
        <a:bodyPr/>
        <a:lstStyle/>
        <a:p>
          <a:r>
            <a:rPr lang="es-419"/>
            <a:t>B --&gt; C[Split: Train/Val/Test]</a:t>
          </a:r>
          <a:endParaRPr lang="en-US"/>
        </a:p>
      </dgm:t>
    </dgm:pt>
    <dgm:pt modelId="{DA16DF77-70A9-4FE1-AD52-F0FF23D44D3A}" type="parTrans" cxnId="{14BC3A34-AA7B-4760-9308-BF93CAC9ADB3}">
      <dgm:prSet/>
      <dgm:spPr/>
      <dgm:t>
        <a:bodyPr/>
        <a:lstStyle/>
        <a:p>
          <a:endParaRPr lang="en-US"/>
        </a:p>
      </dgm:t>
    </dgm:pt>
    <dgm:pt modelId="{166207FB-BC75-414E-BC60-D6960450D729}" type="sibTrans" cxnId="{14BC3A34-AA7B-4760-9308-BF93CAC9ADB3}">
      <dgm:prSet/>
      <dgm:spPr/>
      <dgm:t>
        <a:bodyPr/>
        <a:lstStyle/>
        <a:p>
          <a:endParaRPr lang="en-US"/>
        </a:p>
      </dgm:t>
    </dgm:pt>
    <dgm:pt modelId="{54169353-D296-4B10-9A5A-4EB4C1B1E864}">
      <dgm:prSet/>
      <dgm:spPr/>
      <dgm:t>
        <a:bodyPr/>
        <a:lstStyle/>
        <a:p>
          <a:r>
            <a:rPr lang="es-419"/>
            <a:t>C --&gt; D[Entrenar modelo: model.fit(X_train, y_train)]</a:t>
          </a:r>
          <a:endParaRPr lang="en-US"/>
        </a:p>
      </dgm:t>
    </dgm:pt>
    <dgm:pt modelId="{B7F1325A-2FCB-49EB-8CFB-1FE1A202A89E}" type="parTrans" cxnId="{079F1F15-5A16-4AA2-8F3C-C81C53708B2C}">
      <dgm:prSet/>
      <dgm:spPr/>
      <dgm:t>
        <a:bodyPr/>
        <a:lstStyle/>
        <a:p>
          <a:endParaRPr lang="en-US"/>
        </a:p>
      </dgm:t>
    </dgm:pt>
    <dgm:pt modelId="{C6DC9767-DB50-49EA-BAAF-C683E5F81742}" type="sibTrans" cxnId="{079F1F15-5A16-4AA2-8F3C-C81C53708B2C}">
      <dgm:prSet/>
      <dgm:spPr/>
      <dgm:t>
        <a:bodyPr/>
        <a:lstStyle/>
        <a:p>
          <a:endParaRPr lang="en-US"/>
        </a:p>
      </dgm:t>
    </dgm:pt>
    <dgm:pt modelId="{F60AD62E-56EF-4250-A698-4E7E1C63B63D}">
      <dgm:prSet/>
      <dgm:spPr/>
      <dgm:t>
        <a:bodyPr/>
        <a:lstStyle/>
        <a:p>
          <a:r>
            <a:rPr lang="es-419"/>
            <a:t>D --&gt; E[Predecir: model.predict(X_val)]</a:t>
          </a:r>
          <a:endParaRPr lang="en-US"/>
        </a:p>
      </dgm:t>
    </dgm:pt>
    <dgm:pt modelId="{2C5A61CD-FA9A-4D5E-B05B-B506E9418CC7}" type="parTrans" cxnId="{6F5C1AFD-989B-44D2-8994-8CBBD07643F7}">
      <dgm:prSet/>
      <dgm:spPr/>
      <dgm:t>
        <a:bodyPr/>
        <a:lstStyle/>
        <a:p>
          <a:endParaRPr lang="en-US"/>
        </a:p>
      </dgm:t>
    </dgm:pt>
    <dgm:pt modelId="{E0E9FA0B-49D1-4917-BE17-F37D17EDC134}" type="sibTrans" cxnId="{6F5C1AFD-989B-44D2-8994-8CBBD07643F7}">
      <dgm:prSet/>
      <dgm:spPr/>
      <dgm:t>
        <a:bodyPr/>
        <a:lstStyle/>
        <a:p>
          <a:endParaRPr lang="en-US"/>
        </a:p>
      </dgm:t>
    </dgm:pt>
    <dgm:pt modelId="{645ECDE2-36CB-401E-9673-E390C837A7E2}">
      <dgm:prSet/>
      <dgm:spPr/>
      <dgm:t>
        <a:bodyPr/>
        <a:lstStyle/>
        <a:p>
          <a:r>
            <a:rPr lang="es-419"/>
            <a:t>E --&gt; F[Evaluar: accuracy_score(y_val, y_pred)]</a:t>
          </a:r>
          <a:endParaRPr lang="en-US"/>
        </a:p>
      </dgm:t>
    </dgm:pt>
    <dgm:pt modelId="{D17F912A-8861-4648-AA58-2993CF179F63}" type="parTrans" cxnId="{E2A2AB8E-3B45-4667-AD96-34FF25FD8857}">
      <dgm:prSet/>
      <dgm:spPr/>
      <dgm:t>
        <a:bodyPr/>
        <a:lstStyle/>
        <a:p>
          <a:endParaRPr lang="en-US"/>
        </a:p>
      </dgm:t>
    </dgm:pt>
    <dgm:pt modelId="{4DA2D202-40D4-49F5-AE9D-27C1A9EFF3DF}" type="sibTrans" cxnId="{E2A2AB8E-3B45-4667-AD96-34FF25FD8857}">
      <dgm:prSet/>
      <dgm:spPr/>
      <dgm:t>
        <a:bodyPr/>
        <a:lstStyle/>
        <a:p>
          <a:endParaRPr lang="en-US"/>
        </a:p>
      </dgm:t>
    </dgm:pt>
    <dgm:pt modelId="{058A8734-B74A-43A8-A9EF-E0577DBB8CA9}" type="pres">
      <dgm:prSet presAssocID="{192CF953-F57E-4168-A83F-5F5C3ABD7B08}" presName="outerComposite" presStyleCnt="0">
        <dgm:presLayoutVars>
          <dgm:chMax val="5"/>
          <dgm:dir/>
          <dgm:resizeHandles val="exact"/>
        </dgm:presLayoutVars>
      </dgm:prSet>
      <dgm:spPr/>
    </dgm:pt>
    <dgm:pt modelId="{FFE919AB-AB10-4F8F-B8FA-85BE28D6105F}" type="pres">
      <dgm:prSet presAssocID="{192CF953-F57E-4168-A83F-5F5C3ABD7B08}" presName="dummyMaxCanvas" presStyleCnt="0">
        <dgm:presLayoutVars/>
      </dgm:prSet>
      <dgm:spPr/>
    </dgm:pt>
    <dgm:pt modelId="{3E83AC96-9C73-4386-9938-D0CA1A035CEF}" type="pres">
      <dgm:prSet presAssocID="{192CF953-F57E-4168-A83F-5F5C3ABD7B08}" presName="FiveNodes_1" presStyleLbl="node1" presStyleIdx="0" presStyleCnt="5">
        <dgm:presLayoutVars>
          <dgm:bulletEnabled val="1"/>
        </dgm:presLayoutVars>
      </dgm:prSet>
      <dgm:spPr/>
    </dgm:pt>
    <dgm:pt modelId="{6C5FBFB9-39A8-4C59-A4AE-656393A46742}" type="pres">
      <dgm:prSet presAssocID="{192CF953-F57E-4168-A83F-5F5C3ABD7B08}" presName="FiveNodes_2" presStyleLbl="node1" presStyleIdx="1" presStyleCnt="5">
        <dgm:presLayoutVars>
          <dgm:bulletEnabled val="1"/>
        </dgm:presLayoutVars>
      </dgm:prSet>
      <dgm:spPr/>
    </dgm:pt>
    <dgm:pt modelId="{4AF09A4A-826C-438F-BC89-863F7A1C2B6F}" type="pres">
      <dgm:prSet presAssocID="{192CF953-F57E-4168-A83F-5F5C3ABD7B08}" presName="FiveNodes_3" presStyleLbl="node1" presStyleIdx="2" presStyleCnt="5">
        <dgm:presLayoutVars>
          <dgm:bulletEnabled val="1"/>
        </dgm:presLayoutVars>
      </dgm:prSet>
      <dgm:spPr/>
    </dgm:pt>
    <dgm:pt modelId="{5B599D10-972E-4C36-BC96-E1F2AA02C9F6}" type="pres">
      <dgm:prSet presAssocID="{192CF953-F57E-4168-A83F-5F5C3ABD7B08}" presName="FiveNodes_4" presStyleLbl="node1" presStyleIdx="3" presStyleCnt="5">
        <dgm:presLayoutVars>
          <dgm:bulletEnabled val="1"/>
        </dgm:presLayoutVars>
      </dgm:prSet>
      <dgm:spPr/>
    </dgm:pt>
    <dgm:pt modelId="{822A3997-673F-4B88-977E-CDA53F8F46E6}" type="pres">
      <dgm:prSet presAssocID="{192CF953-F57E-4168-A83F-5F5C3ABD7B08}" presName="FiveNodes_5" presStyleLbl="node1" presStyleIdx="4" presStyleCnt="5">
        <dgm:presLayoutVars>
          <dgm:bulletEnabled val="1"/>
        </dgm:presLayoutVars>
      </dgm:prSet>
      <dgm:spPr/>
    </dgm:pt>
    <dgm:pt modelId="{F675A81E-4C57-445A-A8F8-3AB73C9BAC3F}" type="pres">
      <dgm:prSet presAssocID="{192CF953-F57E-4168-A83F-5F5C3ABD7B08}" presName="FiveConn_1-2" presStyleLbl="fgAccFollowNode1" presStyleIdx="0" presStyleCnt="4">
        <dgm:presLayoutVars>
          <dgm:bulletEnabled val="1"/>
        </dgm:presLayoutVars>
      </dgm:prSet>
      <dgm:spPr/>
    </dgm:pt>
    <dgm:pt modelId="{495CE79A-9ECF-4A78-ACD6-2737ABCA7FD0}" type="pres">
      <dgm:prSet presAssocID="{192CF953-F57E-4168-A83F-5F5C3ABD7B08}" presName="FiveConn_2-3" presStyleLbl="fgAccFollowNode1" presStyleIdx="1" presStyleCnt="4">
        <dgm:presLayoutVars>
          <dgm:bulletEnabled val="1"/>
        </dgm:presLayoutVars>
      </dgm:prSet>
      <dgm:spPr/>
    </dgm:pt>
    <dgm:pt modelId="{D88A0EA0-1582-4B8B-927D-806B812FF373}" type="pres">
      <dgm:prSet presAssocID="{192CF953-F57E-4168-A83F-5F5C3ABD7B08}" presName="FiveConn_3-4" presStyleLbl="fgAccFollowNode1" presStyleIdx="2" presStyleCnt="4">
        <dgm:presLayoutVars>
          <dgm:bulletEnabled val="1"/>
        </dgm:presLayoutVars>
      </dgm:prSet>
      <dgm:spPr/>
    </dgm:pt>
    <dgm:pt modelId="{94B7C37F-C8D4-4EC7-9A98-5CCA7F89431F}" type="pres">
      <dgm:prSet presAssocID="{192CF953-F57E-4168-A83F-5F5C3ABD7B08}" presName="FiveConn_4-5" presStyleLbl="fgAccFollowNode1" presStyleIdx="3" presStyleCnt="4">
        <dgm:presLayoutVars>
          <dgm:bulletEnabled val="1"/>
        </dgm:presLayoutVars>
      </dgm:prSet>
      <dgm:spPr/>
    </dgm:pt>
    <dgm:pt modelId="{FE46CC41-3518-4E06-A758-D007929B14A3}" type="pres">
      <dgm:prSet presAssocID="{192CF953-F57E-4168-A83F-5F5C3ABD7B08}" presName="FiveNodes_1_text" presStyleLbl="node1" presStyleIdx="4" presStyleCnt="5">
        <dgm:presLayoutVars>
          <dgm:bulletEnabled val="1"/>
        </dgm:presLayoutVars>
      </dgm:prSet>
      <dgm:spPr/>
    </dgm:pt>
    <dgm:pt modelId="{544128DA-FD80-4A45-B729-3C527256E19F}" type="pres">
      <dgm:prSet presAssocID="{192CF953-F57E-4168-A83F-5F5C3ABD7B08}" presName="FiveNodes_2_text" presStyleLbl="node1" presStyleIdx="4" presStyleCnt="5">
        <dgm:presLayoutVars>
          <dgm:bulletEnabled val="1"/>
        </dgm:presLayoutVars>
      </dgm:prSet>
      <dgm:spPr/>
    </dgm:pt>
    <dgm:pt modelId="{8BA7D6D1-FF87-4FFB-A89D-3E7A9E2AAD76}" type="pres">
      <dgm:prSet presAssocID="{192CF953-F57E-4168-A83F-5F5C3ABD7B08}" presName="FiveNodes_3_text" presStyleLbl="node1" presStyleIdx="4" presStyleCnt="5">
        <dgm:presLayoutVars>
          <dgm:bulletEnabled val="1"/>
        </dgm:presLayoutVars>
      </dgm:prSet>
      <dgm:spPr/>
    </dgm:pt>
    <dgm:pt modelId="{3EA12022-DBB9-49B1-81DC-7BF5A034EE4B}" type="pres">
      <dgm:prSet presAssocID="{192CF953-F57E-4168-A83F-5F5C3ABD7B08}" presName="FiveNodes_4_text" presStyleLbl="node1" presStyleIdx="4" presStyleCnt="5">
        <dgm:presLayoutVars>
          <dgm:bulletEnabled val="1"/>
        </dgm:presLayoutVars>
      </dgm:prSet>
      <dgm:spPr/>
    </dgm:pt>
    <dgm:pt modelId="{358B745D-4A24-42E4-987E-8F40C5356465}" type="pres">
      <dgm:prSet presAssocID="{192CF953-F57E-4168-A83F-5F5C3ABD7B0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79F1F15-5A16-4AA2-8F3C-C81C53708B2C}" srcId="{192CF953-F57E-4168-A83F-5F5C3ABD7B08}" destId="{54169353-D296-4B10-9A5A-4EB4C1B1E864}" srcOrd="2" destOrd="0" parTransId="{B7F1325A-2FCB-49EB-8CFB-1FE1A202A89E}" sibTransId="{C6DC9767-DB50-49EA-BAAF-C683E5F81742}"/>
    <dgm:cxn modelId="{14BC3A34-AA7B-4760-9308-BF93CAC9ADB3}" srcId="{192CF953-F57E-4168-A83F-5F5C3ABD7B08}" destId="{B5E8235A-3CB4-443F-839B-A4B6EEF79BEC}" srcOrd="1" destOrd="0" parTransId="{DA16DF77-70A9-4FE1-AD52-F0FF23D44D3A}" sibTransId="{166207FB-BC75-414E-BC60-D6960450D729}"/>
    <dgm:cxn modelId="{6FA6245B-A6F3-4BD3-8341-8D5FEEC85F1D}" type="presOf" srcId="{F60AD62E-56EF-4250-A698-4E7E1C63B63D}" destId="{3EA12022-DBB9-49B1-81DC-7BF5A034EE4B}" srcOrd="1" destOrd="0" presId="urn:microsoft.com/office/officeart/2005/8/layout/vProcess5"/>
    <dgm:cxn modelId="{C19E6747-75E9-46F0-AF5A-58BE344DACE0}" type="presOf" srcId="{54169353-D296-4B10-9A5A-4EB4C1B1E864}" destId="{8BA7D6D1-FF87-4FFB-A89D-3E7A9E2AAD76}" srcOrd="1" destOrd="0" presId="urn:microsoft.com/office/officeart/2005/8/layout/vProcess5"/>
    <dgm:cxn modelId="{5BA3E772-D5FD-4B31-BC33-BFD9C70FB1E1}" type="presOf" srcId="{192CF953-F57E-4168-A83F-5F5C3ABD7B08}" destId="{058A8734-B74A-43A8-A9EF-E0577DBB8CA9}" srcOrd="0" destOrd="0" presId="urn:microsoft.com/office/officeart/2005/8/layout/vProcess5"/>
    <dgm:cxn modelId="{AD8E0F53-49B1-4C06-8C45-0A7F3D957C2E}" type="presOf" srcId="{F60AD62E-56EF-4250-A698-4E7E1C63B63D}" destId="{5B599D10-972E-4C36-BC96-E1F2AA02C9F6}" srcOrd="0" destOrd="0" presId="urn:microsoft.com/office/officeart/2005/8/layout/vProcess5"/>
    <dgm:cxn modelId="{858E2577-7B6B-4B7B-A39C-43CDB9921D21}" type="presOf" srcId="{CEDAA314-F9DC-41D5-81BF-5AA111BDCB9C}" destId="{FE46CC41-3518-4E06-A758-D007929B14A3}" srcOrd="1" destOrd="0" presId="urn:microsoft.com/office/officeart/2005/8/layout/vProcess5"/>
    <dgm:cxn modelId="{D1BC2777-15A8-4AF5-AB4E-FF41C6C692F1}" type="presOf" srcId="{166207FB-BC75-414E-BC60-D6960450D729}" destId="{495CE79A-9ECF-4A78-ACD6-2737ABCA7FD0}" srcOrd="0" destOrd="0" presId="urn:microsoft.com/office/officeart/2005/8/layout/vProcess5"/>
    <dgm:cxn modelId="{D11A257A-CF3C-42BB-A05A-ABF900CE6BE1}" type="presOf" srcId="{645ECDE2-36CB-401E-9673-E390C837A7E2}" destId="{358B745D-4A24-42E4-987E-8F40C5356465}" srcOrd="1" destOrd="0" presId="urn:microsoft.com/office/officeart/2005/8/layout/vProcess5"/>
    <dgm:cxn modelId="{C352887C-3DAB-4EC6-9608-644D1D681800}" type="presOf" srcId="{8B751712-0B4E-4801-8214-D23C84E88B61}" destId="{F675A81E-4C57-445A-A8F8-3AB73C9BAC3F}" srcOrd="0" destOrd="0" presId="urn:microsoft.com/office/officeart/2005/8/layout/vProcess5"/>
    <dgm:cxn modelId="{79FD7E81-50A2-4A2C-873E-1874B07AC0F5}" type="presOf" srcId="{B5E8235A-3CB4-443F-839B-A4B6EEF79BEC}" destId="{544128DA-FD80-4A45-B729-3C527256E19F}" srcOrd="1" destOrd="0" presId="urn:microsoft.com/office/officeart/2005/8/layout/vProcess5"/>
    <dgm:cxn modelId="{E2A2AB8E-3B45-4667-AD96-34FF25FD8857}" srcId="{192CF953-F57E-4168-A83F-5F5C3ABD7B08}" destId="{645ECDE2-36CB-401E-9673-E390C837A7E2}" srcOrd="4" destOrd="0" parTransId="{D17F912A-8861-4648-AA58-2993CF179F63}" sibTransId="{4DA2D202-40D4-49F5-AE9D-27C1A9EFF3DF}"/>
    <dgm:cxn modelId="{4AF12991-150F-416A-B2B2-2A95F683AFD4}" srcId="{192CF953-F57E-4168-A83F-5F5C3ABD7B08}" destId="{CEDAA314-F9DC-41D5-81BF-5AA111BDCB9C}" srcOrd="0" destOrd="0" parTransId="{2B4F2AAF-3127-4588-9D92-6A893B11E08F}" sibTransId="{8B751712-0B4E-4801-8214-D23C84E88B61}"/>
    <dgm:cxn modelId="{13417092-B489-4750-8B59-93E3B1152EA7}" type="presOf" srcId="{C6DC9767-DB50-49EA-BAAF-C683E5F81742}" destId="{D88A0EA0-1582-4B8B-927D-806B812FF373}" srcOrd="0" destOrd="0" presId="urn:microsoft.com/office/officeart/2005/8/layout/vProcess5"/>
    <dgm:cxn modelId="{55C32FA3-4E1E-4B52-A59F-A11EE972BBE2}" type="presOf" srcId="{645ECDE2-36CB-401E-9673-E390C837A7E2}" destId="{822A3997-673F-4B88-977E-CDA53F8F46E6}" srcOrd="0" destOrd="0" presId="urn:microsoft.com/office/officeart/2005/8/layout/vProcess5"/>
    <dgm:cxn modelId="{F1FFF3AB-7706-4894-8F7D-F292BD3C1561}" type="presOf" srcId="{B5E8235A-3CB4-443F-839B-A4B6EEF79BEC}" destId="{6C5FBFB9-39A8-4C59-A4AE-656393A46742}" srcOrd="0" destOrd="0" presId="urn:microsoft.com/office/officeart/2005/8/layout/vProcess5"/>
    <dgm:cxn modelId="{374CB3BE-71CF-44D1-B86D-424DA494A790}" type="presOf" srcId="{E0E9FA0B-49D1-4917-BE17-F37D17EDC134}" destId="{94B7C37F-C8D4-4EC7-9A98-5CCA7F89431F}" srcOrd="0" destOrd="0" presId="urn:microsoft.com/office/officeart/2005/8/layout/vProcess5"/>
    <dgm:cxn modelId="{E2D754E2-C0CD-4FA5-AD83-28E8811E9E95}" type="presOf" srcId="{CEDAA314-F9DC-41D5-81BF-5AA111BDCB9C}" destId="{3E83AC96-9C73-4386-9938-D0CA1A035CEF}" srcOrd="0" destOrd="0" presId="urn:microsoft.com/office/officeart/2005/8/layout/vProcess5"/>
    <dgm:cxn modelId="{9ECEF0E3-FB3B-4186-8B3B-A0A9BED64993}" type="presOf" srcId="{54169353-D296-4B10-9A5A-4EB4C1B1E864}" destId="{4AF09A4A-826C-438F-BC89-863F7A1C2B6F}" srcOrd="0" destOrd="0" presId="urn:microsoft.com/office/officeart/2005/8/layout/vProcess5"/>
    <dgm:cxn modelId="{6F5C1AFD-989B-44D2-8994-8CBBD07643F7}" srcId="{192CF953-F57E-4168-A83F-5F5C3ABD7B08}" destId="{F60AD62E-56EF-4250-A698-4E7E1C63B63D}" srcOrd="3" destOrd="0" parTransId="{2C5A61CD-FA9A-4D5E-B05B-B506E9418CC7}" sibTransId="{E0E9FA0B-49D1-4917-BE17-F37D17EDC134}"/>
    <dgm:cxn modelId="{341AE98D-BE15-4F6C-BE07-F727045F2EF5}" type="presParOf" srcId="{058A8734-B74A-43A8-A9EF-E0577DBB8CA9}" destId="{FFE919AB-AB10-4F8F-B8FA-85BE28D6105F}" srcOrd="0" destOrd="0" presId="urn:microsoft.com/office/officeart/2005/8/layout/vProcess5"/>
    <dgm:cxn modelId="{4ED7CDE6-AEA3-47D1-816B-A67C1BE82A91}" type="presParOf" srcId="{058A8734-B74A-43A8-A9EF-E0577DBB8CA9}" destId="{3E83AC96-9C73-4386-9938-D0CA1A035CEF}" srcOrd="1" destOrd="0" presId="urn:microsoft.com/office/officeart/2005/8/layout/vProcess5"/>
    <dgm:cxn modelId="{3CC53689-27E6-45CB-B898-F04AD8E16FE6}" type="presParOf" srcId="{058A8734-B74A-43A8-A9EF-E0577DBB8CA9}" destId="{6C5FBFB9-39A8-4C59-A4AE-656393A46742}" srcOrd="2" destOrd="0" presId="urn:microsoft.com/office/officeart/2005/8/layout/vProcess5"/>
    <dgm:cxn modelId="{9ECD47C5-CE34-4E16-AAD5-3EB594908183}" type="presParOf" srcId="{058A8734-B74A-43A8-A9EF-E0577DBB8CA9}" destId="{4AF09A4A-826C-438F-BC89-863F7A1C2B6F}" srcOrd="3" destOrd="0" presId="urn:microsoft.com/office/officeart/2005/8/layout/vProcess5"/>
    <dgm:cxn modelId="{CF0FC21D-7E4A-47FE-ADB9-059DD939F8CD}" type="presParOf" srcId="{058A8734-B74A-43A8-A9EF-E0577DBB8CA9}" destId="{5B599D10-972E-4C36-BC96-E1F2AA02C9F6}" srcOrd="4" destOrd="0" presId="urn:microsoft.com/office/officeart/2005/8/layout/vProcess5"/>
    <dgm:cxn modelId="{A34CD1BE-03B9-467F-B050-736C856A3D78}" type="presParOf" srcId="{058A8734-B74A-43A8-A9EF-E0577DBB8CA9}" destId="{822A3997-673F-4B88-977E-CDA53F8F46E6}" srcOrd="5" destOrd="0" presId="urn:microsoft.com/office/officeart/2005/8/layout/vProcess5"/>
    <dgm:cxn modelId="{81DE8D45-CFFA-463C-9F53-F0F583F848A9}" type="presParOf" srcId="{058A8734-B74A-43A8-A9EF-E0577DBB8CA9}" destId="{F675A81E-4C57-445A-A8F8-3AB73C9BAC3F}" srcOrd="6" destOrd="0" presId="urn:microsoft.com/office/officeart/2005/8/layout/vProcess5"/>
    <dgm:cxn modelId="{FBF85448-1449-4DCF-A70E-0DCE4F6A43D5}" type="presParOf" srcId="{058A8734-B74A-43A8-A9EF-E0577DBB8CA9}" destId="{495CE79A-9ECF-4A78-ACD6-2737ABCA7FD0}" srcOrd="7" destOrd="0" presId="urn:microsoft.com/office/officeart/2005/8/layout/vProcess5"/>
    <dgm:cxn modelId="{072B7E91-3205-4347-90D8-C90B0D9B31F0}" type="presParOf" srcId="{058A8734-B74A-43A8-A9EF-E0577DBB8CA9}" destId="{D88A0EA0-1582-4B8B-927D-806B812FF373}" srcOrd="8" destOrd="0" presId="urn:microsoft.com/office/officeart/2005/8/layout/vProcess5"/>
    <dgm:cxn modelId="{50E9DD1D-E68D-473F-838A-9F1D1784D8C7}" type="presParOf" srcId="{058A8734-B74A-43A8-A9EF-E0577DBB8CA9}" destId="{94B7C37F-C8D4-4EC7-9A98-5CCA7F89431F}" srcOrd="9" destOrd="0" presId="urn:microsoft.com/office/officeart/2005/8/layout/vProcess5"/>
    <dgm:cxn modelId="{9A395FE2-EA5B-42F1-B2BE-B0FDE6509C68}" type="presParOf" srcId="{058A8734-B74A-43A8-A9EF-E0577DBB8CA9}" destId="{FE46CC41-3518-4E06-A758-D007929B14A3}" srcOrd="10" destOrd="0" presId="urn:microsoft.com/office/officeart/2005/8/layout/vProcess5"/>
    <dgm:cxn modelId="{79B9ECE5-18FE-46ED-9D13-562EDD64E52F}" type="presParOf" srcId="{058A8734-B74A-43A8-A9EF-E0577DBB8CA9}" destId="{544128DA-FD80-4A45-B729-3C527256E19F}" srcOrd="11" destOrd="0" presId="urn:microsoft.com/office/officeart/2005/8/layout/vProcess5"/>
    <dgm:cxn modelId="{DC718410-5714-4CBC-AB88-CEA3794BA511}" type="presParOf" srcId="{058A8734-B74A-43A8-A9EF-E0577DBB8CA9}" destId="{8BA7D6D1-FF87-4FFB-A89D-3E7A9E2AAD76}" srcOrd="12" destOrd="0" presId="urn:microsoft.com/office/officeart/2005/8/layout/vProcess5"/>
    <dgm:cxn modelId="{FF7BB801-E5F8-4ED0-B854-7E1438AD401B}" type="presParOf" srcId="{058A8734-B74A-43A8-A9EF-E0577DBB8CA9}" destId="{3EA12022-DBB9-49B1-81DC-7BF5A034EE4B}" srcOrd="13" destOrd="0" presId="urn:microsoft.com/office/officeart/2005/8/layout/vProcess5"/>
    <dgm:cxn modelId="{39444056-DF48-428B-98B9-3CEC44104D5D}" type="presParOf" srcId="{058A8734-B74A-43A8-A9EF-E0577DBB8CA9}" destId="{358B745D-4A24-42E4-987E-8F40C535646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3AC96-9C73-4386-9938-D0CA1A035CEF}">
      <dsp:nvSpPr>
        <dsp:cNvPr id="0" name=""/>
        <dsp:cNvSpPr/>
      </dsp:nvSpPr>
      <dsp:spPr>
        <a:xfrm>
          <a:off x="0" y="0"/>
          <a:ext cx="7533497" cy="61491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/>
            <a:t>A[Load Data] --&gt; B[Preprocesar]</a:t>
          </a:r>
          <a:endParaRPr lang="en-US" sz="2300" kern="1200"/>
        </a:p>
      </dsp:txBody>
      <dsp:txXfrm>
        <a:off x="18010" y="18010"/>
        <a:ext cx="6798009" cy="578896"/>
      </dsp:txXfrm>
    </dsp:sp>
    <dsp:sp modelId="{6C5FBFB9-39A8-4C59-A4AE-656393A46742}">
      <dsp:nvSpPr>
        <dsp:cNvPr id="0" name=""/>
        <dsp:cNvSpPr/>
      </dsp:nvSpPr>
      <dsp:spPr>
        <a:xfrm>
          <a:off x="562566" y="700322"/>
          <a:ext cx="7533497" cy="61491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3279"/>
            <a:satOff val="4411"/>
            <a:lumOff val="49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/>
            <a:t>B --&gt; C[Split: Train/Val/Test]</a:t>
          </a:r>
          <a:endParaRPr lang="en-US" sz="2300" kern="1200"/>
        </a:p>
      </dsp:txBody>
      <dsp:txXfrm>
        <a:off x="580576" y="718332"/>
        <a:ext cx="6535215" cy="578896"/>
      </dsp:txXfrm>
    </dsp:sp>
    <dsp:sp modelId="{4AF09A4A-826C-438F-BC89-863F7A1C2B6F}">
      <dsp:nvSpPr>
        <dsp:cNvPr id="0" name=""/>
        <dsp:cNvSpPr/>
      </dsp:nvSpPr>
      <dsp:spPr>
        <a:xfrm>
          <a:off x="1125132" y="1400644"/>
          <a:ext cx="7533497" cy="61491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6558"/>
            <a:satOff val="8822"/>
            <a:lumOff val="9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/>
            <a:t>C --&gt; D[Entrenar modelo: model.fit(X_train, y_train)]</a:t>
          </a:r>
          <a:endParaRPr lang="en-US" sz="2300" kern="1200"/>
        </a:p>
      </dsp:txBody>
      <dsp:txXfrm>
        <a:off x="1143142" y="1418654"/>
        <a:ext cx="6535215" cy="578896"/>
      </dsp:txXfrm>
    </dsp:sp>
    <dsp:sp modelId="{5B599D10-972E-4C36-BC96-E1F2AA02C9F6}">
      <dsp:nvSpPr>
        <dsp:cNvPr id="0" name=""/>
        <dsp:cNvSpPr/>
      </dsp:nvSpPr>
      <dsp:spPr>
        <a:xfrm>
          <a:off x="1687699" y="2100966"/>
          <a:ext cx="7533497" cy="61491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9836"/>
            <a:satOff val="13233"/>
            <a:lumOff val="147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/>
            <a:t>D --&gt; E[Predecir: model.predict(X_val)]</a:t>
          </a:r>
          <a:endParaRPr lang="en-US" sz="2300" kern="1200"/>
        </a:p>
      </dsp:txBody>
      <dsp:txXfrm>
        <a:off x="1705709" y="2118976"/>
        <a:ext cx="6535215" cy="578896"/>
      </dsp:txXfrm>
    </dsp:sp>
    <dsp:sp modelId="{822A3997-673F-4B88-977E-CDA53F8F46E6}">
      <dsp:nvSpPr>
        <dsp:cNvPr id="0" name=""/>
        <dsp:cNvSpPr/>
      </dsp:nvSpPr>
      <dsp:spPr>
        <a:xfrm>
          <a:off x="2250265" y="2801288"/>
          <a:ext cx="7533497" cy="614916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3115"/>
            <a:satOff val="17644"/>
            <a:lumOff val="196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2300" kern="1200"/>
            <a:t>E --&gt; F[Evaluar: accuracy_score(y_val, y_pred)]</a:t>
          </a:r>
          <a:endParaRPr lang="en-US" sz="2300" kern="1200"/>
        </a:p>
      </dsp:txBody>
      <dsp:txXfrm>
        <a:off x="2268275" y="2819298"/>
        <a:ext cx="6535215" cy="578896"/>
      </dsp:txXfrm>
    </dsp:sp>
    <dsp:sp modelId="{F675A81E-4C57-445A-A8F8-3AB73C9BAC3F}">
      <dsp:nvSpPr>
        <dsp:cNvPr id="0" name=""/>
        <dsp:cNvSpPr/>
      </dsp:nvSpPr>
      <dsp:spPr>
        <a:xfrm>
          <a:off x="7133801" y="449230"/>
          <a:ext cx="399695" cy="3996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223732" y="449230"/>
        <a:ext cx="219833" cy="300770"/>
      </dsp:txXfrm>
    </dsp:sp>
    <dsp:sp modelId="{495CE79A-9ECF-4A78-ACD6-2737ABCA7FD0}">
      <dsp:nvSpPr>
        <dsp:cNvPr id="0" name=""/>
        <dsp:cNvSpPr/>
      </dsp:nvSpPr>
      <dsp:spPr>
        <a:xfrm>
          <a:off x="7696367" y="1149552"/>
          <a:ext cx="399695" cy="3996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786298" y="1149552"/>
        <a:ext cx="219833" cy="300770"/>
      </dsp:txXfrm>
    </dsp:sp>
    <dsp:sp modelId="{D88A0EA0-1582-4B8B-927D-806B812FF373}">
      <dsp:nvSpPr>
        <dsp:cNvPr id="0" name=""/>
        <dsp:cNvSpPr/>
      </dsp:nvSpPr>
      <dsp:spPr>
        <a:xfrm>
          <a:off x="8258934" y="1839626"/>
          <a:ext cx="399695" cy="3996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348865" y="1839626"/>
        <a:ext cx="219833" cy="300770"/>
      </dsp:txXfrm>
    </dsp:sp>
    <dsp:sp modelId="{94B7C37F-C8D4-4EC7-9A98-5CCA7F89431F}">
      <dsp:nvSpPr>
        <dsp:cNvPr id="0" name=""/>
        <dsp:cNvSpPr/>
      </dsp:nvSpPr>
      <dsp:spPr>
        <a:xfrm>
          <a:off x="8821500" y="2546780"/>
          <a:ext cx="399695" cy="39969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911431" y="2546780"/>
        <a:ext cx="219833" cy="300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1522D-D969-4694-B7D3-7D5EACC34F4B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AD3C2-CADF-4ED1-9BB8-D2C7F4A0E4C3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26588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"El test set es como un examen final: solo se usa al final y nunca para tomar decisiones durante el entrenamiento."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D3C2-CADF-4ED1-9BB8-D2C7F4A0E4C3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5633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Siempre: Preprocesar después de dividir los datos para evitar data </a:t>
            </a:r>
            <a:r>
              <a:rPr lang="es-419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leakage</a:t>
            </a:r>
            <a:r>
              <a:rPr lang="es-419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D3C2-CADF-4ED1-9BB8-D2C7F4A0E4C3}" type="slidenum">
              <a:rPr lang="es-419" smtClean="0"/>
              <a:t>10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5406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D3C2-CADF-4ED1-9BB8-D2C7F4A0E4C3}" type="slidenum">
              <a:rPr lang="es-419" smtClean="0"/>
              <a:t>12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32136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419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"El método .</a:t>
            </a:r>
            <a:r>
              <a:rPr lang="es-419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fit</a:t>
            </a:r>
            <a:r>
              <a:rPr lang="es-419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aprende parámetros (</a:t>
            </a:r>
            <a:r>
              <a:rPr lang="es-419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</a:t>
            </a:r>
            <a:r>
              <a:rPr lang="es-419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media para </a:t>
            </a:r>
            <a:r>
              <a:rPr lang="es-419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StandardScaler</a:t>
            </a:r>
            <a:r>
              <a:rPr lang="es-419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coeficientes en regresión). .</a:t>
            </a:r>
            <a:r>
              <a:rPr lang="es-419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</a:t>
            </a:r>
            <a:r>
              <a:rPr lang="es-419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aplica lo aprendido."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AD3C2-CADF-4ED1-9BB8-D2C7F4A0E4C3}" type="slidenum">
              <a:rPr lang="es-419" smtClean="0"/>
              <a:t>14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26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4909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437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0469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625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08000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5666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5767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1242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2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5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2945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2EE96B0-C430-4ED7-963E-93E5B989D365}" type="datetimeFigureOut">
              <a:rPr lang="es-419" smtClean="0"/>
              <a:t>2/8/2025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3DE7BF0-2F8B-438F-A38E-2088AE6464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2121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850DC-1CF8-56A2-4BCB-08BA1C9DC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419" b="1" dirty="0"/>
              <a:t>División de Datos y API de </a:t>
            </a:r>
            <a:r>
              <a:rPr lang="es-419" b="1" dirty="0" err="1"/>
              <a:t>Scikit-learn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007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D131B-F405-FDD9-D49A-0BBB2921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s-419" b="1" dirty="0"/>
              <a:t>Flujo Básico de Trabajo</a:t>
            </a:r>
            <a:endParaRPr lang="es-419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B6D6D5D-5062-5969-8F91-7004E8F62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484356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222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D46C9-2BF7-3355-4644-CE9B995F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Ejemplos de API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74344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AB2D7-8FBC-C571-8903-80283229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Caso 1: Entrenamiento y predicción (Regresión Logística)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8DDA6-F9F5-95D9-0EAC-301FDD0D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5152" y="3044613"/>
            <a:ext cx="8059614" cy="2306320"/>
          </a:xfr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800" dirty="0" err="1">
                <a:solidFill>
                  <a:schemeClr val="bg2"/>
                </a:solidFill>
              </a:rPr>
              <a:t>from</a:t>
            </a:r>
            <a:r>
              <a:rPr lang="es-419" sz="2800" dirty="0">
                <a:solidFill>
                  <a:schemeClr val="bg2"/>
                </a:solidFill>
              </a:rPr>
              <a:t> </a:t>
            </a:r>
            <a:r>
              <a:rPr lang="es-419" sz="2800" dirty="0" err="1">
                <a:solidFill>
                  <a:schemeClr val="bg2"/>
                </a:solidFill>
              </a:rPr>
              <a:t>sklearn.linear_model</a:t>
            </a:r>
            <a:r>
              <a:rPr lang="es-419" sz="2800" dirty="0">
                <a:solidFill>
                  <a:schemeClr val="bg2"/>
                </a:solidFill>
              </a:rPr>
              <a:t> </a:t>
            </a:r>
            <a:r>
              <a:rPr lang="es-419" sz="2800" dirty="0" err="1">
                <a:solidFill>
                  <a:schemeClr val="bg2"/>
                </a:solidFill>
              </a:rPr>
              <a:t>import</a:t>
            </a:r>
            <a:r>
              <a:rPr lang="es-419" sz="2800" dirty="0">
                <a:solidFill>
                  <a:schemeClr val="bg2"/>
                </a:solidFill>
              </a:rPr>
              <a:t> </a:t>
            </a:r>
            <a:r>
              <a:rPr lang="es-419" sz="2800" dirty="0" err="1">
                <a:solidFill>
                  <a:schemeClr val="bg2"/>
                </a:solidFill>
              </a:rPr>
              <a:t>LogisticRegression</a:t>
            </a:r>
            <a:endParaRPr lang="es-419" sz="2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419" sz="2800" dirty="0" err="1">
                <a:solidFill>
                  <a:schemeClr val="bg2"/>
                </a:solidFill>
              </a:rPr>
              <a:t>model</a:t>
            </a:r>
            <a:r>
              <a:rPr lang="es-419" sz="2800" dirty="0">
                <a:solidFill>
                  <a:schemeClr val="bg2"/>
                </a:solidFill>
              </a:rPr>
              <a:t> = </a:t>
            </a:r>
            <a:r>
              <a:rPr lang="es-419" sz="2800" dirty="0" err="1">
                <a:solidFill>
                  <a:schemeClr val="bg2"/>
                </a:solidFill>
              </a:rPr>
              <a:t>LogisticRegression</a:t>
            </a:r>
            <a:r>
              <a:rPr lang="es-419" sz="2800" dirty="0">
                <a:solidFill>
                  <a:schemeClr val="bg2"/>
                </a:solidFill>
              </a:rPr>
              <a:t>()  # Instanciar estimador</a:t>
            </a:r>
          </a:p>
          <a:p>
            <a:pPr marL="0" indent="0">
              <a:buNone/>
            </a:pPr>
            <a:r>
              <a:rPr lang="es-419" sz="2800" dirty="0" err="1">
                <a:solidFill>
                  <a:schemeClr val="bg2"/>
                </a:solidFill>
              </a:rPr>
              <a:t>model.fit</a:t>
            </a:r>
            <a:r>
              <a:rPr lang="es-419" sz="2800" dirty="0">
                <a:solidFill>
                  <a:schemeClr val="bg2"/>
                </a:solidFill>
              </a:rPr>
              <a:t>(</a:t>
            </a:r>
            <a:r>
              <a:rPr lang="es-419" sz="2800" dirty="0" err="1">
                <a:solidFill>
                  <a:schemeClr val="bg2"/>
                </a:solidFill>
              </a:rPr>
              <a:t>X_train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y_train</a:t>
            </a:r>
            <a:r>
              <a:rPr lang="es-419" sz="2800" dirty="0">
                <a:solidFill>
                  <a:schemeClr val="bg2"/>
                </a:solidFill>
              </a:rPr>
              <a:t>)   # Ajustar a datos</a:t>
            </a:r>
          </a:p>
          <a:p>
            <a:pPr marL="0" indent="0">
              <a:buNone/>
            </a:pPr>
            <a:r>
              <a:rPr lang="es-419" sz="2800" dirty="0" err="1">
                <a:solidFill>
                  <a:schemeClr val="bg2"/>
                </a:solidFill>
              </a:rPr>
              <a:t>y_pred</a:t>
            </a:r>
            <a:r>
              <a:rPr lang="es-419" sz="2800" dirty="0">
                <a:solidFill>
                  <a:schemeClr val="bg2"/>
                </a:solidFill>
              </a:rPr>
              <a:t> = </a:t>
            </a:r>
            <a:r>
              <a:rPr lang="es-419" sz="2800" dirty="0" err="1">
                <a:solidFill>
                  <a:schemeClr val="bg2"/>
                </a:solidFill>
              </a:rPr>
              <a:t>model.predict</a:t>
            </a:r>
            <a:r>
              <a:rPr lang="es-419" sz="2800" dirty="0">
                <a:solidFill>
                  <a:schemeClr val="bg2"/>
                </a:solidFill>
              </a:rPr>
              <a:t>(</a:t>
            </a:r>
            <a:r>
              <a:rPr lang="es-419" sz="2800" dirty="0" err="1">
                <a:solidFill>
                  <a:schemeClr val="bg2"/>
                </a:solidFill>
              </a:rPr>
              <a:t>X_val</a:t>
            </a:r>
            <a:r>
              <a:rPr lang="es-419" sz="2800" dirty="0">
                <a:solidFill>
                  <a:schemeClr val="bg2"/>
                </a:solidFill>
              </a:rPr>
              <a:t>) # Predecir</a:t>
            </a:r>
          </a:p>
        </p:txBody>
      </p:sp>
    </p:spTree>
    <p:extLst>
      <p:ext uri="{BB962C8B-B14F-4D97-AF65-F5344CB8AC3E}">
        <p14:creationId xmlns:p14="http://schemas.microsoft.com/office/powerpoint/2010/main" val="245031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A4AE-E2AB-D90D-CE54-1440D43A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Caso 2: Pipeline (Preprocesamiento + Modelo)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4ED92-1AFC-D957-3865-B966BE765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01332"/>
            <a:ext cx="9784080" cy="4016587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400" dirty="0" err="1">
                <a:solidFill>
                  <a:schemeClr val="bg2"/>
                </a:solidFill>
              </a:rPr>
              <a:t>from</a:t>
            </a:r>
            <a:r>
              <a:rPr lang="es-419" sz="2400" dirty="0">
                <a:solidFill>
                  <a:schemeClr val="bg2"/>
                </a:solidFill>
              </a:rPr>
              <a:t> </a:t>
            </a:r>
            <a:r>
              <a:rPr lang="es-419" sz="2400" dirty="0" err="1">
                <a:solidFill>
                  <a:schemeClr val="bg2"/>
                </a:solidFill>
              </a:rPr>
              <a:t>sklearn.pipeline</a:t>
            </a:r>
            <a:r>
              <a:rPr lang="es-419" sz="2400" dirty="0">
                <a:solidFill>
                  <a:schemeClr val="bg2"/>
                </a:solidFill>
              </a:rPr>
              <a:t> </a:t>
            </a:r>
            <a:r>
              <a:rPr lang="es-419" sz="2400" dirty="0" err="1">
                <a:solidFill>
                  <a:schemeClr val="bg2"/>
                </a:solidFill>
              </a:rPr>
              <a:t>import</a:t>
            </a:r>
            <a:r>
              <a:rPr lang="es-419" sz="2400" dirty="0">
                <a:solidFill>
                  <a:schemeClr val="bg2"/>
                </a:solidFill>
              </a:rPr>
              <a:t> </a:t>
            </a:r>
            <a:r>
              <a:rPr lang="es-419" sz="2400" dirty="0" err="1">
                <a:solidFill>
                  <a:schemeClr val="bg2"/>
                </a:solidFill>
              </a:rPr>
              <a:t>make_pipeline</a:t>
            </a:r>
            <a:endParaRPr lang="es-419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419" sz="2400" dirty="0" err="1">
                <a:solidFill>
                  <a:schemeClr val="bg2"/>
                </a:solidFill>
              </a:rPr>
              <a:t>from</a:t>
            </a:r>
            <a:r>
              <a:rPr lang="es-419" sz="2400" dirty="0">
                <a:solidFill>
                  <a:schemeClr val="bg2"/>
                </a:solidFill>
              </a:rPr>
              <a:t> </a:t>
            </a:r>
            <a:r>
              <a:rPr lang="es-419" sz="2400" dirty="0" err="1">
                <a:solidFill>
                  <a:schemeClr val="bg2"/>
                </a:solidFill>
              </a:rPr>
              <a:t>sklearn.preprocessing</a:t>
            </a:r>
            <a:r>
              <a:rPr lang="es-419" sz="2400" dirty="0">
                <a:solidFill>
                  <a:schemeClr val="bg2"/>
                </a:solidFill>
              </a:rPr>
              <a:t> </a:t>
            </a:r>
            <a:r>
              <a:rPr lang="es-419" sz="2400" dirty="0" err="1">
                <a:solidFill>
                  <a:schemeClr val="bg2"/>
                </a:solidFill>
              </a:rPr>
              <a:t>import</a:t>
            </a:r>
            <a:r>
              <a:rPr lang="es-419" sz="2400" dirty="0">
                <a:solidFill>
                  <a:schemeClr val="bg2"/>
                </a:solidFill>
              </a:rPr>
              <a:t> </a:t>
            </a:r>
            <a:r>
              <a:rPr lang="es-419" sz="2400" dirty="0" err="1">
                <a:solidFill>
                  <a:schemeClr val="bg2"/>
                </a:solidFill>
              </a:rPr>
              <a:t>StandardScaler</a:t>
            </a:r>
            <a:endParaRPr lang="es-419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419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419" sz="2400" dirty="0">
                <a:solidFill>
                  <a:schemeClr val="bg2"/>
                </a:solidFill>
              </a:rPr>
              <a:t>pipe = </a:t>
            </a:r>
            <a:r>
              <a:rPr lang="es-419" sz="2400" dirty="0" err="1">
                <a:solidFill>
                  <a:schemeClr val="bg2"/>
                </a:solidFill>
              </a:rPr>
              <a:t>make_pipeline</a:t>
            </a:r>
            <a:r>
              <a:rPr lang="es-419" sz="2400" dirty="0">
                <a:solidFill>
                  <a:schemeClr val="bg2"/>
                </a:solidFill>
              </a:rPr>
              <a:t>(</a:t>
            </a:r>
          </a:p>
          <a:p>
            <a:pPr marL="0" indent="0">
              <a:buNone/>
            </a:pPr>
            <a:r>
              <a:rPr lang="es-419" sz="2400" dirty="0">
                <a:solidFill>
                  <a:schemeClr val="bg2"/>
                </a:solidFill>
              </a:rPr>
              <a:t>    </a:t>
            </a:r>
            <a:r>
              <a:rPr lang="es-419" sz="2400" dirty="0" err="1">
                <a:solidFill>
                  <a:schemeClr val="bg2"/>
                </a:solidFill>
              </a:rPr>
              <a:t>StandardScaler</a:t>
            </a:r>
            <a:r>
              <a:rPr lang="es-419" sz="2400" dirty="0">
                <a:solidFill>
                  <a:schemeClr val="bg2"/>
                </a:solidFill>
              </a:rPr>
              <a:t>(),          # Transformador</a:t>
            </a:r>
          </a:p>
          <a:p>
            <a:pPr marL="0" indent="0">
              <a:buNone/>
            </a:pPr>
            <a:r>
              <a:rPr lang="es-419" sz="2400" dirty="0">
                <a:solidFill>
                  <a:schemeClr val="bg2"/>
                </a:solidFill>
              </a:rPr>
              <a:t>    </a:t>
            </a:r>
            <a:r>
              <a:rPr lang="es-419" sz="2400" dirty="0" err="1">
                <a:solidFill>
                  <a:schemeClr val="bg2"/>
                </a:solidFill>
              </a:rPr>
              <a:t>LogisticRegression</a:t>
            </a:r>
            <a:r>
              <a:rPr lang="es-419" sz="2400" dirty="0">
                <a:solidFill>
                  <a:schemeClr val="bg2"/>
                </a:solidFill>
              </a:rPr>
              <a:t>()       # Estimador</a:t>
            </a:r>
          </a:p>
          <a:p>
            <a:pPr marL="0" indent="0">
              <a:buNone/>
            </a:pPr>
            <a:r>
              <a:rPr lang="es-419" sz="2400" dirty="0">
                <a:solidFill>
                  <a:schemeClr val="bg2"/>
                </a:solidFill>
              </a:rPr>
              <a:t>)</a:t>
            </a:r>
          </a:p>
          <a:p>
            <a:pPr marL="0" indent="0">
              <a:buNone/>
            </a:pPr>
            <a:r>
              <a:rPr lang="es-419" sz="2400" dirty="0" err="1">
                <a:solidFill>
                  <a:schemeClr val="bg2"/>
                </a:solidFill>
              </a:rPr>
              <a:t>pipe.fit</a:t>
            </a:r>
            <a:r>
              <a:rPr lang="es-419" sz="2400" dirty="0">
                <a:solidFill>
                  <a:schemeClr val="bg2"/>
                </a:solidFill>
              </a:rPr>
              <a:t>(</a:t>
            </a:r>
            <a:r>
              <a:rPr lang="es-419" sz="2400" dirty="0" err="1">
                <a:solidFill>
                  <a:schemeClr val="bg2"/>
                </a:solidFill>
              </a:rPr>
              <a:t>X_train</a:t>
            </a:r>
            <a:r>
              <a:rPr lang="es-419" sz="2400" dirty="0">
                <a:solidFill>
                  <a:schemeClr val="bg2"/>
                </a:solidFill>
              </a:rPr>
              <a:t>, </a:t>
            </a:r>
            <a:r>
              <a:rPr lang="es-419" sz="2400" dirty="0" err="1">
                <a:solidFill>
                  <a:schemeClr val="bg2"/>
                </a:solidFill>
              </a:rPr>
              <a:t>y_train</a:t>
            </a:r>
            <a:r>
              <a:rPr lang="es-419" sz="2400" dirty="0">
                <a:solidFill>
                  <a:schemeClr val="bg2"/>
                </a:solidFill>
              </a:rPr>
              <a:t>)    # .</a:t>
            </a:r>
            <a:r>
              <a:rPr lang="es-419" sz="2400" dirty="0" err="1">
                <a:solidFill>
                  <a:schemeClr val="bg2"/>
                </a:solidFill>
              </a:rPr>
              <a:t>fit_transform</a:t>
            </a:r>
            <a:r>
              <a:rPr lang="es-419" sz="2400" dirty="0">
                <a:solidFill>
                  <a:schemeClr val="bg2"/>
                </a:solidFill>
              </a:rPr>
              <a:t>() en </a:t>
            </a:r>
            <a:r>
              <a:rPr lang="es-419" sz="2400" dirty="0" err="1">
                <a:solidFill>
                  <a:schemeClr val="bg2"/>
                </a:solidFill>
              </a:rPr>
              <a:t>escaler</a:t>
            </a:r>
            <a:r>
              <a:rPr lang="es-419" sz="2400" dirty="0">
                <a:solidFill>
                  <a:schemeClr val="bg2"/>
                </a:solidFill>
              </a:rPr>
              <a:t> + .</a:t>
            </a:r>
            <a:r>
              <a:rPr lang="es-419" sz="2400" dirty="0" err="1">
                <a:solidFill>
                  <a:schemeClr val="bg2"/>
                </a:solidFill>
              </a:rPr>
              <a:t>fit</a:t>
            </a:r>
            <a:r>
              <a:rPr lang="es-419" sz="2400" dirty="0">
                <a:solidFill>
                  <a:schemeClr val="bg2"/>
                </a:solidFill>
              </a:rPr>
              <a:t>() en modelo</a:t>
            </a:r>
          </a:p>
        </p:txBody>
      </p:sp>
    </p:spTree>
    <p:extLst>
      <p:ext uri="{BB962C8B-B14F-4D97-AF65-F5344CB8AC3E}">
        <p14:creationId xmlns:p14="http://schemas.microsoft.com/office/powerpoint/2010/main" val="33152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E967E-BEC9-58AF-372A-D23048A0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Evaluación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628AE-19C2-1509-DE49-392F82D26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952" y="3335867"/>
            <a:ext cx="7958014" cy="1508760"/>
          </a:xfrm>
          <a:solidFill>
            <a:schemeClr val="accent4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3200" dirty="0" err="1">
                <a:solidFill>
                  <a:schemeClr val="bg2"/>
                </a:solidFill>
              </a:rPr>
              <a:t>from</a:t>
            </a:r>
            <a:r>
              <a:rPr lang="es-419" sz="3200" dirty="0">
                <a:solidFill>
                  <a:schemeClr val="bg2"/>
                </a:solidFill>
              </a:rPr>
              <a:t> </a:t>
            </a:r>
            <a:r>
              <a:rPr lang="es-419" sz="3200" dirty="0" err="1">
                <a:solidFill>
                  <a:schemeClr val="bg2"/>
                </a:solidFill>
              </a:rPr>
              <a:t>sklearn.metrics</a:t>
            </a:r>
            <a:r>
              <a:rPr lang="es-419" sz="3200" dirty="0">
                <a:solidFill>
                  <a:schemeClr val="bg2"/>
                </a:solidFill>
              </a:rPr>
              <a:t> </a:t>
            </a:r>
            <a:r>
              <a:rPr lang="es-419" sz="3200" dirty="0" err="1">
                <a:solidFill>
                  <a:schemeClr val="bg2"/>
                </a:solidFill>
              </a:rPr>
              <a:t>import</a:t>
            </a:r>
            <a:r>
              <a:rPr lang="es-419" sz="3200" dirty="0">
                <a:solidFill>
                  <a:schemeClr val="bg2"/>
                </a:solidFill>
              </a:rPr>
              <a:t> </a:t>
            </a:r>
            <a:r>
              <a:rPr lang="es-419" sz="3200" dirty="0" err="1">
                <a:solidFill>
                  <a:schemeClr val="bg2"/>
                </a:solidFill>
              </a:rPr>
              <a:t>accuracy_score</a:t>
            </a:r>
            <a:endParaRPr lang="es-419" sz="32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419" sz="3200" dirty="0" err="1">
                <a:solidFill>
                  <a:schemeClr val="bg2"/>
                </a:solidFill>
              </a:rPr>
              <a:t>accuracy</a:t>
            </a:r>
            <a:r>
              <a:rPr lang="es-419" sz="3200" dirty="0">
                <a:solidFill>
                  <a:schemeClr val="bg2"/>
                </a:solidFill>
              </a:rPr>
              <a:t> = </a:t>
            </a:r>
            <a:r>
              <a:rPr lang="es-419" sz="3200" dirty="0" err="1">
                <a:solidFill>
                  <a:schemeClr val="bg2"/>
                </a:solidFill>
              </a:rPr>
              <a:t>accuracy_score</a:t>
            </a:r>
            <a:r>
              <a:rPr lang="es-419" sz="3200" dirty="0">
                <a:solidFill>
                  <a:schemeClr val="bg2"/>
                </a:solidFill>
              </a:rPr>
              <a:t>(</a:t>
            </a:r>
            <a:r>
              <a:rPr lang="es-419" sz="3200" dirty="0" err="1">
                <a:solidFill>
                  <a:schemeClr val="bg2"/>
                </a:solidFill>
              </a:rPr>
              <a:t>y_val</a:t>
            </a:r>
            <a:r>
              <a:rPr lang="es-419" sz="3200" dirty="0">
                <a:solidFill>
                  <a:schemeClr val="bg2"/>
                </a:solidFill>
              </a:rPr>
              <a:t>, </a:t>
            </a:r>
            <a:r>
              <a:rPr lang="es-419" sz="3200" dirty="0" err="1">
                <a:solidFill>
                  <a:schemeClr val="bg2"/>
                </a:solidFill>
              </a:rPr>
              <a:t>y_pred</a:t>
            </a:r>
            <a:r>
              <a:rPr lang="es-419" sz="3200" dirty="0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667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ED8E7-4DB7-57C4-B8CF-35A9500A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Resumen Final y Consejos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9414A1-426E-5F1E-B6BD-7FF93FDB4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419" sz="2400" b="1" dirty="0"/>
              <a:t>División de datos:</a:t>
            </a:r>
          </a:p>
          <a:p>
            <a:r>
              <a:rPr lang="es-419" sz="2400" dirty="0"/>
              <a:t>"Nunca evalúes con datos usados en entrenamiento. Test set = datos sagrados."</a:t>
            </a:r>
          </a:p>
          <a:p>
            <a:pPr marL="0" indent="0">
              <a:buNone/>
            </a:pPr>
            <a:r>
              <a:rPr lang="es-419" sz="2400" b="1" dirty="0" err="1"/>
              <a:t>Scikit-learn</a:t>
            </a:r>
            <a:r>
              <a:rPr lang="es-419" sz="2400" b="1" dirty="0"/>
              <a:t>:</a:t>
            </a:r>
          </a:p>
          <a:p>
            <a:r>
              <a:rPr lang="es-419" sz="2400" dirty="0"/>
              <a:t>"Usa pipelines para encapsular pasos y evitar data </a:t>
            </a:r>
            <a:r>
              <a:rPr lang="es-419" sz="2400" dirty="0" err="1"/>
              <a:t>leakage</a:t>
            </a:r>
            <a:r>
              <a:rPr lang="es-419" sz="2400" dirty="0"/>
              <a:t>. ¡La consistencia de su API es tu aliada!"</a:t>
            </a:r>
          </a:p>
          <a:p>
            <a:pPr marL="0" indent="0">
              <a:buNone/>
            </a:pPr>
            <a:r>
              <a:rPr lang="es-419" sz="2400" b="1" dirty="0" err="1"/>
              <a:t>Checklist</a:t>
            </a:r>
            <a:r>
              <a:rPr lang="es-419" sz="24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¿Dividiste datos antes de escalar/normalizar?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¿Usaste el </a:t>
            </a:r>
            <a:r>
              <a:rPr lang="es-419" sz="2400" dirty="0" err="1"/>
              <a:t>validation</a:t>
            </a:r>
            <a:r>
              <a:rPr lang="es-419" sz="2400" dirty="0"/>
              <a:t> set solo para ajustar </a:t>
            </a:r>
            <a:r>
              <a:rPr lang="es-419" sz="2400" dirty="0" err="1"/>
              <a:t>hiperparámetros</a:t>
            </a:r>
            <a:r>
              <a:rPr lang="es-419" sz="2400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¿El test set se usó solo al final?</a:t>
            </a:r>
          </a:p>
        </p:txBody>
      </p:sp>
    </p:spTree>
    <p:extLst>
      <p:ext uri="{BB962C8B-B14F-4D97-AF65-F5344CB8AC3E}">
        <p14:creationId xmlns:p14="http://schemas.microsoft.com/office/powerpoint/2010/main" val="344457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DC8B9-9EF3-B88B-89E5-222C2B04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419" b="1" dirty="0"/>
              <a:t>División de Datos (Train/</a:t>
            </a:r>
            <a:r>
              <a:rPr lang="es-419" b="1" dirty="0" err="1"/>
              <a:t>Validation</a:t>
            </a:r>
            <a:r>
              <a:rPr lang="es-419" b="1" dirty="0"/>
              <a:t>/Test)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E7AA54-DF3B-01A1-E045-F099BCC0B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sz="2400" b="1" dirty="0"/>
              <a:t>¿Por qué dividir los datos? </a:t>
            </a:r>
          </a:p>
          <a:p>
            <a:pPr marL="0" indent="0">
              <a:buNone/>
            </a:pPr>
            <a:endParaRPr lang="es-419" sz="2400" b="1" dirty="0"/>
          </a:p>
          <a:p>
            <a:pPr marL="0" indent="0">
              <a:buNone/>
            </a:pPr>
            <a:r>
              <a:rPr lang="es-419" sz="2400" b="1" dirty="0"/>
              <a:t>Problema central:</a:t>
            </a:r>
            <a:r>
              <a:rPr lang="es-419" sz="2400" dirty="0"/>
              <a:t> </a:t>
            </a:r>
            <a:r>
              <a:rPr lang="es-419" sz="2400" dirty="0" err="1"/>
              <a:t>Overfitting</a:t>
            </a:r>
            <a:r>
              <a:rPr lang="es-419" sz="2400" dirty="0"/>
              <a:t> (modelo memoriza datos de entrenamiento, no generaliza).</a:t>
            </a:r>
          </a:p>
          <a:p>
            <a:pPr lvl="1"/>
            <a:r>
              <a:rPr lang="es-419" sz="2400" b="1" dirty="0"/>
              <a:t>Solución:</a:t>
            </a:r>
            <a:r>
              <a:rPr lang="es-419" sz="2400" dirty="0"/>
              <a:t> Evaluar en datos </a:t>
            </a:r>
            <a:r>
              <a:rPr lang="es-419" sz="2400" i="1" dirty="0"/>
              <a:t>no vistos</a:t>
            </a:r>
            <a:r>
              <a:rPr lang="es-419" sz="2400" dirty="0"/>
              <a:t> durante el entrenamiento.</a:t>
            </a:r>
          </a:p>
          <a:p>
            <a:pPr lvl="1"/>
            <a:r>
              <a:rPr lang="es-419" sz="2400" b="1" dirty="0"/>
              <a:t>Ejemplo:</a:t>
            </a:r>
            <a:br>
              <a:rPr lang="es-419" sz="2400" dirty="0"/>
            </a:br>
            <a:r>
              <a:rPr lang="es-419" sz="2400" i="1" dirty="0"/>
              <a:t>"Un modelo con 99% de precisión en entrenamiento, pero 60% en nuevos datos, es inútil en producción."</a:t>
            </a:r>
            <a:endParaRPr lang="es-419" sz="2400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776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12126-1997-0F8B-6C20-E7C9F39F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Sets de Datos y sus Funciones</a:t>
            </a:r>
            <a:endParaRPr lang="es-419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53A058D7-4C53-1232-A061-20E86681C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474295"/>
              </p:ext>
            </p:extLst>
          </p:nvPr>
        </p:nvGraphicFramePr>
        <p:xfrm>
          <a:off x="1203325" y="2011363"/>
          <a:ext cx="978376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940">
                  <a:extLst>
                    <a:ext uri="{9D8B030D-6E8A-4147-A177-3AD203B41FA5}">
                      <a16:colId xmlns:a16="http://schemas.microsoft.com/office/drawing/2014/main" val="3045605373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344850430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760469327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2061499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419" b="1" dirty="0">
                          <a:solidFill>
                            <a:srgbClr val="F5F5F5"/>
                          </a:solidFill>
                          <a:effectLst/>
                        </a:rPr>
                        <a:t>Set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b="1">
                          <a:solidFill>
                            <a:srgbClr val="F5F5F5"/>
                          </a:solidFill>
                          <a:effectLst/>
                        </a:rPr>
                        <a:t>Uso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b="1">
                          <a:solidFill>
                            <a:srgbClr val="F5F5F5"/>
                          </a:solidFill>
                          <a:effectLst/>
                        </a:rPr>
                        <a:t>Tamaño típico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b="1">
                          <a:solidFill>
                            <a:srgbClr val="F5F5F5"/>
                          </a:solidFill>
                          <a:effectLst/>
                        </a:rPr>
                        <a:t>Riesgo si no se usa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227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>
                          <a:effectLst/>
                        </a:rPr>
                        <a:t>Train</a:t>
                      </a:r>
                      <a:endParaRPr lang="es-419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>
                          <a:effectLst/>
                        </a:rPr>
                        <a:t>Ajustar parámetros del modelo (pesos en redes neuronales, splits en árboles)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>
                          <a:effectLst/>
                        </a:rPr>
                        <a:t>60-80%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>
                          <a:effectLst/>
                        </a:rPr>
                        <a:t>Modelo no aprende patrones.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6499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>
                          <a:effectLst/>
                        </a:rPr>
                        <a:t>Validation</a:t>
                      </a:r>
                      <a:endParaRPr lang="es-419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>
                          <a:effectLst/>
                        </a:rPr>
                        <a:t>Ajustar hiperparámetros (learning rate, profundidad de árbol) y seleccionar el mejor modelo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>
                          <a:effectLst/>
                        </a:rPr>
                        <a:t>10-20%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>
                          <a:effectLst/>
                        </a:rPr>
                        <a:t>Sobreajuste a métricas de entrenamiento.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55087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419" b="1">
                          <a:effectLst/>
                        </a:rPr>
                        <a:t>Test</a:t>
                      </a:r>
                      <a:endParaRPr lang="es-419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>
                          <a:effectLst/>
                        </a:rPr>
                        <a:t>Evaluación final </a:t>
                      </a:r>
                      <a:r>
                        <a:rPr lang="es-419" i="1">
                          <a:effectLst/>
                        </a:rPr>
                        <a:t>una sola vez</a:t>
                      </a:r>
                      <a:r>
                        <a:rPr lang="es-419">
                          <a:effectLst/>
                        </a:rPr>
                        <a:t> (simula datos futuros)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>
                          <a:effectLst/>
                        </a:rPr>
                        <a:t>10-20%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419" dirty="0">
                          <a:effectLst/>
                        </a:rPr>
                        <a:t>Estimación sesgada del rendimiento real.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49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06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01C4A-9849-8032-55C4-4FFB7563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Técnicas de División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3161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8FF64-DB6C-2A1A-B988-F49FB35D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Random</a:t>
            </a:r>
            <a:r>
              <a:rPr lang="es-419" b="1" dirty="0"/>
              <a:t> </a:t>
            </a:r>
            <a:r>
              <a:rPr lang="es-419" b="1" dirty="0" err="1"/>
              <a:t>Splitting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4648E2-47B7-BBFA-196B-25E64CC61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33" y="3115344"/>
            <a:ext cx="9784080" cy="2676855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800" dirty="0" err="1">
                <a:solidFill>
                  <a:schemeClr val="bg2"/>
                </a:solidFill>
              </a:rPr>
              <a:t>from</a:t>
            </a:r>
            <a:r>
              <a:rPr lang="es-419" sz="2800" dirty="0">
                <a:solidFill>
                  <a:schemeClr val="bg2"/>
                </a:solidFill>
              </a:rPr>
              <a:t> </a:t>
            </a:r>
            <a:r>
              <a:rPr lang="es-419" sz="2800" dirty="0" err="1">
                <a:solidFill>
                  <a:schemeClr val="bg2"/>
                </a:solidFill>
              </a:rPr>
              <a:t>sklearn.model_selection</a:t>
            </a:r>
            <a:r>
              <a:rPr lang="es-419" sz="2800" dirty="0">
                <a:solidFill>
                  <a:schemeClr val="bg2"/>
                </a:solidFill>
              </a:rPr>
              <a:t> </a:t>
            </a:r>
            <a:r>
              <a:rPr lang="es-419" sz="2800" dirty="0" err="1">
                <a:solidFill>
                  <a:schemeClr val="bg2"/>
                </a:solidFill>
              </a:rPr>
              <a:t>import</a:t>
            </a:r>
            <a:r>
              <a:rPr lang="es-419" sz="2800" dirty="0">
                <a:solidFill>
                  <a:schemeClr val="bg2"/>
                </a:solidFill>
              </a:rPr>
              <a:t> </a:t>
            </a:r>
            <a:r>
              <a:rPr lang="es-419" sz="2800" dirty="0" err="1">
                <a:solidFill>
                  <a:schemeClr val="bg2"/>
                </a:solidFill>
              </a:rPr>
              <a:t>train_test_split</a:t>
            </a:r>
            <a:endParaRPr lang="es-419" sz="2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s-419" sz="2800" dirty="0" err="1">
                <a:solidFill>
                  <a:schemeClr val="bg2"/>
                </a:solidFill>
              </a:rPr>
              <a:t>X_temp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X_test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y_temp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y_test</a:t>
            </a:r>
            <a:r>
              <a:rPr lang="es-419" sz="2800" dirty="0">
                <a:solidFill>
                  <a:schemeClr val="bg2"/>
                </a:solidFill>
              </a:rPr>
              <a:t> = </a:t>
            </a:r>
            <a:r>
              <a:rPr lang="es-419" sz="2800" dirty="0" err="1">
                <a:solidFill>
                  <a:schemeClr val="bg2"/>
                </a:solidFill>
              </a:rPr>
              <a:t>train_test_split</a:t>
            </a:r>
            <a:r>
              <a:rPr lang="es-419" sz="2800" dirty="0">
                <a:solidFill>
                  <a:schemeClr val="bg2"/>
                </a:solidFill>
              </a:rPr>
              <a:t>(X, y, </a:t>
            </a:r>
            <a:r>
              <a:rPr lang="es-419" sz="2800" dirty="0" err="1">
                <a:solidFill>
                  <a:schemeClr val="bg2"/>
                </a:solidFill>
              </a:rPr>
              <a:t>test_size</a:t>
            </a:r>
            <a:r>
              <a:rPr lang="es-419" sz="2800" dirty="0">
                <a:solidFill>
                  <a:schemeClr val="bg2"/>
                </a:solidFill>
              </a:rPr>
              <a:t>=0.2, </a:t>
            </a:r>
            <a:r>
              <a:rPr lang="es-419" sz="2800" dirty="0" err="1">
                <a:solidFill>
                  <a:schemeClr val="bg2"/>
                </a:solidFill>
              </a:rPr>
              <a:t>random_state</a:t>
            </a:r>
            <a:r>
              <a:rPr lang="es-419" sz="2800" dirty="0">
                <a:solidFill>
                  <a:schemeClr val="bg2"/>
                </a:solidFill>
              </a:rPr>
              <a:t>=42)</a:t>
            </a:r>
          </a:p>
          <a:p>
            <a:pPr marL="0" indent="0">
              <a:buNone/>
            </a:pPr>
            <a:r>
              <a:rPr lang="es-419" sz="2800" dirty="0" err="1">
                <a:solidFill>
                  <a:schemeClr val="bg2"/>
                </a:solidFill>
              </a:rPr>
              <a:t>X_train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X_val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y_train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y_val</a:t>
            </a:r>
            <a:r>
              <a:rPr lang="es-419" sz="2800" dirty="0">
                <a:solidFill>
                  <a:schemeClr val="bg2"/>
                </a:solidFill>
              </a:rPr>
              <a:t> = </a:t>
            </a:r>
            <a:r>
              <a:rPr lang="es-419" sz="2800" dirty="0" err="1">
                <a:solidFill>
                  <a:schemeClr val="bg2"/>
                </a:solidFill>
              </a:rPr>
              <a:t>train_test_split</a:t>
            </a:r>
            <a:r>
              <a:rPr lang="es-419" sz="2800" dirty="0">
                <a:solidFill>
                  <a:schemeClr val="bg2"/>
                </a:solidFill>
              </a:rPr>
              <a:t>(</a:t>
            </a:r>
            <a:r>
              <a:rPr lang="es-419" sz="2800" dirty="0" err="1">
                <a:solidFill>
                  <a:schemeClr val="bg2"/>
                </a:solidFill>
              </a:rPr>
              <a:t>X_temp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y_temp</a:t>
            </a:r>
            <a:r>
              <a:rPr lang="es-419" sz="2800" dirty="0">
                <a:solidFill>
                  <a:schemeClr val="bg2"/>
                </a:solidFill>
              </a:rPr>
              <a:t>, </a:t>
            </a:r>
            <a:r>
              <a:rPr lang="es-419" sz="2800" dirty="0" err="1">
                <a:solidFill>
                  <a:schemeClr val="bg2"/>
                </a:solidFill>
              </a:rPr>
              <a:t>test_size</a:t>
            </a:r>
            <a:r>
              <a:rPr lang="es-419" sz="2800" dirty="0">
                <a:solidFill>
                  <a:schemeClr val="bg2"/>
                </a:solidFill>
              </a:rPr>
              <a:t>=0.25)  # 0.25 * 0.8 = 0.2 del total</a:t>
            </a:r>
          </a:p>
        </p:txBody>
      </p:sp>
    </p:spTree>
    <p:extLst>
      <p:ext uri="{BB962C8B-B14F-4D97-AF65-F5344CB8AC3E}">
        <p14:creationId xmlns:p14="http://schemas.microsoft.com/office/powerpoint/2010/main" val="97915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F4D3A-0434-E66E-84F8-324AB96C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 err="1"/>
              <a:t>Stratified</a:t>
            </a:r>
            <a:r>
              <a:rPr lang="es-419" b="1" dirty="0"/>
              <a:t> </a:t>
            </a:r>
            <a:r>
              <a:rPr lang="es-419" b="1" dirty="0" err="1"/>
              <a:t>Splitting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BED67-E792-58C3-7DCC-FD8EBC90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2809545"/>
            <a:ext cx="9784080" cy="2255520"/>
          </a:xfrm>
          <a:solidFill>
            <a:schemeClr val="accent3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800" dirty="0">
                <a:solidFill>
                  <a:schemeClr val="bg2"/>
                </a:solidFill>
              </a:rPr>
              <a:t>Conserva distribución de clases (crucial en </a:t>
            </a:r>
            <a:r>
              <a:rPr lang="es-419" sz="2800" dirty="0" err="1">
                <a:solidFill>
                  <a:schemeClr val="bg2"/>
                </a:solidFill>
              </a:rPr>
              <a:t>datasets</a:t>
            </a:r>
            <a:r>
              <a:rPr lang="es-419" sz="2800" dirty="0">
                <a:solidFill>
                  <a:schemeClr val="bg2"/>
                </a:solidFill>
              </a:rPr>
              <a:t> desbalanceados)</a:t>
            </a:r>
          </a:p>
          <a:p>
            <a:endParaRPr lang="es-419" sz="28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chemeClr val="bg2"/>
                </a:solidFill>
              </a:rPr>
              <a:t>train_test_split</a:t>
            </a:r>
            <a:r>
              <a:rPr lang="en-US" sz="2800" dirty="0">
                <a:solidFill>
                  <a:schemeClr val="bg2"/>
                </a:solidFill>
              </a:rPr>
              <a:t>(X, y, </a:t>
            </a:r>
            <a:r>
              <a:rPr lang="en-US" sz="2800" dirty="0" err="1">
                <a:solidFill>
                  <a:schemeClr val="bg2"/>
                </a:solidFill>
              </a:rPr>
              <a:t>test_size</a:t>
            </a:r>
            <a:r>
              <a:rPr lang="en-US" sz="2800" dirty="0">
                <a:solidFill>
                  <a:schemeClr val="bg2"/>
                </a:solidFill>
              </a:rPr>
              <a:t>=0.2, stratify=y, </a:t>
            </a:r>
            <a:r>
              <a:rPr lang="en-US" sz="2800" dirty="0" err="1">
                <a:solidFill>
                  <a:schemeClr val="bg2"/>
                </a:solidFill>
              </a:rPr>
              <a:t>random_state</a:t>
            </a:r>
            <a:r>
              <a:rPr lang="en-US" sz="2800" dirty="0">
                <a:solidFill>
                  <a:schemeClr val="bg2"/>
                </a:solidFill>
              </a:rPr>
              <a:t>=42)</a:t>
            </a:r>
            <a:endParaRPr lang="es-419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0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32DB16-3488-312F-A18D-88E8B0906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6729" y="2800773"/>
            <a:ext cx="4754880" cy="2628052"/>
          </a:xfrm>
          <a:solidFill>
            <a:schemeClr val="accent4"/>
          </a:solidFill>
        </p:spPr>
        <p:txBody>
          <a:bodyPr/>
          <a:lstStyle/>
          <a:p>
            <a:pPr marL="0" indent="0">
              <a:buNone/>
            </a:pPr>
            <a:r>
              <a:rPr lang="es-419" sz="2800" b="1" dirty="0">
                <a:solidFill>
                  <a:schemeClr val="bg2"/>
                </a:solidFill>
              </a:rPr>
              <a:t>Time-</a:t>
            </a:r>
            <a:r>
              <a:rPr lang="es-419" sz="2800" b="1" dirty="0" err="1">
                <a:solidFill>
                  <a:schemeClr val="bg2"/>
                </a:solidFill>
              </a:rPr>
              <a:t>Based</a:t>
            </a:r>
            <a:r>
              <a:rPr lang="es-419" sz="2800" b="1" dirty="0">
                <a:solidFill>
                  <a:schemeClr val="bg2"/>
                </a:solidFill>
              </a:rPr>
              <a:t> </a:t>
            </a:r>
            <a:r>
              <a:rPr lang="es-419" sz="2800" b="1" dirty="0" err="1">
                <a:solidFill>
                  <a:schemeClr val="bg2"/>
                </a:solidFill>
              </a:rPr>
              <a:t>Splitting</a:t>
            </a:r>
            <a:r>
              <a:rPr lang="es-419" sz="2800" b="1" dirty="0">
                <a:solidFill>
                  <a:schemeClr val="bg2"/>
                </a:solidFill>
              </a:rPr>
              <a:t> (para series temporales):</a:t>
            </a:r>
            <a:br>
              <a:rPr lang="es-419" sz="2800" dirty="0">
                <a:solidFill>
                  <a:schemeClr val="bg2"/>
                </a:solidFill>
              </a:rPr>
            </a:br>
            <a:r>
              <a:rPr lang="es-419" sz="2800" i="1" dirty="0">
                <a:solidFill>
                  <a:schemeClr val="bg2"/>
                </a:solidFill>
              </a:rPr>
              <a:t>"Si los datos tienen una variable temporal, dividir por tiempo evita fugas de datos."</a:t>
            </a:r>
            <a:endParaRPr lang="es-419" sz="2800" dirty="0">
              <a:solidFill>
                <a:schemeClr val="bg2"/>
              </a:solidFill>
            </a:endParaRPr>
          </a:p>
          <a:p>
            <a:endParaRPr lang="es-419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F4273A-688B-1839-388D-E9F0C27C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0391" y="2800772"/>
            <a:ext cx="4754880" cy="2628053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s-419" sz="2800" b="1" dirty="0">
                <a:solidFill>
                  <a:schemeClr val="bg2"/>
                </a:solidFill>
              </a:rPr>
              <a:t>Validación Cruzada (k-</a:t>
            </a:r>
            <a:r>
              <a:rPr lang="es-419" sz="2800" b="1" dirty="0" err="1">
                <a:solidFill>
                  <a:schemeClr val="bg2"/>
                </a:solidFill>
              </a:rPr>
              <a:t>fold</a:t>
            </a:r>
            <a:r>
              <a:rPr lang="es-419" sz="2800" b="1" dirty="0">
                <a:solidFill>
                  <a:schemeClr val="bg2"/>
                </a:solidFill>
              </a:rPr>
              <a:t>):</a:t>
            </a:r>
            <a:endParaRPr lang="es-419" sz="2800" dirty="0">
              <a:solidFill>
                <a:schemeClr val="bg2"/>
              </a:solidFill>
            </a:endParaRPr>
          </a:p>
          <a:p>
            <a:pPr lvl="1"/>
            <a:r>
              <a:rPr lang="es-419" sz="2800" dirty="0">
                <a:solidFill>
                  <a:schemeClr val="bg2"/>
                </a:solidFill>
              </a:rPr>
              <a:t>Usar cuando el </a:t>
            </a:r>
            <a:r>
              <a:rPr lang="es-419" sz="2800" dirty="0" err="1">
                <a:solidFill>
                  <a:schemeClr val="bg2"/>
                </a:solidFill>
              </a:rPr>
              <a:t>dataset</a:t>
            </a:r>
            <a:r>
              <a:rPr lang="es-419" sz="2800" dirty="0">
                <a:solidFill>
                  <a:schemeClr val="bg2"/>
                </a:solidFill>
              </a:rPr>
              <a:t> es pequeño.</a:t>
            </a:r>
          </a:p>
          <a:p>
            <a:pPr lvl="1"/>
            <a:r>
              <a:rPr lang="es-419" sz="2800" b="1" dirty="0">
                <a:solidFill>
                  <a:schemeClr val="bg2"/>
                </a:solidFill>
              </a:rPr>
              <a:t>Ejemplo rápido:</a:t>
            </a:r>
            <a:r>
              <a:rPr lang="es-419" sz="2800" dirty="0">
                <a:solidFill>
                  <a:schemeClr val="bg2"/>
                </a:solidFill>
              </a:rPr>
              <a:t> 5 </a:t>
            </a:r>
            <a:r>
              <a:rPr lang="es-419" sz="2800" dirty="0" err="1">
                <a:solidFill>
                  <a:schemeClr val="bg2"/>
                </a:solidFill>
              </a:rPr>
              <a:t>folds</a:t>
            </a:r>
            <a:r>
              <a:rPr lang="es-419" sz="2800" dirty="0">
                <a:solidFill>
                  <a:schemeClr val="bg2"/>
                </a:solidFill>
              </a:rPr>
              <a:t> = 80% </a:t>
            </a:r>
            <a:r>
              <a:rPr lang="es-419" sz="2800" dirty="0" err="1">
                <a:solidFill>
                  <a:schemeClr val="bg2"/>
                </a:solidFill>
              </a:rPr>
              <a:t>train</a:t>
            </a:r>
            <a:r>
              <a:rPr lang="es-419" sz="2800" dirty="0">
                <a:solidFill>
                  <a:schemeClr val="bg2"/>
                </a:solidFill>
              </a:rPr>
              <a:t> / 20% </a:t>
            </a:r>
            <a:r>
              <a:rPr lang="es-419" sz="2800" dirty="0" err="1">
                <a:solidFill>
                  <a:schemeClr val="bg2"/>
                </a:solidFill>
              </a:rPr>
              <a:t>validation</a:t>
            </a:r>
            <a:r>
              <a:rPr lang="es-419" sz="2800" dirty="0">
                <a:solidFill>
                  <a:schemeClr val="bg2"/>
                </a:solidFill>
              </a:rPr>
              <a:t> en cada iteración.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628623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C41D6-DA0C-08CF-3573-94D57530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API de </a:t>
            </a:r>
            <a:r>
              <a:rPr lang="es-419" b="1" dirty="0" err="1"/>
              <a:t>Scikit-learn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987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2B6DA-5690-3938-0E19-9446B32F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Filosofía de </a:t>
            </a:r>
            <a:r>
              <a:rPr lang="es-419" b="1" dirty="0" err="1"/>
              <a:t>Scikit-learn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4A936-9798-C7E1-2F47-B39CCBDC10C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419" sz="2400" b="1" dirty="0"/>
              <a:t>Consistencia: </a:t>
            </a:r>
            <a:r>
              <a:rPr lang="es-419" sz="2400" dirty="0"/>
              <a:t>Todos los algoritmos siguen la misma estructura (¡reduce curva de aprendizaje!).</a:t>
            </a:r>
          </a:p>
          <a:p>
            <a:pPr marL="0" indent="0">
              <a:buNone/>
            </a:pPr>
            <a:endParaRPr lang="es-419" sz="2400" dirty="0"/>
          </a:p>
          <a:p>
            <a:pPr marL="0" indent="0">
              <a:buNone/>
            </a:pPr>
            <a:r>
              <a:rPr lang="es-419" sz="2400" b="1" dirty="0"/>
              <a:t>Pilares:</a:t>
            </a:r>
          </a:p>
          <a:p>
            <a:r>
              <a:rPr lang="es-419" sz="2400" dirty="0"/>
              <a:t>Estimadores: Objetos que aprenden de datos (implementan .</a:t>
            </a:r>
            <a:r>
              <a:rPr lang="es-419" sz="2400" dirty="0" err="1"/>
              <a:t>fit</a:t>
            </a:r>
            <a:r>
              <a:rPr lang="es-419" sz="2400" dirty="0"/>
              <a:t>()).</a:t>
            </a:r>
          </a:p>
          <a:p>
            <a:r>
              <a:rPr lang="es-419" sz="2400" dirty="0"/>
              <a:t>Predictores: Modelos que hacen predicciones (implementan .</a:t>
            </a:r>
            <a:r>
              <a:rPr lang="es-419" sz="2400" dirty="0" err="1"/>
              <a:t>predict</a:t>
            </a:r>
            <a:r>
              <a:rPr lang="es-419" sz="2400" dirty="0"/>
              <a:t>()).</a:t>
            </a:r>
          </a:p>
          <a:p>
            <a:r>
              <a:rPr lang="es-419" sz="2400" dirty="0"/>
              <a:t>Transformadores: Preprocesan datos (implementan .</a:t>
            </a:r>
            <a:r>
              <a:rPr lang="es-419" sz="2400" dirty="0" err="1"/>
              <a:t>transform</a:t>
            </a:r>
            <a:r>
              <a:rPr lang="es-419" sz="2400" dirty="0"/>
              <a:t>() o .</a:t>
            </a:r>
            <a:r>
              <a:rPr lang="es-419" sz="2400" dirty="0" err="1"/>
              <a:t>fit_transform</a:t>
            </a:r>
            <a:r>
              <a:rPr lang="es-419" sz="2400" dirty="0"/>
              <a:t>()).</a:t>
            </a:r>
          </a:p>
        </p:txBody>
      </p:sp>
    </p:spTree>
    <p:extLst>
      <p:ext uri="{BB962C8B-B14F-4D97-AF65-F5344CB8AC3E}">
        <p14:creationId xmlns:p14="http://schemas.microsoft.com/office/powerpoint/2010/main" val="190976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2025-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26C73"/>
      </a:accent1>
      <a:accent2>
        <a:srgbClr val="FFAC7A"/>
      </a:accent2>
      <a:accent3>
        <a:srgbClr val="FFD37A"/>
      </a:accent3>
      <a:accent4>
        <a:srgbClr val="6CE4B4"/>
      </a:accent4>
      <a:accent5>
        <a:srgbClr val="3FA2F7"/>
      </a:accent5>
      <a:accent6>
        <a:srgbClr val="5B4FBB"/>
      </a:accent6>
      <a:hlink>
        <a:srgbClr val="9F89ED"/>
      </a:hlink>
      <a:folHlink>
        <a:srgbClr val="96607D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 bandas</Template>
  <TotalTime>14</TotalTime>
  <Words>775</Words>
  <Application>Microsoft Office PowerPoint</Application>
  <PresentationFormat>Panorámica</PresentationFormat>
  <Paragraphs>85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Arial</vt:lpstr>
      <vt:lpstr>Corbel</vt:lpstr>
      <vt:lpstr>Wingdings</vt:lpstr>
      <vt:lpstr>Con bandas</vt:lpstr>
      <vt:lpstr>División de Datos y API de Scikit-learn</vt:lpstr>
      <vt:lpstr>División de Datos (Train/Validation/Test)</vt:lpstr>
      <vt:lpstr>Sets de Datos y sus Funciones</vt:lpstr>
      <vt:lpstr>Técnicas de División</vt:lpstr>
      <vt:lpstr>Random Splitting</vt:lpstr>
      <vt:lpstr>Stratified Splitting</vt:lpstr>
      <vt:lpstr>Presentación de PowerPoint</vt:lpstr>
      <vt:lpstr>API de Scikit-learn</vt:lpstr>
      <vt:lpstr>Filosofía de Scikit-learn</vt:lpstr>
      <vt:lpstr>Flujo Básico de Trabajo</vt:lpstr>
      <vt:lpstr>Ejemplos de API</vt:lpstr>
      <vt:lpstr>Caso 1: Entrenamiento y predicción (Regresión Logística)</vt:lpstr>
      <vt:lpstr>Caso 2: Pipeline (Preprocesamiento + Modelo)</vt:lpstr>
      <vt:lpstr>Evaluación</vt:lpstr>
      <vt:lpstr>Resumen Final y Consejos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Susana Aubad Acebedo</dc:creator>
  <cp:lastModifiedBy>Susana Aubad Acebedo</cp:lastModifiedBy>
  <cp:revision>1</cp:revision>
  <dcterms:created xsi:type="dcterms:W3CDTF">2025-08-03T02:50:05Z</dcterms:created>
  <dcterms:modified xsi:type="dcterms:W3CDTF">2025-08-03T03:04:09Z</dcterms:modified>
</cp:coreProperties>
</file>