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0"/>
  </p:notesMasterIdLst>
  <p:sldIdLst>
    <p:sldId id="287" r:id="rId2"/>
    <p:sldId id="318" r:id="rId3"/>
    <p:sldId id="293" r:id="rId4"/>
    <p:sldId id="296" r:id="rId5"/>
    <p:sldId id="297" r:id="rId6"/>
    <p:sldId id="299" r:id="rId7"/>
    <p:sldId id="301" r:id="rId8"/>
    <p:sldId id="303" r:id="rId9"/>
    <p:sldId id="294" r:id="rId10"/>
    <p:sldId id="305" r:id="rId11"/>
    <p:sldId id="306" r:id="rId12"/>
    <p:sldId id="311" r:id="rId13"/>
    <p:sldId id="307" r:id="rId14"/>
    <p:sldId id="308" r:id="rId15"/>
    <p:sldId id="309" r:id="rId16"/>
    <p:sldId id="270" r:id="rId17"/>
    <p:sldId id="283" r:id="rId18"/>
    <p:sldId id="284" r:id="rId19"/>
    <p:sldId id="312" r:id="rId20"/>
    <p:sldId id="310" r:id="rId21"/>
    <p:sldId id="291" r:id="rId22"/>
    <p:sldId id="282" r:id="rId23"/>
    <p:sldId id="292" r:id="rId24"/>
    <p:sldId id="280" r:id="rId25"/>
    <p:sldId id="316" r:id="rId26"/>
    <p:sldId id="290" r:id="rId27"/>
    <p:sldId id="265" r:id="rId28"/>
    <p:sldId id="26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56" autoAdjust="0"/>
  </p:normalViewPr>
  <p:slideViewPr>
    <p:cSldViewPr>
      <p:cViewPr varScale="1">
        <p:scale>
          <a:sx n="97" d="100"/>
          <a:sy n="97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F4F7B-0537-494A-99F9-3BB1ECC88F4E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</dgm:pt>
    <dgm:pt modelId="{248C7971-8166-4580-A8BF-6C7441920E6B}">
      <dgm:prSet phldrT="[文本]"/>
      <dgm:spPr/>
      <dgm:t>
        <a:bodyPr/>
        <a:lstStyle/>
        <a:p>
          <a:r>
            <a:rPr lang="en-US" altLang="zh-CN" dirty="0" smtClean="0"/>
            <a:t>DAO</a:t>
          </a:r>
          <a:endParaRPr lang="zh-CN" altLang="en-US" dirty="0"/>
        </a:p>
      </dgm:t>
    </dgm:pt>
    <dgm:pt modelId="{33505B33-D81E-414B-953A-A030FA423714}" type="parTrans" cxnId="{FB5F9CAA-3DD2-4F97-A24E-1C8B1A15E014}">
      <dgm:prSet/>
      <dgm:spPr/>
      <dgm:t>
        <a:bodyPr/>
        <a:lstStyle/>
        <a:p>
          <a:endParaRPr lang="zh-CN" altLang="en-US"/>
        </a:p>
      </dgm:t>
    </dgm:pt>
    <dgm:pt modelId="{72502FEF-F2E0-4258-972D-4F39088AE100}" type="sibTrans" cxnId="{FB5F9CAA-3DD2-4F97-A24E-1C8B1A15E014}">
      <dgm:prSet/>
      <dgm:spPr/>
      <dgm:t>
        <a:bodyPr/>
        <a:lstStyle/>
        <a:p>
          <a:endParaRPr lang="zh-CN" altLang="en-US"/>
        </a:p>
      </dgm:t>
    </dgm:pt>
    <dgm:pt modelId="{BEF91D8B-62AF-4E37-96E9-EC0EC671AD88}">
      <dgm:prSet phldrT="[文本]"/>
      <dgm:spPr/>
      <dgm:t>
        <a:bodyPr/>
        <a:lstStyle/>
        <a:p>
          <a:r>
            <a:rPr lang="en-US" altLang="zh-CN" dirty="0" smtClean="0"/>
            <a:t>Entity</a:t>
          </a:r>
          <a:endParaRPr lang="zh-CN" altLang="en-US" dirty="0"/>
        </a:p>
      </dgm:t>
    </dgm:pt>
    <dgm:pt modelId="{A4AEF156-F377-431A-8CEB-00742EA6AA07}" type="parTrans" cxnId="{19B3AD10-2A2B-44FC-ACF6-414EEB2CB372}">
      <dgm:prSet/>
      <dgm:spPr/>
      <dgm:t>
        <a:bodyPr/>
        <a:lstStyle/>
        <a:p>
          <a:endParaRPr lang="zh-CN" altLang="en-US"/>
        </a:p>
      </dgm:t>
    </dgm:pt>
    <dgm:pt modelId="{A91D6758-F86D-4A3B-BCDE-58AB390ECE4B}" type="sibTrans" cxnId="{19B3AD10-2A2B-44FC-ACF6-414EEB2CB372}">
      <dgm:prSet/>
      <dgm:spPr/>
      <dgm:t>
        <a:bodyPr/>
        <a:lstStyle/>
        <a:p>
          <a:endParaRPr lang="zh-CN" altLang="en-US"/>
        </a:p>
      </dgm:t>
    </dgm:pt>
    <dgm:pt modelId="{1CF7EF50-3254-403B-8324-F35404112278}">
      <dgm:prSet phldrT="[文本]"/>
      <dgm:spPr/>
      <dgm:t>
        <a:bodyPr/>
        <a:lstStyle/>
        <a:p>
          <a:r>
            <a:rPr lang="en-US" altLang="zh-CN" dirty="0" smtClean="0"/>
            <a:t>Others</a:t>
          </a:r>
          <a:endParaRPr lang="zh-CN" altLang="en-US" dirty="0"/>
        </a:p>
      </dgm:t>
    </dgm:pt>
    <dgm:pt modelId="{2381FDF2-79CB-43D9-9C69-6E9F996B0596}" type="parTrans" cxnId="{DFF98083-7D1D-44E0-BEB9-E53CECA56221}">
      <dgm:prSet/>
      <dgm:spPr/>
      <dgm:t>
        <a:bodyPr/>
        <a:lstStyle/>
        <a:p>
          <a:endParaRPr lang="zh-CN" altLang="en-US"/>
        </a:p>
      </dgm:t>
    </dgm:pt>
    <dgm:pt modelId="{9ECCC2D5-085D-4CC3-92F2-9E5D5F358C3C}" type="sibTrans" cxnId="{DFF98083-7D1D-44E0-BEB9-E53CECA56221}">
      <dgm:prSet/>
      <dgm:spPr/>
      <dgm:t>
        <a:bodyPr/>
        <a:lstStyle/>
        <a:p>
          <a:endParaRPr lang="zh-CN" altLang="en-US"/>
        </a:p>
      </dgm:t>
    </dgm:pt>
    <dgm:pt modelId="{25CA7EEA-02CE-4A29-9CEF-83AC8B06F32C}" type="pres">
      <dgm:prSet presAssocID="{02AF4F7B-0537-494A-99F9-3BB1ECC88F4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792DBA9-7A4A-4205-B364-20D271D6501B}" type="pres">
      <dgm:prSet presAssocID="{248C7971-8166-4580-A8BF-6C7441920E6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47BDE-9BFD-4CB4-9C11-CA988291BFEE}" type="pres">
      <dgm:prSet presAssocID="{248C7971-8166-4580-A8BF-6C7441920E6B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E93CAD1F-C970-4441-9DBB-985B391229B9}" type="pres">
      <dgm:prSet presAssocID="{248C7971-8166-4580-A8BF-6C7441920E6B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30CCCBCE-A5D7-481D-9603-E0393D8961F0}" type="pres">
      <dgm:prSet presAssocID="{BEF91D8B-62AF-4E37-96E9-EC0EC671AD8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067B62-FA18-4F11-B2FE-F6A922432349}" type="pres">
      <dgm:prSet presAssocID="{BEF91D8B-62AF-4E37-96E9-EC0EC671AD88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9DD6F90C-13B8-4169-86C5-DAFEA1BBAE46}" type="pres">
      <dgm:prSet presAssocID="{BEF91D8B-62AF-4E37-96E9-EC0EC671AD88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048C87BC-11AA-438C-B4F1-5743BFF8CCF6}" type="pres">
      <dgm:prSet presAssocID="{1CF7EF50-3254-403B-8324-F35404112278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181DD98D-1610-4838-8111-32026F1AE692}" type="pres">
      <dgm:prSet presAssocID="{1CF7EF50-3254-403B-8324-F3540411227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2EEE84-62C8-48CF-A81A-E3267B30CD5D}" type="pres">
      <dgm:prSet presAssocID="{1CF7EF50-3254-403B-8324-F35404112278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AE8C9210-C3C4-4AE1-8A6D-E13F82505053}" type="pres">
      <dgm:prSet presAssocID="{1CF7EF50-3254-403B-8324-F35404112278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5787D45D-C199-48E8-8EA8-DADD6BC31919}" type="pres">
      <dgm:prSet presAssocID="{72502FEF-F2E0-4258-972D-4F39088AE100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FFDF4822-BCF1-49DF-9E59-1BA663CA87E8}" type="pres">
      <dgm:prSet presAssocID="{A91D6758-F86D-4A3B-BCDE-58AB390ECE4B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45046201-9E1C-4C6C-9B2D-446FA2F18045}" type="pres">
      <dgm:prSet presAssocID="{9ECCC2D5-085D-4CC3-92F2-9E5D5F358C3C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869CD3B8-6CA1-4F45-AC4F-5B1024F9501C}" type="presOf" srcId="{BEF91D8B-62AF-4E37-96E9-EC0EC671AD88}" destId="{9DD6F90C-13B8-4169-86C5-DAFEA1BBAE46}" srcOrd="2" destOrd="0" presId="urn:microsoft.com/office/officeart/2005/8/layout/gear1"/>
    <dgm:cxn modelId="{C49D77EF-D3CA-47EF-89B6-A4C8E2A5E6DC}" type="presOf" srcId="{1CF7EF50-3254-403B-8324-F35404112278}" destId="{AE8C9210-C3C4-4AE1-8A6D-E13F82505053}" srcOrd="3" destOrd="0" presId="urn:microsoft.com/office/officeart/2005/8/layout/gear1"/>
    <dgm:cxn modelId="{815D9974-D05C-49D7-A5A0-74683B7AC860}" type="presOf" srcId="{1CF7EF50-3254-403B-8324-F35404112278}" destId="{181DD98D-1610-4838-8111-32026F1AE692}" srcOrd="1" destOrd="0" presId="urn:microsoft.com/office/officeart/2005/8/layout/gear1"/>
    <dgm:cxn modelId="{69B711EF-2B27-46A4-A270-A8F6DE0BE728}" type="presOf" srcId="{248C7971-8166-4580-A8BF-6C7441920E6B}" destId="{70547BDE-9BFD-4CB4-9C11-CA988291BFEE}" srcOrd="1" destOrd="0" presId="urn:microsoft.com/office/officeart/2005/8/layout/gear1"/>
    <dgm:cxn modelId="{19B3AD10-2A2B-44FC-ACF6-414EEB2CB372}" srcId="{02AF4F7B-0537-494A-99F9-3BB1ECC88F4E}" destId="{BEF91D8B-62AF-4E37-96E9-EC0EC671AD88}" srcOrd="1" destOrd="0" parTransId="{A4AEF156-F377-431A-8CEB-00742EA6AA07}" sibTransId="{A91D6758-F86D-4A3B-BCDE-58AB390ECE4B}"/>
    <dgm:cxn modelId="{F9ED103A-2DC1-44A9-ACC4-2EA095F6737B}" type="presOf" srcId="{02AF4F7B-0537-494A-99F9-3BB1ECC88F4E}" destId="{25CA7EEA-02CE-4A29-9CEF-83AC8B06F32C}" srcOrd="0" destOrd="0" presId="urn:microsoft.com/office/officeart/2005/8/layout/gear1"/>
    <dgm:cxn modelId="{DA141E96-2175-4A1E-8CEF-63EDF023BC02}" type="presOf" srcId="{72502FEF-F2E0-4258-972D-4F39088AE100}" destId="{5787D45D-C199-48E8-8EA8-DADD6BC31919}" srcOrd="0" destOrd="0" presId="urn:microsoft.com/office/officeart/2005/8/layout/gear1"/>
    <dgm:cxn modelId="{51CD2506-ABE9-4B80-B373-BC330B717664}" type="presOf" srcId="{BEF91D8B-62AF-4E37-96E9-EC0EC671AD88}" destId="{31067B62-FA18-4F11-B2FE-F6A922432349}" srcOrd="1" destOrd="0" presId="urn:microsoft.com/office/officeart/2005/8/layout/gear1"/>
    <dgm:cxn modelId="{CF9CF11B-2067-4CF7-BC8C-0B5950DEAEE0}" type="presOf" srcId="{BEF91D8B-62AF-4E37-96E9-EC0EC671AD88}" destId="{30CCCBCE-A5D7-481D-9603-E0393D8961F0}" srcOrd="0" destOrd="0" presId="urn:microsoft.com/office/officeart/2005/8/layout/gear1"/>
    <dgm:cxn modelId="{D4039670-8A05-42E8-B531-89DA00101D2F}" type="presOf" srcId="{1CF7EF50-3254-403B-8324-F35404112278}" destId="{048C87BC-11AA-438C-B4F1-5743BFF8CCF6}" srcOrd="0" destOrd="0" presId="urn:microsoft.com/office/officeart/2005/8/layout/gear1"/>
    <dgm:cxn modelId="{64AE7BF2-9C02-4D25-809D-75BCD04FD4F1}" type="presOf" srcId="{1CF7EF50-3254-403B-8324-F35404112278}" destId="{CA2EEE84-62C8-48CF-A81A-E3267B30CD5D}" srcOrd="2" destOrd="0" presId="urn:microsoft.com/office/officeart/2005/8/layout/gear1"/>
    <dgm:cxn modelId="{04B27200-F79C-42F8-A0DD-95B6886F1B37}" type="presOf" srcId="{248C7971-8166-4580-A8BF-6C7441920E6B}" destId="{E93CAD1F-C970-4441-9DBB-985B391229B9}" srcOrd="2" destOrd="0" presId="urn:microsoft.com/office/officeart/2005/8/layout/gear1"/>
    <dgm:cxn modelId="{1A493E41-574C-4895-81FE-29D3C0E8DAFC}" type="presOf" srcId="{248C7971-8166-4580-A8BF-6C7441920E6B}" destId="{5792DBA9-7A4A-4205-B364-20D271D6501B}" srcOrd="0" destOrd="0" presId="urn:microsoft.com/office/officeart/2005/8/layout/gear1"/>
    <dgm:cxn modelId="{6F2D3F2E-4C21-4133-9B45-A3CD7CC57ABE}" type="presOf" srcId="{9ECCC2D5-085D-4CC3-92F2-9E5D5F358C3C}" destId="{45046201-9E1C-4C6C-9B2D-446FA2F18045}" srcOrd="0" destOrd="0" presId="urn:microsoft.com/office/officeart/2005/8/layout/gear1"/>
    <dgm:cxn modelId="{DFF98083-7D1D-44E0-BEB9-E53CECA56221}" srcId="{02AF4F7B-0537-494A-99F9-3BB1ECC88F4E}" destId="{1CF7EF50-3254-403B-8324-F35404112278}" srcOrd="2" destOrd="0" parTransId="{2381FDF2-79CB-43D9-9C69-6E9F996B0596}" sibTransId="{9ECCC2D5-085D-4CC3-92F2-9E5D5F358C3C}"/>
    <dgm:cxn modelId="{FB5F9CAA-3DD2-4F97-A24E-1C8B1A15E014}" srcId="{02AF4F7B-0537-494A-99F9-3BB1ECC88F4E}" destId="{248C7971-8166-4580-A8BF-6C7441920E6B}" srcOrd="0" destOrd="0" parTransId="{33505B33-D81E-414B-953A-A030FA423714}" sibTransId="{72502FEF-F2E0-4258-972D-4F39088AE100}"/>
    <dgm:cxn modelId="{83C82A99-F97A-433E-8A4B-7393B307DDC9}" type="presOf" srcId="{A91D6758-F86D-4A3B-BCDE-58AB390ECE4B}" destId="{FFDF4822-BCF1-49DF-9E59-1BA663CA87E8}" srcOrd="0" destOrd="0" presId="urn:microsoft.com/office/officeart/2005/8/layout/gear1"/>
    <dgm:cxn modelId="{814BD9AE-D232-44E9-A2C5-FF4E5C9F1DF4}" type="presParOf" srcId="{25CA7EEA-02CE-4A29-9CEF-83AC8B06F32C}" destId="{5792DBA9-7A4A-4205-B364-20D271D6501B}" srcOrd="0" destOrd="0" presId="urn:microsoft.com/office/officeart/2005/8/layout/gear1"/>
    <dgm:cxn modelId="{DBC3F5EA-A515-4109-B7FC-F26A6AA14214}" type="presParOf" srcId="{25CA7EEA-02CE-4A29-9CEF-83AC8B06F32C}" destId="{70547BDE-9BFD-4CB4-9C11-CA988291BFEE}" srcOrd="1" destOrd="0" presId="urn:microsoft.com/office/officeart/2005/8/layout/gear1"/>
    <dgm:cxn modelId="{34B575DC-2085-4994-AFBF-BF47607DB531}" type="presParOf" srcId="{25CA7EEA-02CE-4A29-9CEF-83AC8B06F32C}" destId="{E93CAD1F-C970-4441-9DBB-985B391229B9}" srcOrd="2" destOrd="0" presId="urn:microsoft.com/office/officeart/2005/8/layout/gear1"/>
    <dgm:cxn modelId="{FDEFFAF2-C874-4288-B265-D16F812F94B8}" type="presParOf" srcId="{25CA7EEA-02CE-4A29-9CEF-83AC8B06F32C}" destId="{30CCCBCE-A5D7-481D-9603-E0393D8961F0}" srcOrd="3" destOrd="0" presId="urn:microsoft.com/office/officeart/2005/8/layout/gear1"/>
    <dgm:cxn modelId="{9AC42329-4FEA-4527-A4D7-AC676B28D9F1}" type="presParOf" srcId="{25CA7EEA-02CE-4A29-9CEF-83AC8B06F32C}" destId="{31067B62-FA18-4F11-B2FE-F6A922432349}" srcOrd="4" destOrd="0" presId="urn:microsoft.com/office/officeart/2005/8/layout/gear1"/>
    <dgm:cxn modelId="{3311A96C-7974-4FC0-8DD0-A82074B7AB5E}" type="presParOf" srcId="{25CA7EEA-02CE-4A29-9CEF-83AC8B06F32C}" destId="{9DD6F90C-13B8-4169-86C5-DAFEA1BBAE46}" srcOrd="5" destOrd="0" presId="urn:microsoft.com/office/officeart/2005/8/layout/gear1"/>
    <dgm:cxn modelId="{D8AF9DA6-5D8A-4F66-8919-C20D91DCD6EE}" type="presParOf" srcId="{25CA7EEA-02CE-4A29-9CEF-83AC8B06F32C}" destId="{048C87BC-11AA-438C-B4F1-5743BFF8CCF6}" srcOrd="6" destOrd="0" presId="urn:microsoft.com/office/officeart/2005/8/layout/gear1"/>
    <dgm:cxn modelId="{BEB96807-1FAE-4133-BFED-F375F81E4F4E}" type="presParOf" srcId="{25CA7EEA-02CE-4A29-9CEF-83AC8B06F32C}" destId="{181DD98D-1610-4838-8111-32026F1AE692}" srcOrd="7" destOrd="0" presId="urn:microsoft.com/office/officeart/2005/8/layout/gear1"/>
    <dgm:cxn modelId="{E7E67F71-C09A-49D9-A01D-20A00A05BC90}" type="presParOf" srcId="{25CA7EEA-02CE-4A29-9CEF-83AC8B06F32C}" destId="{CA2EEE84-62C8-48CF-A81A-E3267B30CD5D}" srcOrd="8" destOrd="0" presId="urn:microsoft.com/office/officeart/2005/8/layout/gear1"/>
    <dgm:cxn modelId="{24AE41E1-BC0F-4B39-906B-168F8121B5AA}" type="presParOf" srcId="{25CA7EEA-02CE-4A29-9CEF-83AC8B06F32C}" destId="{AE8C9210-C3C4-4AE1-8A6D-E13F82505053}" srcOrd="9" destOrd="0" presId="urn:microsoft.com/office/officeart/2005/8/layout/gear1"/>
    <dgm:cxn modelId="{0BF945E6-D745-4688-8D50-966D612B3A3D}" type="presParOf" srcId="{25CA7EEA-02CE-4A29-9CEF-83AC8B06F32C}" destId="{5787D45D-C199-48E8-8EA8-DADD6BC31919}" srcOrd="10" destOrd="0" presId="urn:microsoft.com/office/officeart/2005/8/layout/gear1"/>
    <dgm:cxn modelId="{CC154BFC-3B12-45F6-8962-D7AC166AD89E}" type="presParOf" srcId="{25CA7EEA-02CE-4A29-9CEF-83AC8B06F32C}" destId="{FFDF4822-BCF1-49DF-9E59-1BA663CA87E8}" srcOrd="11" destOrd="0" presId="urn:microsoft.com/office/officeart/2005/8/layout/gear1"/>
    <dgm:cxn modelId="{8C14C841-FDE2-406E-A677-4D43C373B752}" type="presParOf" srcId="{25CA7EEA-02CE-4A29-9CEF-83AC8B06F32C}" destId="{45046201-9E1C-4C6C-9B2D-446FA2F1804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2DBA9-7A4A-4205-B364-20D271D6501B}">
      <dsp:nvSpPr>
        <dsp:cNvPr id="0" name=""/>
        <dsp:cNvSpPr/>
      </dsp:nvSpPr>
      <dsp:spPr>
        <a:xfrm>
          <a:off x="1040773" y="584113"/>
          <a:ext cx="713915" cy="713915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DAO</a:t>
          </a:r>
          <a:endParaRPr lang="zh-CN" altLang="en-US" sz="700" kern="1200" dirty="0"/>
        </a:p>
      </dsp:txBody>
      <dsp:txXfrm>
        <a:off x="1184302" y="751344"/>
        <a:ext cx="426857" cy="366967"/>
      </dsp:txXfrm>
    </dsp:sp>
    <dsp:sp modelId="{30CCCBCE-A5D7-481D-9603-E0393D8961F0}">
      <dsp:nvSpPr>
        <dsp:cNvPr id="0" name=""/>
        <dsp:cNvSpPr/>
      </dsp:nvSpPr>
      <dsp:spPr>
        <a:xfrm>
          <a:off x="625404" y="415369"/>
          <a:ext cx="519211" cy="519211"/>
        </a:xfrm>
        <a:prstGeom prst="gear6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Entity</a:t>
          </a:r>
          <a:endParaRPr lang="zh-CN" altLang="en-US" sz="700" kern="1200" dirty="0"/>
        </a:p>
      </dsp:txBody>
      <dsp:txXfrm>
        <a:off x="756117" y="546872"/>
        <a:ext cx="257785" cy="256205"/>
      </dsp:txXfrm>
    </dsp:sp>
    <dsp:sp modelId="{048C87BC-11AA-438C-B4F1-5743BFF8CCF6}">
      <dsp:nvSpPr>
        <dsp:cNvPr id="0" name=""/>
        <dsp:cNvSpPr/>
      </dsp:nvSpPr>
      <dsp:spPr>
        <a:xfrm rot="20700000">
          <a:off x="916215" y="57166"/>
          <a:ext cx="508721" cy="508721"/>
        </a:xfrm>
        <a:prstGeom prst="gear6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Others</a:t>
          </a:r>
          <a:endParaRPr lang="zh-CN" altLang="en-US" sz="700" kern="1200" dirty="0"/>
        </a:p>
      </dsp:txBody>
      <dsp:txXfrm rot="-20700000">
        <a:off x="1027793" y="168743"/>
        <a:ext cx="285566" cy="285566"/>
      </dsp:txXfrm>
    </dsp:sp>
    <dsp:sp modelId="{5787D45D-C199-48E8-8EA8-DADD6BC31919}">
      <dsp:nvSpPr>
        <dsp:cNvPr id="0" name=""/>
        <dsp:cNvSpPr/>
      </dsp:nvSpPr>
      <dsp:spPr>
        <a:xfrm>
          <a:off x="958933" y="490648"/>
          <a:ext cx="913812" cy="913812"/>
        </a:xfrm>
        <a:prstGeom prst="circularArrow">
          <a:avLst>
            <a:gd name="adj1" fmla="val 4687"/>
            <a:gd name="adj2" fmla="val 299029"/>
            <a:gd name="adj3" fmla="val 2345797"/>
            <a:gd name="adj4" fmla="val 16295499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F4822-BCF1-49DF-9E59-1BA663CA87E8}">
      <dsp:nvSpPr>
        <dsp:cNvPr id="0" name=""/>
        <dsp:cNvSpPr/>
      </dsp:nvSpPr>
      <dsp:spPr>
        <a:xfrm>
          <a:off x="533452" y="312916"/>
          <a:ext cx="663941" cy="66394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6201-9E1C-4C6C-9B2D-446FA2F18045}">
      <dsp:nvSpPr>
        <dsp:cNvPr id="0" name=""/>
        <dsp:cNvSpPr/>
      </dsp:nvSpPr>
      <dsp:spPr>
        <a:xfrm>
          <a:off x="798543" y="-41833"/>
          <a:ext cx="715862" cy="7158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952EB-BD3F-43FE-B681-50F5B00A4D6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FDD5-032D-4122-8081-D817C641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7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 http://conf.ctripcorp.com/display/SysDev/Database+Sharding+Support</a:t>
            </a:r>
          </a:p>
          <a:p>
            <a:r>
              <a:rPr lang="en-US" altLang="zh-CN" dirty="0" err="1" smtClean="0"/>
              <a:t>Csharp</a:t>
            </a:r>
            <a:r>
              <a:rPr lang="en-US" altLang="zh-CN" dirty="0" smtClean="0"/>
              <a:t> http://conf.ctripcorp.com/pages/viewpage.action?pageId=32081357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EFDD5-032D-4122-8081-D817C641EF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8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5931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，耗时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分钟，生成</a:t>
            </a:r>
            <a:r>
              <a:rPr lang="en-US" altLang="zh-CN" dirty="0" smtClean="0"/>
              <a:t>27.5M</a:t>
            </a:r>
            <a:r>
              <a:rPr lang="zh-CN" altLang="en-US" dirty="0" smtClean="0"/>
              <a:t>代码，共</a:t>
            </a:r>
            <a:r>
              <a:rPr lang="en-US" altLang="zh-CN" dirty="0" smtClean="0"/>
              <a:t>1,002,175</a:t>
            </a:r>
            <a:r>
              <a:rPr lang="zh-CN" altLang="en-US" dirty="0" smtClean="0"/>
              <a:t>行代码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EFDD5-032D-4122-8081-D817C641EF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2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7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8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1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4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4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tripcorp/dal/wiki/Java%E5%AE%A2%E6%88%B7%E7%AB%AF-%E6%95%B0%E6%8D%AE%E5%BA%93%E5%88%86%E7%89%8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ripcorp/dal/wiki/%E4%BB%A3%E7%A0%81%E7%94%9F%E6%88%90%E5%99%A8(CodeGen)%E5%AE%89%E8%A3%85%E8%AF%B4%E6%98%8E" TargetMode="External"/><Relationship Id="rId2" Type="http://schemas.openxmlformats.org/officeDocument/2006/relationships/hyperlink" Target="https://github.com/ctripcorp/d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tripcorp/dal/blob/master/doc/dal-demo.zip" TargetMode="External"/><Relationship Id="rId4" Type="http://schemas.openxmlformats.org/officeDocument/2006/relationships/hyperlink" Target="https://github.com/ctripcorp/dal/wiki/Java%E5%AE%A2%E6%88%B7%E7%AB%AF%E9%9B%86%E6%88%90%E8%AF%B4%E6%98%8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Ctrip Dal Code Gen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72200" y="5765476"/>
            <a:ext cx="2323504" cy="82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携程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DAL </a:t>
            </a:r>
            <a:r>
              <a:rPr lang="zh-CN" altLang="en-US" dirty="0" smtClean="0"/>
              <a:t>开发组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 </a:t>
            </a:r>
          </a:p>
        </p:txBody>
      </p:sp>
    </p:spTree>
    <p:extLst>
      <p:ext uri="{BB962C8B-B14F-4D97-AF65-F5344CB8AC3E}">
        <p14:creationId xmlns:p14="http://schemas.microsoft.com/office/powerpoint/2010/main" val="2697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4885" cy="45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3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4885" cy="45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95" y="3284984"/>
            <a:ext cx="554355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6180684" y="2337005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Sharding</a:t>
            </a:r>
            <a:r>
              <a:rPr lang="en-US" altLang="zh-CN" dirty="0" smtClean="0"/>
              <a:t> Strategy Summary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b="1" dirty="0">
                <a:hlinkClick r:id="rId2"/>
              </a:rPr>
              <a:t>数据库</a:t>
            </a:r>
            <a:r>
              <a:rPr lang="zh-CN" altLang="en-US" b="1" dirty="0" smtClean="0">
                <a:hlinkClick r:id="rId2"/>
              </a:rPr>
              <a:t>分片</a:t>
            </a:r>
            <a:endParaRPr lang="en-US" altLang="zh-CN" dirty="0"/>
          </a:p>
          <a:p>
            <a:pPr lvl="1"/>
            <a:r>
              <a:rPr lang="en-US" altLang="zh-CN" dirty="0" err="1"/>
              <a:t>Csharp</a:t>
            </a:r>
            <a:r>
              <a:rPr lang="en-US" altLang="zh-CN" dirty="0"/>
              <a:t> </a:t>
            </a:r>
            <a:r>
              <a:rPr lang="en-US" altLang="zh-CN" dirty="0" smtClean="0"/>
              <a:t>To Be </a:t>
            </a:r>
            <a:r>
              <a:rPr lang="en-US" altLang="zh-CN" dirty="0" err="1" smtClean="0"/>
              <a:t>Opensource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3" y="1653308"/>
            <a:ext cx="8892480" cy="202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0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4885" cy="45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62489"/>
            <a:ext cx="4982344" cy="32177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449888" y="4100822"/>
            <a:ext cx="171440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3" y="1628800"/>
            <a:ext cx="8964488" cy="476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(DAL</a:t>
            </a:r>
            <a:r>
              <a:rPr lang="zh-CN" altLang="en-US" sz="2400" b="1" dirty="0" smtClean="0"/>
              <a:t>代码生成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" y="1667255"/>
            <a:ext cx="8973658" cy="50346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Code Gen</a:t>
            </a:r>
            <a:r>
              <a:rPr lang="zh-CN" altLang="en-US" dirty="0" smtClean="0"/>
              <a:t>特色</a:t>
            </a:r>
            <a:r>
              <a:rPr lang="en-US" altLang="zh-CN" sz="2400" dirty="0" smtClean="0"/>
              <a:t>(DAL</a:t>
            </a:r>
            <a:r>
              <a:rPr lang="zh-CN" altLang="en-US" sz="2400" b="1" dirty="0"/>
              <a:t>代码生成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标准</a:t>
            </a:r>
            <a:r>
              <a:rPr lang="en-US" altLang="zh-CN" dirty="0" smtClean="0"/>
              <a:t>DAO</a:t>
            </a:r>
          </a:p>
          <a:p>
            <a:pPr lvl="1"/>
            <a:r>
              <a:rPr lang="zh-CN" altLang="en-US" dirty="0" smtClean="0"/>
              <a:t>基础的</a:t>
            </a:r>
            <a:r>
              <a:rPr lang="en-US" altLang="zh-CN" dirty="0" smtClean="0"/>
              <a:t>CRUD</a:t>
            </a:r>
            <a:r>
              <a:rPr lang="zh-CN" altLang="en-US" dirty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，并支持按照所选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进行过滤。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存储过程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SPA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SP3)</a:t>
            </a:r>
            <a:r>
              <a:rPr lang="zh-CN" altLang="en-US" dirty="0" smtClean="0"/>
              <a:t>、视图调用代码。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数据库读写分离代码。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表、分库等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相关代码和配置文件。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83" y="2591512"/>
            <a:ext cx="5040560" cy="248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63" y="2936783"/>
            <a:ext cx="5486400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47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en-US" altLang="zh-CN" sz="2400" b="1" dirty="0"/>
              <a:t>DAL</a:t>
            </a:r>
            <a:r>
              <a:rPr lang="zh-CN" altLang="en-US" sz="2400" b="1" dirty="0"/>
              <a:t>代码生成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SQL</a:t>
            </a:r>
          </a:p>
          <a:p>
            <a:pPr lvl="1"/>
            <a:r>
              <a:rPr lang="zh-CN" altLang="en-US" dirty="0" smtClean="0"/>
              <a:t>基于单表的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对构建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进行验证。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显示构建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的执行计划。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对于构建查询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，提供以下特性</a:t>
            </a:r>
            <a:endParaRPr lang="en-US" altLang="zh-CN" dirty="0"/>
          </a:p>
          <a:p>
            <a:pPr lvl="2"/>
            <a:r>
              <a:rPr lang="zh-CN" altLang="en-US" dirty="0" smtClean="0"/>
              <a:t>通过简单的几步选择，即可构建出符合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语法的分页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提供丰富的返回类型：列表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、唯一的</a:t>
            </a:r>
            <a:r>
              <a:rPr lang="en-US" altLang="zh-CN" dirty="0" smtClean="0"/>
              <a:t>(Single)</a:t>
            </a:r>
            <a:r>
              <a:rPr lang="zh-CN" altLang="en-US" dirty="0" smtClean="0"/>
              <a:t>、第一个</a:t>
            </a:r>
            <a:r>
              <a:rPr lang="en-US" altLang="zh-CN" dirty="0" smtClean="0"/>
              <a:t>(First)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53" y="1496659"/>
            <a:ext cx="2159174" cy="2196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7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(DAL</a:t>
            </a:r>
            <a:r>
              <a:rPr lang="zh-CN" altLang="en-US" sz="2400" b="1" dirty="0"/>
              <a:t>代码生成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SQL</a:t>
            </a:r>
          </a:p>
          <a:p>
            <a:pPr lvl="1"/>
            <a:r>
              <a:rPr lang="zh-CN" altLang="en-US" dirty="0" smtClean="0"/>
              <a:t>自定义</a:t>
            </a:r>
            <a:r>
              <a:rPr lang="en-US" altLang="zh-CN" dirty="0" smtClean="0"/>
              <a:t>CRUD SQL</a:t>
            </a:r>
            <a:r>
              <a:rPr lang="zh-CN" altLang="en-US" dirty="0" smtClean="0"/>
              <a:t>语句，生成相应的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验证自定义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语法是否正确。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显示自定义</a:t>
            </a:r>
            <a:r>
              <a:rPr lang="en-US" altLang="zh-CN" dirty="0" smtClean="0"/>
              <a:t>SELECT</a:t>
            </a:r>
            <a:r>
              <a:rPr lang="zh-CN" altLang="en-US" dirty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语句的执行计划。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对于读取</a:t>
            </a:r>
            <a:r>
              <a:rPr lang="zh-CN" altLang="en-US" dirty="0"/>
              <a:t>操作的</a:t>
            </a:r>
            <a:r>
              <a:rPr lang="en-US" altLang="zh-CN" dirty="0"/>
              <a:t>SQL</a:t>
            </a:r>
            <a:r>
              <a:rPr lang="zh-CN" altLang="en-US" dirty="0"/>
              <a:t>，提供以下特性</a:t>
            </a:r>
            <a:endParaRPr lang="en-US" altLang="zh-CN" dirty="0"/>
          </a:p>
          <a:p>
            <a:pPr lvl="2"/>
            <a:r>
              <a:rPr lang="zh-CN" altLang="en-US" dirty="0"/>
              <a:t>通过简单</a:t>
            </a:r>
            <a:r>
              <a:rPr lang="zh-CN" altLang="en-US" dirty="0" smtClean="0"/>
              <a:t>的选择</a:t>
            </a:r>
            <a:r>
              <a:rPr lang="zh-CN" altLang="en-US" dirty="0"/>
              <a:t>，即可构建出符合</a:t>
            </a:r>
            <a:r>
              <a:rPr lang="en-US" altLang="zh-CN" dirty="0" err="1"/>
              <a:t>MySql</a:t>
            </a:r>
            <a:r>
              <a:rPr lang="zh-CN" altLang="en-US" dirty="0"/>
              <a:t>或</a:t>
            </a:r>
            <a:r>
              <a:rPr lang="en-US" altLang="zh-CN" dirty="0" err="1"/>
              <a:t>SqlServer</a:t>
            </a:r>
            <a:r>
              <a:rPr lang="zh-CN" altLang="en-US" dirty="0"/>
              <a:t>语法的分页</a:t>
            </a:r>
            <a:r>
              <a:rPr lang="en-US" altLang="zh-CN" dirty="0"/>
              <a:t>SQL</a:t>
            </a:r>
            <a:r>
              <a:rPr lang="zh-CN" altLang="en-US" dirty="0"/>
              <a:t>语句。</a:t>
            </a:r>
            <a:endParaRPr lang="en-US" altLang="zh-CN" dirty="0"/>
          </a:p>
          <a:p>
            <a:pPr lvl="2"/>
            <a:r>
              <a:rPr lang="zh-CN" altLang="en-US" dirty="0"/>
              <a:t>提供丰富的返回类型：列表</a:t>
            </a:r>
            <a:r>
              <a:rPr lang="en-US" altLang="zh-CN" dirty="0"/>
              <a:t>(List)</a:t>
            </a:r>
            <a:r>
              <a:rPr lang="zh-CN" altLang="en-US" dirty="0"/>
              <a:t>、唯一的</a:t>
            </a:r>
            <a:r>
              <a:rPr lang="en-US" altLang="zh-CN" dirty="0"/>
              <a:t>(Single)</a:t>
            </a:r>
            <a:r>
              <a:rPr lang="zh-CN" altLang="en-US" dirty="0"/>
              <a:t>、第一个</a:t>
            </a:r>
            <a:r>
              <a:rPr lang="en-US" altLang="zh-CN" dirty="0"/>
              <a:t>(First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08912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93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(DAL</a:t>
            </a:r>
            <a:r>
              <a:rPr lang="zh-CN" altLang="en-US" sz="2400" b="1" dirty="0" smtClean="0"/>
              <a:t>代码生成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" y="1667255"/>
            <a:ext cx="8973658" cy="50346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508104" y="2001540"/>
            <a:ext cx="576064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34968" y="1803644"/>
            <a:ext cx="2626196" cy="20162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39552" y="5445224"/>
            <a:ext cx="4752528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39552" y="3861048"/>
            <a:ext cx="3672408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Ctrip DAL </a:t>
            </a:r>
            <a:r>
              <a:rPr lang="en-US" altLang="zh-CN" sz="2000" dirty="0" smtClean="0"/>
              <a:t>Client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9552" y="2132856"/>
            <a:ext cx="3672408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Generated DAO</a:t>
            </a:r>
            <a:endParaRPr lang="zh-CN" altLang="en-US" sz="2000" dirty="0"/>
          </a:p>
        </p:txBody>
      </p:sp>
      <p:sp>
        <p:nvSpPr>
          <p:cNvPr id="8" name="流程图: 磁盘 7"/>
          <p:cNvSpPr/>
          <p:nvPr/>
        </p:nvSpPr>
        <p:spPr>
          <a:xfrm>
            <a:off x="683568" y="5687035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9" name="流程图: 磁盘 8"/>
          <p:cNvSpPr/>
          <p:nvPr/>
        </p:nvSpPr>
        <p:spPr>
          <a:xfrm>
            <a:off x="1529728" y="5712822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10" name="流程图: 磁盘 9"/>
          <p:cNvSpPr/>
          <p:nvPr/>
        </p:nvSpPr>
        <p:spPr>
          <a:xfrm>
            <a:off x="2393824" y="5712822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12" name="流程图: 磁盘 11"/>
          <p:cNvSpPr/>
          <p:nvPr/>
        </p:nvSpPr>
        <p:spPr>
          <a:xfrm>
            <a:off x="4427984" y="5733256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3203848" y="5949280"/>
            <a:ext cx="109551" cy="109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63888" y="5949280"/>
            <a:ext cx="109551" cy="109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886385" y="5949280"/>
            <a:ext cx="109551" cy="109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下箭头 15"/>
          <p:cNvSpPr/>
          <p:nvPr/>
        </p:nvSpPr>
        <p:spPr>
          <a:xfrm>
            <a:off x="2245324" y="3284984"/>
            <a:ext cx="297000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下箭头 17"/>
          <p:cNvSpPr/>
          <p:nvPr/>
        </p:nvSpPr>
        <p:spPr>
          <a:xfrm>
            <a:off x="2267810" y="4901963"/>
            <a:ext cx="252028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4224660" y="2365426"/>
            <a:ext cx="1897608" cy="72008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生成</a:t>
            </a:r>
            <a:r>
              <a:rPr lang="en-US" altLang="zh-CN" sz="1600" dirty="0" smtClean="0"/>
              <a:t>DAL Code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48100" y="1265606"/>
            <a:ext cx="8352928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作用：自动生成</a:t>
            </a:r>
            <a:r>
              <a:rPr lang="en-US" altLang="zh-CN" dirty="0" smtClean="0"/>
              <a:t>DAL</a:t>
            </a:r>
            <a:r>
              <a:rPr lang="zh-CN" altLang="en-US" dirty="0" smtClean="0"/>
              <a:t>代码</a:t>
            </a:r>
            <a:r>
              <a:rPr lang="zh-CN" altLang="en-US" dirty="0"/>
              <a:t>；</a:t>
            </a:r>
            <a:r>
              <a:rPr lang="zh-CN" altLang="en-US" dirty="0" smtClean="0"/>
              <a:t>提高开发效率；避免因手写</a:t>
            </a:r>
            <a:r>
              <a:rPr lang="en-US" altLang="zh-CN" dirty="0" smtClean="0"/>
              <a:t>DAL</a:t>
            </a:r>
            <a:r>
              <a:rPr lang="zh-CN" altLang="en-US" dirty="0" smtClean="0"/>
              <a:t>代码而出错的可能性。</a:t>
            </a:r>
            <a:endParaRPr lang="zh-CN" altLang="en-US" dirty="0"/>
          </a:p>
        </p:txBody>
      </p:sp>
      <p:sp>
        <p:nvSpPr>
          <p:cNvPr id="11" name="直角上箭头 10"/>
          <p:cNvSpPr/>
          <p:nvPr/>
        </p:nvSpPr>
        <p:spPr>
          <a:xfrm>
            <a:off x="5292080" y="3851514"/>
            <a:ext cx="2538508" cy="2169774"/>
          </a:xfrm>
          <a:prstGeom prst="bentUpArrow">
            <a:avLst>
              <a:gd name="adj1" fmla="val 9533"/>
              <a:gd name="adj2" fmla="val 14204"/>
              <a:gd name="adj3" fmla="val 2626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DB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0952" y="3501008"/>
            <a:ext cx="25875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Code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Gen(</a:t>
            </a:r>
            <a:r>
              <a:rPr lang="zh-CN" altLang="en-US" sz="2000" b="1" dirty="0">
                <a:solidFill>
                  <a:schemeClr val="bg1"/>
                </a:solidFill>
              </a:rPr>
              <a:t>代码生成器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6342391" y="2121437"/>
          <a:ext cx="2211350" cy="1298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标题 1"/>
          <p:cNvSpPr txBox="1">
            <a:spLocks/>
          </p:cNvSpPr>
          <p:nvPr/>
        </p:nvSpPr>
        <p:spPr>
          <a:xfrm>
            <a:off x="609600" y="165786"/>
            <a:ext cx="8229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Code Gen</a:t>
            </a:r>
            <a:r>
              <a:rPr lang="zh-CN" altLang="en-US" dirty="0" smtClean="0"/>
              <a:t>的作用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09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(DAL</a:t>
            </a:r>
            <a:r>
              <a:rPr lang="zh-CN" altLang="en-US" sz="2400" b="1" dirty="0" smtClean="0"/>
              <a:t>代码生成效率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代码生成效率测试数据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5931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耗时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分钟，生成</a:t>
            </a:r>
            <a:r>
              <a:rPr lang="en-US" altLang="zh-CN" dirty="0" smtClean="0"/>
              <a:t>27.5M</a:t>
            </a:r>
            <a:r>
              <a:rPr lang="zh-CN" altLang="en-US" dirty="0" smtClean="0"/>
              <a:t>代码，共</a:t>
            </a:r>
            <a:r>
              <a:rPr lang="en-US" altLang="zh-CN" dirty="0" smtClean="0"/>
              <a:t>1,002,175</a:t>
            </a:r>
            <a:r>
              <a:rPr lang="zh-CN" altLang="en-US" dirty="0" smtClean="0"/>
              <a:t>行代码 。</a:t>
            </a:r>
            <a:endParaRPr lang="en-US" altLang="zh-CN" dirty="0" smtClean="0"/>
          </a:p>
          <a:p>
            <a:r>
              <a:rPr lang="zh-CN" altLang="en-US" dirty="0" smtClean="0"/>
              <a:t>数据库、读写分离</a:t>
            </a:r>
            <a:r>
              <a:rPr lang="zh-CN" altLang="en-US" dirty="0"/>
              <a:t>和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的配置，一次配置永久使用。</a:t>
            </a:r>
            <a:endParaRPr lang="en-US" altLang="zh-CN" dirty="0" smtClean="0"/>
          </a:p>
          <a:p>
            <a:r>
              <a:rPr lang="en-US" altLang="zh-CN" dirty="0" smtClean="0"/>
              <a:t>DAO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DAL Team</a:t>
            </a:r>
            <a:r>
              <a:rPr lang="zh-CN" altLang="en-US" dirty="0" smtClean="0"/>
              <a:t>组内共享，避免重复创建</a:t>
            </a:r>
            <a:r>
              <a:rPr lang="en-US" altLang="zh-CN" dirty="0" smtClean="0"/>
              <a:t>DAO</a:t>
            </a:r>
            <a:r>
              <a:rPr lang="zh-CN" altLang="en-US" dirty="0" smtClean="0"/>
              <a:t>，同时节省大量手写代码的时间。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5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10524" y="807684"/>
            <a:ext cx="8136904" cy="6021288"/>
            <a:chOff x="35496" y="332656"/>
            <a:chExt cx="7776864" cy="6336704"/>
          </a:xfrm>
        </p:grpSpPr>
        <p:sp>
          <p:nvSpPr>
            <p:cNvPr id="15" name="矩形 14"/>
            <p:cNvSpPr/>
            <p:nvPr/>
          </p:nvSpPr>
          <p:spPr>
            <a:xfrm>
              <a:off x="35496" y="332656"/>
              <a:ext cx="7776864" cy="63367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39552" y="476672"/>
              <a:ext cx="1332148" cy="1800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Member 1</a:t>
              </a:r>
            </a:p>
            <a:p>
              <a:pPr algn="ctr"/>
              <a:r>
                <a:rPr lang="en-US" altLang="zh-CN" dirty="0" smtClean="0"/>
                <a:t>Member 2</a:t>
              </a:r>
            </a:p>
            <a:p>
              <a:pPr algn="ctr"/>
              <a:r>
                <a:rPr lang="en-US" altLang="zh-CN" dirty="0" smtClean="0"/>
                <a:t>Member 3</a:t>
              </a:r>
            </a:p>
            <a:p>
              <a:pPr algn="ctr"/>
              <a:r>
                <a:rPr lang="en-US" altLang="zh-CN" dirty="0" smtClean="0"/>
                <a:t>… 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084168" y="476672"/>
              <a:ext cx="1368152" cy="1800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Project 1</a:t>
              </a:r>
            </a:p>
            <a:p>
              <a:pPr algn="ctr"/>
              <a:r>
                <a:rPr lang="en-US" altLang="zh-CN" dirty="0" smtClean="0"/>
                <a:t>Project 2</a:t>
              </a:r>
            </a:p>
            <a:p>
              <a:pPr algn="ctr"/>
              <a:r>
                <a:rPr lang="en-US" altLang="zh-CN" dirty="0" smtClean="0"/>
                <a:t>Project 3</a:t>
              </a:r>
            </a:p>
            <a:p>
              <a:pPr algn="ctr"/>
              <a:r>
                <a:rPr lang="en-US" altLang="zh-CN" dirty="0" smtClean="0"/>
                <a:t>… 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5856" y="1340768"/>
              <a:ext cx="1368152" cy="136815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DAL Team A</a:t>
              </a:r>
              <a:endParaRPr lang="zh-CN" altLang="en-US" b="1" dirty="0" smtClean="0"/>
            </a:p>
          </p:txBody>
        </p:sp>
        <p:cxnSp>
          <p:nvCxnSpPr>
            <p:cNvPr id="20" name="直接连接符 19"/>
            <p:cNvCxnSpPr>
              <a:stCxn id="10" idx="3"/>
              <a:endCxn id="17" idx="2"/>
            </p:cNvCxnSpPr>
            <p:nvPr/>
          </p:nvCxnSpPr>
          <p:spPr>
            <a:xfrm>
              <a:off x="1871700" y="1376772"/>
              <a:ext cx="1404156" cy="64807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6"/>
              <a:endCxn id="16" idx="1"/>
            </p:cNvCxnSpPr>
            <p:nvPr/>
          </p:nvCxnSpPr>
          <p:spPr>
            <a:xfrm flipV="1">
              <a:off x="4644008" y="1376772"/>
              <a:ext cx="1440160" cy="64807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708265" y="2060848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7904" y="2742787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010674" y="2042846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17365" y="1142746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796136" y="1142746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997929" y="3479883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5247" y="3978456"/>
              <a:ext cx="6480720" cy="2546888"/>
            </a:xfrm>
            <a:prstGeom prst="roundRect">
              <a:avLst/>
            </a:prstGeom>
            <a:solidFill>
              <a:srgbClr val="3399FF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99592" y="4469029"/>
              <a:ext cx="1674186" cy="1800200"/>
              <a:chOff x="1691680" y="4170781"/>
              <a:chExt cx="1674186" cy="180020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691680" y="4170781"/>
                <a:ext cx="1674186" cy="1800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databaseSet 1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smtClean="0"/>
                  <a:t>           </a:t>
                </a:r>
                <a:r>
                  <a:rPr lang="en-US" altLang="zh-CN" sz="2400" b="1" dirty="0" smtClean="0"/>
                  <a:t>….</a:t>
                </a: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33" name="流程图: 磁盘 32"/>
              <p:cNvSpPr/>
              <p:nvPr/>
            </p:nvSpPr>
            <p:spPr>
              <a:xfrm>
                <a:off x="1889768" y="4653136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43" name="流程图: 磁盘 42"/>
              <p:cNvSpPr/>
              <p:nvPr/>
            </p:nvSpPr>
            <p:spPr>
              <a:xfrm>
                <a:off x="2627784" y="4653136"/>
                <a:ext cx="595386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44" name="流程图: 磁盘 43"/>
              <p:cNvSpPr/>
              <p:nvPr/>
            </p:nvSpPr>
            <p:spPr>
              <a:xfrm>
                <a:off x="1889768" y="5301208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DB</a:t>
                </a:r>
                <a:endParaRPr lang="zh-CN" altLang="en-US" sz="1400" dirty="0"/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4644008" y="5237877"/>
              <a:ext cx="109551" cy="1095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822489" y="5239416"/>
              <a:ext cx="109551" cy="1095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04048" y="5239416"/>
              <a:ext cx="109551" cy="1095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825806" y="4447328"/>
              <a:ext cx="1674186" cy="1800200"/>
              <a:chOff x="1691680" y="4170781"/>
              <a:chExt cx="1674186" cy="1800200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1691680" y="4170781"/>
                <a:ext cx="1674186" cy="1800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databaseSet 2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smtClean="0"/>
                  <a:t>           </a:t>
                </a:r>
                <a:r>
                  <a:rPr lang="en-US" altLang="zh-CN" sz="2400" b="1" dirty="0" smtClean="0"/>
                  <a:t>….</a:t>
                </a: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62" name="流程图: 磁盘 61"/>
              <p:cNvSpPr/>
              <p:nvPr/>
            </p:nvSpPr>
            <p:spPr>
              <a:xfrm>
                <a:off x="1889768" y="4653136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3" name="流程图: 磁盘 62"/>
              <p:cNvSpPr/>
              <p:nvPr/>
            </p:nvSpPr>
            <p:spPr>
              <a:xfrm>
                <a:off x="2627784" y="4653136"/>
                <a:ext cx="595386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4" name="流程图: 磁盘 63"/>
              <p:cNvSpPr/>
              <p:nvPr/>
            </p:nvSpPr>
            <p:spPr>
              <a:xfrm>
                <a:off x="1889768" y="5301208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DB</a:t>
                </a:r>
                <a:endParaRPr lang="zh-CN" altLang="en-US" sz="1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5274078" y="4447328"/>
              <a:ext cx="1674186" cy="1800200"/>
              <a:chOff x="1691680" y="4170781"/>
              <a:chExt cx="1674186" cy="1800200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1691680" y="4170781"/>
                <a:ext cx="1674186" cy="1800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databaseSet n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smtClean="0"/>
                  <a:t>           </a:t>
                </a:r>
                <a:r>
                  <a:rPr lang="en-US" altLang="zh-CN" sz="2400" b="1" dirty="0" smtClean="0"/>
                  <a:t>….</a:t>
                </a: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67" name="流程图: 磁盘 66"/>
              <p:cNvSpPr/>
              <p:nvPr/>
            </p:nvSpPr>
            <p:spPr>
              <a:xfrm>
                <a:off x="1889768" y="4653136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8" name="流程图: 磁盘 67"/>
              <p:cNvSpPr/>
              <p:nvPr/>
            </p:nvSpPr>
            <p:spPr>
              <a:xfrm>
                <a:off x="2627784" y="4653136"/>
                <a:ext cx="595386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9" name="流程图: 磁盘 68"/>
              <p:cNvSpPr/>
              <p:nvPr/>
            </p:nvSpPr>
            <p:spPr>
              <a:xfrm>
                <a:off x="1889768" y="5301208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DB</a:t>
                </a:r>
                <a:endParaRPr lang="zh-CN" altLang="en-US" sz="1400" dirty="0"/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1617105" y="3736210"/>
              <a:ext cx="4716491" cy="46723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逻辑数据库</a:t>
              </a:r>
              <a:r>
                <a:rPr lang="en-US" altLang="zh-CN" dirty="0" smtClean="0"/>
                <a:t>databaseSet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17" idx="4"/>
              <a:endCxn id="70" idx="0"/>
            </p:cNvCxnSpPr>
            <p:nvPr/>
          </p:nvCxnSpPr>
          <p:spPr>
            <a:xfrm>
              <a:off x="3959932" y="2708920"/>
              <a:ext cx="15419" cy="102729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57200" y="58576"/>
            <a:ext cx="8229600" cy="706090"/>
          </a:xfr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zh-CN" altLang="en-US" sz="2400" b="1" dirty="0" smtClean="0"/>
              <a:t>权限控制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7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zh-CN" altLang="en-US" sz="2400" b="1" dirty="0" smtClean="0"/>
              <a:t>权限控制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以业务线来划分</a:t>
            </a:r>
            <a:r>
              <a:rPr lang="en-US" altLang="zh-CN" dirty="0" smtClean="0"/>
              <a:t>DAL Team</a:t>
            </a:r>
            <a:r>
              <a:rPr lang="zh-CN" altLang="en-US" dirty="0" smtClean="0"/>
              <a:t>，简单、方便的进行组员、数据库、</a:t>
            </a:r>
            <a:r>
              <a:rPr lang="en-US" altLang="zh-CN" dirty="0" smtClean="0"/>
              <a:t>DAL Code</a:t>
            </a:r>
            <a:r>
              <a:rPr lang="zh-CN" altLang="en-US" dirty="0" smtClean="0"/>
              <a:t>等权限管理。</a:t>
            </a:r>
            <a:endParaRPr lang="en-US" altLang="zh-CN" dirty="0" smtClean="0"/>
          </a:p>
          <a:p>
            <a:r>
              <a:rPr lang="zh-CN" altLang="en-US" dirty="0" smtClean="0"/>
              <a:t>灵活的查询功能，更多的便捷功能：</a:t>
            </a:r>
            <a:endParaRPr lang="en-US" altLang="zh-CN" dirty="0" smtClean="0"/>
          </a:p>
          <a:p>
            <a:pPr lvl="1"/>
            <a:r>
              <a:rPr lang="zh-CN" altLang="en-US" dirty="0"/>
              <a:t>数据库跨</a:t>
            </a:r>
            <a:r>
              <a:rPr lang="en-US" altLang="zh-CN" dirty="0"/>
              <a:t>DAL Team</a:t>
            </a:r>
            <a:r>
              <a:rPr lang="zh-CN" altLang="en-US" dirty="0"/>
              <a:t>一键</a:t>
            </a:r>
            <a:r>
              <a:rPr lang="zh-CN" altLang="en-US" dirty="0" smtClean="0"/>
              <a:t>迁移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自动生成</a:t>
            </a:r>
            <a:r>
              <a:rPr lang="zh-CN" altLang="en-US" dirty="0"/>
              <a:t>默认的</a:t>
            </a:r>
            <a:r>
              <a:rPr lang="en-US" altLang="zh-CN" dirty="0" err="1"/>
              <a:t>sharding</a:t>
            </a:r>
            <a:r>
              <a:rPr lang="zh-CN" altLang="en-US" dirty="0"/>
              <a:t>等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/>
              <a:t>一键补全（自动添加所需数据库和逻辑数据库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代码生成</a:t>
            </a:r>
            <a:r>
              <a:rPr lang="zh-CN" altLang="en-US" dirty="0"/>
              <a:t>显示</a:t>
            </a:r>
            <a:r>
              <a:rPr lang="zh-CN" altLang="en-US" dirty="0" smtClean="0"/>
              <a:t>实时进度</a:t>
            </a:r>
            <a:r>
              <a:rPr lang="zh-CN" altLang="en-US" dirty="0"/>
              <a:t>及信息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50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50405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DAL Team</a:t>
            </a:r>
            <a:r>
              <a:rPr lang="zh-CN" altLang="en-US" dirty="0" smtClean="0"/>
              <a:t>按照业务线来划分。</a:t>
            </a:r>
            <a:endParaRPr lang="en-US" altLang="zh-CN" dirty="0" smtClean="0"/>
          </a:p>
          <a:p>
            <a:r>
              <a:rPr lang="zh-CN" altLang="en-US" dirty="0" smtClean="0"/>
              <a:t>同一个用户可以加入多个</a:t>
            </a:r>
            <a:r>
              <a:rPr lang="en-US" altLang="zh-CN" dirty="0" smtClean="0"/>
              <a:t>DAL </a:t>
            </a:r>
            <a:r>
              <a:rPr lang="en-US" altLang="zh-CN" dirty="0"/>
              <a:t>Team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各个</a:t>
            </a:r>
            <a:r>
              <a:rPr lang="en-US" altLang="zh-CN" dirty="0"/>
              <a:t>DAL Team</a:t>
            </a:r>
            <a:r>
              <a:rPr lang="zh-CN" altLang="en-US" dirty="0"/>
              <a:t>的</a:t>
            </a:r>
            <a:r>
              <a:rPr lang="en-US" altLang="zh-CN" dirty="0"/>
              <a:t>project</a:t>
            </a:r>
            <a:r>
              <a:rPr lang="zh-CN" altLang="en-US" dirty="0"/>
              <a:t>相互不影响。</a:t>
            </a:r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</a:t>
            </a:r>
            <a:r>
              <a:rPr lang="en-US" altLang="zh-CN" dirty="0"/>
              <a:t>DataBase</a:t>
            </a:r>
            <a:r>
              <a:rPr lang="zh-CN" altLang="en-US" dirty="0"/>
              <a:t>只能属于一个</a:t>
            </a:r>
            <a:r>
              <a:rPr lang="en-US" altLang="zh-CN" dirty="0"/>
              <a:t>DAL Team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4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权限控制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权限划分为三类：管理员</a:t>
            </a:r>
            <a:r>
              <a:rPr lang="zh-CN" altLang="en-US" dirty="0" smtClean="0"/>
              <a:t>、</a:t>
            </a:r>
            <a:r>
              <a:rPr lang="zh-CN" altLang="en-US" dirty="0"/>
              <a:t>组员</a:t>
            </a:r>
            <a:r>
              <a:rPr lang="zh-CN" altLang="en-US" dirty="0" smtClean="0"/>
              <a:t>、</a:t>
            </a:r>
            <a:r>
              <a:rPr lang="zh-CN" altLang="en-US" dirty="0"/>
              <a:t>访客。</a:t>
            </a:r>
          </a:p>
          <a:p>
            <a:pPr lvl="1"/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lvl="2"/>
            <a:r>
              <a:rPr lang="zh-CN" altLang="en-US" dirty="0"/>
              <a:t>角色描述：系统研发部 </a:t>
            </a:r>
            <a:r>
              <a:rPr lang="en-US" altLang="zh-CN" dirty="0"/>
              <a:t>DAL</a:t>
            </a:r>
            <a:r>
              <a:rPr lang="zh-CN" altLang="en-US" dirty="0"/>
              <a:t>项目开发组成员</a:t>
            </a:r>
          </a:p>
          <a:p>
            <a:pPr lvl="2"/>
            <a:r>
              <a:rPr lang="zh-CN" altLang="en-US" dirty="0"/>
              <a:t>角色权限：维护业务线</a:t>
            </a:r>
            <a:r>
              <a:rPr lang="en-US" altLang="zh-CN" dirty="0"/>
              <a:t>DAL</a:t>
            </a:r>
            <a:r>
              <a:rPr lang="zh-CN" altLang="en-US" dirty="0"/>
              <a:t>项目组（新建、删除业务线</a:t>
            </a:r>
            <a:r>
              <a:rPr lang="en-US" altLang="zh-CN" dirty="0"/>
              <a:t>DAL</a:t>
            </a:r>
            <a:r>
              <a:rPr lang="zh-CN" altLang="en-US" dirty="0"/>
              <a:t>项目组）</a:t>
            </a:r>
          </a:p>
          <a:p>
            <a:pPr lvl="1"/>
            <a:r>
              <a:rPr lang="zh-CN" altLang="en-US" dirty="0" smtClean="0"/>
              <a:t>组员</a:t>
            </a:r>
            <a:endParaRPr lang="en-US" altLang="zh-CN" dirty="0" smtClean="0"/>
          </a:p>
          <a:p>
            <a:pPr lvl="2"/>
            <a:r>
              <a:rPr lang="zh-CN" altLang="en-US" dirty="0"/>
              <a:t>角色描述：属于系统中的某个业务线</a:t>
            </a:r>
            <a:r>
              <a:rPr lang="en-US" altLang="zh-CN" dirty="0"/>
              <a:t>DAL</a:t>
            </a:r>
            <a:r>
              <a:rPr lang="zh-CN" altLang="en-US" dirty="0"/>
              <a:t>项目组</a:t>
            </a:r>
          </a:p>
          <a:p>
            <a:pPr lvl="2"/>
            <a:r>
              <a:rPr lang="zh-CN" altLang="en-US" dirty="0"/>
              <a:t>角色权限：可以维护组内的</a:t>
            </a:r>
            <a:r>
              <a:rPr lang="en-US" altLang="zh-CN" dirty="0"/>
              <a:t>DB</a:t>
            </a:r>
            <a:r>
              <a:rPr lang="zh-CN" altLang="en-US" dirty="0"/>
              <a:t>、</a:t>
            </a:r>
            <a:r>
              <a:rPr lang="en-US" altLang="zh-CN" dirty="0"/>
              <a:t>member</a:t>
            </a:r>
            <a:r>
              <a:rPr lang="zh-CN" altLang="en-US" dirty="0"/>
              <a:t>、逻辑</a:t>
            </a:r>
            <a:r>
              <a:rPr lang="zh-CN" altLang="en-US" dirty="0" smtClean="0"/>
              <a:t>数据库等</a:t>
            </a:r>
            <a:endParaRPr lang="zh-CN" altLang="en-US" dirty="0"/>
          </a:p>
          <a:p>
            <a:pPr lvl="1"/>
            <a:r>
              <a:rPr lang="zh-CN" altLang="en-US" dirty="0" smtClean="0"/>
              <a:t>访客</a:t>
            </a:r>
            <a:endParaRPr lang="en-US" altLang="zh-CN" dirty="0" smtClean="0"/>
          </a:p>
          <a:p>
            <a:pPr lvl="2"/>
            <a:r>
              <a:rPr lang="zh-CN" altLang="en-US" dirty="0"/>
              <a:t>角色描述：不属于系统中的任何业务线</a:t>
            </a:r>
            <a:r>
              <a:rPr lang="en-US" altLang="zh-CN" dirty="0"/>
              <a:t>DAL</a:t>
            </a:r>
            <a:r>
              <a:rPr lang="zh-CN" altLang="en-US" dirty="0"/>
              <a:t>项目组</a:t>
            </a:r>
          </a:p>
          <a:p>
            <a:pPr lvl="2"/>
            <a:r>
              <a:rPr lang="zh-CN" altLang="en-US" dirty="0"/>
              <a:t>角色权限</a:t>
            </a:r>
            <a:r>
              <a:rPr lang="zh-CN" altLang="en-US" dirty="0" smtClean="0"/>
              <a:t>：</a:t>
            </a:r>
            <a:r>
              <a:rPr lang="zh-CN" altLang="en-US" dirty="0"/>
              <a:t>仅可以浏览</a:t>
            </a:r>
            <a:r>
              <a:rPr lang="en-US" altLang="zh-CN" dirty="0"/>
              <a:t>Code Gen</a:t>
            </a:r>
            <a:r>
              <a:rPr lang="zh-CN" altLang="en-US" dirty="0"/>
              <a:t>中的</a:t>
            </a:r>
            <a:r>
              <a:rPr lang="en-US" altLang="zh-CN" dirty="0"/>
              <a:t>project</a:t>
            </a:r>
            <a:r>
              <a:rPr lang="zh-CN" altLang="en-US" dirty="0"/>
              <a:t>、</a:t>
            </a:r>
            <a:r>
              <a:rPr lang="en-US" altLang="zh-CN" dirty="0" err="1"/>
              <a:t>db</a:t>
            </a:r>
            <a:r>
              <a:rPr lang="zh-CN" altLang="en-US" dirty="0"/>
              <a:t>等信息。</a:t>
            </a:r>
          </a:p>
        </p:txBody>
      </p:sp>
    </p:spTree>
    <p:extLst>
      <p:ext uri="{BB962C8B-B14F-4D97-AF65-F5344CB8AC3E}">
        <p14:creationId xmlns:p14="http://schemas.microsoft.com/office/powerpoint/2010/main" val="23915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DAL</a:t>
            </a:r>
            <a:r>
              <a:rPr lang="zh-CN" altLang="en-US" dirty="0" smtClean="0"/>
              <a:t>框架的好处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，提供统一且丰富的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。屏蔽数据库差异</a:t>
            </a:r>
            <a:endParaRPr lang="en-US" altLang="zh-CN" dirty="0" smtClean="0"/>
          </a:p>
          <a:p>
            <a:r>
              <a:rPr lang="zh-CN" altLang="en-US" dirty="0" smtClean="0"/>
              <a:t>支持携程特有的</a:t>
            </a:r>
            <a:r>
              <a:rPr lang="en-US" altLang="zh-CN" dirty="0" smtClean="0"/>
              <a:t>SP3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</a:t>
            </a:r>
            <a:r>
              <a:rPr lang="zh-CN" altLang="en-US" dirty="0" smtClean="0"/>
              <a:t>等方式</a:t>
            </a:r>
            <a:endParaRPr lang="en-US" altLang="zh-CN" dirty="0" smtClean="0"/>
          </a:p>
          <a:p>
            <a:r>
              <a:rPr lang="zh-CN" altLang="en-US" dirty="0" smtClean="0"/>
              <a:t>提供数据库访问的监控，实时统计</a:t>
            </a:r>
            <a:r>
              <a:rPr lang="en-US" altLang="zh-CN" dirty="0" smtClean="0"/>
              <a:t>SQL</a:t>
            </a:r>
            <a:r>
              <a:rPr lang="zh-CN" altLang="en-US" smtClean="0"/>
              <a:t>状态</a:t>
            </a:r>
            <a:endParaRPr lang="en-US" altLang="zh-CN" smtClean="0"/>
          </a:p>
          <a:p>
            <a:r>
              <a:rPr lang="zh-CN" altLang="en-US" dirty="0" smtClean="0"/>
              <a:t>提供读写分离、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支持。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smtClean="0"/>
              <a:t>Markdown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Markup</a:t>
            </a:r>
            <a:r>
              <a:rPr lang="zh-CN" altLang="en-US" dirty="0" smtClean="0"/>
              <a:t>支持，实现熔断保护。</a:t>
            </a:r>
            <a:endParaRPr lang="en-US" altLang="zh-CN" dirty="0" smtClean="0"/>
          </a:p>
          <a:p>
            <a:r>
              <a:rPr lang="zh-CN" altLang="zh-CN" dirty="0"/>
              <a:t>数据库访问高可用，故障</a:t>
            </a:r>
            <a:r>
              <a:rPr lang="zh-CN" altLang="zh-CN" dirty="0" smtClean="0"/>
              <a:t>转移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数据访问层与业务逻辑层解耦，重用数据访问层的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使用</a:t>
            </a:r>
            <a:r>
              <a:rPr lang="zh-CN" altLang="zh-CN" dirty="0" smtClean="0"/>
              <a:t>代码生成器</a:t>
            </a:r>
            <a:r>
              <a:rPr lang="zh-CN" altLang="en-US" dirty="0" smtClean="0"/>
              <a:t>快速生成</a:t>
            </a:r>
            <a:r>
              <a:rPr lang="zh-CN" altLang="zh-CN" dirty="0" smtClean="0"/>
              <a:t>数据</a:t>
            </a:r>
            <a:r>
              <a:rPr lang="zh-CN" altLang="zh-CN" dirty="0"/>
              <a:t>访问层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代码，</a:t>
            </a:r>
            <a:r>
              <a:rPr lang="zh-CN" altLang="zh-CN" dirty="0"/>
              <a:t>提高</a:t>
            </a:r>
            <a:r>
              <a:rPr lang="zh-CN" altLang="zh-CN" dirty="0" smtClean="0"/>
              <a:t>开发效率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b="1" dirty="0">
                <a:hlinkClick r:id="rId2"/>
              </a:rPr>
              <a:t>Ctrip Dal </a:t>
            </a:r>
            <a:r>
              <a:rPr lang="zh-CN" altLang="en-US" b="1" dirty="0">
                <a:hlinkClick r:id="rId2"/>
              </a:rPr>
              <a:t>源码</a:t>
            </a:r>
            <a:endParaRPr lang="en-US" altLang="zh-CN" b="1" dirty="0" smtClean="0">
              <a:hlinkClick r:id="rId3"/>
            </a:endParaRPr>
          </a:p>
          <a:p>
            <a:pPr marL="285750" indent="-285750"/>
            <a:r>
              <a:rPr lang="zh-CN" altLang="en-US" b="1" dirty="0" smtClean="0">
                <a:hlinkClick r:id="rId3"/>
              </a:rPr>
              <a:t>代码生成器</a:t>
            </a:r>
            <a:r>
              <a:rPr lang="en-US" altLang="zh-CN" b="1" dirty="0">
                <a:hlinkClick r:id="rId3"/>
              </a:rPr>
              <a:t>(CodeGen)</a:t>
            </a:r>
            <a:r>
              <a:rPr lang="zh-CN" altLang="en-US" b="1" dirty="0">
                <a:hlinkClick r:id="rId3"/>
              </a:rPr>
              <a:t>安装</a:t>
            </a:r>
            <a:r>
              <a:rPr lang="zh-CN" altLang="en-US" b="1" dirty="0" smtClean="0">
                <a:hlinkClick r:id="rId3"/>
              </a:rPr>
              <a:t>说明</a:t>
            </a:r>
            <a:endParaRPr lang="en-US" altLang="zh-CN" b="1" dirty="0" smtClean="0"/>
          </a:p>
          <a:p>
            <a:pPr marL="285750" indent="-285750"/>
            <a:r>
              <a:rPr lang="en-US" altLang="zh-CN" b="1" dirty="0">
                <a:hlinkClick r:id="rId4"/>
              </a:rPr>
              <a:t>Java</a:t>
            </a:r>
            <a:r>
              <a:rPr lang="zh-CN" altLang="en-US" b="1" dirty="0">
                <a:hlinkClick r:id="rId4"/>
              </a:rPr>
              <a:t>客户端集成</a:t>
            </a:r>
            <a:r>
              <a:rPr lang="zh-CN" altLang="en-US" b="1" dirty="0" smtClean="0">
                <a:hlinkClick r:id="rId4"/>
              </a:rPr>
              <a:t>说明</a:t>
            </a:r>
            <a:endParaRPr lang="en-US" altLang="zh-CN" b="1" dirty="0"/>
          </a:p>
          <a:p>
            <a:pPr marL="285750" indent="-285750"/>
            <a:r>
              <a:rPr lang="en-US" altLang="zh-CN" b="1" dirty="0" smtClean="0">
                <a:hlinkClick r:id="rId5"/>
              </a:rPr>
              <a:t>Demo Project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0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Gen</a:t>
            </a:r>
            <a:r>
              <a:rPr lang="zh-CN" altLang="en-US" dirty="0" smtClean="0"/>
              <a:t>使用演示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70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431032"/>
          </a:xfr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3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smtClean="0"/>
              <a:t>Code Gen</a:t>
            </a:r>
            <a:r>
              <a:rPr lang="zh-CN" altLang="en-US" dirty="0" smtClean="0"/>
              <a:t>特色</a:t>
            </a:r>
            <a:r>
              <a:rPr lang="en-US" altLang="zh-CN" sz="2400" dirty="0" smtClean="0"/>
              <a:t>(</a:t>
            </a:r>
            <a:r>
              <a:rPr lang="zh-CN" altLang="en-US" sz="2400" b="1" dirty="0" smtClean="0"/>
              <a:t>读写分离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</a:t>
            </a:r>
            <a:r>
              <a:rPr lang="zh-CN" altLang="en-US" dirty="0" smtClean="0"/>
              <a:t>，永久使用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2498301" y="3819543"/>
            <a:ext cx="3556304" cy="2164416"/>
            <a:chOff x="2123728" y="4725144"/>
            <a:chExt cx="2232248" cy="1800199"/>
          </a:xfrm>
        </p:grpSpPr>
        <p:sp>
          <p:nvSpPr>
            <p:cNvPr id="15" name="圆角矩形 14"/>
            <p:cNvSpPr/>
            <p:nvPr/>
          </p:nvSpPr>
          <p:spPr>
            <a:xfrm>
              <a:off x="2123728" y="4725144"/>
              <a:ext cx="2232248" cy="180019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Database Set 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           </a:t>
              </a:r>
              <a:endParaRPr lang="zh-CN" altLang="en-US" dirty="0"/>
            </a:p>
          </p:txBody>
        </p:sp>
        <p:sp>
          <p:nvSpPr>
            <p:cNvPr id="16" name="流程图: 磁盘 15"/>
            <p:cNvSpPr/>
            <p:nvPr/>
          </p:nvSpPr>
          <p:spPr>
            <a:xfrm>
              <a:off x="2333524" y="5393307"/>
              <a:ext cx="810024" cy="709864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DB-M</a:t>
              </a:r>
              <a:endParaRPr lang="zh-CN" altLang="en-US" sz="1600" dirty="0"/>
            </a:p>
          </p:txBody>
        </p:sp>
        <p:sp>
          <p:nvSpPr>
            <p:cNvPr id="17" name="流程图: 磁盘 16"/>
            <p:cNvSpPr/>
            <p:nvPr/>
          </p:nvSpPr>
          <p:spPr>
            <a:xfrm>
              <a:off x="3295948" y="5393307"/>
              <a:ext cx="810024" cy="709864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DB-S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6" y="1628800"/>
            <a:ext cx="8490496" cy="500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2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3" y="1522879"/>
            <a:ext cx="8490496" cy="500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6396"/>
            <a:ext cx="5534025" cy="331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5724128" y="2233439"/>
            <a:ext cx="72008" cy="68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2736"/>
            <a:ext cx="8496944" cy="521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3" y="1650648"/>
            <a:ext cx="8407871" cy="516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9" y="2357795"/>
            <a:ext cx="4358673" cy="28225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4703422" y="4005064"/>
            <a:ext cx="1164722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8" y="1628800"/>
            <a:ext cx="86611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4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 smtClean="0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en-US" altLang="zh-CN" dirty="0" err="1" smtClean="0"/>
              <a:t>Sharding</a:t>
            </a:r>
            <a:endParaRPr lang="en-US" altLang="zh-CN" dirty="0" smtClean="0"/>
          </a:p>
          <a:p>
            <a:pPr lvl="1"/>
            <a:r>
              <a:rPr lang="zh-CN" altLang="en-US" dirty="0"/>
              <a:t>一次配置</a:t>
            </a:r>
            <a:r>
              <a:rPr lang="zh-CN" altLang="en-US" dirty="0" smtClean="0"/>
              <a:t>，</a:t>
            </a:r>
            <a:r>
              <a:rPr lang="zh-CN" altLang="en-US" dirty="0"/>
              <a:t>永久</a:t>
            </a:r>
            <a:r>
              <a:rPr lang="zh-CN" altLang="en-US" dirty="0" smtClean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简单的几步选择，即可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42334"/>
            <a:ext cx="4037583" cy="312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3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3941</TotalTime>
  <Words>1111</Words>
  <Application>Microsoft Office PowerPoint</Application>
  <PresentationFormat>全屏显示(4:3)</PresentationFormat>
  <Paragraphs>233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宋体</vt:lpstr>
      <vt:lpstr>Arial</vt:lpstr>
      <vt:lpstr>Calibri</vt:lpstr>
      <vt:lpstr>Office 主题​​</vt:lpstr>
      <vt:lpstr>Ctrip Dal Code Gen 介绍</vt:lpstr>
      <vt:lpstr>PowerPoint 演示文稿</vt:lpstr>
      <vt:lpstr>Code Gen特色(读写分离)</vt:lpstr>
      <vt:lpstr>Code Gen特色(读写分离)</vt:lpstr>
      <vt:lpstr>Code Gen特色(读写分离)</vt:lpstr>
      <vt:lpstr>Code Gen特色(读写分离)</vt:lpstr>
      <vt:lpstr>Code Gen特色(读写分离)</vt:lpstr>
      <vt:lpstr>Code Gen特色(读写分离)</vt:lpstr>
      <vt:lpstr>Code Gen特色(Sharding)</vt:lpstr>
      <vt:lpstr>Code Gen特色(Sharding)</vt:lpstr>
      <vt:lpstr>Code Gen特色(Sharding)</vt:lpstr>
      <vt:lpstr>Code Gen特色(Sharding)</vt:lpstr>
      <vt:lpstr>Code Gen特色(Sharding)</vt:lpstr>
      <vt:lpstr>Code Gen特色(Sharding)</vt:lpstr>
      <vt:lpstr>Code Gen特色(DAL代码生成)</vt:lpstr>
      <vt:lpstr>Code Gen特色(DAL代码生成)</vt:lpstr>
      <vt:lpstr>Code Gen特色(DAL代码生成)</vt:lpstr>
      <vt:lpstr>Code Gen特色(DAL代码生成)</vt:lpstr>
      <vt:lpstr>Code Gen特色(DAL代码生成)</vt:lpstr>
      <vt:lpstr>Code Gen特色(DAL代码生成效率)</vt:lpstr>
      <vt:lpstr>Code Gen特色(权限控制)</vt:lpstr>
      <vt:lpstr>Code Gen特色(权限控制)</vt:lpstr>
      <vt:lpstr>注意事项</vt:lpstr>
      <vt:lpstr>Code Gen特色(权限控制)</vt:lpstr>
      <vt:lpstr>使用DAL框架的好处</vt:lpstr>
      <vt:lpstr>Reference</vt:lpstr>
      <vt:lpstr>Code Gen使用演示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夏光智</dc:creator>
  <cp:lastModifiedBy>vhjh赫杰辉</cp:lastModifiedBy>
  <cp:revision>277</cp:revision>
  <dcterms:created xsi:type="dcterms:W3CDTF">2014-04-30T05:01:42Z</dcterms:created>
  <dcterms:modified xsi:type="dcterms:W3CDTF">2016-09-13T05:46:24Z</dcterms:modified>
</cp:coreProperties>
</file>