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906742-A0F1-46DB-8519-B5C478FFAA08}" type="datetimeFigureOut">
              <a:rPr lang="en-IN" smtClean="0"/>
              <a:t>05-12-2021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7212FB0-7ACC-4C7D-962C-28DB5FA0A56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3749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06742-A0F1-46DB-8519-B5C478FFAA08}"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12FB0-7ACC-4C7D-962C-28DB5FA0A56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263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06742-A0F1-46DB-8519-B5C478FFAA08}"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12FB0-7ACC-4C7D-962C-28DB5FA0A56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844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06742-A0F1-46DB-8519-B5C478FFAA08}"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12FB0-7ACC-4C7D-962C-28DB5FA0A56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5262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906742-A0F1-46DB-8519-B5C478FFAA08}"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12FB0-7ACC-4C7D-962C-28DB5FA0A56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15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906742-A0F1-46DB-8519-B5C478FFAA08}"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212FB0-7ACC-4C7D-962C-28DB5FA0A56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234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906742-A0F1-46DB-8519-B5C478FFAA08}" type="datetimeFigureOut">
              <a:rPr lang="en-IN" smtClean="0"/>
              <a:t>05-12-2021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212FB0-7ACC-4C7D-962C-28DB5FA0A56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146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906742-A0F1-46DB-8519-B5C478FFAA08}" type="datetimeFigureOut">
              <a:rPr lang="en-IN" smtClean="0"/>
              <a:t>05-12-2021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212FB0-7ACC-4C7D-962C-28DB5FA0A56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6506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06742-A0F1-46DB-8519-B5C478FFAA08}" type="datetimeFigureOut">
              <a:rPr lang="en-IN" smtClean="0"/>
              <a:t>05-12-2021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212FB0-7ACC-4C7D-962C-28DB5FA0A560}" type="slidenum">
              <a:rPr lang="en-IN" smtClean="0"/>
              <a:t>‹#›</a:t>
            </a:fld>
            <a:endParaRPr lang="en-IN"/>
          </a:p>
        </p:txBody>
      </p:sp>
    </p:spTree>
    <p:extLst>
      <p:ext uri="{BB962C8B-B14F-4D97-AF65-F5344CB8AC3E}">
        <p14:creationId xmlns:p14="http://schemas.microsoft.com/office/powerpoint/2010/main" val="4224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06742-A0F1-46DB-8519-B5C478FFAA08}"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212FB0-7ACC-4C7D-962C-28DB5FA0A56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598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9906742-A0F1-46DB-8519-B5C478FFAA08}" type="datetimeFigureOut">
              <a:rPr lang="en-IN" smtClean="0"/>
              <a:t>05-12-2021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7212FB0-7ACC-4C7D-962C-28DB5FA0A56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559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9906742-A0F1-46DB-8519-B5C478FFAA08}" type="datetimeFigureOut">
              <a:rPr lang="en-IN" smtClean="0"/>
              <a:t>05-12-2021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7212FB0-7ACC-4C7D-962C-28DB5FA0A56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9909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flair.training/blogs/wp-content/uploads/sites/2/2019/12/traffic-sign-recognition-project.gi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49B027-49CE-483D-8CCD-6F587AC82AE3}"/>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Members-----------------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8D720D4F-715D-48EB-9209-44CA29FE80DA}"/>
              </a:ext>
            </a:extLst>
          </p:cNvPr>
          <p:cNvSpPr>
            <a:spLocks noGrp="1"/>
          </p:cNvSpPr>
          <p:nvPr>
            <p:ph idx="1"/>
          </p:nvPr>
        </p:nvSpPr>
        <p:spPr/>
        <p:txBody>
          <a:bodyPr>
            <a:norm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Durga Guna Sekhar Reddy Savanam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Venkatesh </a:t>
            </a:r>
            <a:r>
              <a:rPr lang="en-US" sz="3200" dirty="0" err="1">
                <a:latin typeface="Times New Roman" panose="02020603050405020304" pitchFamily="18" charset="0"/>
                <a:cs typeface="Times New Roman" panose="02020603050405020304" pitchFamily="18" charset="0"/>
              </a:rPr>
              <a:t>Ravilla</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68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F2A64D-7C94-4535-8923-5C2B6A33AD82}"/>
              </a:ext>
            </a:extLst>
          </p:cNvPr>
          <p:cNvSpPr>
            <a:spLocks noGrp="1"/>
          </p:cNvSpPr>
          <p:nvPr>
            <p:ph type="title"/>
          </p:nvPr>
        </p:nvSpPr>
        <p:spPr>
          <a:xfrm>
            <a:off x="1451579" y="1093508"/>
            <a:ext cx="9603275" cy="622169"/>
          </a:xfrm>
        </p:spPr>
        <p:txBody>
          <a:bodyPr>
            <a:normAutofit/>
          </a:bodyPr>
          <a:lstStyle/>
          <a:p>
            <a:r>
              <a:rPr lang="en-US" dirty="0">
                <a:latin typeface="Times New Roman" panose="02020603050405020304" pitchFamily="18" charset="0"/>
                <a:cs typeface="Times New Roman" panose="02020603050405020304" pitchFamily="18" charset="0"/>
              </a:rPr>
              <a:t>Project</a:t>
            </a:r>
            <a:r>
              <a:rPr lang="en-US" dirty="0"/>
              <a:t> topic</a:t>
            </a:r>
            <a:endParaRPr lang="en-IN" dirty="0"/>
          </a:p>
        </p:txBody>
      </p:sp>
      <p:sp>
        <p:nvSpPr>
          <p:cNvPr id="6" name="Content Placeholder 5">
            <a:extLst>
              <a:ext uri="{FF2B5EF4-FFF2-40B4-BE49-F238E27FC236}">
                <a16:creationId xmlns:a16="http://schemas.microsoft.com/office/drawing/2014/main" id="{9E246054-AF13-4072-8CD1-303740F362C5}"/>
              </a:ext>
            </a:extLst>
          </p:cNvPr>
          <p:cNvSpPr>
            <a:spLocks noGrp="1"/>
          </p:cNvSpPr>
          <p:nvPr>
            <p:ph idx="1"/>
          </p:nvPr>
        </p:nvSpPr>
        <p:spPr>
          <a:xfrm>
            <a:off x="1451579" y="2006492"/>
            <a:ext cx="9603275" cy="3459853"/>
          </a:xfrm>
        </p:spPr>
        <p:txBody>
          <a:bodyPr>
            <a:normAutofit/>
          </a:bodyPr>
          <a:lstStyle/>
          <a:p>
            <a:pPr marL="0" indent="0">
              <a:buNone/>
            </a:pPr>
            <a:r>
              <a:rPr lang="en-US" sz="5400" b="1" dirty="0">
                <a:solidFill>
                  <a:srgbClr val="7030A0"/>
                </a:solidFill>
                <a:latin typeface="Times New Roman" panose="02020603050405020304" pitchFamily="18" charset="0"/>
                <a:cs typeface="Times New Roman" panose="02020603050405020304" pitchFamily="18" charset="0"/>
              </a:rPr>
              <a:t>Recognition of Traffic Signs</a:t>
            </a:r>
          </a:p>
          <a:p>
            <a:pPr marL="0" indent="0">
              <a:buNone/>
            </a:pPr>
            <a:r>
              <a:rPr lang="en-US" sz="2800" dirty="0">
                <a:solidFill>
                  <a:schemeClr val="accent6">
                    <a:lumMod val="50000"/>
                  </a:schemeClr>
                </a:solidFill>
                <a:latin typeface="Times New Roman" panose="02020603050405020304" pitchFamily="18" charset="0"/>
                <a:cs typeface="Times New Roman" panose="02020603050405020304" pitchFamily="18" charset="0"/>
              </a:rPr>
              <a:t>Using Deep Learning</a:t>
            </a:r>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30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7C47-B269-4AB8-ADD0-909DE68B7E39}"/>
              </a:ext>
            </a:extLst>
          </p:cNvPr>
          <p:cNvSpPr>
            <a:spLocks noGrp="1"/>
          </p:cNvSpPr>
          <p:nvPr>
            <p:ph type="title"/>
          </p:nvPr>
        </p:nvSpPr>
        <p:spPr>
          <a:xfrm>
            <a:off x="1451579" y="1074656"/>
            <a:ext cx="9603275" cy="779098"/>
          </a:xfrm>
        </p:spPr>
        <p:txBody>
          <a:bodyPr>
            <a:no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DD1FF7-90CC-4D60-BB8D-7F5885712260}"/>
              </a:ext>
            </a:extLst>
          </p:cNvPr>
          <p:cNvSpPr>
            <a:spLocks noGrp="1"/>
          </p:cNvSpPr>
          <p:nvPr>
            <p:ph idx="1"/>
          </p:nvPr>
        </p:nvSpPr>
        <p:spPr>
          <a:xfrm>
            <a:off x="1451579" y="1853754"/>
            <a:ext cx="9603275" cy="4311376"/>
          </a:xfrm>
        </p:spPr>
        <p:txBody>
          <a:bodyPr>
            <a:normAutofit fontScale="92500" lnSpcReduction="10000"/>
          </a:bodyPr>
          <a:lstStyle/>
          <a:p>
            <a:pPr algn="just">
              <a:buFont typeface="Wingdings" panose="05000000000000000000" pitchFamily="2" charset="2"/>
              <a:buChar char="ü"/>
            </a:pPr>
            <a:r>
              <a:rPr lang="en-US" b="0" i="0" dirty="0">
                <a:solidFill>
                  <a:srgbClr val="444444"/>
                </a:solidFill>
                <a:effectLst/>
                <a:latin typeface="Times New Roman" panose="02020603050405020304" pitchFamily="18" charset="0"/>
                <a:cs typeface="Times New Roman" panose="02020603050405020304" pitchFamily="18" charset="0"/>
              </a:rPr>
              <a:t>Traffic signs classification is the process of identifying which class a traffic sign belongs to. In the world of Artificial Intelligence and advancement in technologies, many researchers and big companies like Tesla, Uber, Google, Mercedes-Benz, Toyota, Ford, Audi, etc. are working on autonomous vehicles and self-driving cars. So, for achieving accuracy in this technology, the vehicles should be able to interpret traffic signs and make decisions accordingly. </a:t>
            </a:r>
            <a:r>
              <a:rPr lang="en-US" dirty="0">
                <a:solidFill>
                  <a:srgbClr val="444444"/>
                </a:solidFill>
                <a:latin typeface="Times New Roman" panose="02020603050405020304" pitchFamily="18" charset="0"/>
                <a:cs typeface="Times New Roman" panose="02020603050405020304" pitchFamily="18" charset="0"/>
              </a:rPr>
              <a:t>To recognize the traffic signs automatically by the vehicles automatically. </a:t>
            </a:r>
          </a:p>
          <a:p>
            <a:pPr algn="just">
              <a:buFont typeface="Wingdings" panose="05000000000000000000" pitchFamily="2" charset="2"/>
              <a:buChar char="ü"/>
            </a:pPr>
            <a:r>
              <a:rPr lang="en-US" dirty="0">
                <a:solidFill>
                  <a:srgbClr val="444444"/>
                </a:solidFill>
                <a:latin typeface="Times New Roman" panose="02020603050405020304" pitchFamily="18" charset="0"/>
                <a:cs typeface="Times New Roman" panose="02020603050405020304" pitchFamily="18" charset="0"/>
              </a:rPr>
              <a:t>For this project we are using the public dataset (.csv file) available at Kaggle.</a:t>
            </a:r>
            <a:r>
              <a:rPr lang="en-US" b="0" i="0" dirty="0">
                <a:solidFill>
                  <a:srgbClr val="444444"/>
                </a:solidFill>
                <a:effectLst/>
                <a:latin typeface="Times New Roman" panose="02020603050405020304" pitchFamily="18" charset="0"/>
                <a:cs typeface="Times New Roman" panose="02020603050405020304" pitchFamily="18" charset="0"/>
              </a:rPr>
              <a:t> The dataset contains more than 50,000 images of different traffic signs. It is further classified into 43 different classes. The dataset is quite varying, some of the classes have many images while some classes have few images. The size of the dataset is around 300 MB. The dataset has a train folder which contains images inside each class and a test folder which we will use for testing our model. </a:t>
            </a:r>
            <a:endParaRPr lang="en-US" dirty="0">
              <a:solidFill>
                <a:srgbClr val="444444"/>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96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6F22-00F9-4875-AB34-C30707435B69}"/>
              </a:ext>
            </a:extLst>
          </p:cNvPr>
          <p:cNvSpPr>
            <a:spLocks noGrp="1"/>
          </p:cNvSpPr>
          <p:nvPr>
            <p:ph type="title"/>
          </p:nvPr>
        </p:nvSpPr>
        <p:spPr/>
        <p:txBody>
          <a:bodyPr>
            <a:norm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approach-----------------------</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279AEE-E8E8-4248-B1B2-2326F76B3308}"/>
              </a:ext>
            </a:extLst>
          </p:cNvPr>
          <p:cNvSpPr>
            <a:spLocks noGrp="1"/>
          </p:cNvSpPr>
          <p:nvPr>
            <p:ph idx="1"/>
          </p:nvPr>
        </p:nvSpPr>
        <p:spPr>
          <a:xfrm>
            <a:off x="1451579" y="2015732"/>
            <a:ext cx="9603275" cy="4037749"/>
          </a:xfrm>
        </p:spPr>
        <p:txBody>
          <a:bodyPr/>
          <a:lstStyle/>
          <a:p>
            <a:pPr marL="0" indent="0" algn="l" fontAlgn="base">
              <a:buNone/>
            </a:pPr>
            <a:r>
              <a:rPr lang="en-US" sz="2400" b="0" i="0" dirty="0">
                <a:solidFill>
                  <a:srgbClr val="444444"/>
                </a:solidFill>
                <a:effectLst/>
                <a:latin typeface="Times New Roman" panose="02020603050405020304" pitchFamily="18" charset="0"/>
                <a:cs typeface="Times New Roman" panose="02020603050405020304" pitchFamily="18" charset="0"/>
              </a:rPr>
              <a:t>Our approach to building this traffic sign classification model is discussed in four steps:</a:t>
            </a:r>
          </a:p>
          <a:p>
            <a:pPr algn="l" fontAlgn="base">
              <a:buFont typeface="Wingdings" panose="05000000000000000000" pitchFamily="2" charset="2"/>
              <a:buChar char="ü"/>
            </a:pPr>
            <a:r>
              <a:rPr lang="en-US" sz="2400" b="0" i="0" dirty="0">
                <a:solidFill>
                  <a:srgbClr val="444444"/>
                </a:solidFill>
                <a:effectLst/>
                <a:latin typeface="Times New Roman" panose="02020603050405020304" pitchFamily="18" charset="0"/>
                <a:cs typeface="Times New Roman" panose="02020603050405020304" pitchFamily="18" charset="0"/>
              </a:rPr>
              <a:t>Explore the dataset</a:t>
            </a:r>
          </a:p>
          <a:p>
            <a:pPr algn="l" fontAlgn="base">
              <a:buFont typeface="Wingdings" panose="05000000000000000000" pitchFamily="2" charset="2"/>
              <a:buChar char="ü"/>
            </a:pPr>
            <a:r>
              <a:rPr lang="en-US" sz="2400" b="0" i="0" dirty="0">
                <a:solidFill>
                  <a:srgbClr val="444444"/>
                </a:solidFill>
                <a:effectLst/>
                <a:latin typeface="Times New Roman" panose="02020603050405020304" pitchFamily="18" charset="0"/>
                <a:cs typeface="Times New Roman" panose="02020603050405020304" pitchFamily="18" charset="0"/>
              </a:rPr>
              <a:t>Build a CNN model</a:t>
            </a:r>
          </a:p>
          <a:p>
            <a:pPr algn="l" fontAlgn="base">
              <a:buFont typeface="Wingdings" panose="05000000000000000000" pitchFamily="2" charset="2"/>
              <a:buChar char="ü"/>
            </a:pPr>
            <a:r>
              <a:rPr lang="en-US" sz="2400" b="0" i="0" dirty="0">
                <a:solidFill>
                  <a:srgbClr val="444444"/>
                </a:solidFill>
                <a:effectLst/>
                <a:latin typeface="Times New Roman" panose="02020603050405020304" pitchFamily="18" charset="0"/>
                <a:cs typeface="Times New Roman" panose="02020603050405020304" pitchFamily="18" charset="0"/>
              </a:rPr>
              <a:t>Train and validate the model</a:t>
            </a:r>
          </a:p>
          <a:p>
            <a:pPr algn="l" fontAlgn="base">
              <a:buFont typeface="Wingdings" panose="05000000000000000000" pitchFamily="2" charset="2"/>
              <a:buChar char="ü"/>
            </a:pPr>
            <a:r>
              <a:rPr lang="en-US" sz="2400" b="0" i="0" dirty="0">
                <a:solidFill>
                  <a:srgbClr val="444444"/>
                </a:solidFill>
                <a:effectLst/>
                <a:latin typeface="Times New Roman" panose="02020603050405020304" pitchFamily="18" charset="0"/>
                <a:cs typeface="Times New Roman" panose="02020603050405020304" pitchFamily="18" charset="0"/>
              </a:rPr>
              <a:t>Test the model with test dataset</a:t>
            </a:r>
          </a:p>
          <a:p>
            <a:endParaRPr lang="en-IN" dirty="0"/>
          </a:p>
        </p:txBody>
      </p:sp>
    </p:spTree>
    <p:extLst>
      <p:ext uri="{BB962C8B-B14F-4D97-AF65-F5344CB8AC3E}">
        <p14:creationId xmlns:p14="http://schemas.microsoft.com/office/powerpoint/2010/main" val="401975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8E5F-7EFB-4C45-8904-DD88E626BD72}"/>
              </a:ext>
            </a:extLst>
          </p:cNvPr>
          <p:cNvSpPr>
            <a:spLocks noGrp="1"/>
          </p:cNvSpPr>
          <p:nvPr>
            <p:ph type="title"/>
          </p:nvPr>
        </p:nvSpPr>
        <p:spPr/>
        <p:txBody>
          <a:bodyPr>
            <a:norm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---------------------------deliverables---------------------------</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605BE9-D407-43BF-818D-23302ECD9952}"/>
              </a:ext>
            </a:extLst>
          </p:cNvPr>
          <p:cNvSpPr>
            <a:spLocks noGrp="1"/>
          </p:cNvSpPr>
          <p:nvPr>
            <p:ph idx="1"/>
          </p:nvPr>
        </p:nvSpPr>
        <p:spPr/>
        <p:txBody>
          <a:bodyPr>
            <a:noAutofit/>
          </a:bodyPr>
          <a:lstStyle/>
          <a:p>
            <a:r>
              <a:rPr lang="en-US" sz="2400" dirty="0">
                <a:solidFill>
                  <a:srgbClr val="444444"/>
                </a:solidFill>
                <a:latin typeface="Times New Roman" panose="02020603050405020304" pitchFamily="18" charset="0"/>
                <a:cs typeface="Times New Roman" panose="02020603050405020304" pitchFamily="18" charset="0"/>
              </a:rPr>
              <a:t>W</a:t>
            </a:r>
            <a:r>
              <a:rPr lang="en-US" sz="2400" b="0" i="0" dirty="0">
                <a:solidFill>
                  <a:srgbClr val="444444"/>
                </a:solidFill>
                <a:effectLst/>
                <a:latin typeface="Times New Roman" panose="02020603050405020304" pitchFamily="18" charset="0"/>
                <a:cs typeface="Times New Roman" panose="02020603050405020304" pitchFamily="18" charset="0"/>
              </a:rPr>
              <a:t>e will build a deep neural network model that can classify traffic signs present in the image into different categories.</a:t>
            </a:r>
          </a:p>
          <a:p>
            <a:pPr algn="l" fontAlgn="base"/>
            <a:r>
              <a:rPr lang="en-US" sz="2400" b="0" i="0" dirty="0">
                <a:solidFill>
                  <a:srgbClr val="444444"/>
                </a:solidFill>
                <a:effectLst/>
                <a:latin typeface="Times New Roman" panose="02020603050405020304" pitchFamily="18" charset="0"/>
                <a:cs typeface="Times New Roman" panose="02020603050405020304" pitchFamily="18" charset="0"/>
              </a:rPr>
              <a:t>With the help of CNN model, we are able to read and understand traffic signs which are a very important task for all autonomous vehicles.</a:t>
            </a:r>
          </a:p>
          <a:p>
            <a:r>
              <a:rPr lang="en-US" sz="2400" dirty="0">
                <a:solidFill>
                  <a:srgbClr val="444444"/>
                </a:solidFill>
                <a:latin typeface="Times New Roman" panose="02020603050405020304" pitchFamily="18" charset="0"/>
                <a:cs typeface="Times New Roman" panose="02020603050405020304" pitchFamily="18" charset="0"/>
              </a:rPr>
              <a:t>W</a:t>
            </a:r>
            <a:r>
              <a:rPr lang="en-US" sz="2400" b="0" i="0" dirty="0">
                <a:solidFill>
                  <a:srgbClr val="444444"/>
                </a:solidFill>
                <a:effectLst/>
                <a:latin typeface="Times New Roman" panose="02020603050405020304" pitchFamily="18" charset="0"/>
                <a:cs typeface="Times New Roman" panose="02020603050405020304" pitchFamily="18" charset="0"/>
              </a:rPr>
              <a:t>e are going to successfully classify the traffic signs classifier with 95% accuracy and also visualized how our accuracy and loss changes with time, which is pretty good from a simple CNN model.</a:t>
            </a:r>
            <a:br>
              <a:rPr lang="en-US" sz="2400" b="0" i="0" u="sng" dirty="0">
                <a:solidFill>
                  <a:srgbClr val="C86B01"/>
                </a:solidFill>
                <a:effectLst/>
                <a:latin typeface="Georgia" panose="02040502050405020303" pitchFamily="18" charset="0"/>
                <a:hlinkClick r:id="rId2"/>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45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801F-D3AD-4809-8EE2-59C65E42C5CC}"/>
              </a:ext>
            </a:extLst>
          </p:cNvPr>
          <p:cNvSpPr>
            <a:spLocks noGrp="1"/>
          </p:cNvSpPr>
          <p:nvPr>
            <p:ph type="title"/>
          </p:nvPr>
        </p:nvSpPr>
        <p:spPr/>
        <p:txBody>
          <a:bodyPr>
            <a:norm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----------------evaluation Methodology---------------</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D3B601-CBA0-44E9-AD9C-1700ECEFCD82}"/>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CNN (Convolutional Neural Network)</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solidFill>
                  <a:srgbClr val="202124"/>
                </a:solidFill>
                <a:latin typeface="Times New Roman" panose="02020603050405020304" pitchFamily="18" charset="0"/>
                <a:cs typeface="Times New Roman" panose="02020603050405020304" pitchFamily="18" charset="0"/>
              </a:rPr>
              <a:t>A</a:t>
            </a:r>
            <a:r>
              <a:rPr lang="en-US" sz="2400" b="0" i="0" dirty="0">
                <a:solidFill>
                  <a:srgbClr val="202124"/>
                </a:solidFill>
                <a:effectLst/>
                <a:latin typeface="Times New Roman" panose="02020603050405020304" pitchFamily="18" charset="0"/>
                <a:cs typeface="Times New Roman" panose="02020603050405020304" pitchFamily="18" charset="0"/>
              </a:rPr>
              <a:t> convolutional neural network (CNN/</a:t>
            </a:r>
            <a:r>
              <a:rPr lang="en-US" sz="2400" b="0" i="0" dirty="0" err="1">
                <a:solidFill>
                  <a:srgbClr val="202124"/>
                </a:solidFill>
                <a:effectLst/>
                <a:latin typeface="Times New Roman" panose="02020603050405020304" pitchFamily="18" charset="0"/>
                <a:cs typeface="Times New Roman" panose="02020603050405020304" pitchFamily="18" charset="0"/>
              </a:rPr>
              <a:t>ConvNet</a:t>
            </a:r>
            <a:r>
              <a:rPr lang="en-US" sz="2400" b="0" i="0" dirty="0">
                <a:solidFill>
                  <a:srgbClr val="202124"/>
                </a:solidFill>
                <a:effectLst/>
                <a:latin typeface="Times New Roman" panose="02020603050405020304" pitchFamily="18" charset="0"/>
                <a:cs typeface="Times New Roman" panose="02020603050405020304" pitchFamily="18" charset="0"/>
              </a:rPr>
              <a:t>) is a class of deep neural networks, most </a:t>
            </a:r>
            <a:r>
              <a:rPr lang="en-US" sz="2400" i="0" dirty="0">
                <a:solidFill>
                  <a:srgbClr val="202124"/>
                </a:solidFill>
                <a:effectLst/>
                <a:latin typeface="Times New Roman" panose="02020603050405020304" pitchFamily="18" charset="0"/>
                <a:cs typeface="Times New Roman" panose="02020603050405020304" pitchFamily="18" charset="0"/>
              </a:rPr>
              <a:t>commonly applied to analyze visual imagery.</a:t>
            </a:r>
          </a:p>
          <a:p>
            <a:r>
              <a:rPr lang="en-IN" sz="2400" dirty="0" err="1">
                <a:latin typeface="Times New Roman" panose="02020603050405020304" pitchFamily="18" charset="0"/>
                <a:cs typeface="Times New Roman" panose="02020603050405020304" pitchFamily="18" charset="0"/>
              </a:rPr>
              <a:t>Keras</a:t>
            </a:r>
            <a:r>
              <a:rPr lang="en-IN" sz="2400" dirty="0">
                <a:latin typeface="Times New Roman" panose="02020603050405020304" pitchFamily="18" charset="0"/>
                <a:cs typeface="Times New Roman" panose="02020603050405020304" pitchFamily="18" charset="0"/>
              </a:rPr>
              <a:t> Sequential model</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Keras</a:t>
            </a:r>
            <a:r>
              <a:rPr lang="en-IN" sz="2400" dirty="0">
                <a:latin typeface="Times New Roman" panose="02020603050405020304" pitchFamily="18" charset="0"/>
                <a:cs typeface="Times New Roman" panose="02020603050405020304" pitchFamily="18" charset="0"/>
              </a:rPr>
              <a:t> is a powerful and easy to use free open source Python library for developing and evaluating deep learning models.</a:t>
            </a:r>
          </a:p>
        </p:txBody>
      </p:sp>
    </p:spTree>
    <p:extLst>
      <p:ext uri="{BB962C8B-B14F-4D97-AF65-F5344CB8AC3E}">
        <p14:creationId xmlns:p14="http://schemas.microsoft.com/office/powerpoint/2010/main" val="7334528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99</TotalTime>
  <Words>395</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Georgia</vt:lpstr>
      <vt:lpstr>Gill Sans MT</vt:lpstr>
      <vt:lpstr>Times New Roman</vt:lpstr>
      <vt:lpstr>Wingdings</vt:lpstr>
      <vt:lpstr>Gallery</vt:lpstr>
      <vt:lpstr>--------------------Project Members-----------------</vt:lpstr>
      <vt:lpstr>Project topic</vt:lpstr>
      <vt:lpstr>-------------------------Project statement---------------------</vt:lpstr>
      <vt:lpstr>------------------------Project approach-----------------------</vt:lpstr>
      <vt:lpstr>---------------------------deliverables---------------------------</vt:lpstr>
      <vt:lpstr>----------------evaluation 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Members-----------------</dc:title>
  <dc:creator>Durga Guna Sekhar Reddy Savanam</dc:creator>
  <cp:lastModifiedBy>Durga Guna Sekhar Reddy Savanam</cp:lastModifiedBy>
  <cp:revision>6</cp:revision>
  <dcterms:created xsi:type="dcterms:W3CDTF">2021-11-13T03:16:18Z</dcterms:created>
  <dcterms:modified xsi:type="dcterms:W3CDTF">2021-12-05T21:14:56Z</dcterms:modified>
</cp:coreProperties>
</file>