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8" r:id="rId3"/>
    <p:sldId id="264" r:id="rId4"/>
    <p:sldId id="262" r:id="rId5"/>
    <p:sldId id="280" r:id="rId6"/>
    <p:sldId id="257" r:id="rId7"/>
    <p:sldId id="259" r:id="rId8"/>
    <p:sldId id="266" r:id="rId9"/>
    <p:sldId id="267" r:id="rId10"/>
    <p:sldId id="268" r:id="rId11"/>
    <p:sldId id="269" r:id="rId12"/>
    <p:sldId id="270" r:id="rId13"/>
    <p:sldId id="271" r:id="rId14"/>
    <p:sldId id="272" r:id="rId15"/>
    <p:sldId id="273" r:id="rId16"/>
    <p:sldId id="275" r:id="rId17"/>
    <p:sldId id="274" r:id="rId18"/>
    <p:sldId id="276" r:id="rId19"/>
    <p:sldId id="277" r:id="rId20"/>
    <p:sldId id="278" r:id="rId21"/>
    <p:sldId id="279" r:id="rId22"/>
    <p:sldId id="281" r:id="rId23"/>
    <p:sldId id="282" r:id="rId24"/>
    <p:sldId id="261" r:id="rId25"/>
    <p:sldId id="283" r:id="rId26"/>
    <p:sldId id="284" r:id="rId27"/>
    <p:sldId id="285" r:id="rId28"/>
    <p:sldId id="286" r:id="rId29"/>
    <p:sldId id="263" r:id="rId3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6" autoAdjust="0"/>
    <p:restoredTop sz="94660"/>
  </p:normalViewPr>
  <p:slideViewPr>
    <p:cSldViewPr snapToGrid="0">
      <p:cViewPr varScale="1">
        <p:scale>
          <a:sx n="108" d="100"/>
          <a:sy n="108" d="100"/>
        </p:scale>
        <p:origin x="42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1E13E5-0AA6-4D55-9A5F-256B6EB665F6}" type="datetimeFigureOut">
              <a:rPr lang="ko-KR" altLang="en-US" smtClean="0"/>
              <a:t>2021-03-08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AF0739-B53A-465D-B947-BCB314705F52}" type="slidenum">
              <a:rPr lang="ko-KR" altLang="en-US" smtClean="0"/>
              <a:t>‹#›</a:t>
            </a:fld>
            <a:endParaRPr lang="ko-KR" altLang="en-US"/>
          </a:p>
        </p:txBody>
      </p:sp>
    </p:spTree>
    <p:extLst>
      <p:ext uri="{BB962C8B-B14F-4D97-AF65-F5344CB8AC3E}">
        <p14:creationId xmlns:p14="http://schemas.microsoft.com/office/powerpoint/2010/main" val="373285767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대체적인 추이는 보청기처럼 </a:t>
            </a:r>
            <a:r>
              <a:rPr lang="en-US" altLang="ko-KR" dirty="0"/>
              <a:t>wax</a:t>
            </a:r>
            <a:r>
              <a:rPr lang="ko-KR" altLang="en-US" dirty="0"/>
              <a:t> 등을 통해 본을 따고</a:t>
            </a:r>
            <a:r>
              <a:rPr lang="en-US" altLang="ko-KR" dirty="0"/>
              <a:t>, </a:t>
            </a:r>
            <a:r>
              <a:rPr lang="ko-KR" altLang="en-US" dirty="0"/>
              <a:t>그 후 </a:t>
            </a:r>
            <a:r>
              <a:rPr lang="en-US" altLang="ko-KR" dirty="0"/>
              <a:t>3D </a:t>
            </a:r>
            <a:r>
              <a:rPr lang="en-US" altLang="ko-KR" dirty="0" err="1"/>
              <a:t>scanne</a:t>
            </a:r>
            <a:r>
              <a:rPr lang="ko-KR" altLang="en-US" dirty="0"/>
              <a:t>와 </a:t>
            </a:r>
            <a:r>
              <a:rPr lang="en-US" altLang="ko-KR" dirty="0"/>
              <a:t>CAD</a:t>
            </a:r>
            <a:r>
              <a:rPr lang="ko-KR" altLang="en-US" dirty="0"/>
              <a:t>를 통해 모델링 한 후 </a:t>
            </a:r>
            <a:r>
              <a:rPr lang="en-US" altLang="ko-KR" dirty="0"/>
              <a:t>3D </a:t>
            </a:r>
            <a:r>
              <a:rPr lang="en-US" altLang="ko-KR" dirty="0" err="1"/>
              <a:t>printin</a:t>
            </a:r>
            <a:r>
              <a:rPr lang="ko-KR" altLang="en-US" dirty="0"/>
              <a:t>하여 </a:t>
            </a:r>
            <a:r>
              <a:rPr lang="en-US" altLang="ko-KR" dirty="0"/>
              <a:t>individua</a:t>
            </a:r>
            <a:r>
              <a:rPr lang="ko-KR" altLang="en-US" dirty="0"/>
              <a:t>하게 </a:t>
            </a:r>
            <a:r>
              <a:rPr lang="en-US" altLang="ko-KR" dirty="0" err="1"/>
              <a:t>desig</a:t>
            </a:r>
            <a:r>
              <a:rPr lang="ko-KR" altLang="en-US" dirty="0"/>
              <a:t>하는 쪽임</a:t>
            </a:r>
            <a:endParaRPr lang="en-US" altLang="ko-KR" dirty="0"/>
          </a:p>
          <a:p>
            <a:r>
              <a:rPr lang="ko-KR" altLang="en-US" dirty="0"/>
              <a:t>둘 모두 </a:t>
            </a:r>
            <a:r>
              <a:rPr lang="en-US" altLang="ko-KR" dirty="0"/>
              <a:t>wet electrode</a:t>
            </a:r>
          </a:p>
          <a:p>
            <a:r>
              <a:rPr lang="en-US" altLang="ko-KR" dirty="0"/>
              <a:t>Electrode</a:t>
            </a:r>
            <a:r>
              <a:rPr lang="ko-KR" altLang="en-US" dirty="0"/>
              <a:t>도 </a:t>
            </a:r>
            <a:r>
              <a:rPr lang="en-US" altLang="ko-KR" dirty="0"/>
              <a:t>concha </a:t>
            </a:r>
            <a:r>
              <a:rPr lang="ko-KR" altLang="en-US" dirty="0"/>
              <a:t>쪽에 둘</a:t>
            </a:r>
            <a:r>
              <a:rPr lang="en-US" altLang="ko-KR" dirty="0"/>
              <a:t>, canal </a:t>
            </a:r>
            <a:r>
              <a:rPr lang="ko-KR" altLang="en-US" dirty="0"/>
              <a:t>쪽으로는 </a:t>
            </a:r>
            <a:r>
              <a:rPr lang="en-US" altLang="ko-KR" dirty="0"/>
              <a:t>2~4</a:t>
            </a:r>
            <a:r>
              <a:rPr lang="ko-KR" altLang="en-US" dirty="0"/>
              <a:t>개 정도</a:t>
            </a:r>
            <a:r>
              <a:rPr lang="en-US" altLang="ko-KR" dirty="0"/>
              <a:t>.</a:t>
            </a:r>
          </a:p>
          <a:p>
            <a:r>
              <a:rPr lang="ko-KR" altLang="en-US" dirty="0"/>
              <a:t>깊숙한 고막까지 들어가는 정도는 안 보임</a:t>
            </a:r>
            <a:r>
              <a:rPr lang="en-US" altLang="ko-KR" dirty="0"/>
              <a:t>. </a:t>
            </a:r>
            <a:r>
              <a:rPr lang="ko-KR" altLang="en-US" dirty="0"/>
              <a:t>하지만 고막 쪽으로</a:t>
            </a:r>
            <a:r>
              <a:rPr lang="en-US" altLang="ko-KR" dirty="0"/>
              <a:t> </a:t>
            </a:r>
            <a:r>
              <a:rPr lang="ko-KR" altLang="en-US" dirty="0"/>
              <a:t>들어갈 수록 </a:t>
            </a:r>
            <a:r>
              <a:rPr lang="en-US" altLang="ko-KR" dirty="0"/>
              <a:t>bone</a:t>
            </a:r>
            <a:r>
              <a:rPr lang="ko-KR" altLang="en-US" dirty="0"/>
              <a:t>이 </a:t>
            </a:r>
            <a:r>
              <a:rPr lang="en-US" altLang="ko-KR" dirty="0"/>
              <a:t>thicker</a:t>
            </a:r>
            <a:r>
              <a:rPr lang="ko-KR" altLang="en-US" dirty="0"/>
              <a:t>해지는 구조</a:t>
            </a:r>
            <a:r>
              <a:rPr lang="en-US" altLang="ko-KR" dirty="0"/>
              <a:t>.</a:t>
            </a:r>
            <a:r>
              <a:rPr lang="ko-KR" altLang="en-US" dirty="0"/>
              <a:t> </a:t>
            </a:r>
            <a:endParaRPr lang="en-US" altLang="ko-KR" dirty="0"/>
          </a:p>
          <a:p>
            <a:r>
              <a:rPr lang="ko-KR" altLang="en-US" dirty="0"/>
              <a:t>우측 </a:t>
            </a:r>
            <a:r>
              <a:rPr lang="en-US" altLang="ko-KR" dirty="0"/>
              <a:t>silver electrode A,B,H,E</a:t>
            </a:r>
          </a:p>
          <a:p>
            <a:r>
              <a:rPr lang="ko-KR" altLang="en-US" dirty="0"/>
              <a:t>만약 </a:t>
            </a:r>
            <a:r>
              <a:rPr lang="en-US" altLang="ko-KR" dirty="0"/>
              <a:t>ear EEG</a:t>
            </a:r>
            <a:r>
              <a:rPr lang="ko-KR" altLang="en-US" dirty="0"/>
              <a:t>만 사용하는 경우 하나는 </a:t>
            </a:r>
            <a:r>
              <a:rPr lang="en-US" altLang="ko-KR" dirty="0"/>
              <a:t>GND, </a:t>
            </a:r>
            <a:r>
              <a:rPr lang="ko-KR" altLang="en-US" dirty="0"/>
              <a:t>하나는 </a:t>
            </a:r>
            <a:r>
              <a:rPr lang="en-US" altLang="ko-KR" dirty="0"/>
              <a:t>Ref</a:t>
            </a:r>
            <a:r>
              <a:rPr lang="ko-KR" altLang="en-US" dirty="0"/>
              <a:t>로 사용되기 </a:t>
            </a:r>
            <a:r>
              <a:rPr lang="ko-KR" altLang="en-US" dirty="0" err="1"/>
              <a:t>떄문에</a:t>
            </a:r>
            <a:r>
              <a:rPr lang="ko-KR" altLang="en-US" dirty="0"/>
              <a:t> 부착한 전극의 개수</a:t>
            </a:r>
            <a:r>
              <a:rPr lang="en-US" altLang="ko-KR" dirty="0"/>
              <a:t>-2 </a:t>
            </a:r>
            <a:r>
              <a:rPr lang="ko-KR" altLang="en-US" dirty="0"/>
              <a:t>만큼만 기록 가능함</a:t>
            </a:r>
            <a:endParaRPr lang="en-US" altLang="ko-KR" dirty="0"/>
          </a:p>
          <a:p>
            <a:r>
              <a:rPr lang="en-US" altLang="ko-KR" sz="1200" kern="1200" dirty="0">
                <a:solidFill>
                  <a:schemeClr val="tx1"/>
                </a:solidFill>
                <a:effectLst/>
                <a:latin typeface="+mn-lt"/>
                <a:ea typeface="+mn-ea"/>
                <a:cs typeface="+mn-cs"/>
              </a:rPr>
              <a:t>Amplitude</a:t>
            </a:r>
            <a:r>
              <a:rPr lang="ko-KR" altLang="en-US" sz="1200" kern="1200" dirty="0">
                <a:solidFill>
                  <a:schemeClr val="tx1"/>
                </a:solidFill>
                <a:effectLst/>
                <a:latin typeface="+mn-lt"/>
                <a:ea typeface="+mn-ea"/>
                <a:cs typeface="+mn-cs"/>
              </a:rPr>
              <a:t>가 낮은 이유 </a:t>
            </a:r>
            <a:r>
              <a:rPr lang="en-US" altLang="ko-KR" sz="1200" kern="1200" dirty="0">
                <a:solidFill>
                  <a:schemeClr val="tx1"/>
                </a:solidFill>
                <a:effectLst/>
                <a:latin typeface="+mn-lt"/>
                <a:ea typeface="+mn-ea"/>
                <a:cs typeface="+mn-cs"/>
              </a:rPr>
              <a:t>1. electrodes </a:t>
            </a:r>
            <a:r>
              <a:rPr lang="ko-KR" altLang="ko-KR" sz="1200" kern="1200" dirty="0">
                <a:solidFill>
                  <a:schemeClr val="tx1"/>
                </a:solidFill>
                <a:effectLst/>
                <a:latin typeface="+mn-lt"/>
                <a:ea typeface="+mn-ea"/>
                <a:cs typeface="+mn-cs"/>
              </a:rPr>
              <a:t>간 거리가 짧기 때문 </a:t>
            </a:r>
            <a:r>
              <a:rPr lang="en-US" altLang="ko-KR" sz="1200" kern="1200" dirty="0">
                <a:solidFill>
                  <a:schemeClr val="tx1"/>
                </a:solidFill>
                <a:effectLst/>
                <a:latin typeface="+mn-lt"/>
                <a:ea typeface="+mn-ea"/>
                <a:cs typeface="+mn-cs"/>
              </a:rPr>
              <a:t>2. Brain</a:t>
            </a:r>
            <a:r>
              <a:rPr lang="ko-KR" altLang="ko-KR" sz="1200" kern="1200" dirty="0">
                <a:solidFill>
                  <a:schemeClr val="tx1"/>
                </a:solidFill>
                <a:effectLst/>
                <a:latin typeface="+mn-lt"/>
                <a:ea typeface="+mn-ea"/>
                <a:cs typeface="+mn-cs"/>
              </a:rPr>
              <a:t>과</a:t>
            </a:r>
            <a:r>
              <a:rPr lang="en-US" altLang="ko-KR" sz="1200" kern="1200" dirty="0">
                <a:solidFill>
                  <a:schemeClr val="tx1"/>
                </a:solidFill>
                <a:effectLst/>
                <a:latin typeface="+mn-lt"/>
                <a:ea typeface="+mn-ea"/>
                <a:cs typeface="+mn-cs"/>
              </a:rPr>
              <a:t> ear canal </a:t>
            </a:r>
            <a:r>
              <a:rPr lang="ko-KR" altLang="ko-KR" sz="1200" kern="1200" dirty="0">
                <a:solidFill>
                  <a:schemeClr val="tx1"/>
                </a:solidFill>
                <a:effectLst/>
                <a:latin typeface="+mn-lt"/>
                <a:ea typeface="+mn-ea"/>
                <a:cs typeface="+mn-cs"/>
              </a:rPr>
              <a:t>간의 </a:t>
            </a:r>
            <a:r>
              <a:rPr lang="en-US" altLang="ko-KR" sz="1200" kern="1200" dirty="0">
                <a:solidFill>
                  <a:schemeClr val="tx1"/>
                </a:solidFill>
                <a:effectLst/>
                <a:latin typeface="+mn-lt"/>
                <a:ea typeface="+mn-ea"/>
                <a:cs typeface="+mn-cs"/>
              </a:rPr>
              <a:t>bone structure</a:t>
            </a:r>
            <a:r>
              <a:rPr lang="ko-KR" altLang="ko-KR" sz="1200" kern="1200" dirty="0">
                <a:solidFill>
                  <a:schemeClr val="tx1"/>
                </a:solidFill>
                <a:effectLst/>
                <a:latin typeface="+mn-lt"/>
                <a:ea typeface="+mn-ea"/>
                <a:cs typeface="+mn-cs"/>
              </a:rPr>
              <a:t>가 </a:t>
            </a:r>
            <a:r>
              <a:rPr lang="en-US" altLang="ko-KR" sz="1200" kern="1200" dirty="0">
                <a:solidFill>
                  <a:schemeClr val="tx1"/>
                </a:solidFill>
                <a:effectLst/>
                <a:latin typeface="+mn-lt"/>
                <a:ea typeface="+mn-ea"/>
                <a:cs typeface="+mn-cs"/>
              </a:rPr>
              <a:t>brain</a:t>
            </a:r>
            <a:r>
              <a:rPr lang="ko-KR" altLang="ko-KR" sz="1200" kern="1200" dirty="0">
                <a:solidFill>
                  <a:schemeClr val="tx1"/>
                </a:solidFill>
                <a:effectLst/>
                <a:latin typeface="+mn-lt"/>
                <a:ea typeface="+mn-ea"/>
                <a:cs typeface="+mn-cs"/>
              </a:rPr>
              <a:t>과</a:t>
            </a:r>
            <a:r>
              <a:rPr lang="en-US" altLang="ko-KR" sz="1200" kern="1200" dirty="0">
                <a:solidFill>
                  <a:schemeClr val="tx1"/>
                </a:solidFill>
                <a:effectLst/>
                <a:latin typeface="+mn-lt"/>
                <a:ea typeface="+mn-ea"/>
                <a:cs typeface="+mn-cs"/>
              </a:rPr>
              <a:t> surface of the scalp</a:t>
            </a:r>
            <a:r>
              <a:rPr lang="ko-KR" altLang="ko-KR" sz="1200" kern="1200" dirty="0">
                <a:solidFill>
                  <a:schemeClr val="tx1"/>
                </a:solidFill>
                <a:effectLst/>
                <a:latin typeface="+mn-lt"/>
                <a:ea typeface="+mn-ea"/>
                <a:cs typeface="+mn-cs"/>
              </a:rPr>
              <a:t>보다 두껍기 때문</a:t>
            </a:r>
            <a:endParaRPr lang="ko-KR" altLang="en-US" dirty="0"/>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2</a:t>
            </a:fld>
            <a:endParaRPr lang="ko-KR" altLang="en-US"/>
          </a:p>
        </p:txBody>
      </p:sp>
    </p:spTree>
    <p:extLst>
      <p:ext uri="{BB962C8B-B14F-4D97-AF65-F5344CB8AC3E}">
        <p14:creationId xmlns:p14="http://schemas.microsoft.com/office/powerpoint/2010/main" val="4003721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11</a:t>
            </a:fld>
            <a:endParaRPr lang="ko-KR" altLang="en-US"/>
          </a:p>
        </p:txBody>
      </p:sp>
    </p:spTree>
    <p:extLst>
      <p:ext uri="{BB962C8B-B14F-4D97-AF65-F5344CB8AC3E}">
        <p14:creationId xmlns:p14="http://schemas.microsoft.com/office/powerpoint/2010/main" val="1388176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12</a:t>
            </a:fld>
            <a:endParaRPr lang="ko-KR" altLang="en-US"/>
          </a:p>
        </p:txBody>
      </p:sp>
    </p:spTree>
    <p:extLst>
      <p:ext uri="{BB962C8B-B14F-4D97-AF65-F5344CB8AC3E}">
        <p14:creationId xmlns:p14="http://schemas.microsoft.com/office/powerpoint/2010/main" val="965938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13</a:t>
            </a:fld>
            <a:endParaRPr lang="ko-KR" altLang="en-US"/>
          </a:p>
        </p:txBody>
      </p:sp>
    </p:spTree>
    <p:extLst>
      <p:ext uri="{BB962C8B-B14F-4D97-AF65-F5344CB8AC3E}">
        <p14:creationId xmlns:p14="http://schemas.microsoft.com/office/powerpoint/2010/main" val="1676339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kern="1200" dirty="0">
                <a:solidFill>
                  <a:schemeClr val="tx1"/>
                </a:solidFill>
                <a:effectLst/>
                <a:latin typeface="+mn-lt"/>
                <a:ea typeface="+mn-ea"/>
                <a:cs typeface="+mn-cs"/>
              </a:rPr>
              <a:t>Interstimulus interval</a:t>
            </a:r>
            <a:r>
              <a:rPr lang="ko-KR" altLang="ko-KR" sz="1200" kern="1200" dirty="0">
                <a:solidFill>
                  <a:schemeClr val="tx1"/>
                </a:solidFill>
                <a:effectLst/>
                <a:latin typeface="+mn-lt"/>
                <a:ea typeface="+mn-ea"/>
                <a:cs typeface="+mn-cs"/>
              </a:rPr>
              <a:t>을 랜덤으로 증가시켜야 하는 이유</a:t>
            </a:r>
            <a:r>
              <a:rPr lang="en-US" altLang="ko-KR" sz="1200" kern="1200" dirty="0">
                <a:solidFill>
                  <a:schemeClr val="tx1"/>
                </a:solidFill>
                <a:effectLst/>
                <a:latin typeface="+mn-lt"/>
                <a:ea typeface="+mn-ea"/>
                <a:cs typeface="+mn-cs"/>
              </a:rPr>
              <a:t>: </a:t>
            </a:r>
            <a:r>
              <a:rPr lang="ko-KR" altLang="ko-KR" sz="1200" kern="1200" dirty="0">
                <a:solidFill>
                  <a:schemeClr val="tx1"/>
                </a:solidFill>
                <a:effectLst/>
                <a:latin typeface="+mn-lt"/>
                <a:ea typeface="+mn-ea"/>
                <a:cs typeface="+mn-cs"/>
              </a:rPr>
              <a:t>시간이 어느 정도 지나도 남아있는 </a:t>
            </a:r>
            <a:r>
              <a:rPr lang="en-US" altLang="ko-KR" sz="1200" kern="1200" dirty="0">
                <a:solidFill>
                  <a:schemeClr val="tx1"/>
                </a:solidFill>
                <a:effectLst/>
                <a:latin typeface="+mn-lt"/>
                <a:ea typeface="+mn-ea"/>
                <a:cs typeface="+mn-cs"/>
              </a:rPr>
              <a:t>ERP </a:t>
            </a:r>
            <a:r>
              <a:rPr lang="ko-KR" altLang="ko-KR" sz="1200" kern="1200" dirty="0">
                <a:solidFill>
                  <a:schemeClr val="tx1"/>
                </a:solidFill>
                <a:effectLst/>
                <a:latin typeface="+mn-lt"/>
                <a:ea typeface="+mn-ea"/>
                <a:cs typeface="+mn-cs"/>
              </a:rPr>
              <a:t>신호가 </a:t>
            </a:r>
            <a:r>
              <a:rPr lang="en-US" altLang="ko-KR" sz="1200" kern="1200" dirty="0">
                <a:solidFill>
                  <a:schemeClr val="tx1"/>
                </a:solidFill>
                <a:effectLst/>
                <a:latin typeface="+mn-lt"/>
                <a:ea typeface="+mn-ea"/>
                <a:cs typeface="+mn-cs"/>
              </a:rPr>
              <a:t>averaging</a:t>
            </a:r>
            <a:r>
              <a:rPr lang="ko-KR" altLang="ko-KR" sz="1200" kern="1200" dirty="0">
                <a:solidFill>
                  <a:schemeClr val="tx1"/>
                </a:solidFill>
                <a:effectLst/>
                <a:latin typeface="+mn-lt"/>
                <a:ea typeface="+mn-ea"/>
                <a:cs typeface="+mn-cs"/>
              </a:rPr>
              <a:t>으로 인해 발생할 수 있는 </a:t>
            </a:r>
            <a:r>
              <a:rPr lang="en-US" altLang="ko-KR" sz="1200" kern="1200" dirty="0">
                <a:solidFill>
                  <a:schemeClr val="tx1"/>
                </a:solidFill>
                <a:effectLst/>
                <a:latin typeface="+mn-lt"/>
                <a:ea typeface="+mn-ea"/>
                <a:cs typeface="+mn-cs"/>
              </a:rPr>
              <a:t>distortion</a:t>
            </a:r>
            <a:r>
              <a:rPr lang="ko-KR" altLang="ko-KR" sz="1200" kern="1200" dirty="0">
                <a:solidFill>
                  <a:schemeClr val="tx1"/>
                </a:solidFill>
                <a:effectLst/>
                <a:latin typeface="+mn-lt"/>
                <a:ea typeface="+mn-ea"/>
                <a:cs typeface="+mn-cs"/>
              </a:rPr>
              <a:t>을 방지하기 위함 </a:t>
            </a:r>
            <a:r>
              <a:rPr lang="en-US" altLang="ko-KR" sz="1200" kern="1200" dirty="0">
                <a:solidFill>
                  <a:schemeClr val="tx1"/>
                </a:solidFill>
                <a:effectLst/>
                <a:latin typeface="+mn-lt"/>
                <a:ea typeface="+mn-ea"/>
                <a:cs typeface="+mn-cs"/>
              </a:rPr>
              <a:t>lower frequency </a:t>
            </a:r>
            <a:r>
              <a:rPr lang="ko-KR" altLang="ko-KR" sz="1200" kern="1200" dirty="0" err="1">
                <a:solidFill>
                  <a:schemeClr val="tx1"/>
                </a:solidFill>
                <a:effectLst/>
                <a:latin typeface="+mn-lt"/>
                <a:ea typeface="+mn-ea"/>
                <a:cs typeface="+mn-cs"/>
              </a:rPr>
              <a:t>얼라이어싱</a:t>
            </a:r>
            <a:r>
              <a:rPr lang="ko-KR" altLang="ko-KR" sz="1200" kern="1200" dirty="0">
                <a:solidFill>
                  <a:schemeClr val="tx1"/>
                </a:solidFill>
                <a:effectLst/>
                <a:latin typeface="+mn-lt"/>
                <a:ea typeface="+mn-ea"/>
                <a:cs typeface="+mn-cs"/>
              </a:rPr>
              <a:t> 방지</a:t>
            </a:r>
            <a:endParaRPr lang="ko-KR" altLang="en-US" dirty="0"/>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14</a:t>
            </a:fld>
            <a:endParaRPr lang="ko-KR" altLang="en-US"/>
          </a:p>
        </p:txBody>
      </p:sp>
    </p:spTree>
    <p:extLst>
      <p:ext uri="{BB962C8B-B14F-4D97-AF65-F5344CB8AC3E}">
        <p14:creationId xmlns:p14="http://schemas.microsoft.com/office/powerpoint/2010/main" val="4031363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15</a:t>
            </a:fld>
            <a:endParaRPr lang="ko-KR" altLang="en-US"/>
          </a:p>
        </p:txBody>
      </p:sp>
    </p:spTree>
    <p:extLst>
      <p:ext uri="{BB962C8B-B14F-4D97-AF65-F5344CB8AC3E}">
        <p14:creationId xmlns:p14="http://schemas.microsoft.com/office/powerpoint/2010/main" val="2164650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a:t>Cz</a:t>
            </a:r>
            <a:r>
              <a:rPr lang="en-US" altLang="ko-KR" dirty="0"/>
              <a:t>-referenced</a:t>
            </a:r>
            <a:r>
              <a:rPr lang="ko-KR" altLang="en-US" dirty="0"/>
              <a:t>를 통해 </a:t>
            </a:r>
            <a:r>
              <a:rPr lang="en-US" altLang="ko-KR" dirty="0"/>
              <a:t>ear</a:t>
            </a:r>
            <a:r>
              <a:rPr lang="ko-KR" altLang="en-US" dirty="0"/>
              <a:t>에서 측정이 잘 되는지 </a:t>
            </a:r>
            <a:r>
              <a:rPr lang="en-US" altLang="ko-KR" dirty="0"/>
              <a:t>scalp</a:t>
            </a:r>
            <a:r>
              <a:rPr lang="ko-KR" altLang="en-US" dirty="0"/>
              <a:t>와 비교</a:t>
            </a:r>
            <a:endParaRPr lang="en-US" altLang="ko-KR" dirty="0"/>
          </a:p>
          <a:p>
            <a:r>
              <a:rPr lang="en-US" altLang="ko-KR" dirty="0"/>
              <a:t>Full lines –scalp dashed –ear</a:t>
            </a:r>
          </a:p>
          <a:p>
            <a:r>
              <a:rPr lang="en-US" altLang="ko-KR" dirty="0"/>
              <a:t>Different color –different sessions</a:t>
            </a:r>
            <a:endParaRPr lang="ko-KR" altLang="en-US" dirty="0"/>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16</a:t>
            </a:fld>
            <a:endParaRPr lang="ko-KR" altLang="en-US"/>
          </a:p>
        </p:txBody>
      </p:sp>
    </p:spTree>
    <p:extLst>
      <p:ext uri="{BB962C8B-B14F-4D97-AF65-F5344CB8AC3E}">
        <p14:creationId xmlns:p14="http://schemas.microsoft.com/office/powerpoint/2010/main" val="1336907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SNR; difference between the logarithm of the power at 40 Hz (the signal) and the logarithm of the average power in 5 Hz intervals around 40 Hz (the noise floor)</a:t>
            </a:r>
            <a:endParaRPr lang="ko-KR" altLang="ko-KR" sz="1200" kern="1200" dirty="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17</a:t>
            </a:fld>
            <a:endParaRPr lang="ko-KR" altLang="en-US"/>
          </a:p>
        </p:txBody>
      </p:sp>
    </p:spTree>
    <p:extLst>
      <p:ext uri="{BB962C8B-B14F-4D97-AF65-F5344CB8AC3E}">
        <p14:creationId xmlns:p14="http://schemas.microsoft.com/office/powerpoint/2010/main" val="1093145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Ear-reference</a:t>
            </a:r>
            <a:r>
              <a:rPr lang="ko-KR" altLang="en-US" dirty="0"/>
              <a:t>를 사용한 결과 </a:t>
            </a:r>
            <a:r>
              <a:rPr lang="en-US" altLang="ko-KR" dirty="0"/>
              <a:t>MMN oddball</a:t>
            </a:r>
            <a:r>
              <a:rPr lang="ko-KR" altLang="en-US" dirty="0"/>
              <a:t>에서는 </a:t>
            </a:r>
            <a:r>
              <a:rPr lang="en-US" altLang="ko-KR" dirty="0"/>
              <a:t>0</a:t>
            </a:r>
            <a:r>
              <a:rPr lang="ko-KR" altLang="en-US" dirty="0"/>
              <a:t>과 유의한 차이 </a:t>
            </a:r>
            <a:r>
              <a:rPr lang="en-US" altLang="ko-KR" dirty="0"/>
              <a:t>X</a:t>
            </a:r>
          </a:p>
          <a:p>
            <a:r>
              <a:rPr lang="en-US" altLang="ko-KR" dirty="0"/>
              <a:t>-&gt;MMN</a:t>
            </a:r>
            <a:r>
              <a:rPr lang="ko-KR" altLang="en-US" dirty="0"/>
              <a:t>의 </a:t>
            </a:r>
            <a:r>
              <a:rPr lang="en-US" altLang="ko-KR" dirty="0"/>
              <a:t>frontal </a:t>
            </a:r>
            <a:r>
              <a:rPr lang="en-US" altLang="ko-KR" dirty="0" err="1"/>
              <a:t>sourc</a:t>
            </a:r>
            <a:r>
              <a:rPr lang="ko-KR" altLang="en-US" dirty="0"/>
              <a:t>가 </a:t>
            </a:r>
            <a:r>
              <a:rPr lang="en-US" altLang="ko-KR" dirty="0"/>
              <a:t>primary auditory cortex</a:t>
            </a:r>
            <a:r>
              <a:rPr lang="ko-KR" altLang="en-US" dirty="0"/>
              <a:t>보다 귀에서 더 멀고</a:t>
            </a:r>
            <a:r>
              <a:rPr lang="en-US" altLang="ko-KR" dirty="0"/>
              <a:t>, electrode</a:t>
            </a:r>
            <a:r>
              <a:rPr lang="ko-KR" altLang="en-US" dirty="0"/>
              <a:t>아 </a:t>
            </a:r>
            <a:r>
              <a:rPr lang="en-US" altLang="ko-KR" dirty="0"/>
              <a:t>reference</a:t>
            </a:r>
            <a:r>
              <a:rPr lang="ko-KR" altLang="en-US" dirty="0"/>
              <a:t>가 가까울 때 </a:t>
            </a:r>
            <a:r>
              <a:rPr lang="en-US" altLang="ko-KR" dirty="0"/>
              <a:t>source</a:t>
            </a:r>
            <a:r>
              <a:rPr lang="ko-KR" altLang="en-US" dirty="0"/>
              <a:t>로부터의 거리와 진폭이 거리의 세제곱에 반비례하기 때문</a:t>
            </a:r>
            <a:endParaRPr lang="en-US" altLang="ko-KR" dirty="0"/>
          </a:p>
          <a:p>
            <a:r>
              <a:rPr lang="en-US" altLang="ko-KR" dirty="0"/>
              <a:t>Middle latency deflection medium latency AEP</a:t>
            </a:r>
            <a:endParaRPr lang="ko-KR" altLang="en-US" dirty="0"/>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18</a:t>
            </a:fld>
            <a:endParaRPr lang="ko-KR" altLang="en-US"/>
          </a:p>
        </p:txBody>
      </p:sp>
    </p:spTree>
    <p:extLst>
      <p:ext uri="{BB962C8B-B14F-4D97-AF65-F5344CB8AC3E}">
        <p14:creationId xmlns:p14="http://schemas.microsoft.com/office/powerpoint/2010/main" val="1513175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왼쪽은 </a:t>
            </a:r>
            <a:r>
              <a:rPr lang="en-US" altLang="ko-KR" dirty="0"/>
              <a:t>time domain</a:t>
            </a:r>
            <a:r>
              <a:rPr lang="ko-KR" altLang="en-US" dirty="0"/>
              <a:t>으로 시각화 한 것</a:t>
            </a:r>
            <a:endParaRPr lang="en-US" altLang="ko-KR" dirty="0"/>
          </a:p>
          <a:p>
            <a:r>
              <a:rPr lang="en-US" altLang="ko-KR" dirty="0"/>
              <a:t>Bar graph</a:t>
            </a:r>
            <a:r>
              <a:rPr lang="ko-KR" altLang="en-US" dirty="0"/>
              <a:t>는 보다 정량화 한 것</a:t>
            </a:r>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19</a:t>
            </a:fld>
            <a:endParaRPr lang="ko-KR" altLang="en-US"/>
          </a:p>
        </p:txBody>
      </p:sp>
    </p:spTree>
    <p:extLst>
      <p:ext uri="{BB962C8B-B14F-4D97-AF65-F5344CB8AC3E}">
        <p14:creationId xmlns:p14="http://schemas.microsoft.com/office/powerpoint/2010/main" val="2288028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Alpha band 8-14 Hz</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Oz</a:t>
            </a:r>
            <a:r>
              <a:rPr lang="ko-KR" altLang="en-US" dirty="0"/>
              <a:t>가 아닌 귀에 </a:t>
            </a:r>
            <a:r>
              <a:rPr lang="ko-KR" altLang="en-US" dirty="0" err="1"/>
              <a:t>부착시</a:t>
            </a:r>
            <a:r>
              <a:rPr lang="ko-KR" altLang="en-US" dirty="0"/>
              <a:t> </a:t>
            </a:r>
            <a:r>
              <a:rPr lang="ko-KR" altLang="ko-KR" sz="1200" kern="1200" dirty="0">
                <a:solidFill>
                  <a:schemeClr val="tx1"/>
                </a:solidFill>
                <a:effectLst/>
                <a:latin typeface="+mn-lt"/>
                <a:ea typeface="+mn-ea"/>
                <a:cs typeface="+mn-cs"/>
              </a:rPr>
              <a:t>귀에 부착 시 </a:t>
            </a:r>
            <a:r>
              <a:rPr lang="en-US" altLang="ko-KR" sz="1200" kern="1200" dirty="0">
                <a:solidFill>
                  <a:schemeClr val="tx1"/>
                </a:solidFill>
                <a:effectLst/>
                <a:latin typeface="+mn-lt"/>
                <a:ea typeface="+mn-ea"/>
                <a:cs typeface="+mn-cs"/>
              </a:rPr>
              <a:t>Alpha rhythm signals</a:t>
            </a:r>
            <a:r>
              <a:rPr lang="ko-KR" altLang="ko-KR" sz="1200" kern="1200" dirty="0">
                <a:solidFill>
                  <a:schemeClr val="tx1"/>
                </a:solidFill>
                <a:effectLst/>
                <a:latin typeface="+mn-lt"/>
                <a:ea typeface="+mn-ea"/>
                <a:cs typeface="+mn-cs"/>
              </a:rPr>
              <a:t>가</a:t>
            </a:r>
            <a:r>
              <a:rPr lang="en-US" altLang="ko-KR" sz="1200" kern="1200" dirty="0">
                <a:solidFill>
                  <a:schemeClr val="tx1"/>
                </a:solidFill>
                <a:effectLst/>
                <a:latin typeface="+mn-lt"/>
                <a:ea typeface="+mn-ea"/>
                <a:cs typeface="+mn-cs"/>
              </a:rPr>
              <a:t> filtering </a:t>
            </a:r>
            <a:r>
              <a:rPr lang="ko-KR" altLang="ko-KR" sz="1200" kern="1200" dirty="0">
                <a:solidFill>
                  <a:schemeClr val="tx1"/>
                </a:solidFill>
                <a:effectLst/>
                <a:latin typeface="+mn-lt"/>
                <a:ea typeface="+mn-ea"/>
                <a:cs typeface="+mn-cs"/>
              </a:rPr>
              <a:t>없이는</a:t>
            </a:r>
            <a:r>
              <a:rPr lang="en-US" altLang="ko-KR" sz="1200" kern="1200" dirty="0">
                <a:solidFill>
                  <a:schemeClr val="tx1"/>
                </a:solidFill>
                <a:effectLst/>
                <a:latin typeface="+mn-lt"/>
                <a:ea typeface="+mn-ea"/>
                <a:cs typeface="+mn-cs"/>
              </a:rPr>
              <a:t> time domain</a:t>
            </a:r>
            <a:r>
              <a:rPr lang="ko-KR" altLang="ko-KR" sz="1200" kern="1200" dirty="0">
                <a:solidFill>
                  <a:schemeClr val="tx1"/>
                </a:solidFill>
                <a:effectLst/>
                <a:latin typeface="+mn-lt"/>
                <a:ea typeface="+mn-ea"/>
                <a:cs typeface="+mn-cs"/>
              </a:rPr>
              <a:t>에서 유의미한 결과 없었음</a:t>
            </a:r>
            <a:r>
              <a:rPr lang="en-US" altLang="ko-KR" sz="1200" kern="1200" dirty="0">
                <a:solidFill>
                  <a:schemeClr val="tx1"/>
                </a:solidFill>
                <a:effectLst/>
                <a:latin typeface="+mn-lt"/>
                <a:ea typeface="+mn-ea"/>
                <a:cs typeface="+mn-cs"/>
              </a:rPr>
              <a:t>. -&gt; Oz</a:t>
            </a:r>
            <a:r>
              <a:rPr lang="ko-KR" altLang="ko-KR" sz="1200" kern="1200" dirty="0">
                <a:solidFill>
                  <a:schemeClr val="tx1"/>
                </a:solidFill>
                <a:effectLst/>
                <a:latin typeface="+mn-lt"/>
                <a:ea typeface="+mn-ea"/>
                <a:cs typeface="+mn-cs"/>
              </a:rPr>
              <a:t>와 비교하여 진폭이 아주 낮은 이유</a:t>
            </a:r>
            <a:r>
              <a:rPr lang="en-US" altLang="ko-KR" sz="1200" kern="1200" dirty="0">
                <a:solidFill>
                  <a:schemeClr val="tx1"/>
                </a:solidFill>
                <a:effectLst/>
                <a:latin typeface="+mn-lt"/>
                <a:ea typeface="+mn-ea"/>
                <a:cs typeface="+mn-cs"/>
              </a:rPr>
              <a:t>-&gt; </a:t>
            </a:r>
            <a:r>
              <a:rPr lang="ko-KR" altLang="ko-KR" sz="1200" kern="1200" dirty="0">
                <a:solidFill>
                  <a:schemeClr val="tx1"/>
                </a:solidFill>
                <a:effectLst/>
                <a:latin typeface="+mn-lt"/>
                <a:ea typeface="+mn-ea"/>
                <a:cs typeface="+mn-cs"/>
              </a:rPr>
              <a:t>귀에선 </a:t>
            </a:r>
            <a:r>
              <a:rPr lang="en-US" altLang="ko-KR" sz="1200" kern="1200" dirty="0">
                <a:solidFill>
                  <a:schemeClr val="tx1"/>
                </a:solidFill>
                <a:effectLst/>
                <a:latin typeface="+mn-lt"/>
                <a:ea typeface="+mn-ea"/>
                <a:cs typeface="+mn-cs"/>
              </a:rPr>
              <a:t>alpha activity</a:t>
            </a:r>
            <a:r>
              <a:rPr lang="ko-KR" altLang="ko-KR" sz="1200" kern="1200" dirty="0">
                <a:solidFill>
                  <a:schemeClr val="tx1"/>
                </a:solidFill>
                <a:effectLst/>
                <a:latin typeface="+mn-lt"/>
                <a:ea typeface="+mn-ea"/>
                <a:cs typeface="+mn-cs"/>
              </a:rPr>
              <a:t>가 너무 낮기 때문</a:t>
            </a:r>
            <a:r>
              <a:rPr lang="en-US" altLang="ko-KR" sz="1200" kern="1200" dirty="0">
                <a:solidFill>
                  <a:schemeClr val="tx1"/>
                </a:solidFill>
                <a:effectLst/>
                <a:latin typeface="+mn-lt"/>
                <a:ea typeface="+mn-ea"/>
                <a:cs typeface="+mn-cs"/>
              </a:rPr>
              <a:t>. </a:t>
            </a:r>
            <a:r>
              <a:rPr lang="ko-KR" altLang="ko-KR" sz="1200" kern="1200" dirty="0">
                <a:solidFill>
                  <a:schemeClr val="tx1"/>
                </a:solidFill>
                <a:effectLst/>
                <a:latin typeface="+mn-lt"/>
                <a:ea typeface="+mn-ea"/>
                <a:cs typeface="+mn-cs"/>
              </a:rPr>
              <a:t>더욱이</a:t>
            </a:r>
            <a:r>
              <a:rPr lang="en-US" altLang="ko-KR" sz="1200" kern="1200" dirty="0">
                <a:solidFill>
                  <a:schemeClr val="tx1"/>
                </a:solidFill>
                <a:effectLst/>
                <a:latin typeface="+mn-lt"/>
                <a:ea typeface="+mn-ea"/>
                <a:cs typeface="+mn-cs"/>
              </a:rPr>
              <a:t>, N100 AEP</a:t>
            </a:r>
            <a:r>
              <a:rPr lang="ko-KR" altLang="ko-KR" sz="1200" kern="1200" dirty="0">
                <a:solidFill>
                  <a:schemeClr val="tx1"/>
                </a:solidFill>
                <a:effectLst/>
                <a:latin typeface="+mn-lt"/>
                <a:ea typeface="+mn-ea"/>
                <a:cs typeface="+mn-cs"/>
              </a:rPr>
              <a:t>와 </a:t>
            </a:r>
            <a:r>
              <a:rPr lang="en-US" altLang="ko-KR" sz="1200" kern="1200" dirty="0">
                <a:solidFill>
                  <a:schemeClr val="tx1"/>
                </a:solidFill>
                <a:effectLst/>
                <a:latin typeface="+mn-lt"/>
                <a:ea typeface="+mn-ea"/>
                <a:cs typeface="+mn-cs"/>
              </a:rPr>
              <a:t>SSVEP</a:t>
            </a:r>
            <a:r>
              <a:rPr lang="ko-KR" altLang="ko-KR" sz="1200" kern="1200" dirty="0">
                <a:solidFill>
                  <a:schemeClr val="tx1"/>
                </a:solidFill>
                <a:effectLst/>
                <a:latin typeface="+mn-lt"/>
                <a:ea typeface="+mn-ea"/>
                <a:cs typeface="+mn-cs"/>
              </a:rPr>
              <a:t>는 성공적으로 측정됨</a:t>
            </a:r>
            <a:r>
              <a:rPr lang="en-US" altLang="ko-KR" sz="1200" kern="1200" dirty="0">
                <a:solidFill>
                  <a:schemeClr val="tx1"/>
                </a:solidFill>
                <a:effectLst/>
                <a:latin typeface="+mn-lt"/>
                <a:ea typeface="+mn-ea"/>
                <a:cs typeface="+mn-cs"/>
              </a:rPr>
              <a:t>. </a:t>
            </a:r>
            <a:endParaRPr lang="ko-KR" altLang="ko-KR" sz="1200" kern="1200" dirty="0">
              <a:solidFill>
                <a:schemeClr val="tx1"/>
              </a:solidFill>
              <a:effectLst/>
              <a:latin typeface="+mn-lt"/>
              <a:ea typeface="+mn-ea"/>
              <a:cs typeface="+mn-cs"/>
            </a:endParaRPr>
          </a:p>
          <a:p>
            <a:endParaRPr lang="en-US" altLang="ko-KR" dirty="0"/>
          </a:p>
          <a:p>
            <a:r>
              <a:rPr lang="en-US" altLang="ko-KR" dirty="0"/>
              <a:t>Power Spectral Density</a:t>
            </a:r>
            <a:r>
              <a:rPr lang="ko-KR" altLang="en-US" dirty="0"/>
              <a:t>가 정현파가 아닌 </a:t>
            </a:r>
            <a:r>
              <a:rPr lang="ko-KR" altLang="en-US" dirty="0" err="1"/>
              <a:t>랜덤파</a:t>
            </a:r>
            <a:r>
              <a:rPr lang="ko-KR" altLang="en-US" dirty="0"/>
              <a:t> 분석에서는 </a:t>
            </a:r>
            <a:r>
              <a:rPr lang="en-US" altLang="ko-KR" dirty="0"/>
              <a:t>FFT</a:t>
            </a:r>
            <a:r>
              <a:rPr lang="ko-KR" altLang="en-US" dirty="0"/>
              <a:t>보다 좋음</a:t>
            </a:r>
            <a:endParaRPr lang="en-US" altLang="ko-KR" dirty="0"/>
          </a:p>
          <a:p>
            <a:r>
              <a:rPr lang="en-US" altLang="ko-KR" dirty="0"/>
              <a:t>Absolute value</a:t>
            </a:r>
            <a:r>
              <a:rPr lang="ko-KR" altLang="en-US" dirty="0"/>
              <a:t>가 </a:t>
            </a:r>
            <a:r>
              <a:rPr lang="en-US" altLang="ko-KR" dirty="0"/>
              <a:t>Conventional</a:t>
            </a:r>
            <a:r>
              <a:rPr lang="ko-KR" altLang="en-US" dirty="0"/>
              <a:t>이 높지만</a:t>
            </a:r>
            <a:r>
              <a:rPr lang="en-US" altLang="ko-KR" dirty="0"/>
              <a:t>, SNR</a:t>
            </a:r>
            <a:r>
              <a:rPr lang="ko-KR" altLang="en-US" dirty="0"/>
              <a:t>은 </a:t>
            </a:r>
            <a:r>
              <a:rPr lang="ko-KR" altLang="en-US" dirty="0" err="1"/>
              <a:t>비슷</a:t>
            </a:r>
            <a:r>
              <a:rPr lang="ko-KR" altLang="en-US" dirty="0"/>
              <a:t> </a:t>
            </a:r>
            <a:endParaRPr lang="en-US" altLang="ko-KR" dirty="0"/>
          </a:p>
          <a:p>
            <a:r>
              <a:rPr lang="en-US" altLang="ko-KR" dirty="0"/>
              <a:t>Mean PSD of alpha</a:t>
            </a:r>
            <a:r>
              <a:rPr lang="ko-KR" altLang="en-US" dirty="0"/>
              <a:t>로 정량분석 가능</a:t>
            </a:r>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20</a:t>
            </a:fld>
            <a:endParaRPr lang="ko-KR" altLang="en-US"/>
          </a:p>
        </p:txBody>
      </p:sp>
    </p:spTree>
    <p:extLst>
      <p:ext uri="{BB962C8B-B14F-4D97-AF65-F5344CB8AC3E}">
        <p14:creationId xmlns:p14="http://schemas.microsoft.com/office/powerpoint/2010/main" val="4009224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CNT/PDMS</a:t>
            </a:r>
            <a:r>
              <a:rPr lang="ko-KR" altLang="en-US" dirty="0"/>
              <a:t>는 </a:t>
            </a:r>
            <a:r>
              <a:rPr lang="en-US" altLang="ko-KR" dirty="0"/>
              <a:t>scalp EEG</a:t>
            </a:r>
            <a:r>
              <a:rPr lang="ko-KR" altLang="en-US" dirty="0"/>
              <a:t>의 보조적인 역할로만 만듦</a:t>
            </a:r>
            <a:r>
              <a:rPr lang="en-US" altLang="ko-KR" dirty="0"/>
              <a:t>, reference</a:t>
            </a:r>
            <a:r>
              <a:rPr lang="ko-KR" altLang="en-US" dirty="0"/>
              <a:t>는 </a:t>
            </a:r>
            <a:r>
              <a:rPr lang="en-US" altLang="ko-KR" dirty="0"/>
              <a:t>scalp EEG</a:t>
            </a:r>
            <a:r>
              <a:rPr lang="ko-KR" altLang="en-US" dirty="0"/>
              <a:t>와 동일한 듯 </a:t>
            </a:r>
            <a:r>
              <a:rPr lang="en-US" altLang="ko-KR" dirty="0"/>
              <a:t>(</a:t>
            </a:r>
            <a:r>
              <a:rPr lang="ko-KR" altLang="en-US" dirty="0"/>
              <a:t>논문에 자세한 서술 없었음</a:t>
            </a:r>
            <a:r>
              <a:rPr lang="en-US" altLang="ko-KR" dirty="0"/>
              <a:t>)</a:t>
            </a:r>
          </a:p>
          <a:p>
            <a:r>
              <a:rPr lang="ko-KR" altLang="en-US" dirty="0"/>
              <a:t>좌측 </a:t>
            </a:r>
            <a:r>
              <a:rPr lang="en-US" altLang="ko-KR" dirty="0"/>
              <a:t>Dry</a:t>
            </a:r>
            <a:r>
              <a:rPr lang="ko-KR" altLang="en-US" dirty="0"/>
              <a:t> </a:t>
            </a:r>
            <a:r>
              <a:rPr lang="en-US" altLang="ko-KR" dirty="0"/>
              <a:t>electrode</a:t>
            </a:r>
            <a:r>
              <a:rPr lang="ko-KR" altLang="en-US" dirty="0"/>
              <a:t>를 사용함 우측 </a:t>
            </a:r>
            <a:r>
              <a:rPr lang="en-US" altLang="ko-KR" dirty="0"/>
              <a:t>low-cost ear-EEG</a:t>
            </a:r>
            <a:r>
              <a:rPr lang="ko-KR" altLang="en-US" dirty="0"/>
              <a:t>라는데 아직 자세히 안 찾아봄</a:t>
            </a:r>
            <a:endParaRPr lang="en-US" altLang="ko-KR" dirty="0"/>
          </a:p>
          <a:p>
            <a:r>
              <a:rPr lang="en-US" altLang="ko-KR" sz="1200" b="0" i="0" kern="1200" dirty="0">
                <a:solidFill>
                  <a:schemeClr val="tx1"/>
                </a:solidFill>
                <a:effectLst/>
                <a:latin typeface="+mn-lt"/>
                <a:ea typeface="+mn-ea"/>
                <a:cs typeface="+mn-cs"/>
              </a:rPr>
              <a:t>(a) The preparation of a 20% solution of agar in water. (b) The placement of earphone rubber caps into the agar gel. (c) The removal of the earphone rubber caps after the agar gel had fully solidified. (d) The pouring of the CNT/PDMS into the agar mold. (e) The removal of the agar mold after the CNT/PDMS had cured. (f) By inverting the CNT/PDMS electrode, we can get the completed CNT/PDMS-based CEE cap.</a:t>
            </a:r>
            <a:endParaRPr lang="ko-KR" altLang="en-US" dirty="0"/>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3</a:t>
            </a:fld>
            <a:endParaRPr lang="ko-KR" altLang="en-US"/>
          </a:p>
        </p:txBody>
      </p:sp>
    </p:spTree>
    <p:extLst>
      <p:ext uri="{BB962C8B-B14F-4D97-AF65-F5344CB8AC3E}">
        <p14:creationId xmlns:p14="http://schemas.microsoft.com/office/powerpoint/2010/main" val="484030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21</a:t>
            </a:fld>
            <a:endParaRPr lang="ko-KR" altLang="en-US"/>
          </a:p>
        </p:txBody>
      </p:sp>
    </p:spTree>
    <p:extLst>
      <p:ext uri="{BB962C8B-B14F-4D97-AF65-F5344CB8AC3E}">
        <p14:creationId xmlns:p14="http://schemas.microsoft.com/office/powerpoint/2010/main" val="3651874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22</a:t>
            </a:fld>
            <a:endParaRPr lang="ko-KR" altLang="en-US"/>
          </a:p>
        </p:txBody>
      </p:sp>
    </p:spTree>
    <p:extLst>
      <p:ext uri="{BB962C8B-B14F-4D97-AF65-F5344CB8AC3E}">
        <p14:creationId xmlns:p14="http://schemas.microsoft.com/office/powerpoint/2010/main" val="3328723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23</a:t>
            </a:fld>
            <a:endParaRPr lang="ko-KR" altLang="en-US"/>
          </a:p>
        </p:txBody>
      </p:sp>
    </p:spTree>
    <p:extLst>
      <p:ext uri="{BB962C8B-B14F-4D97-AF65-F5344CB8AC3E}">
        <p14:creationId xmlns:p14="http://schemas.microsoft.com/office/powerpoint/2010/main" val="2531664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vl="0" latinLnBrk="1"/>
            <a:r>
              <a:rPr lang="en-US" altLang="ko-KR" sz="1200" kern="1200" dirty="0">
                <a:solidFill>
                  <a:schemeClr val="tx1"/>
                </a:solidFill>
                <a:effectLst/>
                <a:latin typeface="+mn-lt"/>
                <a:ea typeface="+mn-ea"/>
                <a:cs typeface="+mn-cs"/>
              </a:rPr>
              <a:t>1. </a:t>
            </a:r>
            <a:r>
              <a:rPr lang="en-US" altLang="ko-KR" sz="1200" kern="1200" dirty="0" err="1">
                <a:solidFill>
                  <a:schemeClr val="tx1"/>
                </a:solidFill>
                <a:effectLst/>
                <a:latin typeface="+mn-lt"/>
                <a:ea typeface="+mn-ea"/>
                <a:cs typeface="+mn-cs"/>
              </a:rPr>
              <a:t>Cytoxicity</a:t>
            </a:r>
            <a:r>
              <a:rPr lang="en-US" altLang="ko-KR" sz="1200" kern="1200" dirty="0">
                <a:solidFill>
                  <a:schemeClr val="tx1"/>
                </a:solidFill>
                <a:effectLst/>
                <a:latin typeface="+mn-lt"/>
                <a:ea typeface="+mn-ea"/>
                <a:cs typeface="+mn-cs"/>
              </a:rPr>
              <a:t> of the electrode materials by culturing skin </a:t>
            </a:r>
            <a:r>
              <a:rPr lang="en-US" altLang="ko-KR" sz="1200" kern="1200" dirty="0" err="1">
                <a:solidFill>
                  <a:schemeClr val="tx1"/>
                </a:solidFill>
                <a:effectLst/>
                <a:latin typeface="+mn-lt"/>
                <a:ea typeface="+mn-ea"/>
                <a:cs typeface="+mn-cs"/>
              </a:rPr>
              <a:t>firbroblast</a:t>
            </a:r>
            <a:r>
              <a:rPr lang="en-US" altLang="ko-KR" sz="1200" kern="1200" dirty="0">
                <a:solidFill>
                  <a:schemeClr val="tx1"/>
                </a:solidFill>
                <a:effectLst/>
                <a:latin typeface="+mn-lt"/>
                <a:ea typeface="+mn-ea"/>
                <a:cs typeface="+mn-cs"/>
              </a:rPr>
              <a:t> cells on the CNT/PDMS. Dulbecco's modified Eagle medium (Gibco) seven days. Viability - Live/dead assay kit. Stain – inverted fluorescence microscope. </a:t>
            </a:r>
            <a:endParaRPr lang="ko-KR" altLang="ko-KR" sz="1200" kern="1200" dirty="0">
              <a:solidFill>
                <a:schemeClr val="tx1"/>
              </a:solidFill>
              <a:effectLst/>
              <a:latin typeface="+mn-lt"/>
              <a:ea typeface="+mn-ea"/>
              <a:cs typeface="+mn-cs"/>
            </a:endParaRPr>
          </a:p>
          <a:p>
            <a:pPr lvl="0" latinLnBrk="1"/>
            <a:r>
              <a:rPr lang="en-US" altLang="ko-KR" sz="1200" kern="1200" dirty="0">
                <a:solidFill>
                  <a:schemeClr val="tx1"/>
                </a:solidFill>
                <a:effectLst/>
                <a:latin typeface="+mn-lt"/>
                <a:ea typeface="+mn-ea"/>
                <a:cs typeface="+mn-cs"/>
              </a:rPr>
              <a:t>2. Skin compatibility – itching, swelling, or redness. CNT/PDMS sheet was attached to the upper arm with air-permeable tape. 7 days. </a:t>
            </a:r>
            <a:endParaRPr lang="ko-KR" altLang="ko-KR" sz="1200" kern="1200" dirty="0">
              <a:solidFill>
                <a:schemeClr val="tx1"/>
              </a:solidFill>
              <a:effectLst/>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latin typeface="Arial" panose="020B0604020202020204" pitchFamily="34" charset="0"/>
                <a:cs typeface="Arial" panose="020B0604020202020204" pitchFamily="34" charset="0"/>
              </a:rPr>
              <a:t>erythema or urticarial </a:t>
            </a:r>
            <a:r>
              <a:rPr lang="ko-KR" altLang="en-US" dirty="0" err="1"/>
              <a:t>홍반</a:t>
            </a:r>
            <a:r>
              <a:rPr lang="en-US" altLang="ko-KR" dirty="0"/>
              <a:t>, </a:t>
            </a:r>
            <a:r>
              <a:rPr lang="ko-KR" altLang="en-US" dirty="0"/>
              <a:t>두드러기</a:t>
            </a:r>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24</a:t>
            </a:fld>
            <a:endParaRPr lang="ko-KR" altLang="en-US"/>
          </a:p>
        </p:txBody>
      </p:sp>
    </p:spTree>
    <p:extLst>
      <p:ext uri="{BB962C8B-B14F-4D97-AF65-F5344CB8AC3E}">
        <p14:creationId xmlns:p14="http://schemas.microsoft.com/office/powerpoint/2010/main" val="4063104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 right ear lobe</a:t>
            </a:r>
            <a:r>
              <a:rPr lang="ko-KR" altLang="en-US" dirty="0"/>
              <a:t>를 </a:t>
            </a:r>
            <a:r>
              <a:rPr lang="en-US" altLang="ko-KR" dirty="0"/>
              <a:t>ref, </a:t>
            </a:r>
            <a:r>
              <a:rPr lang="en-US" altLang="ko-KR" dirty="0" err="1"/>
              <a:t>Cz</a:t>
            </a:r>
            <a:r>
              <a:rPr lang="ko-KR" altLang="en-US" dirty="0"/>
              <a:t>를 </a:t>
            </a:r>
            <a:r>
              <a:rPr lang="en-US" altLang="ko-KR" dirty="0"/>
              <a:t>GND</a:t>
            </a:r>
            <a:r>
              <a:rPr lang="ko-KR" altLang="en-US" dirty="0"/>
              <a:t>로 사용</a:t>
            </a:r>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25</a:t>
            </a:fld>
            <a:endParaRPr lang="ko-KR" altLang="en-US"/>
          </a:p>
        </p:txBody>
      </p:sp>
    </p:spTree>
    <p:extLst>
      <p:ext uri="{BB962C8B-B14F-4D97-AF65-F5344CB8AC3E}">
        <p14:creationId xmlns:p14="http://schemas.microsoft.com/office/powerpoint/2010/main" val="1081103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26</a:t>
            </a:fld>
            <a:endParaRPr lang="ko-KR" altLang="en-US"/>
          </a:p>
        </p:txBody>
      </p:sp>
    </p:spTree>
    <p:extLst>
      <p:ext uri="{BB962C8B-B14F-4D97-AF65-F5344CB8AC3E}">
        <p14:creationId xmlns:p14="http://schemas.microsoft.com/office/powerpoint/2010/main" val="2975923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27</a:t>
            </a:fld>
            <a:endParaRPr lang="ko-KR" altLang="en-US"/>
          </a:p>
        </p:txBody>
      </p:sp>
    </p:spTree>
    <p:extLst>
      <p:ext uri="{BB962C8B-B14F-4D97-AF65-F5344CB8AC3E}">
        <p14:creationId xmlns:p14="http://schemas.microsoft.com/office/powerpoint/2010/main" val="28855941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Ear-EEG</a:t>
            </a:r>
            <a:r>
              <a:rPr lang="ko-KR" altLang="ko-KR" sz="1200" kern="1200" dirty="0">
                <a:solidFill>
                  <a:schemeClr val="tx1"/>
                </a:solidFill>
                <a:effectLst/>
                <a:latin typeface="+mn-lt"/>
                <a:ea typeface="+mn-ea"/>
                <a:cs typeface="+mn-cs"/>
              </a:rPr>
              <a:t>가 </a:t>
            </a:r>
            <a:r>
              <a:rPr lang="en-US" altLang="ko-KR" sz="1200" kern="1200" dirty="0">
                <a:solidFill>
                  <a:schemeClr val="tx1"/>
                </a:solidFill>
                <a:effectLst/>
                <a:latin typeface="+mn-lt"/>
                <a:ea typeface="+mn-ea"/>
                <a:cs typeface="+mn-cs"/>
              </a:rPr>
              <a:t>scalp</a:t>
            </a:r>
            <a:r>
              <a:rPr lang="ko-KR" altLang="ko-KR" sz="1200" kern="1200" dirty="0">
                <a:solidFill>
                  <a:schemeClr val="tx1"/>
                </a:solidFill>
                <a:effectLst/>
                <a:latin typeface="+mn-lt"/>
                <a:ea typeface="+mn-ea"/>
                <a:cs typeface="+mn-cs"/>
              </a:rPr>
              <a:t>보다 </a:t>
            </a:r>
            <a:r>
              <a:rPr lang="en-US" altLang="ko-KR" sz="1200" kern="1200" dirty="0">
                <a:solidFill>
                  <a:schemeClr val="tx1"/>
                </a:solidFill>
                <a:effectLst/>
                <a:latin typeface="+mn-lt"/>
                <a:ea typeface="+mn-ea"/>
                <a:cs typeface="+mn-cs"/>
              </a:rPr>
              <a:t>20dB </a:t>
            </a:r>
            <a:r>
              <a:rPr lang="ko-KR" altLang="ko-KR" sz="1200" kern="1200" dirty="0">
                <a:solidFill>
                  <a:schemeClr val="tx1"/>
                </a:solidFill>
                <a:effectLst/>
                <a:latin typeface="+mn-lt"/>
                <a:ea typeface="+mn-ea"/>
                <a:cs typeface="+mn-cs"/>
              </a:rPr>
              <a:t>정도 낮음</a:t>
            </a:r>
            <a:r>
              <a:rPr lang="en-US" altLang="ko-KR" sz="1200" kern="1200" dirty="0">
                <a:solidFill>
                  <a:schemeClr val="tx1"/>
                </a:solidFill>
                <a:effectLst/>
                <a:latin typeface="+mn-lt"/>
                <a:ea typeface="+mn-ea"/>
                <a:cs typeface="+mn-cs"/>
              </a:rPr>
              <a:t>. </a:t>
            </a:r>
            <a:r>
              <a:rPr lang="ko-KR" altLang="ko-KR" sz="1200" kern="1200" dirty="0">
                <a:solidFill>
                  <a:schemeClr val="tx1"/>
                </a:solidFill>
                <a:effectLst/>
                <a:latin typeface="+mn-lt"/>
                <a:ea typeface="+mn-ea"/>
                <a:cs typeface="+mn-cs"/>
              </a:rPr>
              <a:t>하지만 중요한 건 파형이 비슷한 것</a:t>
            </a:r>
            <a:r>
              <a:rPr lang="en-US" altLang="ko-KR" sz="1200" kern="1200" dirty="0">
                <a:solidFill>
                  <a:schemeClr val="tx1"/>
                </a:solidFill>
                <a:effectLst/>
                <a:latin typeface="+mn-lt"/>
                <a:ea typeface="+mn-ea"/>
                <a:cs typeface="+mn-cs"/>
              </a:rPr>
              <a:t>. </a:t>
            </a:r>
            <a:r>
              <a:rPr lang="ko-KR" altLang="ko-KR" sz="1200" kern="1200" dirty="0">
                <a:solidFill>
                  <a:schemeClr val="tx1"/>
                </a:solidFill>
                <a:effectLst/>
                <a:latin typeface="+mn-lt"/>
                <a:ea typeface="+mn-ea"/>
                <a:cs typeface="+mn-cs"/>
              </a:rPr>
              <a:t>논문에서는 파형이 비슷하다고 말했지만 개인적으로는 그렇게 보이지 않는다고 생각함</a:t>
            </a:r>
            <a:r>
              <a:rPr lang="en-US" altLang="ko-KR" sz="1200" kern="1200" dirty="0">
                <a:solidFill>
                  <a:schemeClr val="tx1"/>
                </a:solidFill>
                <a:effectLst/>
                <a:latin typeface="+mn-lt"/>
                <a:ea typeface="+mn-ea"/>
                <a:cs typeface="+mn-cs"/>
              </a:rPr>
              <a:t>. Transient VEP</a:t>
            </a:r>
            <a:r>
              <a:rPr lang="ko-KR" altLang="ko-KR" sz="1200" kern="1200" dirty="0">
                <a:solidFill>
                  <a:schemeClr val="tx1"/>
                </a:solidFill>
                <a:effectLst/>
                <a:latin typeface="+mn-lt"/>
                <a:ea typeface="+mn-ea"/>
                <a:cs typeface="+mn-cs"/>
              </a:rPr>
              <a:t>에서 </a:t>
            </a:r>
            <a:r>
              <a:rPr lang="en-US" altLang="ko-KR" sz="1200" kern="1200" dirty="0">
                <a:solidFill>
                  <a:schemeClr val="tx1"/>
                </a:solidFill>
                <a:effectLst/>
                <a:latin typeface="+mn-lt"/>
                <a:ea typeface="+mn-ea"/>
                <a:cs typeface="+mn-cs"/>
              </a:rPr>
              <a:t>SNR</a:t>
            </a:r>
            <a:r>
              <a:rPr lang="ko-KR" altLang="ko-KR" sz="1200" kern="1200" dirty="0">
                <a:solidFill>
                  <a:schemeClr val="tx1"/>
                </a:solidFill>
                <a:effectLst/>
                <a:latin typeface="+mn-lt"/>
                <a:ea typeface="+mn-ea"/>
                <a:cs typeface="+mn-cs"/>
              </a:rPr>
              <a:t>에 대한 이야기는 없음</a:t>
            </a:r>
            <a:r>
              <a:rPr lang="en-US" altLang="ko-KR" sz="1200"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28</a:t>
            </a:fld>
            <a:endParaRPr lang="ko-KR" altLang="en-US"/>
          </a:p>
        </p:txBody>
      </p:sp>
    </p:spTree>
    <p:extLst>
      <p:ext uri="{BB962C8B-B14F-4D97-AF65-F5344CB8AC3E}">
        <p14:creationId xmlns:p14="http://schemas.microsoft.com/office/powerpoint/2010/main" val="1298293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Cross-referenced </a:t>
            </a:r>
            <a:r>
              <a:rPr lang="ko-KR" altLang="en-US" dirty="0"/>
              <a:t>반대편 귀에 있는 모든 전극을 </a:t>
            </a:r>
            <a:r>
              <a:rPr lang="ko-KR" altLang="en-US" dirty="0" err="1"/>
              <a:t>평균냄으로써</a:t>
            </a:r>
            <a:r>
              <a:rPr lang="ko-KR" altLang="en-US" dirty="0"/>
              <a:t> 얻음</a:t>
            </a:r>
            <a:endParaRPr lang="en-US" altLang="ko-KR" dirty="0"/>
          </a:p>
          <a:p>
            <a:r>
              <a:rPr lang="en-US" altLang="ko-KR" dirty="0" err="1"/>
              <a:t>Refercne</a:t>
            </a:r>
            <a:r>
              <a:rPr lang="ko-KR" altLang="en-US" dirty="0"/>
              <a:t>를 </a:t>
            </a:r>
            <a:r>
              <a:rPr lang="en-US" altLang="ko-KR" dirty="0"/>
              <a:t>local </a:t>
            </a:r>
            <a:r>
              <a:rPr lang="en-US" altLang="ko-KR" dirty="0" err="1"/>
              <a:t>ExA</a:t>
            </a:r>
            <a:r>
              <a:rPr lang="ko-KR" altLang="en-US" dirty="0"/>
              <a:t>로 사용하는 경우 </a:t>
            </a:r>
            <a:r>
              <a:rPr lang="en-US" altLang="ko-KR" dirty="0"/>
              <a:t>ERP </a:t>
            </a:r>
            <a:r>
              <a:rPr lang="ko-KR" altLang="en-US" dirty="0"/>
              <a:t>차이가</a:t>
            </a:r>
            <a:r>
              <a:rPr lang="en-US" altLang="ko-KR" dirty="0"/>
              <a:t> </a:t>
            </a:r>
            <a:r>
              <a:rPr lang="ko-KR" altLang="en-US" dirty="0"/>
              <a:t>나는데</a:t>
            </a:r>
            <a:r>
              <a:rPr lang="en-US" altLang="ko-KR" dirty="0"/>
              <a:t>, </a:t>
            </a:r>
            <a:r>
              <a:rPr lang="ko-KR" altLang="en-US" dirty="0"/>
              <a:t>짧은 전극 거리가 증폭시키는 </a:t>
            </a:r>
            <a:r>
              <a:rPr lang="ko-KR" altLang="en-US" dirty="0" err="1"/>
              <a:t>좌반구와</a:t>
            </a:r>
            <a:r>
              <a:rPr lang="ko-KR" altLang="en-US" dirty="0"/>
              <a:t> </a:t>
            </a:r>
            <a:r>
              <a:rPr lang="ko-KR" altLang="en-US" dirty="0" err="1"/>
              <a:t>우반구의</a:t>
            </a:r>
            <a:r>
              <a:rPr lang="ko-KR" altLang="en-US" dirty="0"/>
              <a:t> 해부학적 차이로 보고 있음</a:t>
            </a:r>
            <a:endParaRPr lang="en-US" altLang="ko-KR" dirty="0"/>
          </a:p>
          <a:p>
            <a:r>
              <a:rPr lang="en-US" altLang="ko-KR" dirty="0"/>
              <a:t>Reference</a:t>
            </a:r>
            <a:r>
              <a:rPr lang="ko-KR" altLang="en-US" dirty="0"/>
              <a:t>는 귀 밖에 두어서 젤의 영향 최소화</a:t>
            </a:r>
            <a:endParaRPr lang="en-US" altLang="ko-KR" dirty="0"/>
          </a:p>
          <a:p>
            <a:r>
              <a:rPr lang="en-US" altLang="ko-KR" dirty="0"/>
              <a:t>Cross-talk: </a:t>
            </a:r>
            <a:r>
              <a:rPr lang="en-US" altLang="ko-KR" sz="1200" kern="1200" dirty="0">
                <a:solidFill>
                  <a:schemeClr val="tx1"/>
                </a:solidFill>
                <a:effectLst/>
                <a:latin typeface="+mn-lt"/>
                <a:ea typeface="+mn-ea"/>
                <a:cs typeface="+mn-cs"/>
              </a:rPr>
              <a:t>However, when the sound signal was amplitude-modulated, its frequency band became much higher (beside the carrier frequency) compared to the EEG band, so cross-talk could be ignored, although cross-talk was observed in the EEG signal. </a:t>
            </a:r>
            <a:endParaRPr lang="ko-KR" altLang="en-US" dirty="0"/>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4</a:t>
            </a:fld>
            <a:endParaRPr lang="ko-KR" altLang="en-US"/>
          </a:p>
        </p:txBody>
      </p:sp>
    </p:spTree>
    <p:extLst>
      <p:ext uri="{BB962C8B-B14F-4D97-AF65-F5344CB8AC3E}">
        <p14:creationId xmlns:p14="http://schemas.microsoft.com/office/powerpoint/2010/main" val="1594297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5</a:t>
            </a:fld>
            <a:endParaRPr lang="ko-KR" altLang="en-US"/>
          </a:p>
        </p:txBody>
      </p:sp>
    </p:spTree>
    <p:extLst>
      <p:ext uri="{BB962C8B-B14F-4D97-AF65-F5344CB8AC3E}">
        <p14:creationId xmlns:p14="http://schemas.microsoft.com/office/powerpoint/2010/main" val="804335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kern="1200" dirty="0">
                <a:solidFill>
                  <a:schemeClr val="tx1"/>
                </a:solidFill>
                <a:effectLst/>
                <a:latin typeface="+mn-lt"/>
                <a:ea typeface="+mn-ea"/>
                <a:cs typeface="+mn-cs"/>
              </a:rPr>
              <a:t>The contact impedance was calculated by subtracting the four-electrode impedances from the three-electrode impedances at each frequency between 1 to 1000 Hz. </a:t>
            </a:r>
          </a:p>
          <a:p>
            <a:r>
              <a:rPr lang="en-US" altLang="ko-KR" sz="1200" kern="1200" dirty="0">
                <a:solidFill>
                  <a:schemeClr val="tx1"/>
                </a:solidFill>
                <a:effectLst/>
                <a:latin typeface="+mn-lt"/>
                <a:ea typeface="+mn-ea"/>
                <a:cs typeface="+mn-cs"/>
              </a:rPr>
              <a:t>. EMI(electromagnetic interference)</a:t>
            </a:r>
            <a:r>
              <a:rPr lang="ko-KR" altLang="ko-KR" sz="1200" kern="1200" dirty="0">
                <a:solidFill>
                  <a:schemeClr val="tx1"/>
                </a:solidFill>
                <a:effectLst/>
                <a:latin typeface="+mn-lt"/>
                <a:ea typeface="+mn-ea"/>
                <a:cs typeface="+mn-cs"/>
              </a:rPr>
              <a:t>는 </a:t>
            </a:r>
            <a:r>
              <a:rPr lang="en-US" altLang="ko-KR" sz="1200" kern="1200" dirty="0">
                <a:solidFill>
                  <a:schemeClr val="tx1"/>
                </a:solidFill>
                <a:effectLst/>
                <a:latin typeface="+mn-lt"/>
                <a:ea typeface="+mn-ea"/>
                <a:cs typeface="+mn-cs"/>
              </a:rPr>
              <a:t>electrical shielded wire</a:t>
            </a:r>
            <a:r>
              <a:rPr lang="ko-KR" altLang="ko-KR" sz="1200" kern="1200" dirty="0">
                <a:solidFill>
                  <a:schemeClr val="tx1"/>
                </a:solidFill>
                <a:effectLst/>
                <a:latin typeface="+mn-lt"/>
                <a:ea typeface="+mn-ea"/>
                <a:cs typeface="+mn-cs"/>
              </a:rPr>
              <a:t>를 사용함으로써 무시된다고 봄</a:t>
            </a:r>
            <a:endParaRPr lang="en-US" altLang="ko-KR" dirty="0"/>
          </a:p>
          <a:p>
            <a:r>
              <a:rPr lang="en-US" altLang="ko-KR" dirty="0"/>
              <a:t>30Hz</a:t>
            </a:r>
            <a:r>
              <a:rPr lang="ko-KR" altLang="en-US" dirty="0"/>
              <a:t>에서 감지된 이유는 보통 주변의 전자기기 때문인 경우가 많은데</a:t>
            </a:r>
            <a:r>
              <a:rPr lang="en-US" altLang="ko-KR" dirty="0"/>
              <a:t>, </a:t>
            </a:r>
            <a:r>
              <a:rPr lang="ko-KR" altLang="en-US" dirty="0"/>
              <a:t>텅 빈 방을 빌리는 것도 </a:t>
            </a:r>
            <a:r>
              <a:rPr lang="ko-KR" altLang="en-US" dirty="0" err="1"/>
              <a:t>괜찮을듯</a:t>
            </a:r>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6</a:t>
            </a:fld>
            <a:endParaRPr lang="ko-KR" altLang="en-US"/>
          </a:p>
        </p:txBody>
      </p:sp>
    </p:spTree>
    <p:extLst>
      <p:ext uri="{BB962C8B-B14F-4D97-AF65-F5344CB8AC3E}">
        <p14:creationId xmlns:p14="http://schemas.microsoft.com/office/powerpoint/2010/main" val="2397321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AAR: alpha attenuation response</a:t>
            </a:r>
          </a:p>
          <a:p>
            <a:r>
              <a:rPr lang="en-US" altLang="ko-KR" dirty="0"/>
              <a:t>Signal-to-noise ratio (SNR)</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err="1"/>
              <a:t>이런건</a:t>
            </a:r>
            <a:r>
              <a:rPr lang="ko-KR" altLang="en-US" sz="1200" dirty="0"/>
              <a:t> </a:t>
            </a:r>
            <a:r>
              <a:rPr lang="en-US" altLang="ko-KR" sz="1200" dirty="0" err="1"/>
              <a:t>eeglab</a:t>
            </a:r>
            <a:r>
              <a:rPr lang="en-US" altLang="ko-KR" sz="1200" dirty="0"/>
              <a:t> </a:t>
            </a:r>
            <a:r>
              <a:rPr lang="ko-KR" altLang="en-US" sz="1200" dirty="0"/>
              <a:t>통해 </a:t>
            </a:r>
            <a:r>
              <a:rPr lang="en-US" altLang="ko-KR" sz="1200" dirty="0" err="1"/>
              <a:t>matlab</a:t>
            </a:r>
            <a:r>
              <a:rPr lang="ko-KR" altLang="en-US" sz="1200" dirty="0"/>
              <a:t>으로 이동 후 내가 할 수 있음</a:t>
            </a:r>
            <a:endParaRPr lang="en-US" altLang="ko-KR" sz="1200" dirty="0"/>
          </a:p>
          <a:p>
            <a:endParaRPr lang="ko-KR" altLang="en-US" dirty="0"/>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7</a:t>
            </a:fld>
            <a:endParaRPr lang="ko-KR" altLang="en-US"/>
          </a:p>
        </p:txBody>
      </p:sp>
    </p:spTree>
    <p:extLst>
      <p:ext uri="{BB962C8B-B14F-4D97-AF65-F5344CB8AC3E}">
        <p14:creationId xmlns:p14="http://schemas.microsoft.com/office/powerpoint/2010/main" val="3929914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CNT/PDMS</a:t>
            </a:r>
            <a:r>
              <a:rPr lang="ko-KR" altLang="en-US" dirty="0"/>
              <a:t>에서는 </a:t>
            </a:r>
            <a:r>
              <a:rPr lang="en-US" altLang="ko-KR" dirty="0"/>
              <a:t>37Hz, 43Hz</a:t>
            </a:r>
            <a:endParaRPr lang="ko-KR" altLang="en-US" dirty="0"/>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8</a:t>
            </a:fld>
            <a:endParaRPr lang="ko-KR" altLang="en-US"/>
          </a:p>
        </p:txBody>
      </p:sp>
    </p:spTree>
    <p:extLst>
      <p:ext uri="{BB962C8B-B14F-4D97-AF65-F5344CB8AC3E}">
        <p14:creationId xmlns:p14="http://schemas.microsoft.com/office/powerpoint/2010/main" val="3155207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9</a:t>
            </a:fld>
            <a:endParaRPr lang="ko-KR" altLang="en-US"/>
          </a:p>
        </p:txBody>
      </p:sp>
    </p:spTree>
    <p:extLst>
      <p:ext uri="{BB962C8B-B14F-4D97-AF65-F5344CB8AC3E}">
        <p14:creationId xmlns:p14="http://schemas.microsoft.com/office/powerpoint/2010/main" val="738292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Open</a:t>
            </a:r>
            <a:r>
              <a:rPr lang="ko-KR" altLang="en-US" dirty="0"/>
              <a:t> </a:t>
            </a:r>
            <a:r>
              <a:rPr lang="en-US" altLang="ko-KR" dirty="0"/>
              <a:t>eyes</a:t>
            </a:r>
            <a:r>
              <a:rPr lang="ko-KR" altLang="en-US" dirty="0"/>
              <a:t>에서 문제를 푸는 경우도 있고</a:t>
            </a:r>
            <a:r>
              <a:rPr lang="en-US" altLang="ko-KR" dirty="0"/>
              <a:t>, </a:t>
            </a:r>
            <a:r>
              <a:rPr lang="ko-KR" altLang="en-US" dirty="0"/>
              <a:t>그냥 눈만 뜨고 있는 경우도 있음</a:t>
            </a:r>
          </a:p>
        </p:txBody>
      </p:sp>
      <p:sp>
        <p:nvSpPr>
          <p:cNvPr id="4" name="슬라이드 번호 개체 틀 3"/>
          <p:cNvSpPr>
            <a:spLocks noGrp="1"/>
          </p:cNvSpPr>
          <p:nvPr>
            <p:ph type="sldNum" sz="quarter" idx="5"/>
          </p:nvPr>
        </p:nvSpPr>
        <p:spPr/>
        <p:txBody>
          <a:bodyPr/>
          <a:lstStyle/>
          <a:p>
            <a:fld id="{6EAF0739-B53A-465D-B947-BCB314705F52}" type="slidenum">
              <a:rPr lang="ko-KR" altLang="en-US" smtClean="0"/>
              <a:t>10</a:t>
            </a:fld>
            <a:endParaRPr lang="ko-KR" altLang="en-US"/>
          </a:p>
        </p:txBody>
      </p:sp>
    </p:spTree>
    <p:extLst>
      <p:ext uri="{BB962C8B-B14F-4D97-AF65-F5344CB8AC3E}">
        <p14:creationId xmlns:p14="http://schemas.microsoft.com/office/powerpoint/2010/main" val="958394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E4E4CE-6444-47AF-B46C-69E0DE0D8AE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F9516EC1-3E0F-4746-BB39-A5AEAC307A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1EF8DF7-C945-4AB0-9DF7-8616D5934144}"/>
              </a:ext>
            </a:extLst>
          </p:cNvPr>
          <p:cNvSpPr>
            <a:spLocks noGrp="1"/>
          </p:cNvSpPr>
          <p:nvPr>
            <p:ph type="dt" sz="half" idx="10"/>
          </p:nvPr>
        </p:nvSpPr>
        <p:spPr/>
        <p:txBody>
          <a:bodyPr/>
          <a:lstStyle/>
          <a:p>
            <a:fld id="{73F75A6D-2F39-448C-AC8B-C2B6EEE2EA8B}" type="datetimeFigureOut">
              <a:rPr lang="ko-KR" altLang="en-US" smtClean="0"/>
              <a:t>2021-03-08</a:t>
            </a:fld>
            <a:endParaRPr lang="ko-KR" altLang="en-US"/>
          </a:p>
        </p:txBody>
      </p:sp>
      <p:sp>
        <p:nvSpPr>
          <p:cNvPr id="5" name="바닥글 개체 틀 4">
            <a:extLst>
              <a:ext uri="{FF2B5EF4-FFF2-40B4-BE49-F238E27FC236}">
                <a16:creationId xmlns:a16="http://schemas.microsoft.com/office/drawing/2014/main" id="{97D21FF7-6EC7-4E26-9F51-005E05FAC03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0AD10C7-5D77-4F6E-BCF1-ED28C0DB6DAC}"/>
              </a:ext>
            </a:extLst>
          </p:cNvPr>
          <p:cNvSpPr>
            <a:spLocks noGrp="1"/>
          </p:cNvSpPr>
          <p:nvPr>
            <p:ph type="sldNum" sz="quarter" idx="12"/>
          </p:nvPr>
        </p:nvSpPr>
        <p:spPr/>
        <p:txBody>
          <a:bodyPr/>
          <a:lstStyle/>
          <a:p>
            <a:fld id="{7A7FD5EF-50CE-4C61-BB68-217267751443}" type="slidenum">
              <a:rPr lang="ko-KR" altLang="en-US" smtClean="0"/>
              <a:t>‹#›</a:t>
            </a:fld>
            <a:endParaRPr lang="ko-KR" altLang="en-US"/>
          </a:p>
        </p:txBody>
      </p:sp>
    </p:spTree>
    <p:extLst>
      <p:ext uri="{BB962C8B-B14F-4D97-AF65-F5344CB8AC3E}">
        <p14:creationId xmlns:p14="http://schemas.microsoft.com/office/powerpoint/2010/main" val="1132187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310C5F-27A2-41B8-9B4A-DD828B551082}"/>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200BB281-14AC-46DC-B882-B09FB9DCBB8C}"/>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1DB985E8-AAB6-4283-A53F-9DE4508654F6}"/>
              </a:ext>
            </a:extLst>
          </p:cNvPr>
          <p:cNvSpPr>
            <a:spLocks noGrp="1"/>
          </p:cNvSpPr>
          <p:nvPr>
            <p:ph type="dt" sz="half" idx="10"/>
          </p:nvPr>
        </p:nvSpPr>
        <p:spPr/>
        <p:txBody>
          <a:bodyPr/>
          <a:lstStyle/>
          <a:p>
            <a:fld id="{73F75A6D-2F39-448C-AC8B-C2B6EEE2EA8B}" type="datetimeFigureOut">
              <a:rPr lang="ko-KR" altLang="en-US" smtClean="0"/>
              <a:t>2021-03-08</a:t>
            </a:fld>
            <a:endParaRPr lang="ko-KR" altLang="en-US"/>
          </a:p>
        </p:txBody>
      </p:sp>
      <p:sp>
        <p:nvSpPr>
          <p:cNvPr id="5" name="바닥글 개체 틀 4">
            <a:extLst>
              <a:ext uri="{FF2B5EF4-FFF2-40B4-BE49-F238E27FC236}">
                <a16:creationId xmlns:a16="http://schemas.microsoft.com/office/drawing/2014/main" id="{57ACCFC9-A4A3-40D5-850F-87EEE562D48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731F3BE-B3E9-44A1-B822-A875FE923FAB}"/>
              </a:ext>
            </a:extLst>
          </p:cNvPr>
          <p:cNvSpPr>
            <a:spLocks noGrp="1"/>
          </p:cNvSpPr>
          <p:nvPr>
            <p:ph type="sldNum" sz="quarter" idx="12"/>
          </p:nvPr>
        </p:nvSpPr>
        <p:spPr/>
        <p:txBody>
          <a:bodyPr/>
          <a:lstStyle/>
          <a:p>
            <a:fld id="{7A7FD5EF-50CE-4C61-BB68-217267751443}" type="slidenum">
              <a:rPr lang="ko-KR" altLang="en-US" smtClean="0"/>
              <a:t>‹#›</a:t>
            </a:fld>
            <a:endParaRPr lang="ko-KR" altLang="en-US"/>
          </a:p>
        </p:txBody>
      </p:sp>
    </p:spTree>
    <p:extLst>
      <p:ext uri="{BB962C8B-B14F-4D97-AF65-F5344CB8AC3E}">
        <p14:creationId xmlns:p14="http://schemas.microsoft.com/office/powerpoint/2010/main" val="161613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57031F0-C60B-4E78-92E7-FDE8E8906488}"/>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3668DBFB-FB42-4D3B-A625-804F15CF8FFF}"/>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04ACC2A3-195F-4B28-8523-B40AA6F0ED64}"/>
              </a:ext>
            </a:extLst>
          </p:cNvPr>
          <p:cNvSpPr>
            <a:spLocks noGrp="1"/>
          </p:cNvSpPr>
          <p:nvPr>
            <p:ph type="dt" sz="half" idx="10"/>
          </p:nvPr>
        </p:nvSpPr>
        <p:spPr/>
        <p:txBody>
          <a:bodyPr/>
          <a:lstStyle/>
          <a:p>
            <a:fld id="{73F75A6D-2F39-448C-AC8B-C2B6EEE2EA8B}" type="datetimeFigureOut">
              <a:rPr lang="ko-KR" altLang="en-US" smtClean="0"/>
              <a:t>2021-03-08</a:t>
            </a:fld>
            <a:endParaRPr lang="ko-KR" altLang="en-US"/>
          </a:p>
        </p:txBody>
      </p:sp>
      <p:sp>
        <p:nvSpPr>
          <p:cNvPr id="5" name="바닥글 개체 틀 4">
            <a:extLst>
              <a:ext uri="{FF2B5EF4-FFF2-40B4-BE49-F238E27FC236}">
                <a16:creationId xmlns:a16="http://schemas.microsoft.com/office/drawing/2014/main" id="{70574E86-1A68-41D8-8CFF-EB0C000D055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E332A05-1DF9-4B73-A4F6-B63BBA309590}"/>
              </a:ext>
            </a:extLst>
          </p:cNvPr>
          <p:cNvSpPr>
            <a:spLocks noGrp="1"/>
          </p:cNvSpPr>
          <p:nvPr>
            <p:ph type="sldNum" sz="quarter" idx="12"/>
          </p:nvPr>
        </p:nvSpPr>
        <p:spPr/>
        <p:txBody>
          <a:bodyPr/>
          <a:lstStyle/>
          <a:p>
            <a:fld id="{7A7FD5EF-50CE-4C61-BB68-217267751443}" type="slidenum">
              <a:rPr lang="ko-KR" altLang="en-US" smtClean="0"/>
              <a:t>‹#›</a:t>
            </a:fld>
            <a:endParaRPr lang="ko-KR" altLang="en-US"/>
          </a:p>
        </p:txBody>
      </p:sp>
    </p:spTree>
    <p:extLst>
      <p:ext uri="{BB962C8B-B14F-4D97-AF65-F5344CB8AC3E}">
        <p14:creationId xmlns:p14="http://schemas.microsoft.com/office/powerpoint/2010/main" val="210830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D94B22-57D1-4A20-B003-5E861144AED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CAC72DF-EC81-4C7C-AEC3-BBAD227470AE}"/>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7044D4F9-7E91-4FC0-8284-C717C1FD75E8}"/>
              </a:ext>
            </a:extLst>
          </p:cNvPr>
          <p:cNvSpPr>
            <a:spLocks noGrp="1"/>
          </p:cNvSpPr>
          <p:nvPr>
            <p:ph type="dt" sz="half" idx="10"/>
          </p:nvPr>
        </p:nvSpPr>
        <p:spPr/>
        <p:txBody>
          <a:bodyPr/>
          <a:lstStyle/>
          <a:p>
            <a:fld id="{73F75A6D-2F39-448C-AC8B-C2B6EEE2EA8B}" type="datetimeFigureOut">
              <a:rPr lang="ko-KR" altLang="en-US" smtClean="0"/>
              <a:t>2021-03-08</a:t>
            </a:fld>
            <a:endParaRPr lang="ko-KR" altLang="en-US"/>
          </a:p>
        </p:txBody>
      </p:sp>
      <p:sp>
        <p:nvSpPr>
          <p:cNvPr id="5" name="바닥글 개체 틀 4">
            <a:extLst>
              <a:ext uri="{FF2B5EF4-FFF2-40B4-BE49-F238E27FC236}">
                <a16:creationId xmlns:a16="http://schemas.microsoft.com/office/drawing/2014/main" id="{840DF53E-E94A-47C3-9B85-63143B8F757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7EB62D0-6AA8-40FD-A577-C06556BC28C9}"/>
              </a:ext>
            </a:extLst>
          </p:cNvPr>
          <p:cNvSpPr>
            <a:spLocks noGrp="1"/>
          </p:cNvSpPr>
          <p:nvPr>
            <p:ph type="sldNum" sz="quarter" idx="12"/>
          </p:nvPr>
        </p:nvSpPr>
        <p:spPr/>
        <p:txBody>
          <a:bodyPr/>
          <a:lstStyle/>
          <a:p>
            <a:fld id="{7A7FD5EF-50CE-4C61-BB68-217267751443}" type="slidenum">
              <a:rPr lang="ko-KR" altLang="en-US" smtClean="0"/>
              <a:t>‹#›</a:t>
            </a:fld>
            <a:endParaRPr lang="ko-KR" altLang="en-US"/>
          </a:p>
        </p:txBody>
      </p:sp>
    </p:spTree>
    <p:extLst>
      <p:ext uri="{BB962C8B-B14F-4D97-AF65-F5344CB8AC3E}">
        <p14:creationId xmlns:p14="http://schemas.microsoft.com/office/powerpoint/2010/main" val="3347633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CB027E-B480-400A-922F-AD96F8569BAF}"/>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AAA63A8C-D684-4670-A602-760E64699F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6DF54682-F739-45D1-B86A-D243F7D78209}"/>
              </a:ext>
            </a:extLst>
          </p:cNvPr>
          <p:cNvSpPr>
            <a:spLocks noGrp="1"/>
          </p:cNvSpPr>
          <p:nvPr>
            <p:ph type="dt" sz="half" idx="10"/>
          </p:nvPr>
        </p:nvSpPr>
        <p:spPr/>
        <p:txBody>
          <a:bodyPr/>
          <a:lstStyle/>
          <a:p>
            <a:fld id="{73F75A6D-2F39-448C-AC8B-C2B6EEE2EA8B}" type="datetimeFigureOut">
              <a:rPr lang="ko-KR" altLang="en-US" smtClean="0"/>
              <a:t>2021-03-08</a:t>
            </a:fld>
            <a:endParaRPr lang="ko-KR" altLang="en-US"/>
          </a:p>
        </p:txBody>
      </p:sp>
      <p:sp>
        <p:nvSpPr>
          <p:cNvPr id="5" name="바닥글 개체 틀 4">
            <a:extLst>
              <a:ext uri="{FF2B5EF4-FFF2-40B4-BE49-F238E27FC236}">
                <a16:creationId xmlns:a16="http://schemas.microsoft.com/office/drawing/2014/main" id="{D2864BE8-BA8E-44F5-8757-F1013BD9F32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AE11892-DEDC-49A1-ACB4-A1FE0E83A84E}"/>
              </a:ext>
            </a:extLst>
          </p:cNvPr>
          <p:cNvSpPr>
            <a:spLocks noGrp="1"/>
          </p:cNvSpPr>
          <p:nvPr>
            <p:ph type="sldNum" sz="quarter" idx="12"/>
          </p:nvPr>
        </p:nvSpPr>
        <p:spPr/>
        <p:txBody>
          <a:bodyPr/>
          <a:lstStyle/>
          <a:p>
            <a:fld id="{7A7FD5EF-50CE-4C61-BB68-217267751443}" type="slidenum">
              <a:rPr lang="ko-KR" altLang="en-US" smtClean="0"/>
              <a:t>‹#›</a:t>
            </a:fld>
            <a:endParaRPr lang="ko-KR" altLang="en-US"/>
          </a:p>
        </p:txBody>
      </p:sp>
    </p:spTree>
    <p:extLst>
      <p:ext uri="{BB962C8B-B14F-4D97-AF65-F5344CB8AC3E}">
        <p14:creationId xmlns:p14="http://schemas.microsoft.com/office/powerpoint/2010/main" val="62450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B7EFF8-1C7D-41B1-8F0B-B7172AFF8F9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8886AFE-76B7-48C1-A747-6B7F3F9D0C83}"/>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BEA4DE6F-969C-4CEB-8E5D-ED3FF3706C85}"/>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A1180429-1928-4A3E-A9CE-746C87B1EB1D}"/>
              </a:ext>
            </a:extLst>
          </p:cNvPr>
          <p:cNvSpPr>
            <a:spLocks noGrp="1"/>
          </p:cNvSpPr>
          <p:nvPr>
            <p:ph type="dt" sz="half" idx="10"/>
          </p:nvPr>
        </p:nvSpPr>
        <p:spPr/>
        <p:txBody>
          <a:bodyPr/>
          <a:lstStyle/>
          <a:p>
            <a:fld id="{73F75A6D-2F39-448C-AC8B-C2B6EEE2EA8B}" type="datetimeFigureOut">
              <a:rPr lang="ko-KR" altLang="en-US" smtClean="0"/>
              <a:t>2021-03-08</a:t>
            </a:fld>
            <a:endParaRPr lang="ko-KR" altLang="en-US"/>
          </a:p>
        </p:txBody>
      </p:sp>
      <p:sp>
        <p:nvSpPr>
          <p:cNvPr id="6" name="바닥글 개체 틀 5">
            <a:extLst>
              <a:ext uri="{FF2B5EF4-FFF2-40B4-BE49-F238E27FC236}">
                <a16:creationId xmlns:a16="http://schemas.microsoft.com/office/drawing/2014/main" id="{91834765-3FCD-44E3-94F9-C720980FFA0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F36E03A-1B43-4630-9D80-4C34FF506A20}"/>
              </a:ext>
            </a:extLst>
          </p:cNvPr>
          <p:cNvSpPr>
            <a:spLocks noGrp="1"/>
          </p:cNvSpPr>
          <p:nvPr>
            <p:ph type="sldNum" sz="quarter" idx="12"/>
          </p:nvPr>
        </p:nvSpPr>
        <p:spPr/>
        <p:txBody>
          <a:bodyPr/>
          <a:lstStyle/>
          <a:p>
            <a:fld id="{7A7FD5EF-50CE-4C61-BB68-217267751443}" type="slidenum">
              <a:rPr lang="ko-KR" altLang="en-US" smtClean="0"/>
              <a:t>‹#›</a:t>
            </a:fld>
            <a:endParaRPr lang="ko-KR" altLang="en-US"/>
          </a:p>
        </p:txBody>
      </p:sp>
    </p:spTree>
    <p:extLst>
      <p:ext uri="{BB962C8B-B14F-4D97-AF65-F5344CB8AC3E}">
        <p14:creationId xmlns:p14="http://schemas.microsoft.com/office/powerpoint/2010/main" val="3625226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07A34F-4201-4B24-BE3E-A5D5B23DAC78}"/>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3765387-EA97-48E9-A1DB-4BCFD8993A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AC607E22-A9F5-425C-8427-926F65E4F2F1}"/>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3E295D00-FE2A-4F2C-B739-455F6D3389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690C4E7E-C902-4665-A171-1EC366357A2E}"/>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329C6EA1-414A-4946-9C36-BB4874D0E712}"/>
              </a:ext>
            </a:extLst>
          </p:cNvPr>
          <p:cNvSpPr>
            <a:spLocks noGrp="1"/>
          </p:cNvSpPr>
          <p:nvPr>
            <p:ph type="dt" sz="half" idx="10"/>
          </p:nvPr>
        </p:nvSpPr>
        <p:spPr/>
        <p:txBody>
          <a:bodyPr/>
          <a:lstStyle/>
          <a:p>
            <a:fld id="{73F75A6D-2F39-448C-AC8B-C2B6EEE2EA8B}" type="datetimeFigureOut">
              <a:rPr lang="ko-KR" altLang="en-US" smtClean="0"/>
              <a:t>2021-03-08</a:t>
            </a:fld>
            <a:endParaRPr lang="ko-KR" altLang="en-US"/>
          </a:p>
        </p:txBody>
      </p:sp>
      <p:sp>
        <p:nvSpPr>
          <p:cNvPr id="8" name="바닥글 개체 틀 7">
            <a:extLst>
              <a:ext uri="{FF2B5EF4-FFF2-40B4-BE49-F238E27FC236}">
                <a16:creationId xmlns:a16="http://schemas.microsoft.com/office/drawing/2014/main" id="{E8EDD9A8-DD39-4501-A007-5CDD2B8924FD}"/>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E8AF6533-C475-4C48-8BC1-404411B0E9A2}"/>
              </a:ext>
            </a:extLst>
          </p:cNvPr>
          <p:cNvSpPr>
            <a:spLocks noGrp="1"/>
          </p:cNvSpPr>
          <p:nvPr>
            <p:ph type="sldNum" sz="quarter" idx="12"/>
          </p:nvPr>
        </p:nvSpPr>
        <p:spPr/>
        <p:txBody>
          <a:bodyPr/>
          <a:lstStyle/>
          <a:p>
            <a:fld id="{7A7FD5EF-50CE-4C61-BB68-217267751443}" type="slidenum">
              <a:rPr lang="ko-KR" altLang="en-US" smtClean="0"/>
              <a:t>‹#›</a:t>
            </a:fld>
            <a:endParaRPr lang="ko-KR" altLang="en-US"/>
          </a:p>
        </p:txBody>
      </p:sp>
    </p:spTree>
    <p:extLst>
      <p:ext uri="{BB962C8B-B14F-4D97-AF65-F5344CB8AC3E}">
        <p14:creationId xmlns:p14="http://schemas.microsoft.com/office/powerpoint/2010/main" val="4077559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A8ACBF-7903-4AD9-8EBA-900FF2545D55}"/>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A95D7A13-9891-4415-8D0C-7A70AB60E983}"/>
              </a:ext>
            </a:extLst>
          </p:cNvPr>
          <p:cNvSpPr>
            <a:spLocks noGrp="1"/>
          </p:cNvSpPr>
          <p:nvPr>
            <p:ph type="dt" sz="half" idx="10"/>
          </p:nvPr>
        </p:nvSpPr>
        <p:spPr/>
        <p:txBody>
          <a:bodyPr/>
          <a:lstStyle/>
          <a:p>
            <a:fld id="{73F75A6D-2F39-448C-AC8B-C2B6EEE2EA8B}" type="datetimeFigureOut">
              <a:rPr lang="ko-KR" altLang="en-US" smtClean="0"/>
              <a:t>2021-03-08</a:t>
            </a:fld>
            <a:endParaRPr lang="ko-KR" altLang="en-US"/>
          </a:p>
        </p:txBody>
      </p:sp>
      <p:sp>
        <p:nvSpPr>
          <p:cNvPr id="4" name="바닥글 개체 틀 3">
            <a:extLst>
              <a:ext uri="{FF2B5EF4-FFF2-40B4-BE49-F238E27FC236}">
                <a16:creationId xmlns:a16="http://schemas.microsoft.com/office/drawing/2014/main" id="{A03EC361-BDA6-4AEF-9E63-BD5599A0C6E4}"/>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D5D3066-7A41-45FE-807C-31A97921D45F}"/>
              </a:ext>
            </a:extLst>
          </p:cNvPr>
          <p:cNvSpPr>
            <a:spLocks noGrp="1"/>
          </p:cNvSpPr>
          <p:nvPr>
            <p:ph type="sldNum" sz="quarter" idx="12"/>
          </p:nvPr>
        </p:nvSpPr>
        <p:spPr/>
        <p:txBody>
          <a:bodyPr/>
          <a:lstStyle/>
          <a:p>
            <a:fld id="{7A7FD5EF-50CE-4C61-BB68-217267751443}" type="slidenum">
              <a:rPr lang="ko-KR" altLang="en-US" smtClean="0"/>
              <a:t>‹#›</a:t>
            </a:fld>
            <a:endParaRPr lang="ko-KR" altLang="en-US"/>
          </a:p>
        </p:txBody>
      </p:sp>
    </p:spTree>
    <p:extLst>
      <p:ext uri="{BB962C8B-B14F-4D97-AF65-F5344CB8AC3E}">
        <p14:creationId xmlns:p14="http://schemas.microsoft.com/office/powerpoint/2010/main" val="667072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17657FA-7F0F-40A5-ADAF-E924EFB3A61D}"/>
              </a:ext>
            </a:extLst>
          </p:cNvPr>
          <p:cNvSpPr>
            <a:spLocks noGrp="1"/>
          </p:cNvSpPr>
          <p:nvPr>
            <p:ph type="dt" sz="half" idx="10"/>
          </p:nvPr>
        </p:nvSpPr>
        <p:spPr/>
        <p:txBody>
          <a:bodyPr/>
          <a:lstStyle/>
          <a:p>
            <a:fld id="{73F75A6D-2F39-448C-AC8B-C2B6EEE2EA8B}" type="datetimeFigureOut">
              <a:rPr lang="ko-KR" altLang="en-US" smtClean="0"/>
              <a:t>2021-03-08</a:t>
            </a:fld>
            <a:endParaRPr lang="ko-KR" altLang="en-US"/>
          </a:p>
        </p:txBody>
      </p:sp>
      <p:sp>
        <p:nvSpPr>
          <p:cNvPr id="3" name="바닥글 개체 틀 2">
            <a:extLst>
              <a:ext uri="{FF2B5EF4-FFF2-40B4-BE49-F238E27FC236}">
                <a16:creationId xmlns:a16="http://schemas.microsoft.com/office/drawing/2014/main" id="{76F68122-BB17-41B5-86B7-E1A57894335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61F2624E-E508-412A-ACFC-B0ACBD627E68}"/>
              </a:ext>
            </a:extLst>
          </p:cNvPr>
          <p:cNvSpPr>
            <a:spLocks noGrp="1"/>
          </p:cNvSpPr>
          <p:nvPr>
            <p:ph type="sldNum" sz="quarter" idx="12"/>
          </p:nvPr>
        </p:nvSpPr>
        <p:spPr/>
        <p:txBody>
          <a:bodyPr/>
          <a:lstStyle/>
          <a:p>
            <a:fld id="{7A7FD5EF-50CE-4C61-BB68-217267751443}" type="slidenum">
              <a:rPr lang="ko-KR" altLang="en-US" smtClean="0"/>
              <a:t>‹#›</a:t>
            </a:fld>
            <a:endParaRPr lang="ko-KR" altLang="en-US"/>
          </a:p>
        </p:txBody>
      </p:sp>
    </p:spTree>
    <p:extLst>
      <p:ext uri="{BB962C8B-B14F-4D97-AF65-F5344CB8AC3E}">
        <p14:creationId xmlns:p14="http://schemas.microsoft.com/office/powerpoint/2010/main" val="278398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B99377-B062-4D88-AFE1-F50EC688E3E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D53F08C5-62AE-4E87-96A1-F78AAEF965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FD6AF7C6-11FF-49E1-ABF0-0D7EF6C81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8FE6C475-0E1C-496F-98EA-E28D871793B8}"/>
              </a:ext>
            </a:extLst>
          </p:cNvPr>
          <p:cNvSpPr>
            <a:spLocks noGrp="1"/>
          </p:cNvSpPr>
          <p:nvPr>
            <p:ph type="dt" sz="half" idx="10"/>
          </p:nvPr>
        </p:nvSpPr>
        <p:spPr/>
        <p:txBody>
          <a:bodyPr/>
          <a:lstStyle/>
          <a:p>
            <a:fld id="{73F75A6D-2F39-448C-AC8B-C2B6EEE2EA8B}" type="datetimeFigureOut">
              <a:rPr lang="ko-KR" altLang="en-US" smtClean="0"/>
              <a:t>2021-03-08</a:t>
            </a:fld>
            <a:endParaRPr lang="ko-KR" altLang="en-US"/>
          </a:p>
        </p:txBody>
      </p:sp>
      <p:sp>
        <p:nvSpPr>
          <p:cNvPr id="6" name="바닥글 개체 틀 5">
            <a:extLst>
              <a:ext uri="{FF2B5EF4-FFF2-40B4-BE49-F238E27FC236}">
                <a16:creationId xmlns:a16="http://schemas.microsoft.com/office/drawing/2014/main" id="{D8C603E7-20FB-4330-9B10-EF9EFF17532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65536CF-12CD-4B42-B2C9-725D4A692474}"/>
              </a:ext>
            </a:extLst>
          </p:cNvPr>
          <p:cNvSpPr>
            <a:spLocks noGrp="1"/>
          </p:cNvSpPr>
          <p:nvPr>
            <p:ph type="sldNum" sz="quarter" idx="12"/>
          </p:nvPr>
        </p:nvSpPr>
        <p:spPr/>
        <p:txBody>
          <a:bodyPr/>
          <a:lstStyle/>
          <a:p>
            <a:fld id="{7A7FD5EF-50CE-4C61-BB68-217267751443}" type="slidenum">
              <a:rPr lang="ko-KR" altLang="en-US" smtClean="0"/>
              <a:t>‹#›</a:t>
            </a:fld>
            <a:endParaRPr lang="ko-KR" altLang="en-US"/>
          </a:p>
        </p:txBody>
      </p:sp>
    </p:spTree>
    <p:extLst>
      <p:ext uri="{BB962C8B-B14F-4D97-AF65-F5344CB8AC3E}">
        <p14:creationId xmlns:p14="http://schemas.microsoft.com/office/powerpoint/2010/main" val="98040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30754C-380E-425F-8ED7-D798BCD965C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5821EDB-6D9F-4D2D-9FC6-F1B9C3B95E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5ADE6CF-4B97-461E-9442-F006F39FD3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5C11A409-CE54-4C1D-A7B6-BDC9D87B800A}"/>
              </a:ext>
            </a:extLst>
          </p:cNvPr>
          <p:cNvSpPr>
            <a:spLocks noGrp="1"/>
          </p:cNvSpPr>
          <p:nvPr>
            <p:ph type="dt" sz="half" idx="10"/>
          </p:nvPr>
        </p:nvSpPr>
        <p:spPr/>
        <p:txBody>
          <a:bodyPr/>
          <a:lstStyle/>
          <a:p>
            <a:fld id="{73F75A6D-2F39-448C-AC8B-C2B6EEE2EA8B}" type="datetimeFigureOut">
              <a:rPr lang="ko-KR" altLang="en-US" smtClean="0"/>
              <a:t>2021-03-08</a:t>
            </a:fld>
            <a:endParaRPr lang="ko-KR" altLang="en-US"/>
          </a:p>
        </p:txBody>
      </p:sp>
      <p:sp>
        <p:nvSpPr>
          <p:cNvPr id="6" name="바닥글 개체 틀 5">
            <a:extLst>
              <a:ext uri="{FF2B5EF4-FFF2-40B4-BE49-F238E27FC236}">
                <a16:creationId xmlns:a16="http://schemas.microsoft.com/office/drawing/2014/main" id="{3684153C-FDE8-4DA5-8BB4-C41DADCE0D7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83E6627-B738-44F5-BDB8-686049E82D76}"/>
              </a:ext>
            </a:extLst>
          </p:cNvPr>
          <p:cNvSpPr>
            <a:spLocks noGrp="1"/>
          </p:cNvSpPr>
          <p:nvPr>
            <p:ph type="sldNum" sz="quarter" idx="12"/>
          </p:nvPr>
        </p:nvSpPr>
        <p:spPr/>
        <p:txBody>
          <a:bodyPr/>
          <a:lstStyle/>
          <a:p>
            <a:fld id="{7A7FD5EF-50CE-4C61-BB68-217267751443}" type="slidenum">
              <a:rPr lang="ko-KR" altLang="en-US" smtClean="0"/>
              <a:t>‹#›</a:t>
            </a:fld>
            <a:endParaRPr lang="ko-KR" altLang="en-US"/>
          </a:p>
        </p:txBody>
      </p:sp>
    </p:spTree>
    <p:extLst>
      <p:ext uri="{BB962C8B-B14F-4D97-AF65-F5344CB8AC3E}">
        <p14:creationId xmlns:p14="http://schemas.microsoft.com/office/powerpoint/2010/main" val="3914794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7E1C2DD-D238-40B3-BFEB-EEC5326E33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8758B6A-27D8-45F5-BE48-8DDFF5674B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B88FA3BC-B754-40DB-8CE8-C745BE7498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F75A6D-2F39-448C-AC8B-C2B6EEE2EA8B}" type="datetimeFigureOut">
              <a:rPr lang="ko-KR" altLang="en-US" smtClean="0"/>
              <a:t>2021-03-08</a:t>
            </a:fld>
            <a:endParaRPr lang="ko-KR" altLang="en-US"/>
          </a:p>
        </p:txBody>
      </p:sp>
      <p:sp>
        <p:nvSpPr>
          <p:cNvPr id="5" name="바닥글 개체 틀 4">
            <a:extLst>
              <a:ext uri="{FF2B5EF4-FFF2-40B4-BE49-F238E27FC236}">
                <a16:creationId xmlns:a16="http://schemas.microsoft.com/office/drawing/2014/main" id="{E33CA935-FA67-4CA0-AC1A-EFF2E0E49C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93552D7-EF3E-4562-BEBF-AF5C4C8527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7FD5EF-50CE-4C61-BB68-217267751443}" type="slidenum">
              <a:rPr lang="ko-KR" altLang="en-US" smtClean="0"/>
              <a:t>‹#›</a:t>
            </a:fld>
            <a:endParaRPr lang="ko-KR" altLang="en-US"/>
          </a:p>
        </p:txBody>
      </p:sp>
    </p:spTree>
    <p:extLst>
      <p:ext uri="{BB962C8B-B14F-4D97-AF65-F5344CB8AC3E}">
        <p14:creationId xmlns:p14="http://schemas.microsoft.com/office/powerpoint/2010/main" val="513583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77D196-A656-46A9-90FD-F190B85331B8}"/>
              </a:ext>
            </a:extLst>
          </p:cNvPr>
          <p:cNvSpPr>
            <a:spLocks noGrp="1"/>
          </p:cNvSpPr>
          <p:nvPr>
            <p:ph type="ctrTitle"/>
          </p:nvPr>
        </p:nvSpPr>
        <p:spPr/>
        <p:txBody>
          <a:bodyPr>
            <a:normAutofit/>
          </a:bodyPr>
          <a:lstStyle/>
          <a:p>
            <a:r>
              <a:rPr lang="en-US" altLang="ko-KR" sz="4800" dirty="0">
                <a:latin typeface="Arial" panose="020B0604020202020204" pitchFamily="34" charset="0"/>
                <a:cs typeface="Arial" panose="020B0604020202020204" pitchFamily="34" charset="0"/>
              </a:rPr>
              <a:t>Verification of in-ear EEG</a:t>
            </a:r>
            <a:endParaRPr lang="ko-KR" altLang="en-US" sz="4800" dirty="0">
              <a:latin typeface="Arial" panose="020B0604020202020204" pitchFamily="34" charset="0"/>
              <a:cs typeface="Arial" panose="020B0604020202020204" pitchFamily="34" charset="0"/>
            </a:endParaRPr>
          </a:p>
        </p:txBody>
      </p:sp>
      <p:sp>
        <p:nvSpPr>
          <p:cNvPr id="3" name="부제목 2">
            <a:extLst>
              <a:ext uri="{FF2B5EF4-FFF2-40B4-BE49-F238E27FC236}">
                <a16:creationId xmlns:a16="http://schemas.microsoft.com/office/drawing/2014/main" id="{2580AEC0-6B9E-4BF3-B316-93455DD130EB}"/>
              </a:ext>
            </a:extLst>
          </p:cNvPr>
          <p:cNvSpPr>
            <a:spLocks noGrp="1"/>
          </p:cNvSpPr>
          <p:nvPr>
            <p:ph type="subTitle" idx="1"/>
          </p:nvPr>
        </p:nvSpPr>
        <p:spPr/>
        <p:txBody>
          <a:bodyPr/>
          <a:lstStyle/>
          <a:p>
            <a:r>
              <a:rPr lang="en-US" altLang="ko-KR" dirty="0"/>
              <a:t>20160329 </a:t>
            </a:r>
            <a:r>
              <a:rPr lang="ko-KR" altLang="en-US" dirty="0"/>
              <a:t>신동호</a:t>
            </a:r>
          </a:p>
        </p:txBody>
      </p:sp>
    </p:spTree>
    <p:extLst>
      <p:ext uri="{BB962C8B-B14F-4D97-AF65-F5344CB8AC3E}">
        <p14:creationId xmlns:p14="http://schemas.microsoft.com/office/powerpoint/2010/main" val="3345633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031A265-DA39-4097-8304-A5B2AF341989}"/>
              </a:ext>
            </a:extLst>
          </p:cNvPr>
          <p:cNvSpPr>
            <a:spLocks noGrp="1"/>
          </p:cNvSpPr>
          <p:nvPr>
            <p:ph idx="1"/>
          </p:nvPr>
        </p:nvSpPr>
        <p:spPr/>
        <p:txBody>
          <a:bodyPr/>
          <a:lstStyle/>
          <a:p>
            <a:r>
              <a:rPr lang="ko-KR" altLang="ko-KR" sz="2400" dirty="0">
                <a:latin typeface="Arial" panose="020B0604020202020204" pitchFamily="34" charset="0"/>
                <a:cs typeface="Arial" panose="020B0604020202020204" pitchFamily="34" charset="0"/>
              </a:rPr>
              <a:t>α</a:t>
            </a:r>
            <a:r>
              <a:rPr lang="en-US" altLang="ko-KR" sz="2400" dirty="0">
                <a:latin typeface="Arial" panose="020B0604020202020204" pitchFamily="34" charset="0"/>
                <a:cs typeface="Arial" panose="020B0604020202020204" pitchFamily="34" charset="0"/>
              </a:rPr>
              <a:t>-attenuation paradigm 	</a:t>
            </a:r>
          </a:p>
          <a:p>
            <a:pPr lvl="1"/>
            <a:r>
              <a:rPr lang="en-US" altLang="ko-KR" sz="2000" dirty="0">
                <a:latin typeface="Arial" panose="020B0604020202020204" pitchFamily="34" charset="0"/>
                <a:cs typeface="Arial" panose="020B0604020202020204" pitchFamily="34" charset="0"/>
              </a:rPr>
              <a:t>Rest with closed eyes</a:t>
            </a:r>
          </a:p>
          <a:p>
            <a:pPr lvl="1"/>
            <a:r>
              <a:rPr lang="en-US" altLang="ko-KR" sz="2000" dirty="0">
                <a:latin typeface="Arial" panose="020B0604020202020204" pitchFamily="34" charset="0"/>
                <a:cs typeface="Arial" panose="020B0604020202020204" pitchFamily="34" charset="0"/>
              </a:rPr>
              <a:t>Simple arithmetic in the head with open eyes</a:t>
            </a:r>
          </a:p>
          <a:p>
            <a:pPr lvl="2"/>
            <a:r>
              <a:rPr lang="en-US" altLang="ko-KR" dirty="0">
                <a:latin typeface="Arial" panose="020B0604020202020204" pitchFamily="34" charset="0"/>
                <a:cs typeface="Arial" panose="020B0604020202020204" pitchFamily="34" charset="0"/>
              </a:rPr>
              <a:t>10</a:t>
            </a:r>
            <a:r>
              <a:rPr lang="ko-KR" altLang="en-US" dirty="0">
                <a:latin typeface="Arial" panose="020B0604020202020204" pitchFamily="34" charset="0"/>
                <a:cs typeface="Arial" panose="020B0604020202020204" pitchFamily="34" charset="0"/>
              </a:rPr>
              <a:t>초마다 바뀌는 </a:t>
            </a:r>
            <a:r>
              <a:rPr lang="en-US" altLang="ko-KR" dirty="0">
                <a:latin typeface="Arial" panose="020B0604020202020204" pitchFamily="34" charset="0"/>
                <a:cs typeface="Arial" panose="020B0604020202020204" pitchFamily="34" charset="0"/>
              </a:rPr>
              <a:t>50-100 </a:t>
            </a:r>
            <a:r>
              <a:rPr lang="ko-KR" altLang="en-US" dirty="0">
                <a:latin typeface="Arial" panose="020B0604020202020204" pitchFamily="34" charset="0"/>
                <a:cs typeface="Arial" panose="020B0604020202020204" pitchFamily="34" charset="0"/>
              </a:rPr>
              <a:t>사이의 수에서 </a:t>
            </a:r>
            <a:r>
              <a:rPr lang="en-US" altLang="ko-KR" dirty="0">
                <a:latin typeface="Arial" panose="020B0604020202020204" pitchFamily="34" charset="0"/>
                <a:cs typeface="Arial" panose="020B0604020202020204" pitchFamily="34" charset="0"/>
              </a:rPr>
              <a:t>7</a:t>
            </a:r>
            <a:r>
              <a:rPr lang="ko-KR" altLang="en-US" dirty="0">
                <a:latin typeface="Arial" panose="020B0604020202020204" pitchFamily="34" charset="0"/>
                <a:cs typeface="Arial" panose="020B0604020202020204" pitchFamily="34" charset="0"/>
              </a:rPr>
              <a:t>을 뺌</a:t>
            </a:r>
            <a:endParaRPr lang="en-US" altLang="ko-KR" dirty="0">
              <a:latin typeface="Arial" panose="020B0604020202020204" pitchFamily="34" charset="0"/>
              <a:cs typeface="Arial" panose="020B0604020202020204" pitchFamily="34" charset="0"/>
            </a:endParaRPr>
          </a:p>
          <a:p>
            <a:pPr lvl="1"/>
            <a:r>
              <a:rPr lang="en-US" altLang="ko-KR" sz="2000" dirty="0">
                <a:latin typeface="Arial" panose="020B0604020202020204" pitchFamily="34" charset="0"/>
                <a:cs typeface="Arial" panose="020B0604020202020204" pitchFamily="34" charset="0"/>
              </a:rPr>
              <a:t>1min interval</a:t>
            </a:r>
          </a:p>
          <a:p>
            <a:endParaRPr lang="en-US" altLang="ko-KR" sz="2400" dirty="0">
              <a:latin typeface="Arial" panose="020B0604020202020204" pitchFamily="34" charset="0"/>
              <a:cs typeface="Arial" panose="020B0604020202020204" pitchFamily="34" charset="0"/>
            </a:endParaRPr>
          </a:p>
          <a:p>
            <a:r>
              <a:rPr lang="en-US" altLang="ko-KR" sz="2400" dirty="0">
                <a:latin typeface="Arial" panose="020B0604020202020204" pitchFamily="34" charset="0"/>
                <a:cs typeface="Arial" panose="020B0604020202020204" pitchFamily="34" charset="0"/>
              </a:rPr>
              <a:t>Alpha</a:t>
            </a:r>
            <a:r>
              <a:rPr lang="ko-KR" altLang="en-US" sz="2400" dirty="0">
                <a:latin typeface="Arial" panose="020B0604020202020204" pitchFamily="34" charset="0"/>
                <a:cs typeface="Arial" panose="020B0604020202020204" pitchFamily="34" charset="0"/>
              </a:rPr>
              <a:t> </a:t>
            </a:r>
            <a:r>
              <a:rPr lang="en-US" altLang="ko-KR" sz="2400" dirty="0">
                <a:latin typeface="Arial" panose="020B0604020202020204" pitchFamily="34" charset="0"/>
                <a:cs typeface="Arial" panose="020B0604020202020204" pitchFamily="34" charset="0"/>
              </a:rPr>
              <a:t>wave</a:t>
            </a:r>
            <a:r>
              <a:rPr lang="ko-KR" altLang="en-US" sz="2400" dirty="0">
                <a:latin typeface="Arial" panose="020B0604020202020204" pitchFamily="34" charset="0"/>
                <a:cs typeface="Arial" panose="020B0604020202020204" pitchFamily="34" charset="0"/>
              </a:rPr>
              <a:t> </a:t>
            </a:r>
            <a:r>
              <a:rPr lang="en-US" altLang="ko-KR" sz="2400" dirty="0">
                <a:latin typeface="Arial" panose="020B0604020202020204" pitchFamily="34" charset="0"/>
                <a:cs typeface="Arial" panose="020B0604020202020204" pitchFamily="34" charset="0"/>
              </a:rPr>
              <a:t>detection</a:t>
            </a:r>
          </a:p>
          <a:p>
            <a:pPr lvl="1"/>
            <a:r>
              <a:rPr lang="en-US" altLang="ko-KR" sz="2000" dirty="0">
                <a:latin typeface="Arial" panose="020B0604020202020204" pitchFamily="34" charset="0"/>
                <a:cs typeface="Arial" panose="020B0604020202020204" pitchFamily="34" charset="0"/>
              </a:rPr>
              <a:t>Only close and open eyes with 10s</a:t>
            </a:r>
          </a:p>
          <a:p>
            <a:pPr marL="457200" lvl="1" indent="0">
              <a:buNone/>
            </a:pPr>
            <a:endParaRPr lang="en-US" altLang="ko-KR" dirty="0">
              <a:latin typeface="Arial" panose="020B0604020202020204" pitchFamily="34" charset="0"/>
              <a:cs typeface="Arial" panose="020B0604020202020204" pitchFamily="34" charset="0"/>
            </a:endParaRPr>
          </a:p>
        </p:txBody>
      </p:sp>
      <p:sp>
        <p:nvSpPr>
          <p:cNvPr id="4" name="직사각형 3">
            <a:extLst>
              <a:ext uri="{FF2B5EF4-FFF2-40B4-BE49-F238E27FC236}">
                <a16:creationId xmlns:a16="http://schemas.microsoft.com/office/drawing/2014/main" id="{7216B166-719E-4921-A96B-B89F8EE3AC42}"/>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a:latin typeface="Arial" panose="020B0604020202020204" pitchFamily="34" charset="0"/>
                <a:cs typeface="Arial" panose="020B0604020202020204" pitchFamily="34" charset="0"/>
              </a:rPr>
              <a:t>	EEG Measurements (Method)</a:t>
            </a:r>
            <a:endParaRPr lang="ko-KR" altLang="en-US" sz="2800" dirty="0"/>
          </a:p>
        </p:txBody>
      </p:sp>
      <p:grpSp>
        <p:nvGrpSpPr>
          <p:cNvPr id="5" name="그룹 4">
            <a:extLst>
              <a:ext uri="{FF2B5EF4-FFF2-40B4-BE49-F238E27FC236}">
                <a16:creationId xmlns:a16="http://schemas.microsoft.com/office/drawing/2014/main" id="{618CEB0E-8BCD-4C48-BE8E-4E0E07B8382D}"/>
              </a:ext>
            </a:extLst>
          </p:cNvPr>
          <p:cNvGrpSpPr/>
          <p:nvPr/>
        </p:nvGrpSpPr>
        <p:grpSpPr>
          <a:xfrm>
            <a:off x="939211" y="1825625"/>
            <a:ext cx="90000" cy="411814"/>
            <a:chOff x="587375" y="958850"/>
            <a:chExt cx="90000" cy="411814"/>
          </a:xfrm>
        </p:grpSpPr>
        <p:sp>
          <p:nvSpPr>
            <p:cNvPr id="6" name="직사각형 5">
              <a:extLst>
                <a:ext uri="{FF2B5EF4-FFF2-40B4-BE49-F238E27FC236}">
                  <a16:creationId xmlns:a16="http://schemas.microsoft.com/office/drawing/2014/main" id="{4C09C995-6AF3-43C9-9462-4315F928341C}"/>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180B497B-6E83-4936-9507-C424BDCE66C6}"/>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 name="그룹 7">
            <a:extLst>
              <a:ext uri="{FF2B5EF4-FFF2-40B4-BE49-F238E27FC236}">
                <a16:creationId xmlns:a16="http://schemas.microsoft.com/office/drawing/2014/main" id="{954E8E5C-3EB0-4D49-857C-45942517B833}"/>
              </a:ext>
            </a:extLst>
          </p:cNvPr>
          <p:cNvGrpSpPr/>
          <p:nvPr/>
        </p:nvGrpSpPr>
        <p:grpSpPr>
          <a:xfrm>
            <a:off x="939211" y="4001294"/>
            <a:ext cx="90000" cy="411814"/>
            <a:chOff x="587375" y="958850"/>
            <a:chExt cx="90000" cy="411814"/>
          </a:xfrm>
        </p:grpSpPr>
        <p:sp>
          <p:nvSpPr>
            <p:cNvPr id="9" name="직사각형 8">
              <a:extLst>
                <a:ext uri="{FF2B5EF4-FFF2-40B4-BE49-F238E27FC236}">
                  <a16:creationId xmlns:a16="http://schemas.microsoft.com/office/drawing/2014/main" id="{AC813FFC-30D4-4CC3-B872-050BAD3DB836}"/>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B788D8DE-DC06-4A24-A970-E5C14D98DFCC}"/>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135328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031A265-DA39-4097-8304-A5B2AF341989}"/>
              </a:ext>
            </a:extLst>
          </p:cNvPr>
          <p:cNvSpPr>
            <a:spLocks noGrp="1"/>
          </p:cNvSpPr>
          <p:nvPr>
            <p:ph idx="1"/>
          </p:nvPr>
        </p:nvSpPr>
        <p:spPr/>
        <p:txBody>
          <a:bodyPr/>
          <a:lstStyle/>
          <a:p>
            <a:r>
              <a:rPr lang="en-US" altLang="ko-KR" sz="2400" dirty="0">
                <a:latin typeface="Arial" panose="020B0604020202020204" pitchFamily="34" charset="0"/>
                <a:cs typeface="Arial" panose="020B0604020202020204" pitchFamily="34" charset="0"/>
              </a:rPr>
              <a:t>Channels which did not have a clear 40Hz peak in the ASSR</a:t>
            </a:r>
          </a:p>
          <a:p>
            <a:pPr lvl="1"/>
            <a:r>
              <a:rPr lang="en-US" altLang="ko-KR" sz="2000" dirty="0">
                <a:latin typeface="Arial" panose="020B0604020202020204" pitchFamily="34" charset="0"/>
                <a:cs typeface="Arial" panose="020B0604020202020204" pitchFamily="34" charset="0"/>
              </a:rPr>
              <a:t>“clear” – 9dB amplitude-difference relative to noise floor</a:t>
            </a:r>
          </a:p>
          <a:p>
            <a:r>
              <a:rPr lang="en-US" altLang="ko-KR" sz="2400" dirty="0">
                <a:latin typeface="Arial" panose="020B0604020202020204" pitchFamily="34" charset="0"/>
                <a:cs typeface="Arial" panose="020B0604020202020204" pitchFamily="34" charset="0"/>
              </a:rPr>
              <a:t>Channels which did not have a similar shapes in the mismatch response</a:t>
            </a:r>
          </a:p>
          <a:p>
            <a:pPr lvl="1"/>
            <a:r>
              <a:rPr lang="en-US" altLang="ko-KR" sz="2000" dirty="0" err="1">
                <a:latin typeface="Arial" panose="020B0604020202020204" pitchFamily="34" charset="0"/>
                <a:cs typeface="Arial" panose="020B0604020202020204" pitchFamily="34" charset="0"/>
              </a:rPr>
              <a:t>Cz</a:t>
            </a:r>
            <a:r>
              <a:rPr lang="en-US" altLang="ko-KR" sz="2000" dirty="0">
                <a:latin typeface="Arial" panose="020B0604020202020204" pitchFamily="34" charset="0"/>
                <a:cs typeface="Arial" panose="020B0604020202020204" pitchFamily="34" charset="0"/>
              </a:rPr>
              <a:t>-referenced mismatch responses in ear electrodes </a:t>
            </a:r>
          </a:p>
          <a:p>
            <a:pPr lvl="1"/>
            <a:r>
              <a:rPr lang="en-US" altLang="ko-KR" sz="2000" dirty="0" err="1">
                <a:latin typeface="Arial" panose="020B0604020202020204" pitchFamily="34" charset="0"/>
                <a:cs typeface="Arial" panose="020B0604020202020204" pitchFamily="34" charset="0"/>
              </a:rPr>
              <a:t>Cz</a:t>
            </a:r>
            <a:r>
              <a:rPr lang="en-US" altLang="ko-KR" sz="2000" dirty="0">
                <a:latin typeface="Arial" panose="020B0604020202020204" pitchFamily="34" charset="0"/>
                <a:cs typeface="Arial" panose="020B0604020202020204" pitchFamily="34" charset="0"/>
              </a:rPr>
              <a:t>-referenced TP9 and TP10 (Auditory signal)</a:t>
            </a:r>
          </a:p>
          <a:p>
            <a:pPr marL="457200" lvl="1" indent="0">
              <a:buNone/>
            </a:pPr>
            <a:endParaRPr lang="en-US" altLang="ko-KR" sz="2000" dirty="0">
              <a:latin typeface="Arial" panose="020B0604020202020204" pitchFamily="34" charset="0"/>
              <a:cs typeface="Arial" panose="020B0604020202020204" pitchFamily="34" charset="0"/>
            </a:endParaRPr>
          </a:p>
          <a:p>
            <a:r>
              <a:rPr lang="en-US" altLang="ko-KR" sz="2400" dirty="0">
                <a:latin typeface="Arial" panose="020B0604020202020204" pitchFamily="34" charset="0"/>
                <a:cs typeface="Arial" panose="020B0604020202020204" pitchFamily="34" charset="0"/>
              </a:rPr>
              <a:t>Single-electrode reference</a:t>
            </a:r>
          </a:p>
          <a:p>
            <a:pPr lvl="1"/>
            <a:r>
              <a:rPr lang="en-US" altLang="ko-KR" sz="2000" dirty="0">
                <a:latin typeface="Arial" panose="020B0604020202020204" pitchFamily="34" charset="0"/>
                <a:cs typeface="Arial" panose="020B0604020202020204" pitchFamily="34" charset="0"/>
              </a:rPr>
              <a:t>Average </a:t>
            </a:r>
            <a:r>
              <a:rPr lang="ko-KR" altLang="en-US" sz="2000" dirty="0">
                <a:latin typeface="Arial" panose="020B0604020202020204" pitchFamily="34" charset="0"/>
                <a:cs typeface="Arial" panose="020B0604020202020204" pitchFamily="34" charset="0"/>
              </a:rPr>
              <a:t>사용시 </a:t>
            </a:r>
            <a:r>
              <a:rPr lang="en-US" altLang="ko-KR" sz="2000" dirty="0">
                <a:latin typeface="Arial" panose="020B0604020202020204" pitchFamily="34" charset="0"/>
                <a:cs typeface="Arial" panose="020B0604020202020204" pitchFamily="34" charset="0"/>
              </a:rPr>
              <a:t>electrode rejection </a:t>
            </a:r>
            <a:r>
              <a:rPr lang="ko-KR" altLang="en-US" sz="2000" dirty="0">
                <a:latin typeface="Arial" panose="020B0604020202020204" pitchFamily="34" charset="0"/>
                <a:cs typeface="Arial" panose="020B0604020202020204" pitchFamily="34" charset="0"/>
              </a:rPr>
              <a:t>개수 차에 의한 </a:t>
            </a:r>
            <a:r>
              <a:rPr lang="en-US" altLang="ko-KR" sz="2000" dirty="0">
                <a:latin typeface="Arial" panose="020B0604020202020204" pitchFamily="34" charset="0"/>
                <a:cs typeface="Arial" panose="020B0604020202020204" pitchFamily="34" charset="0"/>
              </a:rPr>
              <a:t>weight </a:t>
            </a:r>
            <a:r>
              <a:rPr lang="ko-KR" altLang="en-US" sz="2000" dirty="0">
                <a:latin typeface="Arial" panose="020B0604020202020204" pitchFamily="34" charset="0"/>
                <a:cs typeface="Arial" panose="020B0604020202020204" pitchFamily="34" charset="0"/>
              </a:rPr>
              <a:t>변동</a:t>
            </a:r>
            <a:endParaRPr lang="en-US" altLang="ko-KR" sz="2000" dirty="0">
              <a:latin typeface="Arial" panose="020B0604020202020204" pitchFamily="34" charset="0"/>
              <a:cs typeface="Arial" panose="020B0604020202020204" pitchFamily="34" charset="0"/>
            </a:endParaRPr>
          </a:p>
          <a:p>
            <a:pPr marL="457200" lvl="1" indent="0">
              <a:buNone/>
            </a:pPr>
            <a:endParaRPr lang="en-US" altLang="ko-KR" dirty="0">
              <a:latin typeface="Arial" panose="020B0604020202020204" pitchFamily="34" charset="0"/>
              <a:cs typeface="Arial" panose="020B0604020202020204" pitchFamily="34" charset="0"/>
            </a:endParaRPr>
          </a:p>
        </p:txBody>
      </p:sp>
      <p:sp>
        <p:nvSpPr>
          <p:cNvPr id="4" name="직사각형 3">
            <a:extLst>
              <a:ext uri="{FF2B5EF4-FFF2-40B4-BE49-F238E27FC236}">
                <a16:creationId xmlns:a16="http://schemas.microsoft.com/office/drawing/2014/main" id="{7216B166-719E-4921-A96B-B89F8EE3AC42}"/>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Data Preprocessing (Electrode Rejection)</a:t>
            </a:r>
            <a:endParaRPr lang="ko-KR" altLang="en-US" sz="2800" dirty="0"/>
          </a:p>
        </p:txBody>
      </p:sp>
      <p:grpSp>
        <p:nvGrpSpPr>
          <p:cNvPr id="5" name="그룹 4">
            <a:extLst>
              <a:ext uri="{FF2B5EF4-FFF2-40B4-BE49-F238E27FC236}">
                <a16:creationId xmlns:a16="http://schemas.microsoft.com/office/drawing/2014/main" id="{618CEB0E-8BCD-4C48-BE8E-4E0E07B8382D}"/>
              </a:ext>
            </a:extLst>
          </p:cNvPr>
          <p:cNvGrpSpPr/>
          <p:nvPr/>
        </p:nvGrpSpPr>
        <p:grpSpPr>
          <a:xfrm>
            <a:off x="939211" y="1825625"/>
            <a:ext cx="90000" cy="411814"/>
            <a:chOff x="587375" y="958850"/>
            <a:chExt cx="90000" cy="411814"/>
          </a:xfrm>
        </p:grpSpPr>
        <p:sp>
          <p:nvSpPr>
            <p:cNvPr id="6" name="직사각형 5">
              <a:extLst>
                <a:ext uri="{FF2B5EF4-FFF2-40B4-BE49-F238E27FC236}">
                  <a16:creationId xmlns:a16="http://schemas.microsoft.com/office/drawing/2014/main" id="{4C09C995-6AF3-43C9-9462-4315F928341C}"/>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180B497B-6E83-4936-9507-C424BDCE66C6}"/>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 name="그룹 7">
            <a:extLst>
              <a:ext uri="{FF2B5EF4-FFF2-40B4-BE49-F238E27FC236}">
                <a16:creationId xmlns:a16="http://schemas.microsoft.com/office/drawing/2014/main" id="{2C63BCEA-E609-4971-8A0C-EA911264F54A}"/>
              </a:ext>
            </a:extLst>
          </p:cNvPr>
          <p:cNvGrpSpPr/>
          <p:nvPr/>
        </p:nvGrpSpPr>
        <p:grpSpPr>
          <a:xfrm>
            <a:off x="939211" y="2587499"/>
            <a:ext cx="90000" cy="411814"/>
            <a:chOff x="587375" y="958850"/>
            <a:chExt cx="90000" cy="411814"/>
          </a:xfrm>
        </p:grpSpPr>
        <p:sp>
          <p:nvSpPr>
            <p:cNvPr id="9" name="직사각형 8">
              <a:extLst>
                <a:ext uri="{FF2B5EF4-FFF2-40B4-BE49-F238E27FC236}">
                  <a16:creationId xmlns:a16="http://schemas.microsoft.com/office/drawing/2014/main" id="{B05972F8-52A2-43CC-8C94-2EEC5E29651C}"/>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BC4C1F41-0317-49CD-A1B0-F0C80BB4EB06}"/>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 name="그룹 10">
            <a:extLst>
              <a:ext uri="{FF2B5EF4-FFF2-40B4-BE49-F238E27FC236}">
                <a16:creationId xmlns:a16="http://schemas.microsoft.com/office/drawing/2014/main" id="{26DE2217-2A23-49C8-9E0B-76EC47D91E50}"/>
              </a:ext>
            </a:extLst>
          </p:cNvPr>
          <p:cNvGrpSpPr/>
          <p:nvPr/>
        </p:nvGrpSpPr>
        <p:grpSpPr>
          <a:xfrm>
            <a:off x="939211" y="4176324"/>
            <a:ext cx="90000" cy="411814"/>
            <a:chOff x="587375" y="958850"/>
            <a:chExt cx="90000" cy="411814"/>
          </a:xfrm>
        </p:grpSpPr>
        <p:sp>
          <p:nvSpPr>
            <p:cNvPr id="12" name="직사각형 11">
              <a:extLst>
                <a:ext uri="{FF2B5EF4-FFF2-40B4-BE49-F238E27FC236}">
                  <a16:creationId xmlns:a16="http://schemas.microsoft.com/office/drawing/2014/main" id="{676366FE-C161-4939-AD28-D594C6FB5A61}"/>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2C06E2FF-C468-449F-B0C2-C6378A466F9F}"/>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207578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031A265-DA39-4097-8304-A5B2AF341989}"/>
              </a:ext>
            </a:extLst>
          </p:cNvPr>
          <p:cNvSpPr>
            <a:spLocks noGrp="1"/>
          </p:cNvSpPr>
          <p:nvPr>
            <p:ph idx="1"/>
          </p:nvPr>
        </p:nvSpPr>
        <p:spPr/>
        <p:txBody>
          <a:bodyPr/>
          <a:lstStyle/>
          <a:p>
            <a:r>
              <a:rPr lang="en-US" altLang="ko-KR" sz="2400" dirty="0">
                <a:latin typeface="Arial" panose="020B0604020202020204" pitchFamily="34" charset="0"/>
                <a:cs typeface="Arial" panose="020B0604020202020204" pitchFamily="34" charset="0"/>
              </a:rPr>
              <a:t>N100 AEP 	</a:t>
            </a:r>
          </a:p>
          <a:p>
            <a:pPr lvl="1"/>
            <a:r>
              <a:rPr lang="en-US" altLang="ko-KR" sz="2000" dirty="0">
                <a:latin typeface="Arial" panose="020B0604020202020204" pitchFamily="34" charset="0"/>
                <a:cs typeface="Arial" panose="020B0604020202020204" pitchFamily="34" charset="0"/>
              </a:rPr>
              <a:t>Dominant negative peak of an EEG after one shot of auditory stimulation</a:t>
            </a:r>
          </a:p>
          <a:p>
            <a:pPr lvl="1"/>
            <a:r>
              <a:rPr lang="en-US" altLang="ko-KR" sz="2000" dirty="0">
                <a:latin typeface="Arial" panose="020B0604020202020204" pitchFamily="34" charset="0"/>
                <a:cs typeface="Arial" panose="020B0604020202020204" pitchFamily="34" charset="0"/>
              </a:rPr>
              <a:t>1kHz 500ms 90dB repeated 100 times for 3 mins</a:t>
            </a:r>
          </a:p>
          <a:p>
            <a:pPr lvl="1"/>
            <a:r>
              <a:rPr lang="en-US" altLang="ko-KR" sz="2000" dirty="0">
                <a:latin typeface="Arial" panose="020B0604020202020204" pitchFamily="34" charset="0"/>
                <a:cs typeface="Arial" panose="020B0604020202020204" pitchFamily="34" charset="0"/>
              </a:rPr>
              <a:t>Random intervals 1-1.5s</a:t>
            </a:r>
          </a:p>
          <a:p>
            <a:pPr lvl="2"/>
            <a:r>
              <a:rPr lang="en-US" altLang="ko-KR" sz="1600" dirty="0">
                <a:latin typeface="Arial" panose="020B0604020202020204" pitchFamily="34" charset="0"/>
                <a:cs typeface="Arial" panose="020B0604020202020204" pitchFamily="34" charset="0"/>
              </a:rPr>
              <a:t>Prevent adaptation</a:t>
            </a:r>
          </a:p>
          <a:p>
            <a:pPr lvl="1"/>
            <a:r>
              <a:rPr lang="en-US" altLang="ko-KR" sz="2000" dirty="0">
                <a:latin typeface="Arial" panose="020B0604020202020204" pitchFamily="34" charset="0"/>
                <a:cs typeface="Arial" panose="020B0604020202020204" pitchFamily="34" charset="0"/>
              </a:rPr>
              <a:t>Band-pass filtered 2-20Hz by 3</a:t>
            </a:r>
            <a:r>
              <a:rPr lang="en-US" altLang="ko-KR" sz="2000" baseline="30000" dirty="0">
                <a:latin typeface="Arial" panose="020B0604020202020204" pitchFamily="34" charset="0"/>
                <a:cs typeface="Arial" panose="020B0604020202020204" pitchFamily="34" charset="0"/>
              </a:rPr>
              <a:t>rd</a:t>
            </a:r>
            <a:r>
              <a:rPr lang="en-US" altLang="ko-KR" sz="2000" dirty="0">
                <a:latin typeface="Arial" panose="020B0604020202020204" pitchFamily="34" charset="0"/>
                <a:cs typeface="Arial" panose="020B0604020202020204" pitchFamily="34" charset="0"/>
              </a:rPr>
              <a:t>-order Butterworth filter</a:t>
            </a:r>
          </a:p>
          <a:p>
            <a:pPr marL="457200" lvl="1" indent="0">
              <a:buNone/>
            </a:pPr>
            <a:endParaRPr lang="en-US" altLang="ko-KR" dirty="0">
              <a:latin typeface="Arial" panose="020B0604020202020204" pitchFamily="34" charset="0"/>
              <a:cs typeface="Arial" panose="020B0604020202020204" pitchFamily="34" charset="0"/>
            </a:endParaRPr>
          </a:p>
        </p:txBody>
      </p:sp>
      <p:sp>
        <p:nvSpPr>
          <p:cNvPr id="4" name="직사각형 3">
            <a:extLst>
              <a:ext uri="{FF2B5EF4-FFF2-40B4-BE49-F238E27FC236}">
                <a16:creationId xmlns:a16="http://schemas.microsoft.com/office/drawing/2014/main" id="{7216B166-719E-4921-A96B-B89F8EE3AC42}"/>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EEG Measurements (Method)</a:t>
            </a:r>
            <a:endParaRPr lang="ko-KR" altLang="en-US" sz="2800" dirty="0"/>
          </a:p>
        </p:txBody>
      </p:sp>
      <p:grpSp>
        <p:nvGrpSpPr>
          <p:cNvPr id="5" name="그룹 4">
            <a:extLst>
              <a:ext uri="{FF2B5EF4-FFF2-40B4-BE49-F238E27FC236}">
                <a16:creationId xmlns:a16="http://schemas.microsoft.com/office/drawing/2014/main" id="{618CEB0E-8BCD-4C48-BE8E-4E0E07B8382D}"/>
              </a:ext>
            </a:extLst>
          </p:cNvPr>
          <p:cNvGrpSpPr/>
          <p:nvPr/>
        </p:nvGrpSpPr>
        <p:grpSpPr>
          <a:xfrm>
            <a:off x="939211" y="1825625"/>
            <a:ext cx="90000" cy="411814"/>
            <a:chOff x="587375" y="958850"/>
            <a:chExt cx="90000" cy="411814"/>
          </a:xfrm>
        </p:grpSpPr>
        <p:sp>
          <p:nvSpPr>
            <p:cNvPr id="6" name="직사각형 5">
              <a:extLst>
                <a:ext uri="{FF2B5EF4-FFF2-40B4-BE49-F238E27FC236}">
                  <a16:creationId xmlns:a16="http://schemas.microsoft.com/office/drawing/2014/main" id="{4C09C995-6AF3-43C9-9462-4315F928341C}"/>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180B497B-6E83-4936-9507-C424BDCE66C6}"/>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162766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031A265-DA39-4097-8304-A5B2AF341989}"/>
              </a:ext>
            </a:extLst>
          </p:cNvPr>
          <p:cNvSpPr>
            <a:spLocks noGrp="1"/>
          </p:cNvSpPr>
          <p:nvPr>
            <p:ph idx="1"/>
          </p:nvPr>
        </p:nvSpPr>
        <p:spPr/>
        <p:txBody>
          <a:bodyPr/>
          <a:lstStyle/>
          <a:p>
            <a:r>
              <a:rPr lang="en-US" altLang="ko-KR" sz="2400" dirty="0">
                <a:latin typeface="Arial" panose="020B0604020202020204" pitchFamily="34" charset="0"/>
                <a:cs typeface="Arial" panose="020B0604020202020204" pitchFamily="34" charset="0"/>
              </a:rPr>
              <a:t>SSVEP	</a:t>
            </a:r>
          </a:p>
          <a:p>
            <a:pPr lvl="1"/>
            <a:r>
              <a:rPr lang="en-US" altLang="ko-KR" sz="2000" dirty="0">
                <a:latin typeface="Arial" panose="020B0604020202020204" pitchFamily="34" charset="0"/>
                <a:cs typeface="Arial" panose="020B0604020202020204" pitchFamily="34" charset="0"/>
              </a:rPr>
              <a:t>Flashes of LED (~75Hz)</a:t>
            </a:r>
          </a:p>
          <a:p>
            <a:pPr lvl="1"/>
            <a:r>
              <a:rPr lang="en-US" altLang="ko-KR" sz="2000" dirty="0">
                <a:latin typeface="Arial" panose="020B0604020202020204" pitchFamily="34" charset="0"/>
                <a:cs typeface="Arial" panose="020B0604020202020204" pitchFamily="34" charset="0"/>
              </a:rPr>
              <a:t>Most sensitive 10Hz</a:t>
            </a:r>
          </a:p>
          <a:p>
            <a:pPr lvl="1"/>
            <a:r>
              <a:rPr lang="en-US" altLang="ko-KR" sz="2000" dirty="0">
                <a:latin typeface="Arial" panose="020B0604020202020204" pitchFamily="34" charset="0"/>
                <a:cs typeface="Arial" panose="020B0604020202020204" pitchFamily="34" charset="0"/>
              </a:rPr>
              <a:t>14Hz, 50% duty cycle</a:t>
            </a:r>
          </a:p>
          <a:p>
            <a:pPr lvl="1"/>
            <a:r>
              <a:rPr lang="en-US" altLang="ko-KR" sz="2000" dirty="0">
                <a:latin typeface="Arial" panose="020B0604020202020204" pitchFamily="34" charset="0"/>
                <a:cs typeface="Arial" panose="020B0604020202020204" pitchFamily="34" charset="0"/>
              </a:rPr>
              <a:t>30s stimulation, 10s interval</a:t>
            </a:r>
          </a:p>
          <a:p>
            <a:pPr lvl="1"/>
            <a:r>
              <a:rPr lang="en-US" altLang="ko-KR" sz="2000" dirty="0">
                <a:latin typeface="Arial" panose="020B0604020202020204" pitchFamily="34" charset="0"/>
                <a:cs typeface="Arial" panose="020B0604020202020204" pitchFamily="34" charset="0"/>
              </a:rPr>
              <a:t>Dark, silent room</a:t>
            </a:r>
          </a:p>
          <a:p>
            <a:pPr marL="457200" lvl="1" indent="0">
              <a:buNone/>
            </a:pPr>
            <a:endParaRPr lang="en-US" altLang="ko-KR" dirty="0">
              <a:latin typeface="Arial" panose="020B0604020202020204" pitchFamily="34" charset="0"/>
              <a:cs typeface="Arial" panose="020B0604020202020204" pitchFamily="34" charset="0"/>
            </a:endParaRPr>
          </a:p>
        </p:txBody>
      </p:sp>
      <p:sp>
        <p:nvSpPr>
          <p:cNvPr id="4" name="직사각형 3">
            <a:extLst>
              <a:ext uri="{FF2B5EF4-FFF2-40B4-BE49-F238E27FC236}">
                <a16:creationId xmlns:a16="http://schemas.microsoft.com/office/drawing/2014/main" id="{7216B166-719E-4921-A96B-B89F8EE3AC42}"/>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EEG Measurements (Method)</a:t>
            </a:r>
            <a:endParaRPr lang="ko-KR" altLang="en-US" sz="2800" dirty="0"/>
          </a:p>
        </p:txBody>
      </p:sp>
      <p:grpSp>
        <p:nvGrpSpPr>
          <p:cNvPr id="5" name="그룹 4">
            <a:extLst>
              <a:ext uri="{FF2B5EF4-FFF2-40B4-BE49-F238E27FC236}">
                <a16:creationId xmlns:a16="http://schemas.microsoft.com/office/drawing/2014/main" id="{618CEB0E-8BCD-4C48-BE8E-4E0E07B8382D}"/>
              </a:ext>
            </a:extLst>
          </p:cNvPr>
          <p:cNvGrpSpPr/>
          <p:nvPr/>
        </p:nvGrpSpPr>
        <p:grpSpPr>
          <a:xfrm>
            <a:off x="939211" y="1825625"/>
            <a:ext cx="90000" cy="411814"/>
            <a:chOff x="587375" y="958850"/>
            <a:chExt cx="90000" cy="411814"/>
          </a:xfrm>
        </p:grpSpPr>
        <p:sp>
          <p:nvSpPr>
            <p:cNvPr id="6" name="직사각형 5">
              <a:extLst>
                <a:ext uri="{FF2B5EF4-FFF2-40B4-BE49-F238E27FC236}">
                  <a16:creationId xmlns:a16="http://schemas.microsoft.com/office/drawing/2014/main" id="{4C09C995-6AF3-43C9-9462-4315F928341C}"/>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180B497B-6E83-4936-9507-C424BDCE66C6}"/>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4098" name="Picture 2" descr="SSVEP stimulation box and EEG recording The four LEDs are flickering... |  Download Scientific Diagram">
            <a:extLst>
              <a:ext uri="{FF2B5EF4-FFF2-40B4-BE49-F238E27FC236}">
                <a16:creationId xmlns:a16="http://schemas.microsoft.com/office/drawing/2014/main" id="{06242423-9C71-4594-B78C-AE4E31D58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3370" y="2750330"/>
            <a:ext cx="5550430" cy="2501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112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031A265-DA39-4097-8304-A5B2AF341989}"/>
              </a:ext>
            </a:extLst>
          </p:cNvPr>
          <p:cNvSpPr>
            <a:spLocks noGrp="1"/>
          </p:cNvSpPr>
          <p:nvPr>
            <p:ph idx="1"/>
          </p:nvPr>
        </p:nvSpPr>
        <p:spPr/>
        <p:txBody>
          <a:bodyPr/>
          <a:lstStyle/>
          <a:p>
            <a:r>
              <a:rPr lang="en-US" altLang="ko-KR" sz="2400" dirty="0">
                <a:latin typeface="Arial" panose="020B0604020202020204" pitchFamily="34" charset="0"/>
                <a:cs typeface="Arial" panose="020B0604020202020204" pitchFamily="34" charset="0"/>
              </a:rPr>
              <a:t>Transient Auditory Evoked Potential	</a:t>
            </a:r>
          </a:p>
          <a:p>
            <a:pPr lvl="1"/>
            <a:r>
              <a:rPr lang="en-US" altLang="ko-KR" sz="2000" dirty="0">
                <a:latin typeface="Arial" panose="020B0604020202020204" pitchFamily="34" charset="0"/>
                <a:cs typeface="Arial" panose="020B0604020202020204" pitchFamily="34" charset="0"/>
              </a:rPr>
              <a:t>P1-N1-P2 complex </a:t>
            </a:r>
          </a:p>
          <a:p>
            <a:pPr lvl="2"/>
            <a:r>
              <a:rPr lang="en-US" altLang="ko-KR" sz="1600" dirty="0">
                <a:latin typeface="Arial" panose="020B0604020202020204" pitchFamily="34" charset="0"/>
                <a:cs typeface="Arial" panose="020B0604020202020204" pitchFamily="34" charset="0"/>
              </a:rPr>
              <a:t>Auditory cortex</a:t>
            </a:r>
          </a:p>
          <a:p>
            <a:pPr lvl="1"/>
            <a:r>
              <a:rPr lang="en-US" altLang="ko-KR" sz="2000" dirty="0">
                <a:latin typeface="Arial" panose="020B0604020202020204" pitchFamily="34" charset="0"/>
                <a:cs typeface="Arial" panose="020B0604020202020204" pitchFamily="34" charset="0"/>
              </a:rPr>
              <a:t>1kHz sinusoid of duration 200ms</a:t>
            </a:r>
          </a:p>
          <a:p>
            <a:pPr lvl="2"/>
            <a:r>
              <a:rPr lang="en-US" altLang="ko-KR" sz="1600" dirty="0">
                <a:latin typeface="Arial" panose="020B0604020202020204" pitchFamily="34" charset="0"/>
                <a:cs typeface="Arial" panose="020B0604020202020204" pitchFamily="34" charset="0"/>
              </a:rPr>
              <a:t>Attack and release time of 10ms</a:t>
            </a:r>
          </a:p>
          <a:p>
            <a:pPr lvl="1"/>
            <a:r>
              <a:rPr lang="en-US" altLang="ko-KR" sz="2000" dirty="0">
                <a:latin typeface="Arial" panose="020B0604020202020204" pitchFamily="34" charset="0"/>
                <a:cs typeface="Arial" panose="020B0604020202020204" pitchFamily="34" charset="0"/>
              </a:rPr>
              <a:t>Random interstimulus interval 1.7-2.3s </a:t>
            </a:r>
          </a:p>
        </p:txBody>
      </p:sp>
      <p:sp>
        <p:nvSpPr>
          <p:cNvPr id="4" name="직사각형 3">
            <a:extLst>
              <a:ext uri="{FF2B5EF4-FFF2-40B4-BE49-F238E27FC236}">
                <a16:creationId xmlns:a16="http://schemas.microsoft.com/office/drawing/2014/main" id="{7216B166-719E-4921-A96B-B89F8EE3AC42}"/>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EEG Measurements (Method)</a:t>
            </a:r>
            <a:endParaRPr lang="ko-KR" altLang="en-US" sz="2800" dirty="0"/>
          </a:p>
        </p:txBody>
      </p:sp>
      <p:grpSp>
        <p:nvGrpSpPr>
          <p:cNvPr id="5" name="그룹 4">
            <a:extLst>
              <a:ext uri="{FF2B5EF4-FFF2-40B4-BE49-F238E27FC236}">
                <a16:creationId xmlns:a16="http://schemas.microsoft.com/office/drawing/2014/main" id="{618CEB0E-8BCD-4C48-BE8E-4E0E07B8382D}"/>
              </a:ext>
            </a:extLst>
          </p:cNvPr>
          <p:cNvGrpSpPr/>
          <p:nvPr/>
        </p:nvGrpSpPr>
        <p:grpSpPr>
          <a:xfrm>
            <a:off x="939211" y="1825625"/>
            <a:ext cx="90000" cy="411814"/>
            <a:chOff x="587375" y="958850"/>
            <a:chExt cx="90000" cy="411814"/>
          </a:xfrm>
        </p:grpSpPr>
        <p:sp>
          <p:nvSpPr>
            <p:cNvPr id="6" name="직사각형 5">
              <a:extLst>
                <a:ext uri="{FF2B5EF4-FFF2-40B4-BE49-F238E27FC236}">
                  <a16:creationId xmlns:a16="http://schemas.microsoft.com/office/drawing/2014/main" id="{4C09C995-6AF3-43C9-9462-4315F928341C}"/>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180B497B-6E83-4936-9507-C424BDCE66C6}"/>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8" name="그림 7" descr="P200 - Wikipedia">
            <a:extLst>
              <a:ext uri="{FF2B5EF4-FFF2-40B4-BE49-F238E27FC236}">
                <a16:creationId xmlns:a16="http://schemas.microsoft.com/office/drawing/2014/main" id="{B2069F4E-5DD3-40DB-AC53-55B1E4E0D91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51850" y="2296319"/>
            <a:ext cx="2095500" cy="1704975"/>
          </a:xfrm>
          <a:prstGeom prst="rect">
            <a:avLst/>
          </a:prstGeom>
          <a:noFill/>
          <a:ln>
            <a:noFill/>
          </a:ln>
        </p:spPr>
      </p:pic>
    </p:spTree>
    <p:extLst>
      <p:ext uri="{BB962C8B-B14F-4D97-AF65-F5344CB8AC3E}">
        <p14:creationId xmlns:p14="http://schemas.microsoft.com/office/powerpoint/2010/main" val="2726227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031A265-DA39-4097-8304-A5B2AF341989}"/>
              </a:ext>
            </a:extLst>
          </p:cNvPr>
          <p:cNvSpPr>
            <a:spLocks noGrp="1"/>
          </p:cNvSpPr>
          <p:nvPr>
            <p:ph idx="1"/>
          </p:nvPr>
        </p:nvSpPr>
        <p:spPr/>
        <p:txBody>
          <a:bodyPr/>
          <a:lstStyle/>
          <a:p>
            <a:r>
              <a:rPr lang="en-US" altLang="ko-KR" sz="2400" dirty="0">
                <a:latin typeface="Arial" panose="020B0604020202020204" pitchFamily="34" charset="0"/>
                <a:cs typeface="Arial" panose="020B0604020202020204" pitchFamily="34" charset="0"/>
              </a:rPr>
              <a:t>Transient Visual Evoked Potential	</a:t>
            </a:r>
          </a:p>
          <a:p>
            <a:pPr lvl="1"/>
            <a:r>
              <a:rPr lang="en-US" altLang="ko-KR" sz="2000" dirty="0">
                <a:latin typeface="Arial" panose="020B0604020202020204" pitchFamily="34" charset="0"/>
                <a:cs typeface="Arial" panose="020B0604020202020204" pitchFamily="34" charset="0"/>
              </a:rPr>
              <a:t>Visual evoked potential (VEP)</a:t>
            </a:r>
          </a:p>
          <a:p>
            <a:pPr lvl="2"/>
            <a:r>
              <a:rPr lang="en-US" altLang="ko-KR" sz="1600" dirty="0">
                <a:latin typeface="Arial" panose="020B0604020202020204" pitchFamily="34" charset="0"/>
                <a:cs typeface="Arial" panose="020B0604020202020204" pitchFamily="34" charset="0"/>
              </a:rPr>
              <a:t>Primary visual cortex</a:t>
            </a:r>
          </a:p>
          <a:p>
            <a:pPr lvl="1"/>
            <a:r>
              <a:rPr lang="en-US" altLang="ko-KR" sz="2000" dirty="0">
                <a:latin typeface="Arial" panose="020B0604020202020204" pitchFamily="34" charset="0"/>
                <a:cs typeface="Arial" panose="020B0604020202020204" pitchFamily="34" charset="0"/>
              </a:rPr>
              <a:t>5ms duration</a:t>
            </a:r>
          </a:p>
          <a:p>
            <a:pPr lvl="1"/>
            <a:r>
              <a:rPr lang="en-US" altLang="ko-KR" sz="2000" dirty="0">
                <a:latin typeface="Arial" panose="020B0604020202020204" pitchFamily="34" charset="0"/>
                <a:cs typeface="Arial" panose="020B0604020202020204" pitchFamily="34" charset="0"/>
              </a:rPr>
              <a:t>Random interstimulus interval uniformly distributed between 300-500ms</a:t>
            </a:r>
          </a:p>
          <a:p>
            <a:pPr marL="457200" lvl="1" indent="0">
              <a:buNone/>
            </a:pPr>
            <a:endParaRPr lang="en-US" altLang="ko-KR" dirty="0">
              <a:latin typeface="Arial" panose="020B0604020202020204" pitchFamily="34" charset="0"/>
              <a:cs typeface="Arial" panose="020B0604020202020204" pitchFamily="34" charset="0"/>
            </a:endParaRPr>
          </a:p>
        </p:txBody>
      </p:sp>
      <p:sp>
        <p:nvSpPr>
          <p:cNvPr id="4" name="직사각형 3">
            <a:extLst>
              <a:ext uri="{FF2B5EF4-FFF2-40B4-BE49-F238E27FC236}">
                <a16:creationId xmlns:a16="http://schemas.microsoft.com/office/drawing/2014/main" id="{7216B166-719E-4921-A96B-B89F8EE3AC42}"/>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EEG Measurements (Method)</a:t>
            </a:r>
            <a:endParaRPr lang="ko-KR" altLang="en-US" sz="2800" dirty="0"/>
          </a:p>
        </p:txBody>
      </p:sp>
      <p:grpSp>
        <p:nvGrpSpPr>
          <p:cNvPr id="5" name="그룹 4">
            <a:extLst>
              <a:ext uri="{FF2B5EF4-FFF2-40B4-BE49-F238E27FC236}">
                <a16:creationId xmlns:a16="http://schemas.microsoft.com/office/drawing/2014/main" id="{618CEB0E-8BCD-4C48-BE8E-4E0E07B8382D}"/>
              </a:ext>
            </a:extLst>
          </p:cNvPr>
          <p:cNvGrpSpPr/>
          <p:nvPr/>
        </p:nvGrpSpPr>
        <p:grpSpPr>
          <a:xfrm>
            <a:off x="939211" y="1825625"/>
            <a:ext cx="90000" cy="411814"/>
            <a:chOff x="587375" y="958850"/>
            <a:chExt cx="90000" cy="411814"/>
          </a:xfrm>
        </p:grpSpPr>
        <p:sp>
          <p:nvSpPr>
            <p:cNvPr id="6" name="직사각형 5">
              <a:extLst>
                <a:ext uri="{FF2B5EF4-FFF2-40B4-BE49-F238E27FC236}">
                  <a16:creationId xmlns:a16="http://schemas.microsoft.com/office/drawing/2014/main" id="{4C09C995-6AF3-43C9-9462-4315F928341C}"/>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180B497B-6E83-4936-9507-C424BDCE66C6}"/>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750886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031A265-DA39-4097-8304-A5B2AF341989}"/>
              </a:ext>
            </a:extLst>
          </p:cNvPr>
          <p:cNvSpPr>
            <a:spLocks noGrp="1"/>
          </p:cNvSpPr>
          <p:nvPr>
            <p:ph idx="1"/>
          </p:nvPr>
        </p:nvSpPr>
        <p:spPr/>
        <p:txBody>
          <a:bodyPr/>
          <a:lstStyle/>
          <a:p>
            <a:r>
              <a:rPr lang="en-US" altLang="ko-KR" sz="2400" dirty="0">
                <a:latin typeface="Arial" panose="020B0604020202020204" pitchFamily="34" charset="0"/>
                <a:cs typeface="Arial" panose="020B0604020202020204" pitchFamily="34" charset="0"/>
              </a:rPr>
              <a:t>MMN	</a:t>
            </a:r>
          </a:p>
          <a:p>
            <a:pPr lvl="1"/>
            <a:r>
              <a:rPr lang="en-US" altLang="ko-KR" sz="2000" dirty="0" err="1">
                <a:latin typeface="Arial" panose="020B0604020202020204" pitchFamily="34" charset="0"/>
                <a:cs typeface="Arial" panose="020B0604020202020204" pitchFamily="34" charset="0"/>
              </a:rPr>
              <a:t>Cz</a:t>
            </a:r>
            <a:r>
              <a:rPr lang="en-US" altLang="ko-KR" sz="2000" dirty="0">
                <a:latin typeface="Arial" panose="020B0604020202020204" pitchFamily="34" charset="0"/>
                <a:cs typeface="Arial" panose="020B0604020202020204" pitchFamily="34" charset="0"/>
              </a:rPr>
              <a:t>-referenced ERP</a:t>
            </a:r>
          </a:p>
          <a:p>
            <a:pPr lvl="2"/>
            <a:r>
              <a:rPr lang="en-US" altLang="ko-KR" sz="1600" dirty="0">
                <a:latin typeface="Arial" panose="020B0604020202020204" pitchFamily="34" charset="0"/>
                <a:cs typeface="Arial" panose="020B0604020202020204" pitchFamily="34" charset="0"/>
              </a:rPr>
              <a:t>150ms</a:t>
            </a:r>
            <a:r>
              <a:rPr lang="ko-KR" altLang="en-US" sz="1600" dirty="0">
                <a:latin typeface="Arial" panose="020B0604020202020204" pitchFamily="34" charset="0"/>
                <a:cs typeface="Arial" panose="020B0604020202020204" pitchFamily="34" charset="0"/>
              </a:rPr>
              <a:t> </a:t>
            </a:r>
            <a:r>
              <a:rPr lang="en-US" altLang="ko-KR" sz="1600" dirty="0">
                <a:latin typeface="Arial" panose="020B0604020202020204" pitchFamily="34" charset="0"/>
                <a:cs typeface="Arial" panose="020B0604020202020204" pitchFamily="34" charset="0"/>
              </a:rPr>
              <a:t>peak</a:t>
            </a:r>
          </a:p>
          <a:p>
            <a:pPr lvl="2"/>
            <a:r>
              <a:rPr lang="en-US" altLang="ko-KR" sz="1600" dirty="0">
                <a:latin typeface="Arial" panose="020B0604020202020204" pitchFamily="34" charset="0"/>
                <a:cs typeface="Arial" panose="020B0604020202020204" pitchFamily="34" charset="0"/>
              </a:rPr>
              <a:t>Correlation coefficient between scalp and ear 0.977</a:t>
            </a:r>
          </a:p>
        </p:txBody>
      </p:sp>
      <p:sp>
        <p:nvSpPr>
          <p:cNvPr id="4" name="직사각형 3">
            <a:extLst>
              <a:ext uri="{FF2B5EF4-FFF2-40B4-BE49-F238E27FC236}">
                <a16:creationId xmlns:a16="http://schemas.microsoft.com/office/drawing/2014/main" id="{7216B166-719E-4921-A96B-B89F8EE3AC42}"/>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Ear-referenced vs. Scalp-referenced (Results)</a:t>
            </a:r>
            <a:endParaRPr lang="ko-KR" altLang="en-US" sz="2800" dirty="0"/>
          </a:p>
        </p:txBody>
      </p:sp>
      <p:grpSp>
        <p:nvGrpSpPr>
          <p:cNvPr id="5" name="그룹 4">
            <a:extLst>
              <a:ext uri="{FF2B5EF4-FFF2-40B4-BE49-F238E27FC236}">
                <a16:creationId xmlns:a16="http://schemas.microsoft.com/office/drawing/2014/main" id="{618CEB0E-8BCD-4C48-BE8E-4E0E07B8382D}"/>
              </a:ext>
            </a:extLst>
          </p:cNvPr>
          <p:cNvGrpSpPr/>
          <p:nvPr/>
        </p:nvGrpSpPr>
        <p:grpSpPr>
          <a:xfrm>
            <a:off x="939211" y="1825625"/>
            <a:ext cx="90000" cy="411814"/>
            <a:chOff x="587375" y="958850"/>
            <a:chExt cx="90000" cy="411814"/>
          </a:xfrm>
        </p:grpSpPr>
        <p:sp>
          <p:nvSpPr>
            <p:cNvPr id="6" name="직사각형 5">
              <a:extLst>
                <a:ext uri="{FF2B5EF4-FFF2-40B4-BE49-F238E27FC236}">
                  <a16:creationId xmlns:a16="http://schemas.microsoft.com/office/drawing/2014/main" id="{4C09C995-6AF3-43C9-9462-4315F928341C}"/>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180B497B-6E83-4936-9507-C424BDCE66C6}"/>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8" name="그림 7" descr="https://www.frontiersin.org/files/Articles/167083/fnins-09-00438-HTML/image_m/fnins-09-00438-g002.jpg">
            <a:extLst>
              <a:ext uri="{FF2B5EF4-FFF2-40B4-BE49-F238E27FC236}">
                <a16:creationId xmlns:a16="http://schemas.microsoft.com/office/drawing/2014/main" id="{4398297D-9766-4C78-B450-E4A4C135BA2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412922" y="1825625"/>
            <a:ext cx="4324350" cy="4162425"/>
          </a:xfrm>
          <a:prstGeom prst="rect">
            <a:avLst/>
          </a:prstGeom>
          <a:noFill/>
          <a:ln>
            <a:noFill/>
          </a:ln>
        </p:spPr>
      </p:pic>
      <p:pic>
        <p:nvPicPr>
          <p:cNvPr id="9" name="그림 8" descr="https://www.frontiersin.org/files/Articles/167083/fnins-09-00438-HTML/image_m/fnins-09-00438-g003.jpg">
            <a:extLst>
              <a:ext uri="{FF2B5EF4-FFF2-40B4-BE49-F238E27FC236}">
                <a16:creationId xmlns:a16="http://schemas.microsoft.com/office/drawing/2014/main" id="{54CA313D-A700-4C38-A03E-A048113ECEE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897041" y="4285542"/>
            <a:ext cx="2776007" cy="1767134"/>
          </a:xfrm>
          <a:prstGeom prst="rect">
            <a:avLst/>
          </a:prstGeom>
          <a:noFill/>
          <a:ln>
            <a:noFill/>
          </a:ln>
        </p:spPr>
      </p:pic>
    </p:spTree>
    <p:extLst>
      <p:ext uri="{BB962C8B-B14F-4D97-AF65-F5344CB8AC3E}">
        <p14:creationId xmlns:p14="http://schemas.microsoft.com/office/powerpoint/2010/main" val="3400866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031A265-DA39-4097-8304-A5B2AF341989}"/>
              </a:ext>
            </a:extLst>
          </p:cNvPr>
          <p:cNvSpPr>
            <a:spLocks noGrp="1"/>
          </p:cNvSpPr>
          <p:nvPr>
            <p:ph idx="1"/>
          </p:nvPr>
        </p:nvSpPr>
        <p:spPr/>
        <p:txBody>
          <a:bodyPr/>
          <a:lstStyle/>
          <a:p>
            <a:r>
              <a:rPr lang="en-US" altLang="ko-KR" sz="2400" dirty="0">
                <a:latin typeface="Arial" panose="020B0604020202020204" pitchFamily="34" charset="0"/>
                <a:cs typeface="Arial" panose="020B0604020202020204" pitchFamily="34" charset="0"/>
              </a:rPr>
              <a:t>ASSR	</a:t>
            </a:r>
          </a:p>
          <a:p>
            <a:pPr lvl="1"/>
            <a:r>
              <a:rPr lang="en-US" altLang="ko-KR" sz="2000" dirty="0" err="1">
                <a:latin typeface="Arial" panose="020B0604020202020204" pitchFamily="34" charset="0"/>
                <a:cs typeface="Arial" panose="020B0604020202020204" pitchFamily="34" charset="0"/>
              </a:rPr>
              <a:t>Cz</a:t>
            </a:r>
            <a:r>
              <a:rPr lang="en-US" altLang="ko-KR" sz="2000" dirty="0">
                <a:latin typeface="Arial" panose="020B0604020202020204" pitchFamily="34" charset="0"/>
                <a:cs typeface="Arial" panose="020B0604020202020204" pitchFamily="34" charset="0"/>
              </a:rPr>
              <a:t>-referenced</a:t>
            </a:r>
          </a:p>
          <a:p>
            <a:pPr lvl="1"/>
            <a:r>
              <a:rPr lang="en-US" altLang="ko-KR" sz="2000" dirty="0">
                <a:latin typeface="Arial" panose="020B0604020202020204" pitchFamily="34" charset="0"/>
                <a:cs typeface="Arial" panose="020B0604020202020204" pitchFamily="34" charset="0"/>
              </a:rPr>
              <a:t>SNR</a:t>
            </a:r>
          </a:p>
          <a:p>
            <a:pPr lvl="2"/>
            <a:r>
              <a:rPr lang="en-US" altLang="ko-KR" sz="1600" dirty="0">
                <a:latin typeface="Arial" panose="020B0604020202020204" pitchFamily="34" charset="0"/>
                <a:cs typeface="Arial" panose="020B0604020202020204" pitchFamily="34" charset="0"/>
              </a:rPr>
              <a:t>Logarithm difference between the signal and the noise floor </a:t>
            </a:r>
          </a:p>
          <a:p>
            <a:pPr lvl="1"/>
            <a:r>
              <a:rPr lang="en-US" altLang="ko-KR" sz="2000" dirty="0">
                <a:latin typeface="Arial" panose="020B0604020202020204" pitchFamily="34" charset="0"/>
                <a:cs typeface="Arial" panose="020B0604020202020204" pitchFamily="34" charset="0"/>
              </a:rPr>
              <a:t>Ear and scalp SNR are similar</a:t>
            </a:r>
          </a:p>
          <a:p>
            <a:pPr lvl="2"/>
            <a:r>
              <a:rPr lang="en-US" altLang="ko-KR" sz="1600" dirty="0">
                <a:latin typeface="Arial" panose="020B0604020202020204" pitchFamily="34" charset="0"/>
                <a:cs typeface="Arial" panose="020B0604020202020204" pitchFamily="34" charset="0"/>
              </a:rPr>
              <a:t>Left&gt;Right</a:t>
            </a:r>
          </a:p>
          <a:p>
            <a:pPr lvl="1"/>
            <a:endParaRPr lang="en-US" altLang="ko-KR" dirty="0">
              <a:latin typeface="Arial" panose="020B0604020202020204" pitchFamily="34" charset="0"/>
              <a:cs typeface="Arial" panose="020B0604020202020204" pitchFamily="34" charset="0"/>
            </a:endParaRPr>
          </a:p>
          <a:p>
            <a:pPr marL="457200" lvl="1" indent="0">
              <a:buNone/>
            </a:pPr>
            <a:endParaRPr lang="en-US" altLang="ko-KR" dirty="0">
              <a:latin typeface="Arial" panose="020B0604020202020204" pitchFamily="34" charset="0"/>
              <a:cs typeface="Arial" panose="020B0604020202020204" pitchFamily="34" charset="0"/>
            </a:endParaRPr>
          </a:p>
        </p:txBody>
      </p:sp>
      <p:sp>
        <p:nvSpPr>
          <p:cNvPr id="4" name="직사각형 3">
            <a:extLst>
              <a:ext uri="{FF2B5EF4-FFF2-40B4-BE49-F238E27FC236}">
                <a16:creationId xmlns:a16="http://schemas.microsoft.com/office/drawing/2014/main" id="{7216B166-719E-4921-A96B-B89F8EE3AC42}"/>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Ear-referenced vs. Scalp-referenced (Results)</a:t>
            </a:r>
            <a:endParaRPr lang="ko-KR" altLang="en-US" sz="2800" dirty="0"/>
          </a:p>
        </p:txBody>
      </p:sp>
      <p:grpSp>
        <p:nvGrpSpPr>
          <p:cNvPr id="5" name="그룹 4">
            <a:extLst>
              <a:ext uri="{FF2B5EF4-FFF2-40B4-BE49-F238E27FC236}">
                <a16:creationId xmlns:a16="http://schemas.microsoft.com/office/drawing/2014/main" id="{618CEB0E-8BCD-4C48-BE8E-4E0E07B8382D}"/>
              </a:ext>
            </a:extLst>
          </p:cNvPr>
          <p:cNvGrpSpPr/>
          <p:nvPr/>
        </p:nvGrpSpPr>
        <p:grpSpPr>
          <a:xfrm>
            <a:off x="939211" y="1825625"/>
            <a:ext cx="90000" cy="411814"/>
            <a:chOff x="587375" y="958850"/>
            <a:chExt cx="90000" cy="411814"/>
          </a:xfrm>
        </p:grpSpPr>
        <p:sp>
          <p:nvSpPr>
            <p:cNvPr id="6" name="직사각형 5">
              <a:extLst>
                <a:ext uri="{FF2B5EF4-FFF2-40B4-BE49-F238E27FC236}">
                  <a16:creationId xmlns:a16="http://schemas.microsoft.com/office/drawing/2014/main" id="{4C09C995-6AF3-43C9-9462-4315F928341C}"/>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180B497B-6E83-4936-9507-C424BDCE66C6}"/>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9" name="그림 8" descr="https://www.frontiersin.org/files/Articles/167083/fnins-09-00438-HTML/image_m/fnins-09-00438-g004.jpg">
            <a:extLst>
              <a:ext uri="{FF2B5EF4-FFF2-40B4-BE49-F238E27FC236}">
                <a16:creationId xmlns:a16="http://schemas.microsoft.com/office/drawing/2014/main" id="{FCE6FD67-30BF-445E-A9AD-47BB3633A56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53387" y="3402543"/>
            <a:ext cx="3173414" cy="2774420"/>
          </a:xfrm>
          <a:prstGeom prst="rect">
            <a:avLst/>
          </a:prstGeom>
          <a:noFill/>
          <a:ln>
            <a:noFill/>
          </a:ln>
        </p:spPr>
      </p:pic>
    </p:spTree>
    <p:extLst>
      <p:ext uri="{BB962C8B-B14F-4D97-AF65-F5344CB8AC3E}">
        <p14:creationId xmlns:p14="http://schemas.microsoft.com/office/powerpoint/2010/main" val="3764040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031A265-DA39-4097-8304-A5B2AF341989}"/>
              </a:ext>
            </a:extLst>
          </p:cNvPr>
          <p:cNvSpPr>
            <a:spLocks noGrp="1"/>
          </p:cNvSpPr>
          <p:nvPr>
            <p:ph idx="1"/>
          </p:nvPr>
        </p:nvSpPr>
        <p:spPr/>
        <p:txBody>
          <a:bodyPr/>
          <a:lstStyle/>
          <a:p>
            <a:r>
              <a:rPr lang="en-US" altLang="ko-KR" sz="2400" dirty="0">
                <a:latin typeface="Arial" panose="020B0604020202020204" pitchFamily="34" charset="0"/>
                <a:cs typeface="Arial" panose="020B0604020202020204" pitchFamily="34" charset="0"/>
              </a:rPr>
              <a:t>MMN	</a:t>
            </a:r>
          </a:p>
          <a:p>
            <a:pPr lvl="1"/>
            <a:r>
              <a:rPr lang="en-US" altLang="ko-KR" sz="2000" dirty="0">
                <a:latin typeface="Arial" panose="020B0604020202020204" pitchFamily="34" charset="0"/>
                <a:cs typeface="Arial" panose="020B0604020202020204" pitchFamily="34" charset="0"/>
              </a:rPr>
              <a:t>Ear-referenced ERP</a:t>
            </a:r>
          </a:p>
          <a:p>
            <a:pPr lvl="1"/>
            <a:r>
              <a:rPr lang="en-US" altLang="ko-KR" sz="2000" dirty="0">
                <a:latin typeface="Arial" panose="020B0604020202020204" pitchFamily="34" charset="0"/>
                <a:cs typeface="Arial" panose="020B0604020202020204" pitchFamily="34" charset="0"/>
              </a:rPr>
              <a:t>No meaningful difference with oddball paradigm</a:t>
            </a:r>
          </a:p>
          <a:p>
            <a:pPr lvl="1"/>
            <a:r>
              <a:rPr lang="en-US" altLang="ko-KR" sz="2000" dirty="0">
                <a:latin typeface="Arial" panose="020B0604020202020204" pitchFamily="34" charset="0"/>
                <a:cs typeface="Arial" panose="020B0604020202020204" pitchFamily="34" charset="0"/>
              </a:rPr>
              <a:t>“Cross-referenced” slightly increase amplitude</a:t>
            </a:r>
          </a:p>
          <a:p>
            <a:pPr lvl="1"/>
            <a:r>
              <a:rPr lang="en-US" altLang="ko-KR" sz="2000" dirty="0">
                <a:latin typeface="Arial" panose="020B0604020202020204" pitchFamily="34" charset="0"/>
                <a:cs typeface="Arial" panose="020B0604020202020204" pitchFamily="34" charset="0"/>
              </a:rPr>
              <a:t>Middle latency deflections</a:t>
            </a:r>
          </a:p>
          <a:p>
            <a:pPr lvl="2"/>
            <a:r>
              <a:rPr lang="en-US" altLang="ko-KR" sz="1600" dirty="0">
                <a:latin typeface="Arial" panose="020B0604020202020204" pitchFamily="34" charset="0"/>
                <a:cs typeface="Arial" panose="020B0604020202020204" pitchFamily="34" charset="0"/>
              </a:rPr>
              <a:t>From 8~10 </a:t>
            </a:r>
            <a:r>
              <a:rPr lang="en-US" altLang="ko-KR" sz="1600" dirty="0" err="1">
                <a:latin typeface="Arial" panose="020B0604020202020204" pitchFamily="34" charset="0"/>
                <a:cs typeface="Arial" panose="020B0604020202020204" pitchFamily="34" charset="0"/>
              </a:rPr>
              <a:t>ms</a:t>
            </a:r>
            <a:r>
              <a:rPr lang="en-US" altLang="ko-KR" sz="1600" dirty="0">
                <a:latin typeface="Arial" panose="020B0604020202020204" pitchFamily="34" charset="0"/>
                <a:cs typeface="Arial" panose="020B0604020202020204" pitchFamily="34" charset="0"/>
              </a:rPr>
              <a:t> to 50~80ms</a:t>
            </a:r>
          </a:p>
          <a:p>
            <a:pPr lvl="2"/>
            <a:r>
              <a:rPr lang="en-US" altLang="ko-KR" sz="1600" dirty="0">
                <a:latin typeface="Arial" panose="020B0604020202020204" pitchFamily="34" charset="0"/>
                <a:cs typeface="Arial" panose="020B0604020202020204" pitchFamily="34" charset="0"/>
              </a:rPr>
              <a:t>Precision 4ms (256Hz)</a:t>
            </a:r>
          </a:p>
          <a:p>
            <a:pPr lvl="2"/>
            <a:r>
              <a:rPr lang="ko-KR" altLang="en-US" sz="1600" dirty="0">
                <a:latin typeface="Arial" panose="020B0604020202020204" pitchFamily="34" charset="0"/>
                <a:cs typeface="Arial" panose="020B0604020202020204" pitchFamily="34" charset="0"/>
              </a:rPr>
              <a:t>기기 </a:t>
            </a:r>
            <a:r>
              <a:rPr lang="en-US" altLang="ko-KR" sz="1600" dirty="0">
                <a:latin typeface="Arial" panose="020B0604020202020204" pitchFamily="34" charset="0"/>
                <a:cs typeface="Arial" panose="020B0604020202020204" pitchFamily="34" charset="0"/>
              </a:rPr>
              <a:t>sampling rate</a:t>
            </a:r>
            <a:r>
              <a:rPr lang="ko-KR" altLang="en-US" sz="1600" dirty="0">
                <a:latin typeface="Arial" panose="020B0604020202020204" pitchFamily="34" charset="0"/>
                <a:cs typeface="Arial" panose="020B0604020202020204" pitchFamily="34" charset="0"/>
              </a:rPr>
              <a:t>에 따라 관측 힘들 수도 있음</a:t>
            </a:r>
            <a:endParaRPr lang="en-US" altLang="ko-KR" sz="1600" dirty="0">
              <a:latin typeface="Arial" panose="020B0604020202020204" pitchFamily="34" charset="0"/>
              <a:cs typeface="Arial" panose="020B0604020202020204" pitchFamily="34" charset="0"/>
            </a:endParaRPr>
          </a:p>
          <a:p>
            <a:pPr lvl="2"/>
            <a:r>
              <a:rPr lang="en-US" altLang="ko-KR" sz="1600" dirty="0">
                <a:latin typeface="Arial" panose="020B0604020202020204" pitchFamily="34" charset="0"/>
                <a:cs typeface="Arial" panose="020B0604020202020204" pitchFamily="34" charset="0"/>
              </a:rPr>
              <a:t>Opposite polarities</a:t>
            </a:r>
          </a:p>
        </p:txBody>
      </p:sp>
      <p:sp>
        <p:nvSpPr>
          <p:cNvPr id="4" name="직사각형 3">
            <a:extLst>
              <a:ext uri="{FF2B5EF4-FFF2-40B4-BE49-F238E27FC236}">
                <a16:creationId xmlns:a16="http://schemas.microsoft.com/office/drawing/2014/main" id="{7216B166-719E-4921-A96B-B89F8EE3AC42}"/>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Ear-referenced vs. Scalp-referenced (Results)</a:t>
            </a:r>
            <a:endParaRPr lang="ko-KR" altLang="en-US" sz="2800" dirty="0"/>
          </a:p>
        </p:txBody>
      </p:sp>
      <p:grpSp>
        <p:nvGrpSpPr>
          <p:cNvPr id="5" name="그룹 4">
            <a:extLst>
              <a:ext uri="{FF2B5EF4-FFF2-40B4-BE49-F238E27FC236}">
                <a16:creationId xmlns:a16="http://schemas.microsoft.com/office/drawing/2014/main" id="{618CEB0E-8BCD-4C48-BE8E-4E0E07B8382D}"/>
              </a:ext>
            </a:extLst>
          </p:cNvPr>
          <p:cNvGrpSpPr/>
          <p:nvPr/>
        </p:nvGrpSpPr>
        <p:grpSpPr>
          <a:xfrm>
            <a:off x="939211" y="1825625"/>
            <a:ext cx="90000" cy="411814"/>
            <a:chOff x="587375" y="958850"/>
            <a:chExt cx="90000" cy="411814"/>
          </a:xfrm>
        </p:grpSpPr>
        <p:sp>
          <p:nvSpPr>
            <p:cNvPr id="6" name="직사각형 5">
              <a:extLst>
                <a:ext uri="{FF2B5EF4-FFF2-40B4-BE49-F238E27FC236}">
                  <a16:creationId xmlns:a16="http://schemas.microsoft.com/office/drawing/2014/main" id="{4C09C995-6AF3-43C9-9462-4315F928341C}"/>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180B497B-6E83-4936-9507-C424BDCE66C6}"/>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 name="그림 9" descr="https://www.frontiersin.org/files/Articles/167083/fnins-09-00438-HTML/image_m/fnins-09-00438-g006.jpg">
            <a:extLst>
              <a:ext uri="{FF2B5EF4-FFF2-40B4-BE49-F238E27FC236}">
                <a16:creationId xmlns:a16="http://schemas.microsoft.com/office/drawing/2014/main" id="{A61CB310-356E-4E6A-8AC2-C79261F4D2E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84039" y="2237438"/>
            <a:ext cx="4324350" cy="3086100"/>
          </a:xfrm>
          <a:prstGeom prst="rect">
            <a:avLst/>
          </a:prstGeom>
          <a:noFill/>
          <a:ln>
            <a:noFill/>
          </a:ln>
        </p:spPr>
      </p:pic>
    </p:spTree>
    <p:extLst>
      <p:ext uri="{BB962C8B-B14F-4D97-AF65-F5344CB8AC3E}">
        <p14:creationId xmlns:p14="http://schemas.microsoft.com/office/powerpoint/2010/main" val="2464732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031A265-DA39-4097-8304-A5B2AF341989}"/>
              </a:ext>
            </a:extLst>
          </p:cNvPr>
          <p:cNvSpPr>
            <a:spLocks noGrp="1"/>
          </p:cNvSpPr>
          <p:nvPr>
            <p:ph idx="1"/>
          </p:nvPr>
        </p:nvSpPr>
        <p:spPr/>
        <p:txBody>
          <a:bodyPr/>
          <a:lstStyle/>
          <a:p>
            <a:r>
              <a:rPr lang="ko-KR" altLang="ko-KR" sz="2400" dirty="0">
                <a:latin typeface="Arial" panose="020B0604020202020204" pitchFamily="34" charset="0"/>
                <a:cs typeface="Arial" panose="020B0604020202020204" pitchFamily="34" charset="0"/>
              </a:rPr>
              <a:t>α</a:t>
            </a:r>
            <a:r>
              <a:rPr lang="en-US" altLang="ko-KR" sz="2400" dirty="0">
                <a:latin typeface="Arial" panose="020B0604020202020204" pitchFamily="34" charset="0"/>
                <a:cs typeface="Arial" panose="020B0604020202020204" pitchFamily="34" charset="0"/>
              </a:rPr>
              <a:t>-attenuation paradigm 	</a:t>
            </a:r>
          </a:p>
          <a:p>
            <a:pPr lvl="1"/>
            <a:r>
              <a:rPr lang="en-US" altLang="ko-KR" sz="2000" dirty="0">
                <a:latin typeface="Arial" panose="020B0604020202020204" pitchFamily="34" charset="0"/>
                <a:cs typeface="Arial" panose="020B0604020202020204" pitchFamily="34" charset="0"/>
              </a:rPr>
              <a:t>Ear-referenced</a:t>
            </a:r>
          </a:p>
          <a:p>
            <a:pPr lvl="1"/>
            <a:r>
              <a:rPr lang="en-US" altLang="ko-KR" sz="2000" dirty="0">
                <a:latin typeface="Arial" panose="020B0604020202020204" pitchFamily="34" charset="0"/>
                <a:cs typeface="Arial" panose="020B0604020202020204" pitchFamily="34" charset="0"/>
              </a:rPr>
              <a:t>Distinguishable</a:t>
            </a:r>
          </a:p>
          <a:p>
            <a:pPr lvl="1"/>
            <a:r>
              <a:rPr lang="en-US" altLang="ko-KR" sz="2000" dirty="0">
                <a:latin typeface="Arial" panose="020B0604020202020204" pitchFamily="34" charset="0"/>
                <a:cs typeface="Arial" panose="020B0604020202020204" pitchFamily="34" charset="0"/>
              </a:rPr>
              <a:t>Quantification with average ratios of alpha power</a:t>
            </a:r>
          </a:p>
          <a:p>
            <a:pPr marL="457200" lvl="1" indent="0">
              <a:buNone/>
            </a:pPr>
            <a:endParaRPr lang="en-US" altLang="ko-KR" dirty="0">
              <a:latin typeface="Arial" panose="020B0604020202020204" pitchFamily="34" charset="0"/>
              <a:cs typeface="Arial" panose="020B0604020202020204" pitchFamily="34" charset="0"/>
            </a:endParaRPr>
          </a:p>
        </p:txBody>
      </p:sp>
      <p:sp>
        <p:nvSpPr>
          <p:cNvPr id="4" name="직사각형 3">
            <a:extLst>
              <a:ext uri="{FF2B5EF4-FFF2-40B4-BE49-F238E27FC236}">
                <a16:creationId xmlns:a16="http://schemas.microsoft.com/office/drawing/2014/main" id="{7216B166-719E-4921-A96B-B89F8EE3AC42}"/>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Ear-referenced vs. Scalp-referenced (Results)</a:t>
            </a:r>
            <a:endParaRPr lang="ko-KR" altLang="en-US" sz="2800" dirty="0"/>
          </a:p>
        </p:txBody>
      </p:sp>
      <p:grpSp>
        <p:nvGrpSpPr>
          <p:cNvPr id="5" name="그룹 4">
            <a:extLst>
              <a:ext uri="{FF2B5EF4-FFF2-40B4-BE49-F238E27FC236}">
                <a16:creationId xmlns:a16="http://schemas.microsoft.com/office/drawing/2014/main" id="{618CEB0E-8BCD-4C48-BE8E-4E0E07B8382D}"/>
              </a:ext>
            </a:extLst>
          </p:cNvPr>
          <p:cNvGrpSpPr/>
          <p:nvPr/>
        </p:nvGrpSpPr>
        <p:grpSpPr>
          <a:xfrm>
            <a:off x="939211" y="1825625"/>
            <a:ext cx="90000" cy="411814"/>
            <a:chOff x="587375" y="958850"/>
            <a:chExt cx="90000" cy="411814"/>
          </a:xfrm>
        </p:grpSpPr>
        <p:sp>
          <p:nvSpPr>
            <p:cNvPr id="6" name="직사각형 5">
              <a:extLst>
                <a:ext uri="{FF2B5EF4-FFF2-40B4-BE49-F238E27FC236}">
                  <a16:creationId xmlns:a16="http://schemas.microsoft.com/office/drawing/2014/main" id="{4C09C995-6AF3-43C9-9462-4315F928341C}"/>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180B497B-6E83-4936-9507-C424BDCE66C6}"/>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8" name="그림 7" descr="https://www.frontiersin.org/files/Articles/167083/fnins-09-00438-HTML/image_m/fnins-09-00438-g008.jpg">
            <a:extLst>
              <a:ext uri="{FF2B5EF4-FFF2-40B4-BE49-F238E27FC236}">
                <a16:creationId xmlns:a16="http://schemas.microsoft.com/office/drawing/2014/main" id="{A35E6B2B-52D6-42BE-9942-CAA27B12C21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81175" y="3429000"/>
            <a:ext cx="4314825" cy="3333750"/>
          </a:xfrm>
          <a:prstGeom prst="rect">
            <a:avLst/>
          </a:prstGeom>
          <a:noFill/>
          <a:ln>
            <a:noFill/>
          </a:ln>
        </p:spPr>
      </p:pic>
      <p:pic>
        <p:nvPicPr>
          <p:cNvPr id="9" name="그림 8" descr="https://www.frontiersin.org/files/Articles/167083/fnins-09-00438-HTML/image_m/fnins-09-00438-g009.jpg">
            <a:extLst>
              <a:ext uri="{FF2B5EF4-FFF2-40B4-BE49-F238E27FC236}">
                <a16:creationId xmlns:a16="http://schemas.microsoft.com/office/drawing/2014/main" id="{379EA2B3-3568-4789-BABB-DE0C428AF7C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554781" y="3728879"/>
            <a:ext cx="3829050" cy="3018790"/>
          </a:xfrm>
          <a:prstGeom prst="rect">
            <a:avLst/>
          </a:prstGeom>
          <a:noFill/>
          <a:ln>
            <a:noFill/>
          </a:ln>
        </p:spPr>
      </p:pic>
    </p:spTree>
    <p:extLst>
      <p:ext uri="{BB962C8B-B14F-4D97-AF65-F5344CB8AC3E}">
        <p14:creationId xmlns:p14="http://schemas.microsoft.com/office/powerpoint/2010/main" val="3885990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AACD952A-D549-4AFC-85D3-97231550F259}"/>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Devices</a:t>
            </a:r>
            <a:endParaRPr lang="ko-KR" altLang="en-US" sz="2800" dirty="0"/>
          </a:p>
        </p:txBody>
      </p:sp>
      <p:sp>
        <p:nvSpPr>
          <p:cNvPr id="8" name="내용 개체 틀 7">
            <a:extLst>
              <a:ext uri="{FF2B5EF4-FFF2-40B4-BE49-F238E27FC236}">
                <a16:creationId xmlns:a16="http://schemas.microsoft.com/office/drawing/2014/main" id="{4A353156-FC45-4A11-BC19-009E903AE39F}"/>
              </a:ext>
            </a:extLst>
          </p:cNvPr>
          <p:cNvSpPr>
            <a:spLocks noGrp="1"/>
          </p:cNvSpPr>
          <p:nvPr>
            <p:ph idx="1"/>
          </p:nvPr>
        </p:nvSpPr>
        <p:spPr>
          <a:xfrm>
            <a:off x="838200" y="939337"/>
            <a:ext cx="10515600" cy="4351338"/>
          </a:xfrm>
        </p:spPr>
        <p:txBody>
          <a:bodyPr>
            <a:normAutofit/>
          </a:bodyPr>
          <a:lstStyle/>
          <a:p>
            <a:r>
              <a:rPr lang="en-US" altLang="ko-KR" sz="2400" dirty="0">
                <a:latin typeface="Arial" panose="020B0604020202020204" pitchFamily="34" charset="0"/>
                <a:cs typeface="Arial" panose="020B0604020202020204" pitchFamily="34" charset="0"/>
              </a:rPr>
              <a:t>Individual modeling</a:t>
            </a:r>
            <a:endParaRPr lang="ko-KR" altLang="en-US" sz="2400" dirty="0">
              <a:latin typeface="Arial" panose="020B0604020202020204" pitchFamily="34" charset="0"/>
              <a:cs typeface="Arial" panose="020B0604020202020204" pitchFamily="34" charset="0"/>
            </a:endParaRPr>
          </a:p>
        </p:txBody>
      </p:sp>
      <p:pic>
        <p:nvPicPr>
          <p:cNvPr id="9" name="그림 8" descr="https://www.frontiersin.org/files/Articles/167083/fnins-09-00438-HTML/image_m/fnins-09-00438-g001.jpg">
            <a:extLst>
              <a:ext uri="{FF2B5EF4-FFF2-40B4-BE49-F238E27FC236}">
                <a16:creationId xmlns:a16="http://schemas.microsoft.com/office/drawing/2014/main" id="{CCF3F330-9FE7-4DEC-BBC9-C4BF8EC6E4B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97437"/>
            <a:ext cx="2907268" cy="3887030"/>
          </a:xfrm>
          <a:prstGeom prst="rect">
            <a:avLst/>
          </a:prstGeom>
          <a:noFill/>
          <a:ln>
            <a:noFill/>
          </a:ln>
        </p:spPr>
      </p:pic>
      <p:pic>
        <p:nvPicPr>
          <p:cNvPr id="13" name="그림 12">
            <a:extLst>
              <a:ext uri="{FF2B5EF4-FFF2-40B4-BE49-F238E27FC236}">
                <a16:creationId xmlns:a16="http://schemas.microsoft.com/office/drawing/2014/main" id="{42E082E3-C6FB-472A-8276-6DD7CF963688}"/>
              </a:ext>
            </a:extLst>
          </p:cNvPr>
          <p:cNvPicPr/>
          <p:nvPr/>
        </p:nvPicPr>
        <p:blipFill>
          <a:blip r:embed="rId4"/>
          <a:stretch>
            <a:fillRect/>
          </a:stretch>
        </p:blipFill>
        <p:spPr>
          <a:xfrm>
            <a:off x="4219051" y="2306606"/>
            <a:ext cx="2739617" cy="1760639"/>
          </a:xfrm>
          <a:prstGeom prst="rect">
            <a:avLst/>
          </a:prstGeom>
        </p:spPr>
      </p:pic>
      <p:pic>
        <p:nvPicPr>
          <p:cNvPr id="14" name="그림 13">
            <a:extLst>
              <a:ext uri="{FF2B5EF4-FFF2-40B4-BE49-F238E27FC236}">
                <a16:creationId xmlns:a16="http://schemas.microsoft.com/office/drawing/2014/main" id="{3111AA3C-F843-4064-9FC2-282CD0241DBD}"/>
              </a:ext>
            </a:extLst>
          </p:cNvPr>
          <p:cNvPicPr/>
          <p:nvPr/>
        </p:nvPicPr>
        <p:blipFill>
          <a:blip r:embed="rId5"/>
          <a:stretch>
            <a:fillRect/>
          </a:stretch>
        </p:blipFill>
        <p:spPr>
          <a:xfrm>
            <a:off x="7654342" y="1567325"/>
            <a:ext cx="3352014" cy="2875632"/>
          </a:xfrm>
          <a:prstGeom prst="rect">
            <a:avLst/>
          </a:prstGeom>
        </p:spPr>
      </p:pic>
      <p:pic>
        <p:nvPicPr>
          <p:cNvPr id="15" name="그림 14">
            <a:extLst>
              <a:ext uri="{FF2B5EF4-FFF2-40B4-BE49-F238E27FC236}">
                <a16:creationId xmlns:a16="http://schemas.microsoft.com/office/drawing/2014/main" id="{769EDC67-EC83-42F0-A68C-F9CF61E68D5D}"/>
              </a:ext>
            </a:extLst>
          </p:cNvPr>
          <p:cNvPicPr/>
          <p:nvPr/>
        </p:nvPicPr>
        <p:blipFill>
          <a:blip r:embed="rId6"/>
          <a:stretch>
            <a:fillRect/>
          </a:stretch>
        </p:blipFill>
        <p:spPr>
          <a:xfrm>
            <a:off x="6616030" y="4577821"/>
            <a:ext cx="5238750" cy="1333500"/>
          </a:xfrm>
          <a:prstGeom prst="rect">
            <a:avLst/>
          </a:prstGeom>
        </p:spPr>
      </p:pic>
      <p:sp>
        <p:nvSpPr>
          <p:cNvPr id="16" name="TextBox 15">
            <a:extLst>
              <a:ext uri="{FF2B5EF4-FFF2-40B4-BE49-F238E27FC236}">
                <a16:creationId xmlns:a16="http://schemas.microsoft.com/office/drawing/2014/main" id="{2F84B1CC-71C2-43B5-9C36-230754C55A03}"/>
              </a:ext>
            </a:extLst>
          </p:cNvPr>
          <p:cNvSpPr txBox="1"/>
          <p:nvPr/>
        </p:nvSpPr>
        <p:spPr>
          <a:xfrm>
            <a:off x="1122283" y="6161103"/>
            <a:ext cx="2339102" cy="369332"/>
          </a:xfrm>
          <a:prstGeom prst="rect">
            <a:avLst/>
          </a:prstGeom>
          <a:noFill/>
        </p:spPr>
        <p:txBody>
          <a:bodyPr wrap="none" rtlCol="0">
            <a:spAutoFit/>
          </a:bodyPr>
          <a:lstStyle/>
          <a:p>
            <a:r>
              <a:rPr lang="en-US" altLang="ko-KR" dirty="0">
                <a:latin typeface="Arial" panose="020B0604020202020204" pitchFamily="34" charset="0"/>
                <a:cs typeface="Arial" panose="020B0604020202020204" pitchFamily="34" charset="0"/>
              </a:rPr>
              <a:t>Ref: </a:t>
            </a:r>
            <a:r>
              <a:rPr lang="en-US" altLang="ko-KR" dirty="0" err="1">
                <a:latin typeface="Arial" panose="020B0604020202020204" pitchFamily="34" charset="0"/>
                <a:cs typeface="Arial" panose="020B0604020202020204" pitchFamily="34" charset="0"/>
              </a:rPr>
              <a:t>ExA</a:t>
            </a:r>
            <a:r>
              <a:rPr lang="en-US" altLang="ko-KR" dirty="0">
                <a:latin typeface="Arial" panose="020B0604020202020204" pitchFamily="34" charset="0"/>
                <a:cs typeface="Arial" panose="020B0604020202020204" pitchFamily="34" charset="0"/>
              </a:rPr>
              <a:t>, GND: ERB</a:t>
            </a:r>
            <a:endParaRPr lang="ko-KR" altLang="en-US"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9373CC78-2A00-4FAF-8955-335C1641F2D8}"/>
              </a:ext>
            </a:extLst>
          </p:cNvPr>
          <p:cNvSpPr txBox="1"/>
          <p:nvPr/>
        </p:nvSpPr>
        <p:spPr>
          <a:xfrm>
            <a:off x="8359064" y="6159338"/>
            <a:ext cx="2300630" cy="369332"/>
          </a:xfrm>
          <a:prstGeom prst="rect">
            <a:avLst/>
          </a:prstGeom>
          <a:noFill/>
        </p:spPr>
        <p:txBody>
          <a:bodyPr wrap="none" rtlCol="0">
            <a:spAutoFit/>
          </a:bodyPr>
          <a:lstStyle/>
          <a:p>
            <a:r>
              <a:rPr lang="en-US" altLang="ko-KR" dirty="0">
                <a:latin typeface="Arial" panose="020B0604020202020204" pitchFamily="34" charset="0"/>
                <a:cs typeface="Arial" panose="020B0604020202020204" pitchFamily="34" charset="0"/>
              </a:rPr>
              <a:t>Ref: </a:t>
            </a:r>
            <a:r>
              <a:rPr lang="en-US" altLang="ko-KR" dirty="0" err="1">
                <a:latin typeface="Arial" panose="020B0604020202020204" pitchFamily="34" charset="0"/>
                <a:cs typeface="Arial" panose="020B0604020202020204" pitchFamily="34" charset="0"/>
              </a:rPr>
              <a:t>ExH</a:t>
            </a:r>
            <a:r>
              <a:rPr lang="en-US" altLang="ko-KR" dirty="0">
                <a:latin typeface="Arial" panose="020B0604020202020204" pitchFamily="34" charset="0"/>
                <a:cs typeface="Arial" panose="020B0604020202020204" pitchFamily="34" charset="0"/>
              </a:rPr>
              <a:t>, GND: </a:t>
            </a:r>
            <a:r>
              <a:rPr lang="en-US" altLang="ko-KR" dirty="0" err="1">
                <a:latin typeface="Arial" panose="020B0604020202020204" pitchFamily="34" charset="0"/>
                <a:cs typeface="Arial" panose="020B0604020202020204" pitchFamily="34" charset="0"/>
              </a:rPr>
              <a:t>ExA</a:t>
            </a:r>
            <a:endParaRPr lang="ko-KR" altLang="en-US" dirty="0">
              <a:latin typeface="Arial" panose="020B0604020202020204" pitchFamily="34" charset="0"/>
              <a:cs typeface="Arial" panose="020B0604020202020204" pitchFamily="34" charset="0"/>
            </a:endParaRPr>
          </a:p>
        </p:txBody>
      </p:sp>
      <p:grpSp>
        <p:nvGrpSpPr>
          <p:cNvPr id="18" name="그룹 17">
            <a:extLst>
              <a:ext uri="{FF2B5EF4-FFF2-40B4-BE49-F238E27FC236}">
                <a16:creationId xmlns:a16="http://schemas.microsoft.com/office/drawing/2014/main" id="{7492207A-01BF-435D-A6C3-CB8A52EBCB8D}"/>
              </a:ext>
            </a:extLst>
          </p:cNvPr>
          <p:cNvGrpSpPr/>
          <p:nvPr/>
        </p:nvGrpSpPr>
        <p:grpSpPr>
          <a:xfrm>
            <a:off x="937933" y="939337"/>
            <a:ext cx="90000" cy="411814"/>
            <a:chOff x="587375" y="958850"/>
            <a:chExt cx="90000" cy="411814"/>
          </a:xfrm>
        </p:grpSpPr>
        <p:sp>
          <p:nvSpPr>
            <p:cNvPr id="19" name="직사각형 18">
              <a:extLst>
                <a:ext uri="{FF2B5EF4-FFF2-40B4-BE49-F238E27FC236}">
                  <a16:creationId xmlns:a16="http://schemas.microsoft.com/office/drawing/2014/main" id="{6C7BD9E8-566D-40A7-994E-9FA21E7DDD90}"/>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C1521FA5-B660-405C-8D1C-4B17F2D47BBD}"/>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12447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031A265-DA39-4097-8304-A5B2AF341989}"/>
              </a:ext>
            </a:extLst>
          </p:cNvPr>
          <p:cNvSpPr>
            <a:spLocks noGrp="1"/>
          </p:cNvSpPr>
          <p:nvPr>
            <p:ph idx="1"/>
          </p:nvPr>
        </p:nvSpPr>
        <p:spPr/>
        <p:txBody>
          <a:bodyPr/>
          <a:lstStyle/>
          <a:p>
            <a:r>
              <a:rPr lang="en-US" altLang="ko-KR" sz="2400" dirty="0">
                <a:latin typeface="Arial" panose="020B0604020202020204" pitchFamily="34" charset="0"/>
                <a:cs typeface="Arial" panose="020B0604020202020204" pitchFamily="34" charset="0"/>
              </a:rPr>
              <a:t>Alpha rhythm detection	</a:t>
            </a:r>
          </a:p>
          <a:p>
            <a:pPr lvl="1"/>
            <a:r>
              <a:rPr lang="en-US" altLang="ko-KR" sz="2000" dirty="0">
                <a:latin typeface="Arial" panose="020B0604020202020204" pitchFamily="34" charset="0"/>
                <a:cs typeface="Arial" panose="020B0604020202020204" pitchFamily="34" charset="0"/>
              </a:rPr>
              <a:t>Scalp-referenced</a:t>
            </a:r>
          </a:p>
          <a:p>
            <a:pPr lvl="1"/>
            <a:r>
              <a:rPr lang="en-US" altLang="ko-KR" sz="2000" dirty="0">
                <a:latin typeface="Arial" panose="020B0604020202020204" pitchFamily="34" charset="0"/>
                <a:cs typeface="Arial" panose="020B0604020202020204" pitchFamily="34" charset="0"/>
              </a:rPr>
              <a:t>Attached on Oz</a:t>
            </a:r>
          </a:p>
          <a:p>
            <a:pPr lvl="1"/>
            <a:r>
              <a:rPr lang="en-US" altLang="ko-KR" sz="2000" dirty="0">
                <a:latin typeface="Arial" panose="020B0604020202020204" pitchFamily="34" charset="0"/>
                <a:cs typeface="Arial" panose="020B0604020202020204" pitchFamily="34" charset="0"/>
              </a:rPr>
              <a:t>PSD&gt;FFT</a:t>
            </a:r>
          </a:p>
          <a:p>
            <a:pPr lvl="1"/>
            <a:r>
              <a:rPr lang="en-US" altLang="ko-KR" sz="2000" dirty="0">
                <a:latin typeface="Arial" panose="020B0604020202020204" pitchFamily="34" charset="0"/>
                <a:cs typeface="Arial" panose="020B0604020202020204" pitchFamily="34" charset="0"/>
              </a:rPr>
              <a:t>Frequency domain</a:t>
            </a:r>
          </a:p>
          <a:p>
            <a:pPr lvl="2"/>
            <a:r>
              <a:rPr lang="en-US" altLang="ko-KR" sz="1600" dirty="0">
                <a:latin typeface="Arial" panose="020B0604020202020204" pitchFamily="34" charset="0"/>
                <a:cs typeface="Arial" panose="020B0604020202020204" pitchFamily="34" charset="0"/>
              </a:rPr>
              <a:t>Dominant peak 10-12 Hz (Eye closed)</a:t>
            </a:r>
          </a:p>
          <a:p>
            <a:pPr lvl="1"/>
            <a:r>
              <a:rPr lang="en-US" altLang="ko-KR" sz="2000" dirty="0">
                <a:latin typeface="Arial" panose="020B0604020202020204" pitchFamily="34" charset="0"/>
                <a:cs typeface="Arial" panose="020B0604020202020204" pitchFamily="34" charset="0"/>
              </a:rPr>
              <a:t>Time domain</a:t>
            </a:r>
          </a:p>
          <a:p>
            <a:pPr lvl="2"/>
            <a:r>
              <a:rPr lang="en-US" altLang="ko-KR" sz="1600" dirty="0">
                <a:latin typeface="Arial" panose="020B0604020202020204" pitchFamily="34" charset="0"/>
                <a:cs typeface="Arial" panose="020B0604020202020204" pitchFamily="34" charset="0"/>
              </a:rPr>
              <a:t>&gt;10s</a:t>
            </a:r>
          </a:p>
          <a:p>
            <a:pPr lvl="1"/>
            <a:r>
              <a:rPr lang="en-US" altLang="ko-KR" sz="2000" dirty="0">
                <a:latin typeface="Arial" panose="020B0604020202020204" pitchFamily="34" charset="0"/>
                <a:cs typeface="Arial" panose="020B0604020202020204" pitchFamily="34" charset="0"/>
              </a:rPr>
              <a:t>SNR of CNT/PDMS and conv</a:t>
            </a:r>
          </a:p>
          <a:p>
            <a:pPr lvl="2"/>
            <a:r>
              <a:rPr lang="en-US" altLang="ko-KR" sz="1600" dirty="0">
                <a:latin typeface="Arial" panose="020B0604020202020204" pitchFamily="34" charset="0"/>
                <a:cs typeface="Arial" panose="020B0604020202020204" pitchFamily="34" charset="0"/>
              </a:rPr>
              <a:t>Similar </a:t>
            </a:r>
          </a:p>
          <a:p>
            <a:pPr marL="457200" lvl="1" indent="0">
              <a:buNone/>
            </a:pPr>
            <a:endParaRPr lang="en-US" altLang="ko-KR" dirty="0">
              <a:latin typeface="Arial" panose="020B0604020202020204" pitchFamily="34" charset="0"/>
              <a:cs typeface="Arial" panose="020B0604020202020204" pitchFamily="34" charset="0"/>
            </a:endParaRPr>
          </a:p>
        </p:txBody>
      </p:sp>
      <p:sp>
        <p:nvSpPr>
          <p:cNvPr id="4" name="직사각형 3">
            <a:extLst>
              <a:ext uri="{FF2B5EF4-FFF2-40B4-BE49-F238E27FC236}">
                <a16:creationId xmlns:a16="http://schemas.microsoft.com/office/drawing/2014/main" id="{7216B166-719E-4921-A96B-B89F8EE3AC42}"/>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CNT/PDMS vs. Conventional (Results)</a:t>
            </a:r>
            <a:endParaRPr lang="ko-KR" altLang="en-US" sz="2800" dirty="0"/>
          </a:p>
        </p:txBody>
      </p:sp>
      <p:grpSp>
        <p:nvGrpSpPr>
          <p:cNvPr id="5" name="그룹 4">
            <a:extLst>
              <a:ext uri="{FF2B5EF4-FFF2-40B4-BE49-F238E27FC236}">
                <a16:creationId xmlns:a16="http://schemas.microsoft.com/office/drawing/2014/main" id="{618CEB0E-8BCD-4C48-BE8E-4E0E07B8382D}"/>
              </a:ext>
            </a:extLst>
          </p:cNvPr>
          <p:cNvGrpSpPr/>
          <p:nvPr/>
        </p:nvGrpSpPr>
        <p:grpSpPr>
          <a:xfrm>
            <a:off x="939211" y="1825625"/>
            <a:ext cx="90000" cy="411814"/>
            <a:chOff x="587375" y="958850"/>
            <a:chExt cx="90000" cy="411814"/>
          </a:xfrm>
        </p:grpSpPr>
        <p:sp>
          <p:nvSpPr>
            <p:cNvPr id="6" name="직사각형 5">
              <a:extLst>
                <a:ext uri="{FF2B5EF4-FFF2-40B4-BE49-F238E27FC236}">
                  <a16:creationId xmlns:a16="http://schemas.microsoft.com/office/drawing/2014/main" id="{4C09C995-6AF3-43C9-9462-4315F928341C}"/>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180B497B-6E83-4936-9507-C424BDCE66C6}"/>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 name="그림 9" descr="Figure 4.">
            <a:extLst>
              <a:ext uri="{FF2B5EF4-FFF2-40B4-BE49-F238E27FC236}">
                <a16:creationId xmlns:a16="http://schemas.microsoft.com/office/drawing/2014/main" id="{87012D6B-864F-4D9F-85C9-C5F94708A08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86475" y="2424113"/>
            <a:ext cx="5267325" cy="3752850"/>
          </a:xfrm>
          <a:prstGeom prst="rect">
            <a:avLst/>
          </a:prstGeom>
          <a:noFill/>
          <a:ln>
            <a:noFill/>
          </a:ln>
        </p:spPr>
      </p:pic>
      <p:pic>
        <p:nvPicPr>
          <p:cNvPr id="2" name="그림 1">
            <a:extLst>
              <a:ext uri="{FF2B5EF4-FFF2-40B4-BE49-F238E27FC236}">
                <a16:creationId xmlns:a16="http://schemas.microsoft.com/office/drawing/2014/main" id="{A2A7E7D3-0EDD-47B4-9CE7-9275F3A597F0}"/>
              </a:ext>
            </a:extLst>
          </p:cNvPr>
          <p:cNvPicPr>
            <a:picLocks noChangeAspect="1"/>
          </p:cNvPicPr>
          <p:nvPr/>
        </p:nvPicPr>
        <p:blipFill>
          <a:blip r:embed="rId4"/>
          <a:stretch>
            <a:fillRect/>
          </a:stretch>
        </p:blipFill>
        <p:spPr>
          <a:xfrm>
            <a:off x="2890837" y="7651750"/>
            <a:ext cx="6410325" cy="6286500"/>
          </a:xfrm>
          <a:prstGeom prst="rect">
            <a:avLst/>
          </a:prstGeom>
        </p:spPr>
      </p:pic>
      <p:sp>
        <p:nvSpPr>
          <p:cNvPr id="12" name="직사각형 11">
            <a:extLst>
              <a:ext uri="{FF2B5EF4-FFF2-40B4-BE49-F238E27FC236}">
                <a16:creationId xmlns:a16="http://schemas.microsoft.com/office/drawing/2014/main" id="{AB122482-9B41-453F-BEF7-12608B583F4E}"/>
              </a:ext>
            </a:extLst>
          </p:cNvPr>
          <p:cNvSpPr/>
          <p:nvPr/>
        </p:nvSpPr>
        <p:spPr>
          <a:xfrm>
            <a:off x="10024813" y="4403324"/>
            <a:ext cx="45719" cy="1430785"/>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020F7ECA-12C5-410F-B81A-34616F52D316}"/>
              </a:ext>
            </a:extLst>
          </p:cNvPr>
          <p:cNvSpPr/>
          <p:nvPr/>
        </p:nvSpPr>
        <p:spPr>
          <a:xfrm>
            <a:off x="7487279" y="4403323"/>
            <a:ext cx="45719" cy="1430785"/>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48608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031A265-DA39-4097-8304-A5B2AF341989}"/>
              </a:ext>
            </a:extLst>
          </p:cNvPr>
          <p:cNvSpPr>
            <a:spLocks noGrp="1"/>
          </p:cNvSpPr>
          <p:nvPr>
            <p:ph idx="1"/>
          </p:nvPr>
        </p:nvSpPr>
        <p:spPr/>
        <p:txBody>
          <a:bodyPr/>
          <a:lstStyle/>
          <a:p>
            <a:r>
              <a:rPr lang="en-US" altLang="ko-KR" sz="2400" dirty="0">
                <a:latin typeface="Arial" panose="020B0604020202020204" pitchFamily="34" charset="0"/>
                <a:cs typeface="Arial" panose="020B0604020202020204" pitchFamily="34" charset="0"/>
              </a:rPr>
              <a:t>N100 AEP 	</a:t>
            </a:r>
          </a:p>
          <a:p>
            <a:pPr lvl="1"/>
            <a:r>
              <a:rPr lang="en-US" altLang="ko-KR" sz="2000" dirty="0">
                <a:latin typeface="Arial" panose="020B0604020202020204" pitchFamily="34" charset="0"/>
                <a:cs typeface="Arial" panose="020B0604020202020204" pitchFamily="34" charset="0"/>
              </a:rPr>
              <a:t>CNT/PDMS</a:t>
            </a:r>
          </a:p>
          <a:p>
            <a:pPr lvl="1"/>
            <a:r>
              <a:rPr lang="en-US" altLang="ko-KR" sz="2000" dirty="0">
                <a:latin typeface="Arial" panose="020B0604020202020204" pitchFamily="34" charset="0"/>
                <a:cs typeface="Arial" panose="020B0604020202020204" pitchFamily="34" charset="0"/>
              </a:rPr>
              <a:t>N100 peak at 80-120ms</a:t>
            </a:r>
          </a:p>
          <a:p>
            <a:pPr lvl="1"/>
            <a:r>
              <a:rPr lang="en-US" altLang="ko-KR" sz="2000" dirty="0">
                <a:latin typeface="Arial" panose="020B0604020202020204" pitchFamily="34" charset="0"/>
                <a:cs typeface="Arial" panose="020B0604020202020204" pitchFamily="34" charset="0"/>
              </a:rPr>
              <a:t>T-test </a:t>
            </a:r>
          </a:p>
          <a:p>
            <a:pPr lvl="2"/>
            <a:r>
              <a:rPr lang="en-US" altLang="ko-KR" sz="1600" dirty="0">
                <a:latin typeface="Arial" panose="020B0604020202020204" pitchFamily="34" charset="0"/>
                <a:cs typeface="Arial" panose="020B0604020202020204" pitchFamily="34" charset="0"/>
              </a:rPr>
              <a:t>P&lt;0.01</a:t>
            </a:r>
          </a:p>
          <a:p>
            <a:pPr marL="457200" lvl="1" indent="0">
              <a:buNone/>
            </a:pPr>
            <a:endParaRPr lang="en-US" altLang="ko-KR" dirty="0">
              <a:latin typeface="Arial" panose="020B0604020202020204" pitchFamily="34" charset="0"/>
              <a:cs typeface="Arial" panose="020B0604020202020204" pitchFamily="34" charset="0"/>
            </a:endParaRPr>
          </a:p>
        </p:txBody>
      </p:sp>
      <p:sp>
        <p:nvSpPr>
          <p:cNvPr id="4" name="직사각형 3">
            <a:extLst>
              <a:ext uri="{FF2B5EF4-FFF2-40B4-BE49-F238E27FC236}">
                <a16:creationId xmlns:a16="http://schemas.microsoft.com/office/drawing/2014/main" id="{7216B166-719E-4921-A96B-B89F8EE3AC42}"/>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CNT/PDMS vs. Conventional (Results)</a:t>
            </a:r>
            <a:endParaRPr lang="ko-KR" altLang="en-US" sz="2800" dirty="0"/>
          </a:p>
        </p:txBody>
      </p:sp>
      <p:grpSp>
        <p:nvGrpSpPr>
          <p:cNvPr id="5" name="그룹 4">
            <a:extLst>
              <a:ext uri="{FF2B5EF4-FFF2-40B4-BE49-F238E27FC236}">
                <a16:creationId xmlns:a16="http://schemas.microsoft.com/office/drawing/2014/main" id="{618CEB0E-8BCD-4C48-BE8E-4E0E07B8382D}"/>
              </a:ext>
            </a:extLst>
          </p:cNvPr>
          <p:cNvGrpSpPr/>
          <p:nvPr/>
        </p:nvGrpSpPr>
        <p:grpSpPr>
          <a:xfrm>
            <a:off x="939211" y="1825625"/>
            <a:ext cx="90000" cy="411814"/>
            <a:chOff x="587375" y="958850"/>
            <a:chExt cx="90000" cy="411814"/>
          </a:xfrm>
        </p:grpSpPr>
        <p:sp>
          <p:nvSpPr>
            <p:cNvPr id="6" name="직사각형 5">
              <a:extLst>
                <a:ext uri="{FF2B5EF4-FFF2-40B4-BE49-F238E27FC236}">
                  <a16:creationId xmlns:a16="http://schemas.microsoft.com/office/drawing/2014/main" id="{4C09C995-6AF3-43C9-9462-4315F928341C}"/>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180B497B-6E83-4936-9507-C424BDCE66C6}"/>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8" name="그림 7" descr="Figure 5.">
            <a:extLst>
              <a:ext uri="{FF2B5EF4-FFF2-40B4-BE49-F238E27FC236}">
                <a16:creationId xmlns:a16="http://schemas.microsoft.com/office/drawing/2014/main" id="{CAC68AC7-5B6B-4BBB-8829-FA0BFE2C138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85465" y="2138033"/>
            <a:ext cx="3386667" cy="3807159"/>
          </a:xfrm>
          <a:prstGeom prst="rect">
            <a:avLst/>
          </a:prstGeom>
          <a:noFill/>
          <a:ln>
            <a:noFill/>
          </a:ln>
        </p:spPr>
      </p:pic>
    </p:spTree>
    <p:extLst>
      <p:ext uri="{BB962C8B-B14F-4D97-AF65-F5344CB8AC3E}">
        <p14:creationId xmlns:p14="http://schemas.microsoft.com/office/powerpoint/2010/main" val="3298200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031A265-DA39-4097-8304-A5B2AF341989}"/>
              </a:ext>
            </a:extLst>
          </p:cNvPr>
          <p:cNvSpPr>
            <a:spLocks noGrp="1"/>
          </p:cNvSpPr>
          <p:nvPr>
            <p:ph idx="1"/>
          </p:nvPr>
        </p:nvSpPr>
        <p:spPr/>
        <p:txBody>
          <a:bodyPr/>
          <a:lstStyle/>
          <a:p>
            <a:r>
              <a:rPr lang="en-US" altLang="ko-KR" sz="2400" dirty="0">
                <a:latin typeface="Arial" panose="020B0604020202020204" pitchFamily="34" charset="0"/>
                <a:cs typeface="Arial" panose="020B0604020202020204" pitchFamily="34" charset="0"/>
              </a:rPr>
              <a:t>SSVEP	</a:t>
            </a:r>
          </a:p>
          <a:p>
            <a:pPr lvl="1"/>
            <a:r>
              <a:rPr lang="en-US" altLang="ko-KR" sz="2000" dirty="0">
                <a:latin typeface="Arial" panose="020B0604020202020204" pitchFamily="34" charset="0"/>
                <a:cs typeface="Arial" panose="020B0604020202020204" pitchFamily="34" charset="0"/>
              </a:rPr>
              <a:t>CNT/PDMS</a:t>
            </a:r>
          </a:p>
          <a:p>
            <a:pPr lvl="1"/>
            <a:r>
              <a:rPr lang="en-US" altLang="ko-KR" sz="2000" dirty="0">
                <a:latin typeface="Arial" panose="020B0604020202020204" pitchFamily="34" charset="0"/>
                <a:cs typeface="Arial" panose="020B0604020202020204" pitchFamily="34" charset="0"/>
              </a:rPr>
              <a:t>14Hz stimulus</a:t>
            </a:r>
          </a:p>
          <a:p>
            <a:pPr lvl="1"/>
            <a:r>
              <a:rPr lang="en-US" altLang="ko-KR" sz="2000" dirty="0">
                <a:latin typeface="Arial" panose="020B0604020202020204" pitchFamily="34" charset="0"/>
                <a:cs typeface="Arial" panose="020B0604020202020204" pitchFamily="34" charset="0"/>
              </a:rPr>
              <a:t>Dominant peak at 14 Hz</a:t>
            </a:r>
          </a:p>
          <a:p>
            <a:pPr lvl="2"/>
            <a:r>
              <a:rPr lang="en-US" altLang="ko-KR" dirty="0">
                <a:latin typeface="Arial" panose="020B0604020202020204" pitchFamily="34" charset="0"/>
                <a:cs typeface="Arial" panose="020B0604020202020204" pitchFamily="34" charset="0"/>
              </a:rPr>
              <a:t>Sub-harmonic 28, 42Hz</a:t>
            </a:r>
          </a:p>
        </p:txBody>
      </p:sp>
      <p:sp>
        <p:nvSpPr>
          <p:cNvPr id="4" name="직사각형 3">
            <a:extLst>
              <a:ext uri="{FF2B5EF4-FFF2-40B4-BE49-F238E27FC236}">
                <a16:creationId xmlns:a16="http://schemas.microsoft.com/office/drawing/2014/main" id="{7216B166-719E-4921-A96B-B89F8EE3AC42}"/>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CNT/PDMS vs. Conventional (Results)</a:t>
            </a:r>
            <a:endParaRPr lang="ko-KR" altLang="en-US" sz="2800" dirty="0"/>
          </a:p>
        </p:txBody>
      </p:sp>
      <p:grpSp>
        <p:nvGrpSpPr>
          <p:cNvPr id="5" name="그룹 4">
            <a:extLst>
              <a:ext uri="{FF2B5EF4-FFF2-40B4-BE49-F238E27FC236}">
                <a16:creationId xmlns:a16="http://schemas.microsoft.com/office/drawing/2014/main" id="{618CEB0E-8BCD-4C48-BE8E-4E0E07B8382D}"/>
              </a:ext>
            </a:extLst>
          </p:cNvPr>
          <p:cNvGrpSpPr/>
          <p:nvPr/>
        </p:nvGrpSpPr>
        <p:grpSpPr>
          <a:xfrm>
            <a:off x="939211" y="1825625"/>
            <a:ext cx="90000" cy="411814"/>
            <a:chOff x="587375" y="958850"/>
            <a:chExt cx="90000" cy="411814"/>
          </a:xfrm>
        </p:grpSpPr>
        <p:sp>
          <p:nvSpPr>
            <p:cNvPr id="6" name="직사각형 5">
              <a:extLst>
                <a:ext uri="{FF2B5EF4-FFF2-40B4-BE49-F238E27FC236}">
                  <a16:creationId xmlns:a16="http://schemas.microsoft.com/office/drawing/2014/main" id="{4C09C995-6AF3-43C9-9462-4315F928341C}"/>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180B497B-6E83-4936-9507-C424BDCE66C6}"/>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8" name="그림 7" descr="Figure 6.">
            <a:extLst>
              <a:ext uri="{FF2B5EF4-FFF2-40B4-BE49-F238E27FC236}">
                <a16:creationId xmlns:a16="http://schemas.microsoft.com/office/drawing/2014/main" id="{DC61540F-1C3C-4094-A40E-B342CA78886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42162" y="2929731"/>
            <a:ext cx="4211638" cy="3127454"/>
          </a:xfrm>
          <a:prstGeom prst="rect">
            <a:avLst/>
          </a:prstGeom>
          <a:noFill/>
          <a:ln>
            <a:noFill/>
          </a:ln>
        </p:spPr>
      </p:pic>
    </p:spTree>
    <p:extLst>
      <p:ext uri="{BB962C8B-B14F-4D97-AF65-F5344CB8AC3E}">
        <p14:creationId xmlns:p14="http://schemas.microsoft.com/office/powerpoint/2010/main" val="3310420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031A265-DA39-4097-8304-A5B2AF341989}"/>
              </a:ext>
            </a:extLst>
          </p:cNvPr>
          <p:cNvSpPr>
            <a:spLocks noGrp="1"/>
          </p:cNvSpPr>
          <p:nvPr>
            <p:ph idx="1"/>
          </p:nvPr>
        </p:nvSpPr>
        <p:spPr/>
        <p:txBody>
          <a:bodyPr/>
          <a:lstStyle/>
          <a:p>
            <a:r>
              <a:rPr lang="en-US" altLang="ko-KR" sz="2400" dirty="0">
                <a:latin typeface="Arial" panose="020B0604020202020204" pitchFamily="34" charset="0"/>
                <a:cs typeface="Arial" panose="020B0604020202020204" pitchFamily="34" charset="0"/>
              </a:rPr>
              <a:t>ASSR	</a:t>
            </a:r>
          </a:p>
          <a:p>
            <a:pPr lvl="1"/>
            <a:r>
              <a:rPr lang="en-US" altLang="ko-KR" sz="2000" dirty="0">
                <a:latin typeface="Arial" panose="020B0604020202020204" pitchFamily="34" charset="0"/>
                <a:cs typeface="Arial" panose="020B0604020202020204" pitchFamily="34" charset="0"/>
              </a:rPr>
              <a:t>40Hz ASSR</a:t>
            </a:r>
          </a:p>
          <a:p>
            <a:pPr lvl="2"/>
            <a:r>
              <a:rPr lang="en-US" altLang="ko-KR" sz="1600" dirty="0">
                <a:latin typeface="Arial" panose="020B0604020202020204" pitchFamily="34" charset="0"/>
                <a:cs typeface="Arial" panose="020B0604020202020204" pitchFamily="34" charset="0"/>
              </a:rPr>
              <a:t>Dominant peak at 40Hz</a:t>
            </a:r>
          </a:p>
          <a:p>
            <a:pPr lvl="2"/>
            <a:r>
              <a:rPr lang="en-US" altLang="ko-KR" sz="1600" dirty="0">
                <a:latin typeface="Arial" panose="020B0604020202020204" pitchFamily="34" charset="0"/>
                <a:cs typeface="Arial" panose="020B0604020202020204" pitchFamily="34" charset="0"/>
              </a:rPr>
              <a:t>CNT/PDMS has higher SNR</a:t>
            </a:r>
          </a:p>
          <a:p>
            <a:pPr lvl="1"/>
            <a:r>
              <a:rPr lang="en-US" altLang="ko-KR" sz="2000" dirty="0">
                <a:latin typeface="Arial" panose="020B0604020202020204" pitchFamily="34" charset="0"/>
                <a:cs typeface="Arial" panose="020B0604020202020204" pitchFamily="34" charset="0"/>
              </a:rPr>
              <a:t>Binaural beats 37Hz &amp; 43Hz</a:t>
            </a:r>
          </a:p>
          <a:p>
            <a:pPr lvl="2"/>
            <a:r>
              <a:rPr lang="en-US" altLang="ko-KR" sz="1600" dirty="0">
                <a:latin typeface="Arial" panose="020B0604020202020204" pitchFamily="34" charset="0"/>
                <a:cs typeface="Arial" panose="020B0604020202020204" pitchFamily="34" charset="0"/>
              </a:rPr>
              <a:t>Selective attention</a:t>
            </a:r>
          </a:p>
          <a:p>
            <a:pPr lvl="2"/>
            <a:r>
              <a:rPr lang="en-US" altLang="ko-KR" sz="1600" dirty="0">
                <a:latin typeface="Arial" panose="020B0604020202020204" pitchFamily="34" charset="0"/>
                <a:cs typeface="Arial" panose="020B0604020202020204" pitchFamily="34" charset="0"/>
              </a:rPr>
              <a:t>Depends on which side subjects focus on</a:t>
            </a:r>
          </a:p>
          <a:p>
            <a:pPr lvl="2"/>
            <a:r>
              <a:rPr lang="en-US" altLang="ko-KR" sz="1600" dirty="0">
                <a:latin typeface="Arial" panose="020B0604020202020204" pitchFamily="34" charset="0"/>
                <a:cs typeface="Arial" panose="020B0604020202020204" pitchFamily="34" charset="0"/>
              </a:rPr>
              <a:t> </a:t>
            </a:r>
          </a:p>
          <a:p>
            <a:pPr lvl="1"/>
            <a:endParaRPr lang="en-US" altLang="ko-KR" dirty="0">
              <a:latin typeface="Arial" panose="020B0604020202020204" pitchFamily="34" charset="0"/>
              <a:cs typeface="Arial" panose="020B0604020202020204" pitchFamily="34" charset="0"/>
            </a:endParaRPr>
          </a:p>
          <a:p>
            <a:pPr marL="457200" lvl="1" indent="0">
              <a:buNone/>
            </a:pPr>
            <a:endParaRPr lang="en-US" altLang="ko-KR" dirty="0">
              <a:latin typeface="Arial" panose="020B0604020202020204" pitchFamily="34" charset="0"/>
              <a:cs typeface="Arial" panose="020B0604020202020204" pitchFamily="34" charset="0"/>
            </a:endParaRPr>
          </a:p>
        </p:txBody>
      </p:sp>
      <p:sp>
        <p:nvSpPr>
          <p:cNvPr id="4" name="직사각형 3">
            <a:extLst>
              <a:ext uri="{FF2B5EF4-FFF2-40B4-BE49-F238E27FC236}">
                <a16:creationId xmlns:a16="http://schemas.microsoft.com/office/drawing/2014/main" id="{7216B166-719E-4921-A96B-B89F8EE3AC42}"/>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CNT/PDMS vs. Conventional (Results)</a:t>
            </a:r>
            <a:endParaRPr lang="ko-KR" altLang="en-US" sz="2800" dirty="0"/>
          </a:p>
        </p:txBody>
      </p:sp>
      <p:grpSp>
        <p:nvGrpSpPr>
          <p:cNvPr id="5" name="그룹 4">
            <a:extLst>
              <a:ext uri="{FF2B5EF4-FFF2-40B4-BE49-F238E27FC236}">
                <a16:creationId xmlns:a16="http://schemas.microsoft.com/office/drawing/2014/main" id="{618CEB0E-8BCD-4C48-BE8E-4E0E07B8382D}"/>
              </a:ext>
            </a:extLst>
          </p:cNvPr>
          <p:cNvGrpSpPr/>
          <p:nvPr/>
        </p:nvGrpSpPr>
        <p:grpSpPr>
          <a:xfrm>
            <a:off x="939211" y="1825625"/>
            <a:ext cx="90000" cy="411814"/>
            <a:chOff x="587375" y="958850"/>
            <a:chExt cx="90000" cy="411814"/>
          </a:xfrm>
        </p:grpSpPr>
        <p:sp>
          <p:nvSpPr>
            <p:cNvPr id="6" name="직사각형 5">
              <a:extLst>
                <a:ext uri="{FF2B5EF4-FFF2-40B4-BE49-F238E27FC236}">
                  <a16:creationId xmlns:a16="http://schemas.microsoft.com/office/drawing/2014/main" id="{4C09C995-6AF3-43C9-9462-4315F928341C}"/>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180B497B-6E83-4936-9507-C424BDCE66C6}"/>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8" name="그림 7" descr="Figure 7.">
            <a:extLst>
              <a:ext uri="{FF2B5EF4-FFF2-40B4-BE49-F238E27FC236}">
                <a16:creationId xmlns:a16="http://schemas.microsoft.com/office/drawing/2014/main" id="{FF51DBE5-A81C-410A-82CA-14D9A727BC3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59537" y="2237438"/>
            <a:ext cx="5267325" cy="3743325"/>
          </a:xfrm>
          <a:prstGeom prst="rect">
            <a:avLst/>
          </a:prstGeom>
          <a:noFill/>
          <a:ln>
            <a:noFill/>
          </a:ln>
        </p:spPr>
      </p:pic>
    </p:spTree>
    <p:extLst>
      <p:ext uri="{BB962C8B-B14F-4D97-AF65-F5344CB8AC3E}">
        <p14:creationId xmlns:p14="http://schemas.microsoft.com/office/powerpoint/2010/main" val="3530254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44AD88C6-A4DE-443D-9DCC-093BADCBBDA8}"/>
              </a:ext>
            </a:extLst>
          </p:cNvPr>
          <p:cNvSpPr>
            <a:spLocks noGrp="1"/>
          </p:cNvSpPr>
          <p:nvPr>
            <p:ph idx="1"/>
          </p:nvPr>
        </p:nvSpPr>
        <p:spPr/>
        <p:txBody>
          <a:bodyPr/>
          <a:lstStyle/>
          <a:p>
            <a:r>
              <a:rPr lang="en-US" altLang="ko-KR" sz="2400" dirty="0">
                <a:latin typeface="Arial" panose="020B0604020202020204" pitchFamily="34" charset="0"/>
                <a:cs typeface="Arial" panose="020B0604020202020204" pitchFamily="34" charset="0"/>
              </a:rPr>
              <a:t>Cell</a:t>
            </a:r>
            <a:r>
              <a:rPr lang="ko-KR" altLang="en-US" sz="2400" dirty="0">
                <a:latin typeface="Arial" panose="020B0604020202020204" pitchFamily="34" charset="0"/>
                <a:cs typeface="Arial" panose="020B0604020202020204" pitchFamily="34" charset="0"/>
              </a:rPr>
              <a:t> </a:t>
            </a:r>
            <a:r>
              <a:rPr lang="en-US" altLang="ko-KR" sz="2400" dirty="0">
                <a:latin typeface="Arial" panose="020B0604020202020204" pitchFamily="34" charset="0"/>
                <a:cs typeface="Arial" panose="020B0604020202020204" pitchFamily="34" charset="0"/>
              </a:rPr>
              <a:t>viability</a:t>
            </a:r>
          </a:p>
          <a:p>
            <a:pPr lvl="1"/>
            <a:r>
              <a:rPr lang="en-US" altLang="ko-KR" sz="2000" dirty="0">
                <a:latin typeface="Arial" panose="020B0604020202020204" pitchFamily="34" charset="0"/>
                <a:cs typeface="Arial" panose="020B0604020202020204" pitchFamily="34" charset="0"/>
              </a:rPr>
              <a:t>Cultured on the CNT/PDMS surface for 7 days</a:t>
            </a:r>
          </a:p>
          <a:p>
            <a:pPr lvl="1"/>
            <a:r>
              <a:rPr lang="en-US" altLang="ko-KR" sz="2000" dirty="0">
                <a:latin typeface="Arial" panose="020B0604020202020204" pitchFamily="34" charset="0"/>
                <a:cs typeface="Arial" panose="020B0604020202020204" pitchFamily="34" charset="0"/>
              </a:rPr>
              <a:t>&gt;93% skin fibroblast cells </a:t>
            </a:r>
          </a:p>
          <a:p>
            <a:pPr lvl="2"/>
            <a:r>
              <a:rPr lang="en-US" altLang="ko-KR" sz="1600" dirty="0">
                <a:latin typeface="Arial" panose="020B0604020202020204" pitchFamily="34" charset="0"/>
                <a:cs typeface="Arial" panose="020B0604020202020204" pitchFamily="34" charset="0"/>
              </a:rPr>
              <a:t>Control dishes &gt;99%</a:t>
            </a:r>
          </a:p>
          <a:p>
            <a:r>
              <a:rPr lang="en-US" altLang="ko-KR" sz="2400" dirty="0">
                <a:latin typeface="Arial" panose="020B0604020202020204" pitchFamily="34" charset="0"/>
                <a:cs typeface="Arial" panose="020B0604020202020204" pitchFamily="34" charset="0"/>
              </a:rPr>
              <a:t>Attachment of the PDMS/</a:t>
            </a:r>
            <a:r>
              <a:rPr lang="en-US" altLang="ko-KR" sz="2400" dirty="0" err="1">
                <a:latin typeface="Arial" panose="020B0604020202020204" pitchFamily="34" charset="0"/>
                <a:cs typeface="Arial" panose="020B0604020202020204" pitchFamily="34" charset="0"/>
              </a:rPr>
              <a:t>AgNW</a:t>
            </a:r>
            <a:r>
              <a:rPr lang="en-US" altLang="ko-KR" sz="2400" dirty="0">
                <a:latin typeface="Arial" panose="020B0604020202020204" pitchFamily="34" charset="0"/>
                <a:cs typeface="Arial" panose="020B0604020202020204" pitchFamily="34" charset="0"/>
              </a:rPr>
              <a:t> sheet to the skin</a:t>
            </a:r>
          </a:p>
          <a:p>
            <a:pPr lvl="1"/>
            <a:r>
              <a:rPr lang="en-US" altLang="ko-KR" sz="2000" dirty="0">
                <a:latin typeface="Arial" panose="020B0604020202020204" pitchFamily="34" charset="0"/>
                <a:cs typeface="Arial" panose="020B0604020202020204" pitchFamily="34" charset="0"/>
              </a:rPr>
              <a:t>Air-permeable tape</a:t>
            </a:r>
          </a:p>
          <a:p>
            <a:pPr lvl="1"/>
            <a:r>
              <a:rPr lang="en-US" altLang="ko-KR" sz="2000" dirty="0">
                <a:latin typeface="Arial" panose="020B0604020202020204" pitchFamily="34" charset="0"/>
                <a:cs typeface="Arial" panose="020B0604020202020204" pitchFamily="34" charset="0"/>
              </a:rPr>
              <a:t>7 days</a:t>
            </a:r>
          </a:p>
          <a:p>
            <a:pPr lvl="1"/>
            <a:r>
              <a:rPr lang="en-US" altLang="ko-KR" sz="2000" dirty="0">
                <a:latin typeface="Arial" panose="020B0604020202020204" pitchFamily="34" charset="0"/>
                <a:cs typeface="Arial" panose="020B0604020202020204" pitchFamily="34" charset="0"/>
              </a:rPr>
              <a:t>No adverse</a:t>
            </a:r>
            <a:r>
              <a:rPr lang="ko-KR" altLang="en-US" sz="2000" dirty="0">
                <a:latin typeface="Arial" panose="020B0604020202020204" pitchFamily="34" charset="0"/>
                <a:cs typeface="Arial" panose="020B0604020202020204" pitchFamily="34" charset="0"/>
              </a:rPr>
              <a:t> </a:t>
            </a:r>
            <a:r>
              <a:rPr lang="en-US" altLang="ko-KR" sz="2000" dirty="0">
                <a:latin typeface="Arial" panose="020B0604020202020204" pitchFamily="34" charset="0"/>
                <a:cs typeface="Arial" panose="020B0604020202020204" pitchFamily="34" charset="0"/>
              </a:rPr>
              <a:t>effects</a:t>
            </a:r>
          </a:p>
          <a:p>
            <a:pPr lvl="2"/>
            <a:r>
              <a:rPr lang="en-US" altLang="ko-KR" sz="1600" dirty="0">
                <a:latin typeface="Arial" panose="020B0604020202020204" pitchFamily="34" charset="0"/>
                <a:cs typeface="Arial" panose="020B0604020202020204" pitchFamily="34" charset="0"/>
              </a:rPr>
              <a:t>Erythema or urticarial</a:t>
            </a:r>
          </a:p>
          <a:p>
            <a:pPr lvl="1"/>
            <a:r>
              <a:rPr lang="en-US" altLang="ko-KR" sz="2000" dirty="0">
                <a:latin typeface="Arial" panose="020B0604020202020204" pitchFamily="34" charset="0"/>
                <a:cs typeface="Arial" panose="020B0604020202020204" pitchFamily="34" charset="0"/>
              </a:rPr>
              <a:t>Comfort survey</a:t>
            </a:r>
          </a:p>
          <a:p>
            <a:pPr lvl="2"/>
            <a:endParaRPr lang="en-US" altLang="ko-KR" sz="1600" dirty="0">
              <a:latin typeface="Arial" panose="020B0604020202020204" pitchFamily="34" charset="0"/>
              <a:cs typeface="Arial" panose="020B0604020202020204" pitchFamily="34" charset="0"/>
            </a:endParaRPr>
          </a:p>
          <a:p>
            <a:pPr marL="457200" lvl="1" indent="0">
              <a:buNone/>
            </a:pPr>
            <a:endParaRPr lang="ko-KR" altLang="en-US" sz="2000" dirty="0">
              <a:latin typeface="Arial" panose="020B0604020202020204" pitchFamily="34" charset="0"/>
              <a:cs typeface="Arial" panose="020B0604020202020204" pitchFamily="34" charset="0"/>
            </a:endParaRPr>
          </a:p>
        </p:txBody>
      </p:sp>
      <p:sp>
        <p:nvSpPr>
          <p:cNvPr id="4" name="직사각형 3">
            <a:extLst>
              <a:ext uri="{FF2B5EF4-FFF2-40B4-BE49-F238E27FC236}">
                <a16:creationId xmlns:a16="http://schemas.microsoft.com/office/drawing/2014/main" id="{614C94CD-E5BC-43FD-AE60-D96753531407}"/>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(Option) Biocompatibility</a:t>
            </a:r>
            <a:endParaRPr lang="ko-KR" altLang="en-US" sz="2800" dirty="0"/>
          </a:p>
        </p:txBody>
      </p:sp>
      <p:pic>
        <p:nvPicPr>
          <p:cNvPr id="7" name="그림 6" descr="Figure 8.">
            <a:extLst>
              <a:ext uri="{FF2B5EF4-FFF2-40B4-BE49-F238E27FC236}">
                <a16:creationId xmlns:a16="http://schemas.microsoft.com/office/drawing/2014/main" id="{F9172F5B-2524-424F-A004-1EDA3742FD5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81725" y="4001294"/>
            <a:ext cx="5172075" cy="2619375"/>
          </a:xfrm>
          <a:prstGeom prst="rect">
            <a:avLst/>
          </a:prstGeom>
          <a:noFill/>
          <a:ln>
            <a:noFill/>
          </a:ln>
        </p:spPr>
      </p:pic>
    </p:spTree>
    <p:extLst>
      <p:ext uri="{BB962C8B-B14F-4D97-AF65-F5344CB8AC3E}">
        <p14:creationId xmlns:p14="http://schemas.microsoft.com/office/powerpoint/2010/main" val="1155403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031A265-DA39-4097-8304-A5B2AF341989}"/>
              </a:ext>
            </a:extLst>
          </p:cNvPr>
          <p:cNvSpPr>
            <a:spLocks noGrp="1"/>
          </p:cNvSpPr>
          <p:nvPr>
            <p:ph idx="1"/>
          </p:nvPr>
        </p:nvSpPr>
        <p:spPr/>
        <p:txBody>
          <a:bodyPr/>
          <a:lstStyle/>
          <a:p>
            <a:r>
              <a:rPr lang="en-US" altLang="ko-KR" sz="2400" dirty="0">
                <a:latin typeface="Arial" panose="020B0604020202020204" pitchFamily="34" charset="0"/>
                <a:cs typeface="Arial" panose="020B0604020202020204" pitchFamily="34" charset="0"/>
              </a:rPr>
              <a:t>ASSR	</a:t>
            </a:r>
          </a:p>
          <a:p>
            <a:pPr lvl="1"/>
            <a:r>
              <a:rPr lang="en-US" altLang="ko-KR" sz="2000" dirty="0">
                <a:latin typeface="Arial" panose="020B0604020202020204" pitchFamily="34" charset="0"/>
                <a:cs typeface="Arial" panose="020B0604020202020204" pitchFamily="34" charset="0"/>
              </a:rPr>
              <a:t>Ear-EEG has higher SNR</a:t>
            </a:r>
          </a:p>
        </p:txBody>
      </p:sp>
      <p:sp>
        <p:nvSpPr>
          <p:cNvPr id="4" name="직사각형 3">
            <a:extLst>
              <a:ext uri="{FF2B5EF4-FFF2-40B4-BE49-F238E27FC236}">
                <a16:creationId xmlns:a16="http://schemas.microsoft.com/office/drawing/2014/main" id="{7216B166-719E-4921-A96B-B89F8EE3AC42}"/>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Steady-state response &amp; Transient Response</a:t>
            </a:r>
            <a:r>
              <a:rPr lang="en-US" altLang="ko-KR" sz="2400" dirty="0">
                <a:latin typeface="Arial" panose="020B0604020202020204" pitchFamily="34" charset="0"/>
                <a:cs typeface="Arial" panose="020B0604020202020204" pitchFamily="34" charset="0"/>
              </a:rPr>
              <a:t> </a:t>
            </a:r>
            <a:r>
              <a:rPr lang="en-US" altLang="ko-KR" sz="2800" dirty="0">
                <a:latin typeface="Arial" panose="020B0604020202020204" pitchFamily="34" charset="0"/>
                <a:cs typeface="Arial" panose="020B0604020202020204" pitchFamily="34" charset="0"/>
              </a:rPr>
              <a:t>(Results)</a:t>
            </a:r>
            <a:endParaRPr lang="ko-KR" altLang="en-US" sz="2800" dirty="0"/>
          </a:p>
        </p:txBody>
      </p:sp>
      <p:grpSp>
        <p:nvGrpSpPr>
          <p:cNvPr id="5" name="그룹 4">
            <a:extLst>
              <a:ext uri="{FF2B5EF4-FFF2-40B4-BE49-F238E27FC236}">
                <a16:creationId xmlns:a16="http://schemas.microsoft.com/office/drawing/2014/main" id="{618CEB0E-8BCD-4C48-BE8E-4E0E07B8382D}"/>
              </a:ext>
            </a:extLst>
          </p:cNvPr>
          <p:cNvGrpSpPr/>
          <p:nvPr/>
        </p:nvGrpSpPr>
        <p:grpSpPr>
          <a:xfrm>
            <a:off x="939211" y="1825625"/>
            <a:ext cx="90000" cy="411814"/>
            <a:chOff x="587375" y="958850"/>
            <a:chExt cx="90000" cy="411814"/>
          </a:xfrm>
        </p:grpSpPr>
        <p:sp>
          <p:nvSpPr>
            <p:cNvPr id="6" name="직사각형 5">
              <a:extLst>
                <a:ext uri="{FF2B5EF4-FFF2-40B4-BE49-F238E27FC236}">
                  <a16:creationId xmlns:a16="http://schemas.microsoft.com/office/drawing/2014/main" id="{4C09C995-6AF3-43C9-9462-4315F928341C}"/>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180B497B-6E83-4936-9507-C424BDCE66C6}"/>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9" name="그림 8">
            <a:extLst>
              <a:ext uri="{FF2B5EF4-FFF2-40B4-BE49-F238E27FC236}">
                <a16:creationId xmlns:a16="http://schemas.microsoft.com/office/drawing/2014/main" id="{CF7D7098-6CB0-4E98-9CD2-93A4C7F7C13E}"/>
              </a:ext>
            </a:extLst>
          </p:cNvPr>
          <p:cNvPicPr/>
          <p:nvPr/>
        </p:nvPicPr>
        <p:blipFill>
          <a:blip r:embed="rId3"/>
          <a:stretch>
            <a:fillRect/>
          </a:stretch>
        </p:blipFill>
        <p:spPr>
          <a:xfrm>
            <a:off x="6349494" y="1596972"/>
            <a:ext cx="3468938" cy="4493086"/>
          </a:xfrm>
          <a:prstGeom prst="rect">
            <a:avLst/>
          </a:prstGeom>
        </p:spPr>
      </p:pic>
      <p:pic>
        <p:nvPicPr>
          <p:cNvPr id="10" name="그림 9">
            <a:extLst>
              <a:ext uri="{FF2B5EF4-FFF2-40B4-BE49-F238E27FC236}">
                <a16:creationId xmlns:a16="http://schemas.microsoft.com/office/drawing/2014/main" id="{8F2EF8A4-F860-463E-BD95-6F932515C6EB}"/>
              </a:ext>
            </a:extLst>
          </p:cNvPr>
          <p:cNvPicPr/>
          <p:nvPr/>
        </p:nvPicPr>
        <p:blipFill>
          <a:blip r:embed="rId4"/>
          <a:stretch>
            <a:fillRect/>
          </a:stretch>
        </p:blipFill>
        <p:spPr>
          <a:xfrm>
            <a:off x="1278467" y="4371589"/>
            <a:ext cx="3817938" cy="1718469"/>
          </a:xfrm>
          <a:prstGeom prst="rect">
            <a:avLst/>
          </a:prstGeom>
        </p:spPr>
      </p:pic>
    </p:spTree>
    <p:extLst>
      <p:ext uri="{BB962C8B-B14F-4D97-AF65-F5344CB8AC3E}">
        <p14:creationId xmlns:p14="http://schemas.microsoft.com/office/powerpoint/2010/main" val="816668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031A265-DA39-4097-8304-A5B2AF341989}"/>
              </a:ext>
            </a:extLst>
          </p:cNvPr>
          <p:cNvSpPr>
            <a:spLocks noGrp="1"/>
          </p:cNvSpPr>
          <p:nvPr>
            <p:ph idx="1"/>
          </p:nvPr>
        </p:nvSpPr>
        <p:spPr/>
        <p:txBody>
          <a:bodyPr/>
          <a:lstStyle/>
          <a:p>
            <a:r>
              <a:rPr lang="en-US" altLang="ko-KR" sz="2400" dirty="0">
                <a:latin typeface="Arial" panose="020B0604020202020204" pitchFamily="34" charset="0"/>
                <a:cs typeface="Arial" panose="020B0604020202020204" pitchFamily="34" charset="0"/>
              </a:rPr>
              <a:t>SSVEP	</a:t>
            </a:r>
          </a:p>
          <a:p>
            <a:pPr lvl="1"/>
            <a:r>
              <a:rPr lang="en-US" altLang="ko-KR" sz="2000" dirty="0">
                <a:latin typeface="Arial" panose="020B0604020202020204" pitchFamily="34" charset="0"/>
                <a:cs typeface="Arial" panose="020B0604020202020204" pitchFamily="34" charset="0"/>
              </a:rPr>
              <a:t>10Hz dominant peak</a:t>
            </a:r>
          </a:p>
          <a:p>
            <a:pPr lvl="2"/>
            <a:r>
              <a:rPr lang="en-US" altLang="ko-KR" sz="1600" dirty="0">
                <a:latin typeface="Arial" panose="020B0604020202020204" pitchFamily="34" charset="0"/>
                <a:cs typeface="Arial" panose="020B0604020202020204" pitchFamily="34" charset="0"/>
              </a:rPr>
              <a:t>Subharmonics 20, 30, 40 Hz</a:t>
            </a:r>
          </a:p>
          <a:p>
            <a:pPr lvl="1"/>
            <a:r>
              <a:rPr lang="en-US" altLang="ko-KR" sz="2000" dirty="0">
                <a:latin typeface="Arial" panose="020B0604020202020204" pitchFamily="34" charset="0"/>
                <a:cs typeface="Arial" panose="020B0604020202020204" pitchFamily="34" charset="0"/>
              </a:rPr>
              <a:t>SNR</a:t>
            </a:r>
          </a:p>
          <a:p>
            <a:pPr lvl="2"/>
            <a:r>
              <a:rPr lang="en-US" altLang="ko-KR" sz="1600" dirty="0" err="1">
                <a:latin typeface="Arial" panose="020B0604020202020204" pitchFamily="34" charset="0"/>
                <a:cs typeface="Arial" panose="020B0604020202020204" pitchFamily="34" charset="0"/>
              </a:rPr>
              <a:t>Pz</a:t>
            </a:r>
            <a:r>
              <a:rPr lang="en-US" altLang="ko-KR" sz="1600" dirty="0">
                <a:latin typeface="Arial" panose="020B0604020202020204" pitchFamily="34" charset="0"/>
                <a:cs typeface="Arial" panose="020B0604020202020204" pitchFamily="34" charset="0"/>
              </a:rPr>
              <a:t> 30dB</a:t>
            </a:r>
          </a:p>
          <a:p>
            <a:pPr lvl="2"/>
            <a:r>
              <a:rPr lang="en-US" altLang="ko-KR" sz="1600" dirty="0">
                <a:latin typeface="Arial" panose="020B0604020202020204" pitchFamily="34" charset="0"/>
                <a:cs typeface="Arial" panose="020B0604020202020204" pitchFamily="34" charset="0"/>
              </a:rPr>
              <a:t>Tp9 17dB</a:t>
            </a:r>
          </a:p>
          <a:p>
            <a:pPr lvl="2"/>
            <a:r>
              <a:rPr lang="en-US" altLang="ko-KR" sz="1600" dirty="0">
                <a:latin typeface="Arial" panose="020B0604020202020204" pitchFamily="34" charset="0"/>
                <a:cs typeface="Arial" panose="020B0604020202020204" pitchFamily="34" charset="0"/>
              </a:rPr>
              <a:t>ELB 10dB</a:t>
            </a:r>
          </a:p>
        </p:txBody>
      </p:sp>
      <p:sp>
        <p:nvSpPr>
          <p:cNvPr id="4" name="직사각형 3">
            <a:extLst>
              <a:ext uri="{FF2B5EF4-FFF2-40B4-BE49-F238E27FC236}">
                <a16:creationId xmlns:a16="http://schemas.microsoft.com/office/drawing/2014/main" id="{7216B166-719E-4921-A96B-B89F8EE3AC42}"/>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Steady-state response &amp; Transient Response</a:t>
            </a:r>
            <a:r>
              <a:rPr lang="en-US" altLang="ko-KR" sz="2400" dirty="0">
                <a:latin typeface="Arial" panose="020B0604020202020204" pitchFamily="34" charset="0"/>
                <a:cs typeface="Arial" panose="020B0604020202020204" pitchFamily="34" charset="0"/>
              </a:rPr>
              <a:t> </a:t>
            </a:r>
            <a:r>
              <a:rPr lang="en-US" altLang="ko-KR" sz="2800" dirty="0">
                <a:latin typeface="Arial" panose="020B0604020202020204" pitchFamily="34" charset="0"/>
                <a:cs typeface="Arial" panose="020B0604020202020204" pitchFamily="34" charset="0"/>
              </a:rPr>
              <a:t>(Results)</a:t>
            </a:r>
            <a:endParaRPr lang="ko-KR" altLang="en-US" sz="2800" dirty="0"/>
          </a:p>
        </p:txBody>
      </p:sp>
      <p:grpSp>
        <p:nvGrpSpPr>
          <p:cNvPr id="5" name="그룹 4">
            <a:extLst>
              <a:ext uri="{FF2B5EF4-FFF2-40B4-BE49-F238E27FC236}">
                <a16:creationId xmlns:a16="http://schemas.microsoft.com/office/drawing/2014/main" id="{618CEB0E-8BCD-4C48-BE8E-4E0E07B8382D}"/>
              </a:ext>
            </a:extLst>
          </p:cNvPr>
          <p:cNvGrpSpPr/>
          <p:nvPr/>
        </p:nvGrpSpPr>
        <p:grpSpPr>
          <a:xfrm>
            <a:off x="939211" y="1825625"/>
            <a:ext cx="90000" cy="411814"/>
            <a:chOff x="587375" y="958850"/>
            <a:chExt cx="90000" cy="411814"/>
          </a:xfrm>
        </p:grpSpPr>
        <p:sp>
          <p:nvSpPr>
            <p:cNvPr id="6" name="직사각형 5">
              <a:extLst>
                <a:ext uri="{FF2B5EF4-FFF2-40B4-BE49-F238E27FC236}">
                  <a16:creationId xmlns:a16="http://schemas.microsoft.com/office/drawing/2014/main" id="{4C09C995-6AF3-43C9-9462-4315F928341C}"/>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180B497B-6E83-4936-9507-C424BDCE66C6}"/>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9" name="그림 8">
            <a:extLst>
              <a:ext uri="{FF2B5EF4-FFF2-40B4-BE49-F238E27FC236}">
                <a16:creationId xmlns:a16="http://schemas.microsoft.com/office/drawing/2014/main" id="{BD353DC9-BFC3-49FA-BF1F-2B9A827753EA}"/>
              </a:ext>
            </a:extLst>
          </p:cNvPr>
          <p:cNvPicPr/>
          <p:nvPr/>
        </p:nvPicPr>
        <p:blipFill>
          <a:blip r:embed="rId3"/>
          <a:stretch>
            <a:fillRect/>
          </a:stretch>
        </p:blipFill>
        <p:spPr>
          <a:xfrm>
            <a:off x="7148432" y="1180135"/>
            <a:ext cx="2682365" cy="5567534"/>
          </a:xfrm>
          <a:prstGeom prst="rect">
            <a:avLst/>
          </a:prstGeom>
        </p:spPr>
      </p:pic>
      <p:pic>
        <p:nvPicPr>
          <p:cNvPr id="10" name="그림 9">
            <a:extLst>
              <a:ext uri="{FF2B5EF4-FFF2-40B4-BE49-F238E27FC236}">
                <a16:creationId xmlns:a16="http://schemas.microsoft.com/office/drawing/2014/main" id="{84DDCC80-80A8-45F1-B4AD-B4869F605588}"/>
              </a:ext>
            </a:extLst>
          </p:cNvPr>
          <p:cNvPicPr/>
          <p:nvPr/>
        </p:nvPicPr>
        <p:blipFill>
          <a:blip r:embed="rId4"/>
          <a:stretch>
            <a:fillRect/>
          </a:stretch>
        </p:blipFill>
        <p:spPr>
          <a:xfrm>
            <a:off x="1125971" y="4622801"/>
            <a:ext cx="4250794" cy="1839516"/>
          </a:xfrm>
          <a:prstGeom prst="rect">
            <a:avLst/>
          </a:prstGeom>
        </p:spPr>
      </p:pic>
    </p:spTree>
    <p:extLst>
      <p:ext uri="{BB962C8B-B14F-4D97-AF65-F5344CB8AC3E}">
        <p14:creationId xmlns:p14="http://schemas.microsoft.com/office/powerpoint/2010/main" val="2835884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031A265-DA39-4097-8304-A5B2AF341989}"/>
              </a:ext>
            </a:extLst>
          </p:cNvPr>
          <p:cNvSpPr>
            <a:spLocks noGrp="1"/>
          </p:cNvSpPr>
          <p:nvPr>
            <p:ph idx="1"/>
          </p:nvPr>
        </p:nvSpPr>
        <p:spPr/>
        <p:txBody>
          <a:bodyPr/>
          <a:lstStyle/>
          <a:p>
            <a:r>
              <a:rPr lang="en-US" altLang="ko-KR" sz="2400" dirty="0">
                <a:latin typeface="Arial" panose="020B0604020202020204" pitchFamily="34" charset="0"/>
                <a:cs typeface="Arial" panose="020B0604020202020204" pitchFamily="34" charset="0"/>
              </a:rPr>
              <a:t>Transient Auditory Evoked Potential	</a:t>
            </a:r>
          </a:p>
          <a:p>
            <a:pPr lvl="1"/>
            <a:r>
              <a:rPr lang="en-US" altLang="ko-KR" sz="2000" dirty="0">
                <a:latin typeface="Arial" panose="020B0604020202020204" pitchFamily="34" charset="0"/>
                <a:cs typeface="Arial" panose="020B0604020202020204" pitchFamily="34" charset="0"/>
              </a:rPr>
              <a:t>P1-N1-P2 complex </a:t>
            </a:r>
            <a:endParaRPr lang="en-US" altLang="ko-KR" sz="1600" dirty="0">
              <a:latin typeface="Arial" panose="020B0604020202020204" pitchFamily="34" charset="0"/>
              <a:cs typeface="Arial" panose="020B0604020202020204" pitchFamily="34" charset="0"/>
            </a:endParaRPr>
          </a:p>
          <a:p>
            <a:pPr lvl="1"/>
            <a:r>
              <a:rPr lang="en-US" altLang="ko-KR" sz="2000" dirty="0">
                <a:latin typeface="Arial" panose="020B0604020202020204" pitchFamily="34" charset="0"/>
                <a:cs typeface="Arial" panose="020B0604020202020204" pitchFamily="34" charset="0"/>
              </a:rPr>
              <a:t>Similar ERP waveforms</a:t>
            </a:r>
          </a:p>
        </p:txBody>
      </p:sp>
      <p:sp>
        <p:nvSpPr>
          <p:cNvPr id="4" name="직사각형 3">
            <a:extLst>
              <a:ext uri="{FF2B5EF4-FFF2-40B4-BE49-F238E27FC236}">
                <a16:creationId xmlns:a16="http://schemas.microsoft.com/office/drawing/2014/main" id="{7216B166-719E-4921-A96B-B89F8EE3AC42}"/>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Steady-state response &amp; Transient Response</a:t>
            </a:r>
            <a:r>
              <a:rPr lang="en-US" altLang="ko-KR" sz="2400" dirty="0">
                <a:latin typeface="Arial" panose="020B0604020202020204" pitchFamily="34" charset="0"/>
                <a:cs typeface="Arial" panose="020B0604020202020204" pitchFamily="34" charset="0"/>
              </a:rPr>
              <a:t> </a:t>
            </a:r>
            <a:r>
              <a:rPr lang="en-US" altLang="ko-KR" sz="2800" dirty="0">
                <a:latin typeface="Arial" panose="020B0604020202020204" pitchFamily="34" charset="0"/>
                <a:cs typeface="Arial" panose="020B0604020202020204" pitchFamily="34" charset="0"/>
              </a:rPr>
              <a:t>(Results)</a:t>
            </a:r>
            <a:endParaRPr lang="ko-KR" altLang="en-US" sz="2800" dirty="0"/>
          </a:p>
        </p:txBody>
      </p:sp>
      <p:grpSp>
        <p:nvGrpSpPr>
          <p:cNvPr id="5" name="그룹 4">
            <a:extLst>
              <a:ext uri="{FF2B5EF4-FFF2-40B4-BE49-F238E27FC236}">
                <a16:creationId xmlns:a16="http://schemas.microsoft.com/office/drawing/2014/main" id="{618CEB0E-8BCD-4C48-BE8E-4E0E07B8382D}"/>
              </a:ext>
            </a:extLst>
          </p:cNvPr>
          <p:cNvGrpSpPr/>
          <p:nvPr/>
        </p:nvGrpSpPr>
        <p:grpSpPr>
          <a:xfrm>
            <a:off x="939211" y="1825625"/>
            <a:ext cx="90000" cy="411814"/>
            <a:chOff x="587375" y="958850"/>
            <a:chExt cx="90000" cy="411814"/>
          </a:xfrm>
        </p:grpSpPr>
        <p:sp>
          <p:nvSpPr>
            <p:cNvPr id="6" name="직사각형 5">
              <a:extLst>
                <a:ext uri="{FF2B5EF4-FFF2-40B4-BE49-F238E27FC236}">
                  <a16:creationId xmlns:a16="http://schemas.microsoft.com/office/drawing/2014/main" id="{4C09C995-6AF3-43C9-9462-4315F928341C}"/>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180B497B-6E83-4936-9507-C424BDCE66C6}"/>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8" name="그림 7" descr="P200 - Wikipedia">
            <a:extLst>
              <a:ext uri="{FF2B5EF4-FFF2-40B4-BE49-F238E27FC236}">
                <a16:creationId xmlns:a16="http://schemas.microsoft.com/office/drawing/2014/main" id="{B2069F4E-5DD3-40DB-AC53-55B1E4E0D91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45450" y="967009"/>
            <a:ext cx="2634150" cy="2143240"/>
          </a:xfrm>
          <a:prstGeom prst="rect">
            <a:avLst/>
          </a:prstGeom>
          <a:noFill/>
          <a:ln>
            <a:noFill/>
          </a:ln>
        </p:spPr>
      </p:pic>
      <p:pic>
        <p:nvPicPr>
          <p:cNvPr id="9" name="그림 8">
            <a:extLst>
              <a:ext uri="{FF2B5EF4-FFF2-40B4-BE49-F238E27FC236}">
                <a16:creationId xmlns:a16="http://schemas.microsoft.com/office/drawing/2014/main" id="{EE6EAA2B-F56F-42A1-A468-3A9C785F875E}"/>
              </a:ext>
            </a:extLst>
          </p:cNvPr>
          <p:cNvPicPr/>
          <p:nvPr/>
        </p:nvPicPr>
        <p:blipFill>
          <a:blip r:embed="rId4"/>
          <a:stretch>
            <a:fillRect/>
          </a:stretch>
        </p:blipFill>
        <p:spPr>
          <a:xfrm>
            <a:off x="7350104" y="3418117"/>
            <a:ext cx="4024842" cy="2758846"/>
          </a:xfrm>
          <a:prstGeom prst="rect">
            <a:avLst/>
          </a:prstGeom>
        </p:spPr>
      </p:pic>
    </p:spTree>
    <p:extLst>
      <p:ext uri="{BB962C8B-B14F-4D97-AF65-F5344CB8AC3E}">
        <p14:creationId xmlns:p14="http://schemas.microsoft.com/office/powerpoint/2010/main" val="723006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031A265-DA39-4097-8304-A5B2AF341989}"/>
              </a:ext>
            </a:extLst>
          </p:cNvPr>
          <p:cNvSpPr>
            <a:spLocks noGrp="1"/>
          </p:cNvSpPr>
          <p:nvPr>
            <p:ph idx="1"/>
          </p:nvPr>
        </p:nvSpPr>
        <p:spPr/>
        <p:txBody>
          <a:bodyPr/>
          <a:lstStyle/>
          <a:p>
            <a:r>
              <a:rPr lang="en-US" altLang="ko-KR" sz="2400" dirty="0">
                <a:latin typeface="Arial" panose="020B0604020202020204" pitchFamily="34" charset="0"/>
                <a:cs typeface="Arial" panose="020B0604020202020204" pitchFamily="34" charset="0"/>
              </a:rPr>
              <a:t>Transient Visual Evoked Potential	</a:t>
            </a:r>
          </a:p>
          <a:p>
            <a:pPr lvl="1"/>
            <a:r>
              <a:rPr lang="en-US" altLang="ko-KR" sz="2000" dirty="0">
                <a:latin typeface="Arial" panose="020B0604020202020204" pitchFamily="34" charset="0"/>
                <a:cs typeface="Arial" panose="020B0604020202020204" pitchFamily="34" charset="0"/>
              </a:rPr>
              <a:t>Visual evoked potential (VEP)</a:t>
            </a:r>
          </a:p>
          <a:p>
            <a:pPr lvl="1"/>
            <a:r>
              <a:rPr lang="en-US" altLang="ko-KR" sz="2000" dirty="0">
                <a:latin typeface="Arial" panose="020B0604020202020204" pitchFamily="34" charset="0"/>
                <a:cs typeface="Arial" panose="020B0604020202020204" pitchFamily="34" charset="0"/>
              </a:rPr>
              <a:t>Oz, Tp9, ELB</a:t>
            </a:r>
          </a:p>
          <a:p>
            <a:pPr lvl="1"/>
            <a:r>
              <a:rPr lang="en-US" altLang="ko-KR" sz="2000" dirty="0">
                <a:latin typeface="Arial" panose="020B0604020202020204" pitchFamily="34" charset="0"/>
                <a:cs typeface="Arial" panose="020B0604020202020204" pitchFamily="34" charset="0"/>
              </a:rPr>
              <a:t>Ear-EEG amplitude is 20dB lower</a:t>
            </a:r>
          </a:p>
          <a:p>
            <a:pPr lvl="1"/>
            <a:r>
              <a:rPr lang="en-US" altLang="ko-KR" sz="2000" dirty="0">
                <a:latin typeface="Arial" panose="020B0604020202020204" pitchFamily="34" charset="0"/>
                <a:cs typeface="Arial" panose="020B0604020202020204" pitchFamily="34" charset="0"/>
              </a:rPr>
              <a:t>Similar ERP waveforms</a:t>
            </a:r>
          </a:p>
          <a:p>
            <a:pPr marL="457200" lvl="1" indent="0">
              <a:buNone/>
            </a:pPr>
            <a:endParaRPr lang="en-US" altLang="ko-KR" dirty="0">
              <a:latin typeface="Arial" panose="020B0604020202020204" pitchFamily="34" charset="0"/>
              <a:cs typeface="Arial" panose="020B0604020202020204" pitchFamily="34" charset="0"/>
            </a:endParaRPr>
          </a:p>
        </p:txBody>
      </p:sp>
      <p:sp>
        <p:nvSpPr>
          <p:cNvPr id="4" name="직사각형 3">
            <a:extLst>
              <a:ext uri="{FF2B5EF4-FFF2-40B4-BE49-F238E27FC236}">
                <a16:creationId xmlns:a16="http://schemas.microsoft.com/office/drawing/2014/main" id="{7216B166-719E-4921-A96B-B89F8EE3AC42}"/>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Steady-state response &amp; Transient Response</a:t>
            </a:r>
            <a:r>
              <a:rPr lang="en-US" altLang="ko-KR" sz="2400" dirty="0">
                <a:latin typeface="Arial" panose="020B0604020202020204" pitchFamily="34" charset="0"/>
                <a:cs typeface="Arial" panose="020B0604020202020204" pitchFamily="34" charset="0"/>
              </a:rPr>
              <a:t> </a:t>
            </a:r>
            <a:r>
              <a:rPr lang="en-US" altLang="ko-KR" sz="2800" dirty="0">
                <a:latin typeface="Arial" panose="020B0604020202020204" pitchFamily="34" charset="0"/>
                <a:cs typeface="Arial" panose="020B0604020202020204" pitchFamily="34" charset="0"/>
              </a:rPr>
              <a:t>(Results)</a:t>
            </a:r>
            <a:endParaRPr lang="ko-KR" altLang="en-US" sz="2800" dirty="0"/>
          </a:p>
        </p:txBody>
      </p:sp>
      <p:grpSp>
        <p:nvGrpSpPr>
          <p:cNvPr id="5" name="그룹 4">
            <a:extLst>
              <a:ext uri="{FF2B5EF4-FFF2-40B4-BE49-F238E27FC236}">
                <a16:creationId xmlns:a16="http://schemas.microsoft.com/office/drawing/2014/main" id="{618CEB0E-8BCD-4C48-BE8E-4E0E07B8382D}"/>
              </a:ext>
            </a:extLst>
          </p:cNvPr>
          <p:cNvGrpSpPr/>
          <p:nvPr/>
        </p:nvGrpSpPr>
        <p:grpSpPr>
          <a:xfrm>
            <a:off x="939211" y="1825625"/>
            <a:ext cx="90000" cy="411814"/>
            <a:chOff x="587375" y="958850"/>
            <a:chExt cx="90000" cy="411814"/>
          </a:xfrm>
        </p:grpSpPr>
        <p:sp>
          <p:nvSpPr>
            <p:cNvPr id="6" name="직사각형 5">
              <a:extLst>
                <a:ext uri="{FF2B5EF4-FFF2-40B4-BE49-F238E27FC236}">
                  <a16:creationId xmlns:a16="http://schemas.microsoft.com/office/drawing/2014/main" id="{4C09C995-6AF3-43C9-9462-4315F928341C}"/>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180B497B-6E83-4936-9507-C424BDCE66C6}"/>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8" name="그림 7">
            <a:extLst>
              <a:ext uri="{FF2B5EF4-FFF2-40B4-BE49-F238E27FC236}">
                <a16:creationId xmlns:a16="http://schemas.microsoft.com/office/drawing/2014/main" id="{59324E99-A382-4A36-8CE1-8789BC0DD532}"/>
              </a:ext>
            </a:extLst>
          </p:cNvPr>
          <p:cNvPicPr/>
          <p:nvPr/>
        </p:nvPicPr>
        <p:blipFill>
          <a:blip r:embed="rId3"/>
          <a:stretch>
            <a:fillRect/>
          </a:stretch>
        </p:blipFill>
        <p:spPr>
          <a:xfrm>
            <a:off x="7255249" y="1825625"/>
            <a:ext cx="3963673" cy="4351338"/>
          </a:xfrm>
          <a:prstGeom prst="rect">
            <a:avLst/>
          </a:prstGeom>
        </p:spPr>
      </p:pic>
    </p:spTree>
    <p:extLst>
      <p:ext uri="{BB962C8B-B14F-4D97-AF65-F5344CB8AC3E}">
        <p14:creationId xmlns:p14="http://schemas.microsoft.com/office/powerpoint/2010/main" val="2824331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480D4052-4A2C-4B99-8C26-B403AFF23766}"/>
              </a:ext>
            </a:extLst>
          </p:cNvPr>
          <p:cNvSpPr>
            <a:spLocks noGrp="1"/>
          </p:cNvSpPr>
          <p:nvPr>
            <p:ph idx="1"/>
          </p:nvPr>
        </p:nvSpPr>
        <p:spPr/>
        <p:txBody>
          <a:bodyPr>
            <a:normAutofit/>
          </a:bodyPr>
          <a:lstStyle/>
          <a:p>
            <a:r>
              <a:rPr lang="en-US" altLang="ko-KR" sz="2400" dirty="0">
                <a:latin typeface="Arial" panose="020B0604020202020204" pitchFamily="34" charset="0"/>
                <a:cs typeface="Arial" panose="020B0604020202020204" pitchFamily="34" charset="0"/>
              </a:rPr>
              <a:t>Previous</a:t>
            </a:r>
            <a:r>
              <a:rPr lang="ko-KR" altLang="en-US" sz="2400" dirty="0">
                <a:latin typeface="Arial" panose="020B0604020202020204" pitchFamily="34" charset="0"/>
                <a:cs typeface="Arial" panose="020B0604020202020204" pitchFamily="34" charset="0"/>
              </a:rPr>
              <a:t> </a:t>
            </a:r>
            <a:r>
              <a:rPr lang="en-US" altLang="ko-KR" sz="2400" dirty="0">
                <a:latin typeface="Arial" panose="020B0604020202020204" pitchFamily="34" charset="0"/>
                <a:cs typeface="Arial" panose="020B0604020202020204" pitchFamily="34" charset="0"/>
              </a:rPr>
              <a:t>target</a:t>
            </a:r>
            <a:r>
              <a:rPr lang="ko-KR" altLang="en-US" sz="2400" dirty="0">
                <a:latin typeface="Arial" panose="020B0604020202020204" pitchFamily="34" charset="0"/>
                <a:cs typeface="Arial" panose="020B0604020202020204" pitchFamily="34" charset="0"/>
              </a:rPr>
              <a:t> </a:t>
            </a:r>
            <a:r>
              <a:rPr lang="en-US" altLang="ko-KR" sz="2400" dirty="0">
                <a:latin typeface="Arial" panose="020B0604020202020204" pitchFamily="34" charset="0"/>
                <a:cs typeface="Arial" panose="020B0604020202020204" pitchFamily="34" charset="0"/>
              </a:rPr>
              <a:t>stimulus</a:t>
            </a:r>
          </a:p>
          <a:p>
            <a:pPr lvl="1"/>
            <a:r>
              <a:rPr lang="en-US" altLang="ko-KR" sz="2000" dirty="0">
                <a:latin typeface="Arial" panose="020B0604020202020204" pitchFamily="34" charset="0"/>
                <a:cs typeface="Arial" panose="020B0604020202020204" pitchFamily="34" charset="0"/>
              </a:rPr>
              <a:t>Auditory</a:t>
            </a:r>
          </a:p>
          <a:p>
            <a:pPr lvl="1"/>
            <a:r>
              <a:rPr lang="en-US" altLang="ko-KR" sz="2000" dirty="0">
                <a:latin typeface="Arial" panose="020B0604020202020204" pitchFamily="34" charset="0"/>
                <a:cs typeface="Arial" panose="020B0604020202020204" pitchFamily="34" charset="0"/>
              </a:rPr>
              <a:t>Visual</a:t>
            </a:r>
          </a:p>
          <a:p>
            <a:r>
              <a:rPr lang="en-US" altLang="ko-KR" sz="2400" dirty="0">
                <a:latin typeface="Arial" panose="020B0604020202020204" pitchFamily="34" charset="0"/>
                <a:cs typeface="Arial" panose="020B0604020202020204" pitchFamily="34" charset="0"/>
              </a:rPr>
              <a:t>Our target cortex</a:t>
            </a:r>
          </a:p>
          <a:p>
            <a:pPr lvl="1"/>
            <a:r>
              <a:rPr lang="en-US" altLang="ko-KR" sz="2000" dirty="0">
                <a:latin typeface="Arial" panose="020B0604020202020204" pitchFamily="34" charset="0"/>
                <a:cs typeface="Arial" panose="020B0604020202020204" pitchFamily="34" charset="0"/>
              </a:rPr>
              <a:t>Deep brain</a:t>
            </a:r>
          </a:p>
          <a:p>
            <a:pPr lvl="2"/>
            <a:r>
              <a:rPr lang="en-US" altLang="ko-KR" dirty="0">
                <a:latin typeface="Arial" panose="020B0604020202020204" pitchFamily="34" charset="0"/>
                <a:cs typeface="Arial" panose="020B0604020202020204" pitchFamily="34" charset="0"/>
              </a:rPr>
              <a:t>Emotion</a:t>
            </a:r>
            <a:endParaRPr lang="ko-KR" altLang="en-US" dirty="0">
              <a:latin typeface="Arial" panose="020B0604020202020204" pitchFamily="34" charset="0"/>
              <a:cs typeface="Arial" panose="020B0604020202020204" pitchFamily="34" charset="0"/>
            </a:endParaRPr>
          </a:p>
        </p:txBody>
      </p:sp>
      <p:sp>
        <p:nvSpPr>
          <p:cNvPr id="4" name="직사각형 3">
            <a:extLst>
              <a:ext uri="{FF2B5EF4-FFF2-40B4-BE49-F238E27FC236}">
                <a16:creationId xmlns:a16="http://schemas.microsoft.com/office/drawing/2014/main" id="{1DEDFD31-B977-4C66-8413-D8514781A696}"/>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Emotion recognition</a:t>
            </a:r>
            <a:endParaRPr lang="ko-KR" altLang="en-US" sz="2800" dirty="0"/>
          </a:p>
        </p:txBody>
      </p:sp>
      <p:grpSp>
        <p:nvGrpSpPr>
          <p:cNvPr id="5" name="그룹 4">
            <a:extLst>
              <a:ext uri="{FF2B5EF4-FFF2-40B4-BE49-F238E27FC236}">
                <a16:creationId xmlns:a16="http://schemas.microsoft.com/office/drawing/2014/main" id="{A9FB0E7F-F950-4BC8-BAD8-D158AC68821F}"/>
              </a:ext>
            </a:extLst>
          </p:cNvPr>
          <p:cNvGrpSpPr/>
          <p:nvPr/>
        </p:nvGrpSpPr>
        <p:grpSpPr>
          <a:xfrm>
            <a:off x="939211" y="1825625"/>
            <a:ext cx="90000" cy="411814"/>
            <a:chOff x="587375" y="958850"/>
            <a:chExt cx="90000" cy="411814"/>
          </a:xfrm>
        </p:grpSpPr>
        <p:sp>
          <p:nvSpPr>
            <p:cNvPr id="6" name="직사각형 5">
              <a:extLst>
                <a:ext uri="{FF2B5EF4-FFF2-40B4-BE49-F238E27FC236}">
                  <a16:creationId xmlns:a16="http://schemas.microsoft.com/office/drawing/2014/main" id="{9120442C-E56C-4FBC-9E90-D3E255D7A4C9}"/>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F2F7070A-ACC6-4CD6-9048-A714A715435A}"/>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 name="그룹 7">
            <a:extLst>
              <a:ext uri="{FF2B5EF4-FFF2-40B4-BE49-F238E27FC236}">
                <a16:creationId xmlns:a16="http://schemas.microsoft.com/office/drawing/2014/main" id="{DF131802-EAA2-483E-A306-D44EA52926B6}"/>
              </a:ext>
            </a:extLst>
          </p:cNvPr>
          <p:cNvGrpSpPr/>
          <p:nvPr/>
        </p:nvGrpSpPr>
        <p:grpSpPr>
          <a:xfrm>
            <a:off x="939211" y="2916747"/>
            <a:ext cx="90000" cy="411814"/>
            <a:chOff x="587375" y="958850"/>
            <a:chExt cx="90000" cy="411814"/>
          </a:xfrm>
        </p:grpSpPr>
        <p:sp>
          <p:nvSpPr>
            <p:cNvPr id="9" name="직사각형 8">
              <a:extLst>
                <a:ext uri="{FF2B5EF4-FFF2-40B4-BE49-F238E27FC236}">
                  <a16:creationId xmlns:a16="http://schemas.microsoft.com/office/drawing/2014/main" id="{3AB28FDD-E834-4115-80C1-35CE4A49D2E7}"/>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EEE714A8-78F9-452C-B8CE-E2F39CAD4B1E}"/>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558045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AACD952A-D549-4AFC-85D3-97231550F259}"/>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Devices</a:t>
            </a:r>
            <a:endParaRPr lang="ko-KR" altLang="en-US" sz="2800" dirty="0"/>
          </a:p>
        </p:txBody>
      </p:sp>
      <p:sp>
        <p:nvSpPr>
          <p:cNvPr id="8" name="내용 개체 틀 7">
            <a:extLst>
              <a:ext uri="{FF2B5EF4-FFF2-40B4-BE49-F238E27FC236}">
                <a16:creationId xmlns:a16="http://schemas.microsoft.com/office/drawing/2014/main" id="{4A353156-FC45-4A11-BC19-009E903AE39F}"/>
              </a:ext>
            </a:extLst>
          </p:cNvPr>
          <p:cNvSpPr>
            <a:spLocks noGrp="1"/>
          </p:cNvSpPr>
          <p:nvPr>
            <p:ph idx="1"/>
          </p:nvPr>
        </p:nvSpPr>
        <p:spPr>
          <a:xfrm>
            <a:off x="838200" y="970515"/>
            <a:ext cx="10515600" cy="4351338"/>
          </a:xfrm>
        </p:spPr>
        <p:txBody>
          <a:bodyPr>
            <a:normAutofit/>
          </a:bodyPr>
          <a:lstStyle/>
          <a:p>
            <a:r>
              <a:rPr lang="en-US" altLang="ko-KR" sz="2400" dirty="0">
                <a:latin typeface="Arial" panose="020B0604020202020204" pitchFamily="34" charset="0"/>
                <a:cs typeface="Arial" panose="020B0604020202020204" pitchFamily="34" charset="0"/>
              </a:rPr>
              <a:t>Universal modeling</a:t>
            </a:r>
            <a:endParaRPr lang="ko-KR" altLang="en-US" sz="2400" dirty="0">
              <a:latin typeface="Arial" panose="020B0604020202020204" pitchFamily="34" charset="0"/>
              <a:cs typeface="Arial" panose="020B0604020202020204" pitchFamily="34" charset="0"/>
            </a:endParaRPr>
          </a:p>
        </p:txBody>
      </p:sp>
      <p:pic>
        <p:nvPicPr>
          <p:cNvPr id="16" name="그림 15" descr="Figure 1.">
            <a:extLst>
              <a:ext uri="{FF2B5EF4-FFF2-40B4-BE49-F238E27FC236}">
                <a16:creationId xmlns:a16="http://schemas.microsoft.com/office/drawing/2014/main" id="{F96850D9-F083-4796-8291-CB8379BFD18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77304" y="1877016"/>
            <a:ext cx="2591353" cy="3887030"/>
          </a:xfrm>
          <a:prstGeom prst="rect">
            <a:avLst/>
          </a:prstGeom>
          <a:noFill/>
          <a:ln>
            <a:noFill/>
          </a:ln>
        </p:spPr>
      </p:pic>
      <p:pic>
        <p:nvPicPr>
          <p:cNvPr id="17" name="그림 16" descr="Figure 2.">
            <a:extLst>
              <a:ext uri="{FF2B5EF4-FFF2-40B4-BE49-F238E27FC236}">
                <a16:creationId xmlns:a16="http://schemas.microsoft.com/office/drawing/2014/main" id="{BBB707C9-5F29-40A9-83AB-BC84D2541C9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457918" y="2678325"/>
            <a:ext cx="2591353" cy="2834984"/>
          </a:xfrm>
          <a:prstGeom prst="rect">
            <a:avLst/>
          </a:prstGeom>
          <a:noFill/>
          <a:ln>
            <a:noFill/>
          </a:ln>
        </p:spPr>
      </p:pic>
      <p:pic>
        <p:nvPicPr>
          <p:cNvPr id="18" name="그림 17">
            <a:extLst>
              <a:ext uri="{FF2B5EF4-FFF2-40B4-BE49-F238E27FC236}">
                <a16:creationId xmlns:a16="http://schemas.microsoft.com/office/drawing/2014/main" id="{30EDEBE7-E342-4628-B4F0-723A385EF164}"/>
              </a:ext>
            </a:extLst>
          </p:cNvPr>
          <p:cNvPicPr>
            <a:picLocks noChangeAspect="1"/>
          </p:cNvPicPr>
          <p:nvPr/>
        </p:nvPicPr>
        <p:blipFill>
          <a:blip r:embed="rId5"/>
          <a:stretch>
            <a:fillRect/>
          </a:stretch>
        </p:blipFill>
        <p:spPr>
          <a:xfrm>
            <a:off x="7528288" y="3063746"/>
            <a:ext cx="3928975" cy="1513570"/>
          </a:xfrm>
          <a:prstGeom prst="rect">
            <a:avLst/>
          </a:prstGeom>
        </p:spPr>
      </p:pic>
      <p:grpSp>
        <p:nvGrpSpPr>
          <p:cNvPr id="19" name="그룹 18">
            <a:extLst>
              <a:ext uri="{FF2B5EF4-FFF2-40B4-BE49-F238E27FC236}">
                <a16:creationId xmlns:a16="http://schemas.microsoft.com/office/drawing/2014/main" id="{8E1EBD34-19BE-4CEB-8B2B-5D5698B34706}"/>
              </a:ext>
            </a:extLst>
          </p:cNvPr>
          <p:cNvGrpSpPr/>
          <p:nvPr/>
        </p:nvGrpSpPr>
        <p:grpSpPr>
          <a:xfrm>
            <a:off x="937933" y="1005141"/>
            <a:ext cx="90000" cy="411814"/>
            <a:chOff x="587375" y="958850"/>
            <a:chExt cx="90000" cy="411814"/>
          </a:xfrm>
        </p:grpSpPr>
        <p:sp>
          <p:nvSpPr>
            <p:cNvPr id="20" name="직사각형 19">
              <a:extLst>
                <a:ext uri="{FF2B5EF4-FFF2-40B4-BE49-F238E27FC236}">
                  <a16:creationId xmlns:a16="http://schemas.microsoft.com/office/drawing/2014/main" id="{EC9E68B0-61A7-4085-8C67-C18D968106F3}"/>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a:extLst>
                <a:ext uri="{FF2B5EF4-FFF2-40B4-BE49-F238E27FC236}">
                  <a16:creationId xmlns:a16="http://schemas.microsoft.com/office/drawing/2014/main" id="{B7162DD7-1D84-4810-AC54-5427A489DE3F}"/>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614145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AACD952A-D549-4AFC-85D3-97231550F259}"/>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Electrodes</a:t>
            </a:r>
            <a:endParaRPr lang="ko-KR" altLang="en-US" sz="2800" dirty="0"/>
          </a:p>
        </p:txBody>
      </p:sp>
      <p:sp>
        <p:nvSpPr>
          <p:cNvPr id="3" name="내용 개체 틀 2">
            <a:extLst>
              <a:ext uri="{FF2B5EF4-FFF2-40B4-BE49-F238E27FC236}">
                <a16:creationId xmlns:a16="http://schemas.microsoft.com/office/drawing/2014/main" id="{D8655ADA-191D-4AF8-A859-371C88C98B07}"/>
              </a:ext>
            </a:extLst>
          </p:cNvPr>
          <p:cNvSpPr>
            <a:spLocks noGrp="1"/>
          </p:cNvSpPr>
          <p:nvPr>
            <p:ph idx="1"/>
          </p:nvPr>
        </p:nvSpPr>
        <p:spPr>
          <a:xfrm>
            <a:off x="838200" y="1253331"/>
            <a:ext cx="10515600" cy="4351338"/>
          </a:xfrm>
        </p:spPr>
        <p:txBody>
          <a:bodyPr>
            <a:normAutofit fontScale="92500" lnSpcReduction="20000"/>
          </a:bodyPr>
          <a:lstStyle/>
          <a:p>
            <a:r>
              <a:rPr lang="en-US" altLang="ko-KR" sz="2400" dirty="0">
                <a:latin typeface="Arial" panose="020B0604020202020204" pitchFamily="34" charset="0"/>
                <a:cs typeface="Arial" panose="020B0604020202020204" pitchFamily="34" charset="0"/>
              </a:rPr>
              <a:t>Materials</a:t>
            </a:r>
          </a:p>
          <a:p>
            <a:pPr lvl="1"/>
            <a:r>
              <a:rPr lang="en-US" altLang="ko-KR" sz="2000" dirty="0">
                <a:latin typeface="Arial" panose="020B0604020202020204" pitchFamily="34" charset="0"/>
                <a:cs typeface="Arial" panose="020B0604020202020204" pitchFamily="34" charset="0"/>
              </a:rPr>
              <a:t>Ag, AgCl, CNT/PDMS</a:t>
            </a:r>
          </a:p>
          <a:p>
            <a:r>
              <a:rPr lang="en-US" altLang="ko-KR" sz="2400" dirty="0">
                <a:latin typeface="Arial" panose="020B0604020202020204" pitchFamily="34" charset="0"/>
                <a:cs typeface="Arial" panose="020B0604020202020204" pitchFamily="34" charset="0"/>
              </a:rPr>
              <a:t>Electrodes location</a:t>
            </a:r>
          </a:p>
          <a:p>
            <a:pPr lvl="1"/>
            <a:r>
              <a:rPr lang="en-US" altLang="ko-KR" sz="2000" dirty="0">
                <a:latin typeface="Arial" panose="020B0604020202020204" pitchFamily="34" charset="0"/>
                <a:cs typeface="Arial" panose="020B0604020202020204" pitchFamily="34" charset="0"/>
              </a:rPr>
              <a:t>One vs. Multiple</a:t>
            </a:r>
          </a:p>
          <a:p>
            <a:pPr lvl="1"/>
            <a:r>
              <a:rPr lang="en-US" altLang="ko-KR" sz="2000" dirty="0">
                <a:latin typeface="Arial" panose="020B0604020202020204" pitchFamily="34" charset="0"/>
                <a:cs typeface="Arial" panose="020B0604020202020204" pitchFamily="34" charset="0"/>
              </a:rPr>
              <a:t>Supporting scalp-EEG vs. Independent ear-EEG</a:t>
            </a:r>
          </a:p>
          <a:p>
            <a:r>
              <a:rPr lang="en-US" altLang="ko-KR" sz="2400" dirty="0">
                <a:latin typeface="Arial" panose="020B0604020202020204" pitchFamily="34" charset="0"/>
                <a:cs typeface="Arial" panose="020B0604020202020204" pitchFamily="34" charset="0"/>
              </a:rPr>
              <a:t>Reference location</a:t>
            </a:r>
          </a:p>
          <a:p>
            <a:pPr lvl="1"/>
            <a:r>
              <a:rPr lang="en-US" altLang="ko-KR" sz="2000" dirty="0">
                <a:latin typeface="Arial" panose="020B0604020202020204" pitchFamily="34" charset="0"/>
                <a:cs typeface="Arial" panose="020B0604020202020204" pitchFamily="34" charset="0"/>
              </a:rPr>
              <a:t>Reference electrode</a:t>
            </a:r>
            <a:r>
              <a:rPr lang="ko-KR" altLang="en-US" sz="2000" dirty="0">
                <a:latin typeface="Arial" panose="020B0604020202020204" pitchFamily="34" charset="0"/>
                <a:cs typeface="Arial" panose="020B0604020202020204" pitchFamily="34" charset="0"/>
              </a:rPr>
              <a:t>는 자유롭게 변경 가능</a:t>
            </a:r>
            <a:endParaRPr lang="en-US" altLang="ko-KR" sz="2000" dirty="0">
              <a:latin typeface="Arial" panose="020B0604020202020204" pitchFamily="34" charset="0"/>
              <a:cs typeface="Arial" panose="020B0604020202020204" pitchFamily="34" charset="0"/>
            </a:endParaRPr>
          </a:p>
          <a:p>
            <a:pPr lvl="2"/>
            <a:r>
              <a:rPr lang="en-US" altLang="ko-KR" sz="1600" dirty="0">
                <a:latin typeface="Arial" panose="020B0604020202020204" pitchFamily="34" charset="0"/>
                <a:cs typeface="Arial" panose="020B0604020202020204" pitchFamily="34" charset="0"/>
              </a:rPr>
              <a:t>Cross-referenced</a:t>
            </a:r>
          </a:p>
          <a:p>
            <a:pPr lvl="1"/>
            <a:r>
              <a:rPr lang="en-US" altLang="ko-KR" sz="2000" dirty="0">
                <a:latin typeface="Arial" panose="020B0604020202020204" pitchFamily="34" charset="0"/>
                <a:cs typeface="Arial" panose="020B0604020202020204" pitchFamily="34" charset="0"/>
              </a:rPr>
              <a:t>Scalp</a:t>
            </a:r>
            <a:r>
              <a:rPr lang="ko-KR" altLang="en-US" sz="2000" dirty="0">
                <a:latin typeface="Arial" panose="020B0604020202020204" pitchFamily="34" charset="0"/>
                <a:cs typeface="Arial" panose="020B0604020202020204" pitchFamily="34" charset="0"/>
              </a:rPr>
              <a:t>의 경우 </a:t>
            </a:r>
            <a:r>
              <a:rPr lang="en-US" altLang="ko-KR" sz="2000" dirty="0" err="1">
                <a:latin typeface="Arial" panose="020B0604020202020204" pitchFamily="34" charset="0"/>
                <a:cs typeface="Arial" panose="020B0604020202020204" pitchFamily="34" charset="0"/>
              </a:rPr>
              <a:t>Cz</a:t>
            </a:r>
            <a:r>
              <a:rPr lang="ko-KR" altLang="en-US" sz="2000" dirty="0">
                <a:latin typeface="Arial" panose="020B0604020202020204" pitchFamily="34" charset="0"/>
                <a:cs typeface="Arial" panose="020B0604020202020204" pitchFamily="34" charset="0"/>
              </a:rPr>
              <a:t>나 </a:t>
            </a:r>
            <a:r>
              <a:rPr lang="en-US" altLang="ko-KR" sz="2000" dirty="0">
                <a:latin typeface="Arial" panose="020B0604020202020204" pitchFamily="34" charset="0"/>
                <a:cs typeface="Arial" panose="020B0604020202020204" pitchFamily="34" charset="0"/>
              </a:rPr>
              <a:t>ear lobe</a:t>
            </a:r>
            <a:r>
              <a:rPr lang="ko-KR" altLang="en-US" sz="2000" dirty="0">
                <a:latin typeface="Arial" panose="020B0604020202020204" pitchFamily="34" charset="0"/>
                <a:cs typeface="Arial" panose="020B0604020202020204" pitchFamily="34" charset="0"/>
              </a:rPr>
              <a:t>가 </a:t>
            </a:r>
            <a:r>
              <a:rPr lang="en-US" altLang="ko-KR" sz="2000" dirty="0">
                <a:latin typeface="Arial" panose="020B0604020202020204" pitchFamily="34" charset="0"/>
                <a:cs typeface="Arial" panose="020B0604020202020204" pitchFamily="34" charset="0"/>
              </a:rPr>
              <a:t>refer, ERB</a:t>
            </a:r>
            <a:r>
              <a:rPr lang="ko-KR" altLang="en-US" sz="2000" dirty="0">
                <a:latin typeface="Arial" panose="020B0604020202020204" pitchFamily="34" charset="0"/>
                <a:cs typeface="Arial" panose="020B0604020202020204" pitchFamily="34" charset="0"/>
              </a:rPr>
              <a:t>나 </a:t>
            </a:r>
            <a:r>
              <a:rPr lang="en-US" altLang="ko-KR" sz="2000" dirty="0">
                <a:latin typeface="Arial" panose="020B0604020202020204" pitchFamily="34" charset="0"/>
                <a:cs typeface="Arial" panose="020B0604020202020204" pitchFamily="34" charset="0"/>
              </a:rPr>
              <a:t>ear lobe</a:t>
            </a:r>
            <a:r>
              <a:rPr lang="ko-KR" altLang="en-US" sz="2000" dirty="0">
                <a:latin typeface="Arial" panose="020B0604020202020204" pitchFamily="34" charset="0"/>
                <a:cs typeface="Arial" panose="020B0604020202020204" pitchFamily="34" charset="0"/>
              </a:rPr>
              <a:t>가 </a:t>
            </a:r>
            <a:r>
              <a:rPr lang="en-US" altLang="ko-KR" sz="2000" dirty="0">
                <a:latin typeface="Arial" panose="020B0604020202020204" pitchFamily="34" charset="0"/>
                <a:cs typeface="Arial" panose="020B0604020202020204" pitchFamily="34" charset="0"/>
              </a:rPr>
              <a:t>GND </a:t>
            </a:r>
          </a:p>
          <a:p>
            <a:pPr lvl="1"/>
            <a:r>
              <a:rPr lang="en-US" altLang="ko-KR" sz="2000" dirty="0">
                <a:latin typeface="Arial" panose="020B0604020202020204" pitchFamily="34" charset="0"/>
                <a:cs typeface="Arial" panose="020B0604020202020204" pitchFamily="34" charset="0"/>
              </a:rPr>
              <a:t>Reference</a:t>
            </a:r>
            <a:r>
              <a:rPr lang="ko-KR" altLang="en-US" sz="2000" dirty="0">
                <a:latin typeface="Arial" panose="020B0604020202020204" pitchFamily="34" charset="0"/>
                <a:cs typeface="Arial" panose="020B0604020202020204" pitchFamily="34" charset="0"/>
              </a:rPr>
              <a:t> </a:t>
            </a:r>
            <a:r>
              <a:rPr lang="en-US" altLang="ko-KR" sz="2000" dirty="0">
                <a:latin typeface="Arial" panose="020B0604020202020204" pitchFamily="34" charset="0"/>
                <a:cs typeface="Arial" panose="020B0604020202020204" pitchFamily="34" charset="0"/>
              </a:rPr>
              <a:t>placed</a:t>
            </a:r>
            <a:r>
              <a:rPr lang="ko-KR" altLang="en-US" sz="2000" dirty="0">
                <a:latin typeface="Arial" panose="020B0604020202020204" pitchFamily="34" charset="0"/>
                <a:cs typeface="Arial" panose="020B0604020202020204" pitchFamily="34" charset="0"/>
              </a:rPr>
              <a:t> </a:t>
            </a:r>
            <a:r>
              <a:rPr lang="en-US" altLang="ko-KR" sz="2000" dirty="0">
                <a:latin typeface="Arial" panose="020B0604020202020204" pitchFamily="34" charset="0"/>
                <a:cs typeface="Arial" panose="020B0604020202020204" pitchFamily="34" charset="0"/>
              </a:rPr>
              <a:t>outside</a:t>
            </a:r>
            <a:r>
              <a:rPr lang="ko-KR" altLang="en-US" sz="2000" dirty="0">
                <a:latin typeface="Arial" panose="020B0604020202020204" pitchFamily="34" charset="0"/>
                <a:cs typeface="Arial" panose="020B0604020202020204" pitchFamily="34" charset="0"/>
              </a:rPr>
              <a:t> </a:t>
            </a:r>
            <a:r>
              <a:rPr lang="en-US" altLang="ko-KR" sz="2000" dirty="0">
                <a:latin typeface="Arial" panose="020B0604020202020204" pitchFamily="34" charset="0"/>
                <a:cs typeface="Arial" panose="020B0604020202020204" pitchFamily="34" charset="0"/>
              </a:rPr>
              <a:t>the</a:t>
            </a:r>
            <a:r>
              <a:rPr lang="ko-KR" altLang="en-US" sz="2000" dirty="0">
                <a:latin typeface="Arial" panose="020B0604020202020204" pitchFamily="34" charset="0"/>
                <a:cs typeface="Arial" panose="020B0604020202020204" pitchFamily="34" charset="0"/>
              </a:rPr>
              <a:t> </a:t>
            </a:r>
            <a:r>
              <a:rPr lang="en-US" altLang="ko-KR" sz="2000" dirty="0">
                <a:latin typeface="Arial" panose="020B0604020202020204" pitchFamily="34" charset="0"/>
                <a:cs typeface="Arial" panose="020B0604020202020204" pitchFamily="34" charset="0"/>
              </a:rPr>
              <a:t>ear</a:t>
            </a:r>
          </a:p>
          <a:p>
            <a:pPr lvl="2"/>
            <a:r>
              <a:rPr lang="en-US" altLang="ko-KR" sz="1600" dirty="0">
                <a:latin typeface="Arial" panose="020B0604020202020204" pitchFamily="34" charset="0"/>
                <a:cs typeface="Arial" panose="020B0604020202020204" pitchFamily="34" charset="0"/>
              </a:rPr>
              <a:t>Gel-based artifacts</a:t>
            </a:r>
          </a:p>
          <a:p>
            <a:pPr lvl="1"/>
            <a:r>
              <a:rPr lang="en-US" altLang="ko-KR" sz="2000" dirty="0">
                <a:latin typeface="Arial" panose="020B0604020202020204" pitchFamily="34" charset="0"/>
                <a:cs typeface="Arial" panose="020B0604020202020204" pitchFamily="34" charset="0"/>
              </a:rPr>
              <a:t>How to verify in-ear EEG reference?</a:t>
            </a:r>
          </a:p>
          <a:p>
            <a:r>
              <a:rPr lang="en-US" altLang="ko-KR" sz="2400" dirty="0">
                <a:latin typeface="Arial" panose="020B0604020202020204" pitchFamily="34" charset="0"/>
                <a:cs typeface="Arial" panose="020B0604020202020204" pitchFamily="34" charset="0"/>
              </a:rPr>
              <a:t>Cross-talk by sound tube</a:t>
            </a:r>
          </a:p>
          <a:p>
            <a:pPr lvl="1"/>
            <a:r>
              <a:rPr lang="en-US" altLang="ko-KR" sz="2000" dirty="0">
                <a:latin typeface="Arial" panose="020B0604020202020204" pitchFamily="34" charset="0"/>
                <a:cs typeface="Arial" panose="020B0604020202020204" pitchFamily="34" charset="0"/>
              </a:rPr>
              <a:t>Amplitude-modulated makes frequency band became much higher compared to EEG band</a:t>
            </a:r>
          </a:p>
        </p:txBody>
      </p:sp>
      <p:grpSp>
        <p:nvGrpSpPr>
          <p:cNvPr id="8" name="그룹 7">
            <a:extLst>
              <a:ext uri="{FF2B5EF4-FFF2-40B4-BE49-F238E27FC236}">
                <a16:creationId xmlns:a16="http://schemas.microsoft.com/office/drawing/2014/main" id="{3E636D37-D096-4106-A2DF-30EB6EFD5578}"/>
              </a:ext>
            </a:extLst>
          </p:cNvPr>
          <p:cNvGrpSpPr/>
          <p:nvPr/>
        </p:nvGrpSpPr>
        <p:grpSpPr>
          <a:xfrm>
            <a:off x="937933" y="1176405"/>
            <a:ext cx="90000" cy="411814"/>
            <a:chOff x="587375" y="958850"/>
            <a:chExt cx="90000" cy="411814"/>
          </a:xfrm>
        </p:grpSpPr>
        <p:sp>
          <p:nvSpPr>
            <p:cNvPr id="9" name="직사각형 8">
              <a:extLst>
                <a:ext uri="{FF2B5EF4-FFF2-40B4-BE49-F238E27FC236}">
                  <a16:creationId xmlns:a16="http://schemas.microsoft.com/office/drawing/2014/main" id="{ACE19A1D-E027-451F-A13F-A88FE9E04A3A}"/>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2610A0F0-BB42-4579-98B5-642052FA4E2E}"/>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 name="그룹 10">
            <a:extLst>
              <a:ext uri="{FF2B5EF4-FFF2-40B4-BE49-F238E27FC236}">
                <a16:creationId xmlns:a16="http://schemas.microsoft.com/office/drawing/2014/main" id="{E1053404-3FA5-4452-84F2-41A3EB8EA4C0}"/>
              </a:ext>
            </a:extLst>
          </p:cNvPr>
          <p:cNvGrpSpPr/>
          <p:nvPr/>
        </p:nvGrpSpPr>
        <p:grpSpPr>
          <a:xfrm>
            <a:off x="937933" y="1831169"/>
            <a:ext cx="90000" cy="411814"/>
            <a:chOff x="587375" y="958850"/>
            <a:chExt cx="90000" cy="411814"/>
          </a:xfrm>
        </p:grpSpPr>
        <p:sp>
          <p:nvSpPr>
            <p:cNvPr id="12" name="직사각형 11">
              <a:extLst>
                <a:ext uri="{FF2B5EF4-FFF2-40B4-BE49-F238E27FC236}">
                  <a16:creationId xmlns:a16="http://schemas.microsoft.com/office/drawing/2014/main" id="{F6116249-CBD4-48F2-A3DC-70FB0CC24D3E}"/>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BC7FCAFC-7D15-40B8-BD1C-D94BE16025F3}"/>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4" name="그룹 13">
            <a:extLst>
              <a:ext uri="{FF2B5EF4-FFF2-40B4-BE49-F238E27FC236}">
                <a16:creationId xmlns:a16="http://schemas.microsoft.com/office/drawing/2014/main" id="{B6DFEA42-BBAE-44FD-9365-8C009D118D0D}"/>
              </a:ext>
            </a:extLst>
          </p:cNvPr>
          <p:cNvGrpSpPr/>
          <p:nvPr/>
        </p:nvGrpSpPr>
        <p:grpSpPr>
          <a:xfrm>
            <a:off x="937933" y="2691840"/>
            <a:ext cx="90000" cy="411814"/>
            <a:chOff x="587375" y="958850"/>
            <a:chExt cx="90000" cy="411814"/>
          </a:xfrm>
        </p:grpSpPr>
        <p:sp>
          <p:nvSpPr>
            <p:cNvPr id="15" name="직사각형 14">
              <a:extLst>
                <a:ext uri="{FF2B5EF4-FFF2-40B4-BE49-F238E27FC236}">
                  <a16:creationId xmlns:a16="http://schemas.microsoft.com/office/drawing/2014/main" id="{4CB90429-505B-447D-A9C6-9C36B8A6BA45}"/>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53571398-66D6-4F56-9EDC-B0C792FFC76E}"/>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7" name="그룹 16">
            <a:extLst>
              <a:ext uri="{FF2B5EF4-FFF2-40B4-BE49-F238E27FC236}">
                <a16:creationId xmlns:a16="http://schemas.microsoft.com/office/drawing/2014/main" id="{33D8534E-0AC8-4F88-8F2C-04D1F85BC901}"/>
              </a:ext>
            </a:extLst>
          </p:cNvPr>
          <p:cNvGrpSpPr/>
          <p:nvPr/>
        </p:nvGrpSpPr>
        <p:grpSpPr>
          <a:xfrm>
            <a:off x="937933" y="4542521"/>
            <a:ext cx="90000" cy="411814"/>
            <a:chOff x="587375" y="958850"/>
            <a:chExt cx="90000" cy="411814"/>
          </a:xfrm>
        </p:grpSpPr>
        <p:sp>
          <p:nvSpPr>
            <p:cNvPr id="18" name="직사각형 17">
              <a:extLst>
                <a:ext uri="{FF2B5EF4-FFF2-40B4-BE49-F238E27FC236}">
                  <a16:creationId xmlns:a16="http://schemas.microsoft.com/office/drawing/2014/main" id="{FEF2CA9D-9CFD-4BA5-A105-2EA1A54CD13A}"/>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7F093DFA-689C-43F2-909B-67D151BC515B}"/>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951726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AACD952A-D549-4AFC-85D3-97231550F259}"/>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Verification</a:t>
            </a:r>
            <a:endParaRPr lang="ko-KR" altLang="en-US" sz="2800" dirty="0"/>
          </a:p>
        </p:txBody>
      </p:sp>
      <p:sp>
        <p:nvSpPr>
          <p:cNvPr id="21" name="내용 개체 틀 2">
            <a:extLst>
              <a:ext uri="{FF2B5EF4-FFF2-40B4-BE49-F238E27FC236}">
                <a16:creationId xmlns:a16="http://schemas.microsoft.com/office/drawing/2014/main" id="{437F76B6-2B0B-4420-B403-09031F9EE521}"/>
              </a:ext>
            </a:extLst>
          </p:cNvPr>
          <p:cNvSpPr>
            <a:spLocks noGrp="1"/>
          </p:cNvSpPr>
          <p:nvPr>
            <p:ph idx="1"/>
          </p:nvPr>
        </p:nvSpPr>
        <p:spPr>
          <a:xfrm>
            <a:off x="838200" y="1825625"/>
            <a:ext cx="10515600" cy="4351338"/>
          </a:xfrm>
        </p:spPr>
        <p:txBody>
          <a:bodyPr/>
          <a:lstStyle/>
          <a:p>
            <a:r>
              <a:rPr lang="en-US" altLang="ko-KR" sz="2400" dirty="0">
                <a:latin typeface="Arial" panose="020B0604020202020204" pitchFamily="34" charset="0"/>
                <a:cs typeface="Arial" panose="020B0604020202020204" pitchFamily="34" charset="0"/>
              </a:rPr>
              <a:t>Ear-referenced vs. Scalp-referenced</a:t>
            </a:r>
          </a:p>
          <a:p>
            <a:endParaRPr lang="en-US" altLang="ko-KR" sz="2400" dirty="0">
              <a:latin typeface="Arial" panose="020B0604020202020204" pitchFamily="34" charset="0"/>
              <a:cs typeface="Arial" panose="020B0604020202020204" pitchFamily="34" charset="0"/>
            </a:endParaRPr>
          </a:p>
          <a:p>
            <a:r>
              <a:rPr lang="en-US" altLang="ko-KR" sz="2400" dirty="0">
                <a:latin typeface="Arial" panose="020B0604020202020204" pitchFamily="34" charset="0"/>
                <a:cs typeface="Arial" panose="020B0604020202020204" pitchFamily="34" charset="0"/>
              </a:rPr>
              <a:t>CNT/PDMS vs. Conventional</a:t>
            </a:r>
          </a:p>
          <a:p>
            <a:endParaRPr lang="en-US" altLang="ko-KR" sz="2400" dirty="0">
              <a:latin typeface="Arial" panose="020B0604020202020204" pitchFamily="34" charset="0"/>
              <a:cs typeface="Arial" panose="020B0604020202020204" pitchFamily="34" charset="0"/>
            </a:endParaRPr>
          </a:p>
          <a:p>
            <a:r>
              <a:rPr lang="en-US" altLang="ko-KR" sz="2400" dirty="0">
                <a:latin typeface="Arial" panose="020B0604020202020204" pitchFamily="34" charset="0"/>
                <a:cs typeface="Arial" panose="020B0604020202020204" pitchFamily="34" charset="0"/>
              </a:rPr>
              <a:t>Steady-state response &amp; Transient Response</a:t>
            </a:r>
            <a:endParaRPr lang="en-US" altLang="ko-KR" sz="2000" dirty="0">
              <a:latin typeface="Arial" panose="020B0604020202020204" pitchFamily="34" charset="0"/>
              <a:cs typeface="Arial" panose="020B0604020202020204" pitchFamily="34" charset="0"/>
            </a:endParaRPr>
          </a:p>
        </p:txBody>
      </p:sp>
      <p:grpSp>
        <p:nvGrpSpPr>
          <p:cNvPr id="22" name="그룹 21">
            <a:extLst>
              <a:ext uri="{FF2B5EF4-FFF2-40B4-BE49-F238E27FC236}">
                <a16:creationId xmlns:a16="http://schemas.microsoft.com/office/drawing/2014/main" id="{6DEAE6FA-927D-44EB-AE9D-DAFDF185065C}"/>
              </a:ext>
            </a:extLst>
          </p:cNvPr>
          <p:cNvGrpSpPr/>
          <p:nvPr/>
        </p:nvGrpSpPr>
        <p:grpSpPr>
          <a:xfrm>
            <a:off x="939211" y="1825625"/>
            <a:ext cx="90000" cy="411814"/>
            <a:chOff x="587375" y="958850"/>
            <a:chExt cx="90000" cy="411814"/>
          </a:xfrm>
        </p:grpSpPr>
        <p:sp>
          <p:nvSpPr>
            <p:cNvPr id="23" name="직사각형 22">
              <a:extLst>
                <a:ext uri="{FF2B5EF4-FFF2-40B4-BE49-F238E27FC236}">
                  <a16:creationId xmlns:a16="http://schemas.microsoft.com/office/drawing/2014/main" id="{66B917B9-D6FE-4C56-B1F2-6C00152712D8}"/>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E9EDD495-4B0F-4E08-8BB0-1014BF6FD0D1}"/>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5" name="그룹 24">
            <a:extLst>
              <a:ext uri="{FF2B5EF4-FFF2-40B4-BE49-F238E27FC236}">
                <a16:creationId xmlns:a16="http://schemas.microsoft.com/office/drawing/2014/main" id="{17BC64CB-1672-46A0-951F-4371C34D05A9}"/>
              </a:ext>
            </a:extLst>
          </p:cNvPr>
          <p:cNvGrpSpPr/>
          <p:nvPr/>
        </p:nvGrpSpPr>
        <p:grpSpPr>
          <a:xfrm>
            <a:off x="939211" y="2735375"/>
            <a:ext cx="90000" cy="411814"/>
            <a:chOff x="587375" y="958850"/>
            <a:chExt cx="90000" cy="411814"/>
          </a:xfrm>
        </p:grpSpPr>
        <p:sp>
          <p:nvSpPr>
            <p:cNvPr id="26" name="직사각형 25">
              <a:extLst>
                <a:ext uri="{FF2B5EF4-FFF2-40B4-BE49-F238E27FC236}">
                  <a16:creationId xmlns:a16="http://schemas.microsoft.com/office/drawing/2014/main" id="{88153567-8700-4211-853E-5C31816C66AA}"/>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4EC60643-1EC8-4911-8411-3A20B90A4B31}"/>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8" name="그룹 27">
            <a:extLst>
              <a:ext uri="{FF2B5EF4-FFF2-40B4-BE49-F238E27FC236}">
                <a16:creationId xmlns:a16="http://schemas.microsoft.com/office/drawing/2014/main" id="{CDB00CC5-A134-477B-AD85-17B2753EC916}"/>
              </a:ext>
            </a:extLst>
          </p:cNvPr>
          <p:cNvGrpSpPr/>
          <p:nvPr/>
        </p:nvGrpSpPr>
        <p:grpSpPr>
          <a:xfrm>
            <a:off x="939211" y="3717944"/>
            <a:ext cx="90000" cy="411814"/>
            <a:chOff x="587375" y="958850"/>
            <a:chExt cx="90000" cy="411814"/>
          </a:xfrm>
        </p:grpSpPr>
        <p:sp>
          <p:nvSpPr>
            <p:cNvPr id="29" name="직사각형 28">
              <a:extLst>
                <a:ext uri="{FF2B5EF4-FFF2-40B4-BE49-F238E27FC236}">
                  <a16:creationId xmlns:a16="http://schemas.microsoft.com/office/drawing/2014/main" id="{AC0269F5-784A-4A88-A3E9-36F9F5917A87}"/>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a:extLst>
                <a:ext uri="{FF2B5EF4-FFF2-40B4-BE49-F238E27FC236}">
                  <a16:creationId xmlns:a16="http://schemas.microsoft.com/office/drawing/2014/main" id="{8AA96179-FCA2-42E8-A15C-185CA7F5FC73}"/>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24227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1CDD07C-CDD9-4621-9905-CD2DF172F9A6}"/>
              </a:ext>
            </a:extLst>
          </p:cNvPr>
          <p:cNvSpPr>
            <a:spLocks noGrp="1"/>
          </p:cNvSpPr>
          <p:nvPr>
            <p:ph idx="1"/>
          </p:nvPr>
        </p:nvSpPr>
        <p:spPr>
          <a:xfrm>
            <a:off x="838200" y="1827741"/>
            <a:ext cx="10515600" cy="4351338"/>
          </a:xfrm>
        </p:spPr>
        <p:txBody>
          <a:bodyPr>
            <a:normAutofit/>
          </a:bodyPr>
          <a:lstStyle/>
          <a:p>
            <a:pPr marL="0" indent="0">
              <a:buNone/>
            </a:pPr>
            <a:endParaRPr lang="en-US" altLang="ko-KR" sz="2400" dirty="0">
              <a:latin typeface="Arial" panose="020B0604020202020204" pitchFamily="34" charset="0"/>
              <a:cs typeface="Arial" panose="020B0604020202020204" pitchFamily="34" charset="0"/>
            </a:endParaRPr>
          </a:p>
          <a:p>
            <a:r>
              <a:rPr lang="en-US" altLang="ko-KR" sz="2400" dirty="0">
                <a:latin typeface="Arial" panose="020B0604020202020204" pitchFamily="34" charset="0"/>
                <a:cs typeface="Arial" panose="020B0604020202020204" pitchFamily="34" charset="0"/>
              </a:rPr>
              <a:t>Impedance</a:t>
            </a:r>
          </a:p>
          <a:p>
            <a:pPr lvl="1"/>
            <a:r>
              <a:rPr lang="en-US" altLang="ko-KR" sz="2000" dirty="0">
                <a:latin typeface="Arial" panose="020B0604020202020204" pitchFamily="34" charset="0"/>
                <a:cs typeface="Arial" panose="020B0604020202020204" pitchFamily="34" charset="0"/>
              </a:rPr>
              <a:t>Wet electrodes require &lt;5k</a:t>
            </a:r>
            <a:r>
              <a:rPr lang="el-GR" altLang="ko-KR" sz="2000" dirty="0">
                <a:latin typeface="Arial" panose="020B0604020202020204" pitchFamily="34" charset="0"/>
                <a:cs typeface="Arial" panose="020B0604020202020204" pitchFamily="34" charset="0"/>
              </a:rPr>
              <a:t>Ω</a:t>
            </a:r>
            <a:endParaRPr lang="en-US" altLang="ko-KR" sz="2000" dirty="0">
              <a:latin typeface="Arial" panose="020B0604020202020204" pitchFamily="34" charset="0"/>
              <a:cs typeface="Arial" panose="020B0604020202020204" pitchFamily="34" charset="0"/>
            </a:endParaRPr>
          </a:p>
          <a:p>
            <a:pPr lvl="1"/>
            <a:r>
              <a:rPr lang="en-US" altLang="ko-KR" sz="2000" dirty="0">
                <a:latin typeface="Arial" panose="020B0604020202020204" pitchFamily="34" charset="0"/>
                <a:cs typeface="Arial" panose="020B0604020202020204" pitchFamily="34" charset="0"/>
              </a:rPr>
              <a:t>1 to 1000 Hz</a:t>
            </a:r>
          </a:p>
          <a:p>
            <a:pPr lvl="1"/>
            <a:r>
              <a:rPr lang="en-US" altLang="ko-KR" sz="2000" dirty="0">
                <a:latin typeface="Arial" panose="020B0604020202020204" pitchFamily="34" charset="0"/>
                <a:cs typeface="Arial" panose="020B0604020202020204" pitchFamily="34" charset="0"/>
              </a:rPr>
              <a:t>Decreased</a:t>
            </a:r>
            <a:r>
              <a:rPr lang="ko-KR" altLang="en-US" sz="2000" dirty="0">
                <a:latin typeface="Arial" panose="020B0604020202020204" pitchFamily="34" charset="0"/>
                <a:cs typeface="Arial" panose="020B0604020202020204" pitchFamily="34" charset="0"/>
              </a:rPr>
              <a:t> </a:t>
            </a:r>
            <a:r>
              <a:rPr lang="en-US" altLang="ko-KR" sz="2000" dirty="0">
                <a:latin typeface="Arial" panose="020B0604020202020204" pitchFamily="34" charset="0"/>
                <a:cs typeface="Arial" panose="020B0604020202020204" pitchFamily="34" charset="0"/>
              </a:rPr>
              <a:t>as</a:t>
            </a:r>
            <a:r>
              <a:rPr lang="ko-KR" altLang="en-US" sz="2000" dirty="0">
                <a:latin typeface="Arial" panose="020B0604020202020204" pitchFamily="34" charset="0"/>
                <a:cs typeface="Arial" panose="020B0604020202020204" pitchFamily="34" charset="0"/>
              </a:rPr>
              <a:t> </a:t>
            </a:r>
            <a:r>
              <a:rPr lang="en-US" altLang="ko-KR" sz="2000" dirty="0">
                <a:latin typeface="Arial" panose="020B0604020202020204" pitchFamily="34" charset="0"/>
                <a:cs typeface="Arial" panose="020B0604020202020204" pitchFamily="34" charset="0"/>
              </a:rPr>
              <a:t>frequency increased</a:t>
            </a:r>
          </a:p>
          <a:p>
            <a:pPr lvl="1"/>
            <a:r>
              <a:rPr lang="en-US" altLang="ko-KR" sz="2000" dirty="0">
                <a:latin typeface="Arial" panose="020B0604020202020204" pitchFamily="34" charset="0"/>
                <a:cs typeface="Arial" panose="020B0604020202020204" pitchFamily="34" charset="0"/>
              </a:rPr>
              <a:t>1M</a:t>
            </a:r>
            <a:r>
              <a:rPr lang="el-GR" altLang="ko-KR" sz="2000" dirty="0">
                <a:latin typeface="Arial" panose="020B0604020202020204" pitchFamily="34" charset="0"/>
                <a:cs typeface="Arial" panose="020B0604020202020204" pitchFamily="34" charset="0"/>
              </a:rPr>
              <a:t>Ω</a:t>
            </a:r>
            <a:r>
              <a:rPr lang="en-US" altLang="ko-KR" sz="2000" dirty="0">
                <a:latin typeface="Arial" panose="020B0604020202020204" pitchFamily="34" charset="0"/>
                <a:cs typeface="Arial" panose="020B0604020202020204" pitchFamily="34" charset="0"/>
              </a:rPr>
              <a:t> at &lt;5Hz</a:t>
            </a:r>
          </a:p>
          <a:p>
            <a:pPr lvl="2"/>
            <a:r>
              <a:rPr lang="en-US" altLang="ko-KR" sz="1600" dirty="0">
                <a:latin typeface="Arial" panose="020B0604020202020204" pitchFamily="34" charset="0"/>
                <a:cs typeface="Arial" panose="020B0604020202020204" pitchFamily="34" charset="0"/>
              </a:rPr>
              <a:t>Most artifacts &lt;5Hz</a:t>
            </a:r>
          </a:p>
          <a:p>
            <a:pPr lvl="1"/>
            <a:r>
              <a:rPr lang="en-US" altLang="ko-KR" sz="2000" dirty="0">
                <a:latin typeface="Arial" panose="020B0604020202020204" pitchFamily="34" charset="0"/>
                <a:cs typeface="Arial" panose="020B0604020202020204" pitchFamily="34" charset="0"/>
              </a:rPr>
              <a:t>Ag/AgCl; 300k</a:t>
            </a:r>
            <a:r>
              <a:rPr lang="el-GR" altLang="ko-KR" sz="2000" dirty="0">
                <a:latin typeface="Arial" panose="020B0604020202020204" pitchFamily="34" charset="0"/>
                <a:cs typeface="Arial" panose="020B0604020202020204" pitchFamily="34" charset="0"/>
              </a:rPr>
              <a:t>Ω</a:t>
            </a:r>
            <a:r>
              <a:rPr lang="en-US" altLang="ko-KR" sz="2000" dirty="0">
                <a:latin typeface="Arial" panose="020B0604020202020204" pitchFamily="34" charset="0"/>
                <a:cs typeface="Arial" panose="020B0604020202020204" pitchFamily="34" charset="0"/>
              </a:rPr>
              <a:t> at &lt;4Hz</a:t>
            </a:r>
          </a:p>
          <a:p>
            <a:pPr lvl="1"/>
            <a:r>
              <a:rPr lang="en-US" altLang="ko-KR" sz="2000" dirty="0">
                <a:latin typeface="Arial" panose="020B0604020202020204" pitchFamily="34" charset="0"/>
                <a:cs typeface="Arial" panose="020B0604020202020204" pitchFamily="34" charset="0"/>
              </a:rPr>
              <a:t>Similar SNR</a:t>
            </a:r>
          </a:p>
          <a:p>
            <a:r>
              <a:rPr lang="en-US" altLang="ko-KR" sz="2400" dirty="0">
                <a:latin typeface="Arial" panose="020B0604020202020204" pitchFamily="34" charset="0"/>
                <a:cs typeface="Arial" panose="020B0604020202020204" pitchFamily="34" charset="0"/>
              </a:rPr>
              <a:t>Young’s modulus</a:t>
            </a:r>
          </a:p>
          <a:p>
            <a:pPr lvl="1"/>
            <a:r>
              <a:rPr lang="en-US" altLang="ko-KR" sz="2000" dirty="0">
                <a:latin typeface="Arial" panose="020B0604020202020204" pitchFamily="34" charset="0"/>
                <a:cs typeface="Arial" panose="020B0604020202020204" pitchFamily="34" charset="0"/>
              </a:rPr>
              <a:t>Tensile stress-strain curve</a:t>
            </a:r>
          </a:p>
          <a:p>
            <a:pPr lvl="1"/>
            <a:r>
              <a:rPr lang="en-US" altLang="ko-KR" sz="2000" dirty="0">
                <a:latin typeface="Arial" panose="020B0604020202020204" pitchFamily="34" charset="0"/>
                <a:cs typeface="Arial" panose="020B0604020202020204" pitchFamily="34" charset="0"/>
              </a:rPr>
              <a:t>1MPa</a:t>
            </a:r>
          </a:p>
          <a:p>
            <a:endParaRPr lang="ko-KR" altLang="en-US" sz="2400" dirty="0">
              <a:latin typeface="Arial" panose="020B0604020202020204" pitchFamily="34" charset="0"/>
              <a:cs typeface="Arial" panose="020B0604020202020204" pitchFamily="34" charset="0"/>
            </a:endParaRPr>
          </a:p>
        </p:txBody>
      </p:sp>
      <p:sp>
        <p:nvSpPr>
          <p:cNvPr id="4" name="직사각형 3">
            <a:extLst>
              <a:ext uri="{FF2B5EF4-FFF2-40B4-BE49-F238E27FC236}">
                <a16:creationId xmlns:a16="http://schemas.microsoft.com/office/drawing/2014/main" id="{DF40E603-1540-4E14-99E5-CD3B1E4623E2}"/>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Electrical and mechanical performance test (CNT/PDMS)</a:t>
            </a:r>
            <a:endParaRPr lang="ko-KR" altLang="en-US" sz="2800" dirty="0"/>
          </a:p>
        </p:txBody>
      </p:sp>
      <p:pic>
        <p:nvPicPr>
          <p:cNvPr id="7" name="그림 6" descr="Figure 3.">
            <a:extLst>
              <a:ext uri="{FF2B5EF4-FFF2-40B4-BE49-F238E27FC236}">
                <a16:creationId xmlns:a16="http://schemas.microsoft.com/office/drawing/2014/main" id="{4A7DECA3-090F-4A24-B8D4-A1D8B64287D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37634" y="1785937"/>
            <a:ext cx="3916045" cy="3286125"/>
          </a:xfrm>
          <a:prstGeom prst="rect">
            <a:avLst/>
          </a:prstGeom>
          <a:noFill/>
          <a:ln>
            <a:noFill/>
          </a:ln>
        </p:spPr>
      </p:pic>
      <p:grpSp>
        <p:nvGrpSpPr>
          <p:cNvPr id="8" name="그룹 7">
            <a:extLst>
              <a:ext uri="{FF2B5EF4-FFF2-40B4-BE49-F238E27FC236}">
                <a16:creationId xmlns:a16="http://schemas.microsoft.com/office/drawing/2014/main" id="{AC852C2F-E991-454E-BB03-FA05798694B7}"/>
              </a:ext>
            </a:extLst>
          </p:cNvPr>
          <p:cNvGrpSpPr/>
          <p:nvPr/>
        </p:nvGrpSpPr>
        <p:grpSpPr>
          <a:xfrm>
            <a:off x="946810" y="2294991"/>
            <a:ext cx="90000" cy="411814"/>
            <a:chOff x="587375" y="958850"/>
            <a:chExt cx="90000" cy="411814"/>
          </a:xfrm>
        </p:grpSpPr>
        <p:sp>
          <p:nvSpPr>
            <p:cNvPr id="9" name="직사각형 8">
              <a:extLst>
                <a:ext uri="{FF2B5EF4-FFF2-40B4-BE49-F238E27FC236}">
                  <a16:creationId xmlns:a16="http://schemas.microsoft.com/office/drawing/2014/main" id="{B438F8CE-D406-4B7D-9642-2D05E060D760}"/>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706E0107-A6A8-41FF-B711-D6C9A277C2D3}"/>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4" name="그룹 13">
            <a:extLst>
              <a:ext uri="{FF2B5EF4-FFF2-40B4-BE49-F238E27FC236}">
                <a16:creationId xmlns:a16="http://schemas.microsoft.com/office/drawing/2014/main" id="{B4A38E34-0282-4582-B1E6-814549764DB7}"/>
              </a:ext>
            </a:extLst>
          </p:cNvPr>
          <p:cNvGrpSpPr/>
          <p:nvPr/>
        </p:nvGrpSpPr>
        <p:grpSpPr>
          <a:xfrm>
            <a:off x="946810" y="5058799"/>
            <a:ext cx="90000" cy="411814"/>
            <a:chOff x="587375" y="958850"/>
            <a:chExt cx="90000" cy="411814"/>
          </a:xfrm>
        </p:grpSpPr>
        <p:sp>
          <p:nvSpPr>
            <p:cNvPr id="15" name="직사각형 14">
              <a:extLst>
                <a:ext uri="{FF2B5EF4-FFF2-40B4-BE49-F238E27FC236}">
                  <a16:creationId xmlns:a16="http://schemas.microsoft.com/office/drawing/2014/main" id="{B06F7E4A-D902-4B66-A7DA-F96B683D2B6D}"/>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2D759335-E568-438D-8535-A693EA393BF7}"/>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593846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031A265-DA39-4097-8304-A5B2AF341989}"/>
              </a:ext>
            </a:extLst>
          </p:cNvPr>
          <p:cNvSpPr>
            <a:spLocks noGrp="1"/>
          </p:cNvSpPr>
          <p:nvPr>
            <p:ph idx="1"/>
          </p:nvPr>
        </p:nvSpPr>
        <p:spPr/>
        <p:txBody>
          <a:bodyPr/>
          <a:lstStyle/>
          <a:p>
            <a:r>
              <a:rPr lang="en-US" altLang="ko-KR" sz="2400" dirty="0">
                <a:latin typeface="Arial" panose="020B0604020202020204" pitchFamily="34" charset="0"/>
                <a:cs typeface="Arial" panose="020B0604020202020204" pitchFamily="34" charset="0"/>
              </a:rPr>
              <a:t>Paradigm	</a:t>
            </a:r>
          </a:p>
          <a:p>
            <a:pPr lvl="1"/>
            <a:r>
              <a:rPr lang="en-US" altLang="ko-KR" sz="2000" dirty="0">
                <a:latin typeface="Arial" panose="020B0604020202020204" pitchFamily="34" charset="0"/>
                <a:cs typeface="Arial" panose="020B0604020202020204" pitchFamily="34" charset="0"/>
              </a:rPr>
              <a:t>Auditory Steady-State Response (ASSR) O</a:t>
            </a:r>
          </a:p>
          <a:p>
            <a:pPr lvl="2"/>
            <a:r>
              <a:rPr lang="en-US" altLang="ko-KR" sz="1600" dirty="0">
                <a:latin typeface="Arial" panose="020B0604020202020204" pitchFamily="34" charset="0"/>
                <a:cs typeface="Arial" panose="020B0604020202020204" pitchFamily="34" charset="0"/>
              </a:rPr>
              <a:t>Spectrogram</a:t>
            </a:r>
            <a:r>
              <a:rPr lang="ko-KR" altLang="en-US" sz="1600" dirty="0">
                <a:latin typeface="Arial" panose="020B0604020202020204" pitchFamily="34" charset="0"/>
                <a:cs typeface="Arial" panose="020B0604020202020204" pitchFamily="34" charset="0"/>
              </a:rPr>
              <a:t> </a:t>
            </a:r>
            <a:r>
              <a:rPr lang="en-US" altLang="ko-KR" sz="1600" dirty="0">
                <a:latin typeface="Arial" panose="020B0604020202020204" pitchFamily="34" charset="0"/>
                <a:cs typeface="Arial" panose="020B0604020202020204" pitchFamily="34" charset="0"/>
              </a:rPr>
              <a:t>for visualize, SNR for quantification</a:t>
            </a:r>
          </a:p>
          <a:p>
            <a:pPr lvl="1"/>
            <a:r>
              <a:rPr lang="en-US" altLang="ko-KR" sz="2000" dirty="0">
                <a:latin typeface="Arial" panose="020B0604020202020204" pitchFamily="34" charset="0"/>
                <a:cs typeface="Arial" panose="020B0604020202020204" pitchFamily="34" charset="0"/>
              </a:rPr>
              <a:t>Mismatch Negativity (MMN) paradigm</a:t>
            </a:r>
          </a:p>
          <a:p>
            <a:pPr lvl="1"/>
            <a:r>
              <a:rPr lang="ko-KR" altLang="ko-KR" sz="2000" dirty="0">
                <a:latin typeface="Arial" panose="020B0604020202020204" pitchFamily="34" charset="0"/>
                <a:cs typeface="Arial" panose="020B0604020202020204" pitchFamily="34" charset="0"/>
              </a:rPr>
              <a:t>α</a:t>
            </a:r>
            <a:r>
              <a:rPr lang="en-US" altLang="ko-KR" sz="2000" dirty="0">
                <a:latin typeface="Arial" panose="020B0604020202020204" pitchFamily="34" charset="0"/>
                <a:cs typeface="Arial" panose="020B0604020202020204" pitchFamily="34" charset="0"/>
              </a:rPr>
              <a:t>-attenuation paradigm (Alpha wave detection) O</a:t>
            </a:r>
          </a:p>
          <a:p>
            <a:pPr lvl="1"/>
            <a:r>
              <a:rPr lang="en-US" altLang="ko-KR" sz="2000" dirty="0">
                <a:latin typeface="Arial" panose="020B0604020202020204" pitchFamily="34" charset="0"/>
                <a:cs typeface="Arial" panose="020B0604020202020204" pitchFamily="34" charset="0"/>
              </a:rPr>
              <a:t>N100 Auditory evoked potential (N100 AEP)</a:t>
            </a:r>
          </a:p>
          <a:p>
            <a:pPr lvl="1"/>
            <a:r>
              <a:rPr lang="en-US" altLang="ko-KR" sz="2000" dirty="0">
                <a:latin typeface="Arial" panose="020B0604020202020204" pitchFamily="34" charset="0"/>
                <a:cs typeface="Arial" panose="020B0604020202020204" pitchFamily="34" charset="0"/>
              </a:rPr>
              <a:t>Steady state visually evoked potential (SSVEP) O</a:t>
            </a:r>
          </a:p>
          <a:p>
            <a:r>
              <a:rPr lang="en-US" altLang="ko-KR" sz="2400" dirty="0">
                <a:latin typeface="Arial" panose="020B0604020202020204" pitchFamily="34" charset="0"/>
                <a:cs typeface="Arial" panose="020B0604020202020204" pitchFamily="34" charset="0"/>
              </a:rPr>
              <a:t>Transient Response (&lt;-&gt; Steady-State Response)</a:t>
            </a:r>
          </a:p>
          <a:p>
            <a:pPr lvl="1"/>
            <a:r>
              <a:rPr lang="en-US" altLang="ko-KR" sz="2000" dirty="0">
                <a:latin typeface="Arial" panose="020B0604020202020204" pitchFamily="34" charset="0"/>
                <a:cs typeface="Arial" panose="020B0604020202020204" pitchFamily="34" charset="0"/>
              </a:rPr>
              <a:t>Transient Auditory Evoked Potential &lt;-&gt; ASSR</a:t>
            </a:r>
          </a:p>
          <a:p>
            <a:pPr lvl="1"/>
            <a:r>
              <a:rPr lang="en-US" altLang="ko-KR" sz="2000" dirty="0">
                <a:latin typeface="Arial" panose="020B0604020202020204" pitchFamily="34" charset="0"/>
                <a:cs typeface="Arial" panose="020B0604020202020204" pitchFamily="34" charset="0"/>
              </a:rPr>
              <a:t>Transient Visual Evoked Potential &lt;-&gt; SSVEP</a:t>
            </a:r>
          </a:p>
        </p:txBody>
      </p:sp>
      <p:sp>
        <p:nvSpPr>
          <p:cNvPr id="4" name="직사각형 3">
            <a:extLst>
              <a:ext uri="{FF2B5EF4-FFF2-40B4-BE49-F238E27FC236}">
                <a16:creationId xmlns:a16="http://schemas.microsoft.com/office/drawing/2014/main" id="{7216B166-719E-4921-A96B-B89F8EE3AC42}"/>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EEG verification paradigm</a:t>
            </a:r>
            <a:endParaRPr lang="ko-KR" altLang="en-US" sz="2800" dirty="0"/>
          </a:p>
        </p:txBody>
      </p:sp>
      <p:grpSp>
        <p:nvGrpSpPr>
          <p:cNvPr id="5" name="그룹 4">
            <a:extLst>
              <a:ext uri="{FF2B5EF4-FFF2-40B4-BE49-F238E27FC236}">
                <a16:creationId xmlns:a16="http://schemas.microsoft.com/office/drawing/2014/main" id="{618CEB0E-8BCD-4C48-BE8E-4E0E07B8382D}"/>
              </a:ext>
            </a:extLst>
          </p:cNvPr>
          <p:cNvGrpSpPr/>
          <p:nvPr/>
        </p:nvGrpSpPr>
        <p:grpSpPr>
          <a:xfrm>
            <a:off x="939211" y="1825625"/>
            <a:ext cx="90000" cy="411814"/>
            <a:chOff x="587375" y="958850"/>
            <a:chExt cx="90000" cy="411814"/>
          </a:xfrm>
        </p:grpSpPr>
        <p:sp>
          <p:nvSpPr>
            <p:cNvPr id="6" name="직사각형 5">
              <a:extLst>
                <a:ext uri="{FF2B5EF4-FFF2-40B4-BE49-F238E27FC236}">
                  <a16:creationId xmlns:a16="http://schemas.microsoft.com/office/drawing/2014/main" id="{4C09C995-6AF3-43C9-9462-4315F928341C}"/>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180B497B-6E83-4936-9507-C424BDCE66C6}"/>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 name="그룹 7">
            <a:extLst>
              <a:ext uri="{FF2B5EF4-FFF2-40B4-BE49-F238E27FC236}">
                <a16:creationId xmlns:a16="http://schemas.microsoft.com/office/drawing/2014/main" id="{42DFADA4-E1CC-41D8-A4AD-8E295572CBEB}"/>
              </a:ext>
            </a:extLst>
          </p:cNvPr>
          <p:cNvGrpSpPr/>
          <p:nvPr/>
        </p:nvGrpSpPr>
        <p:grpSpPr>
          <a:xfrm>
            <a:off x="939211" y="4302006"/>
            <a:ext cx="90000" cy="411814"/>
            <a:chOff x="587375" y="958850"/>
            <a:chExt cx="90000" cy="411814"/>
          </a:xfrm>
        </p:grpSpPr>
        <p:sp>
          <p:nvSpPr>
            <p:cNvPr id="9" name="직사각형 8">
              <a:extLst>
                <a:ext uri="{FF2B5EF4-FFF2-40B4-BE49-F238E27FC236}">
                  <a16:creationId xmlns:a16="http://schemas.microsoft.com/office/drawing/2014/main" id="{8FFFE505-F35C-47F1-B9E7-D539B03B3733}"/>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A77EAE84-8EE9-4560-9E50-EBE709D671DF}"/>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706939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031A265-DA39-4097-8304-A5B2AF341989}"/>
              </a:ext>
            </a:extLst>
          </p:cNvPr>
          <p:cNvSpPr>
            <a:spLocks noGrp="1"/>
          </p:cNvSpPr>
          <p:nvPr>
            <p:ph idx="1"/>
          </p:nvPr>
        </p:nvSpPr>
        <p:spPr/>
        <p:txBody>
          <a:bodyPr/>
          <a:lstStyle/>
          <a:p>
            <a:r>
              <a:rPr lang="en-US" altLang="ko-KR" sz="2400" dirty="0">
                <a:latin typeface="Arial" panose="020B0604020202020204" pitchFamily="34" charset="0"/>
                <a:cs typeface="Arial" panose="020B0604020202020204" pitchFamily="34" charset="0"/>
              </a:rPr>
              <a:t>ASSR	</a:t>
            </a:r>
          </a:p>
          <a:p>
            <a:pPr lvl="1"/>
            <a:r>
              <a:rPr lang="en-US" altLang="ko-KR" dirty="0">
                <a:latin typeface="Arial" panose="020B0604020202020204" pitchFamily="34" charset="0"/>
                <a:cs typeface="Arial" panose="020B0604020202020204" pitchFamily="34" charset="0"/>
              </a:rPr>
              <a:t>White noise (Amplitude modulation 40Hz) presented binaurally for 4 min</a:t>
            </a:r>
          </a:p>
          <a:p>
            <a:pPr lvl="1"/>
            <a:r>
              <a:rPr lang="en-US" altLang="ko-KR" dirty="0">
                <a:latin typeface="Arial" panose="020B0604020202020204" pitchFamily="34" charset="0"/>
                <a:cs typeface="Arial" panose="020B0604020202020204" pitchFamily="34" charset="0"/>
              </a:rPr>
              <a:t>Aligned by 20Hz trigger</a:t>
            </a:r>
          </a:p>
          <a:p>
            <a:pPr lvl="1"/>
            <a:r>
              <a:rPr lang="en-US" altLang="ko-KR" dirty="0">
                <a:latin typeface="Arial" panose="020B0604020202020204" pitchFamily="34" charset="0"/>
                <a:cs typeface="Arial" panose="020B0604020202020204" pitchFamily="34" charset="0"/>
              </a:rPr>
              <a:t>Electrode rejection</a:t>
            </a:r>
            <a:r>
              <a:rPr lang="ko-KR" altLang="en-US" dirty="0">
                <a:latin typeface="Arial" panose="020B0604020202020204" pitchFamily="34" charset="0"/>
                <a:cs typeface="Arial" panose="020B0604020202020204" pitchFamily="34" charset="0"/>
              </a:rPr>
              <a:t>의 기준</a:t>
            </a:r>
            <a:endParaRPr lang="en-US" altLang="ko-KR" dirty="0">
              <a:latin typeface="Arial" panose="020B0604020202020204" pitchFamily="34" charset="0"/>
              <a:cs typeface="Arial" panose="020B0604020202020204" pitchFamily="34" charset="0"/>
            </a:endParaRPr>
          </a:p>
          <a:p>
            <a:pPr lvl="1"/>
            <a:r>
              <a:rPr lang="en-US" altLang="ko-KR" dirty="0">
                <a:latin typeface="Arial" panose="020B0604020202020204" pitchFamily="34" charset="0"/>
                <a:cs typeface="Arial" panose="020B0604020202020204" pitchFamily="34" charset="0"/>
              </a:rPr>
              <a:t>Visualization with spectrogram </a:t>
            </a:r>
          </a:p>
          <a:p>
            <a:pPr lvl="1"/>
            <a:r>
              <a:rPr lang="en-US" altLang="ko-KR" dirty="0">
                <a:latin typeface="Arial" panose="020B0604020202020204" pitchFamily="34" charset="0"/>
                <a:cs typeface="Arial" panose="020B0604020202020204" pitchFamily="34" charset="0"/>
              </a:rPr>
              <a:t>Quantification with SNR</a:t>
            </a:r>
          </a:p>
          <a:p>
            <a:pPr marL="457200" lvl="1" indent="0">
              <a:buNone/>
            </a:pPr>
            <a:endParaRPr lang="en-US" altLang="ko-KR" dirty="0">
              <a:latin typeface="Arial" panose="020B0604020202020204" pitchFamily="34" charset="0"/>
              <a:cs typeface="Arial" panose="020B0604020202020204" pitchFamily="34" charset="0"/>
            </a:endParaRPr>
          </a:p>
        </p:txBody>
      </p:sp>
      <p:sp>
        <p:nvSpPr>
          <p:cNvPr id="4" name="직사각형 3">
            <a:extLst>
              <a:ext uri="{FF2B5EF4-FFF2-40B4-BE49-F238E27FC236}">
                <a16:creationId xmlns:a16="http://schemas.microsoft.com/office/drawing/2014/main" id="{7216B166-719E-4921-A96B-B89F8EE3AC42}"/>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EEG Measurements (Method)</a:t>
            </a:r>
            <a:endParaRPr lang="ko-KR" altLang="en-US" sz="2800" dirty="0"/>
          </a:p>
        </p:txBody>
      </p:sp>
      <p:grpSp>
        <p:nvGrpSpPr>
          <p:cNvPr id="5" name="그룹 4">
            <a:extLst>
              <a:ext uri="{FF2B5EF4-FFF2-40B4-BE49-F238E27FC236}">
                <a16:creationId xmlns:a16="http://schemas.microsoft.com/office/drawing/2014/main" id="{618CEB0E-8BCD-4C48-BE8E-4E0E07B8382D}"/>
              </a:ext>
            </a:extLst>
          </p:cNvPr>
          <p:cNvGrpSpPr/>
          <p:nvPr/>
        </p:nvGrpSpPr>
        <p:grpSpPr>
          <a:xfrm>
            <a:off x="939211" y="1825625"/>
            <a:ext cx="90000" cy="411814"/>
            <a:chOff x="587375" y="958850"/>
            <a:chExt cx="90000" cy="411814"/>
          </a:xfrm>
        </p:grpSpPr>
        <p:sp>
          <p:nvSpPr>
            <p:cNvPr id="6" name="직사각형 5">
              <a:extLst>
                <a:ext uri="{FF2B5EF4-FFF2-40B4-BE49-F238E27FC236}">
                  <a16:creationId xmlns:a16="http://schemas.microsoft.com/office/drawing/2014/main" id="{4C09C995-6AF3-43C9-9462-4315F928341C}"/>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180B497B-6E83-4936-9507-C424BDCE66C6}"/>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8" name="그림 7">
            <a:extLst>
              <a:ext uri="{FF2B5EF4-FFF2-40B4-BE49-F238E27FC236}">
                <a16:creationId xmlns:a16="http://schemas.microsoft.com/office/drawing/2014/main" id="{386E33B6-595D-4170-9ED8-1F1A2CE36140}"/>
              </a:ext>
            </a:extLst>
          </p:cNvPr>
          <p:cNvPicPr>
            <a:picLocks noChangeAspect="1"/>
          </p:cNvPicPr>
          <p:nvPr/>
        </p:nvPicPr>
        <p:blipFill>
          <a:blip r:embed="rId3"/>
          <a:stretch>
            <a:fillRect/>
          </a:stretch>
        </p:blipFill>
        <p:spPr>
          <a:xfrm>
            <a:off x="6746796" y="3225507"/>
            <a:ext cx="3865316" cy="2142359"/>
          </a:xfrm>
          <a:prstGeom prst="rect">
            <a:avLst/>
          </a:prstGeom>
        </p:spPr>
      </p:pic>
    </p:spTree>
    <p:extLst>
      <p:ext uri="{BB962C8B-B14F-4D97-AF65-F5344CB8AC3E}">
        <p14:creationId xmlns:p14="http://schemas.microsoft.com/office/powerpoint/2010/main" val="666250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031A265-DA39-4097-8304-A5B2AF341989}"/>
              </a:ext>
            </a:extLst>
          </p:cNvPr>
          <p:cNvSpPr>
            <a:spLocks noGrp="1"/>
          </p:cNvSpPr>
          <p:nvPr>
            <p:ph idx="1"/>
          </p:nvPr>
        </p:nvSpPr>
        <p:spPr/>
        <p:txBody>
          <a:bodyPr/>
          <a:lstStyle/>
          <a:p>
            <a:r>
              <a:rPr lang="en-US" altLang="ko-KR" sz="2400" dirty="0">
                <a:latin typeface="Arial" panose="020B0604020202020204" pitchFamily="34" charset="0"/>
                <a:cs typeface="Arial" panose="020B0604020202020204" pitchFamily="34" charset="0"/>
              </a:rPr>
              <a:t>MMN	</a:t>
            </a:r>
          </a:p>
          <a:p>
            <a:pPr lvl="1"/>
            <a:r>
              <a:rPr lang="en-US" altLang="ko-KR" sz="2000" dirty="0">
                <a:latin typeface="Arial" panose="020B0604020202020204" pitchFamily="34" charset="0"/>
                <a:cs typeface="Arial" panose="020B0604020202020204" pitchFamily="34" charset="0"/>
              </a:rPr>
              <a:t>Oddball paradigm</a:t>
            </a:r>
          </a:p>
          <a:p>
            <a:pPr lvl="1"/>
            <a:r>
              <a:rPr lang="en-US" altLang="ko-KR" sz="2000" dirty="0">
                <a:latin typeface="Arial" panose="020B0604020202020204" pitchFamily="34" charset="0"/>
                <a:cs typeface="Arial" panose="020B0604020202020204" pitchFamily="34" charset="0"/>
              </a:rPr>
              <a:t>Beep sound</a:t>
            </a:r>
          </a:p>
          <a:p>
            <a:pPr lvl="2"/>
            <a:r>
              <a:rPr lang="en-US" altLang="ko-KR" dirty="0">
                <a:latin typeface="Arial" panose="020B0604020202020204" pitchFamily="34" charset="0"/>
                <a:cs typeface="Arial" panose="020B0604020202020204" pitchFamily="34" charset="0"/>
              </a:rPr>
              <a:t>Sinusoidal tones of 500, 1000, and 1500 Hz lasting 75ms</a:t>
            </a:r>
          </a:p>
          <a:p>
            <a:pPr lvl="1"/>
            <a:r>
              <a:rPr lang="en-US" altLang="ko-KR" sz="2000" dirty="0">
                <a:latin typeface="Arial" panose="020B0604020202020204" pitchFamily="34" charset="0"/>
                <a:cs typeface="Arial" panose="020B0604020202020204" pitchFamily="34" charset="0"/>
              </a:rPr>
              <a:t>Oddballs</a:t>
            </a:r>
          </a:p>
          <a:p>
            <a:pPr lvl="2"/>
            <a:r>
              <a:rPr lang="en-US" altLang="ko-KR" dirty="0">
                <a:latin typeface="Arial" panose="020B0604020202020204" pitchFamily="34" charset="0"/>
                <a:cs typeface="Arial" panose="020B0604020202020204" pitchFamily="34" charset="0"/>
              </a:rPr>
              <a:t>Low/high pitch, low/high volume, left/right delay, reduced duration, gap</a:t>
            </a:r>
          </a:p>
          <a:p>
            <a:pPr lvl="1"/>
            <a:r>
              <a:rPr lang="en-US" altLang="ko-KR" sz="2000" dirty="0">
                <a:latin typeface="Arial" panose="020B0604020202020204" pitchFamily="34" charset="0"/>
                <a:cs typeface="Arial" panose="020B0604020202020204" pitchFamily="34" charset="0"/>
              </a:rPr>
              <a:t>Electrode rejection</a:t>
            </a:r>
            <a:r>
              <a:rPr lang="ko-KR" altLang="en-US" sz="2000" dirty="0">
                <a:latin typeface="Arial" panose="020B0604020202020204" pitchFamily="34" charset="0"/>
                <a:cs typeface="Arial" panose="020B0604020202020204" pitchFamily="34" charset="0"/>
              </a:rPr>
              <a:t>의 기준</a:t>
            </a:r>
            <a:endParaRPr lang="en-US" altLang="ko-KR" sz="2000" dirty="0">
              <a:latin typeface="Arial" panose="020B0604020202020204" pitchFamily="34" charset="0"/>
              <a:cs typeface="Arial" panose="020B0604020202020204" pitchFamily="34" charset="0"/>
            </a:endParaRPr>
          </a:p>
        </p:txBody>
      </p:sp>
      <p:sp>
        <p:nvSpPr>
          <p:cNvPr id="4" name="직사각형 3">
            <a:extLst>
              <a:ext uri="{FF2B5EF4-FFF2-40B4-BE49-F238E27FC236}">
                <a16:creationId xmlns:a16="http://schemas.microsoft.com/office/drawing/2014/main" id="{7216B166-719E-4921-A96B-B89F8EE3AC42}"/>
              </a:ext>
            </a:extLst>
          </p:cNvPr>
          <p:cNvSpPr/>
          <p:nvPr/>
        </p:nvSpPr>
        <p:spPr>
          <a:xfrm>
            <a:off x="0" y="110331"/>
            <a:ext cx="12192000" cy="694142"/>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2800" dirty="0">
                <a:latin typeface="Arial" panose="020B0604020202020204" pitchFamily="34" charset="0"/>
                <a:cs typeface="Arial" panose="020B0604020202020204" pitchFamily="34" charset="0"/>
              </a:rPr>
              <a:t>	EEG Measurements (Method)</a:t>
            </a:r>
            <a:endParaRPr lang="ko-KR" altLang="en-US" sz="2800" dirty="0"/>
          </a:p>
        </p:txBody>
      </p:sp>
      <p:grpSp>
        <p:nvGrpSpPr>
          <p:cNvPr id="5" name="그룹 4">
            <a:extLst>
              <a:ext uri="{FF2B5EF4-FFF2-40B4-BE49-F238E27FC236}">
                <a16:creationId xmlns:a16="http://schemas.microsoft.com/office/drawing/2014/main" id="{618CEB0E-8BCD-4C48-BE8E-4E0E07B8382D}"/>
              </a:ext>
            </a:extLst>
          </p:cNvPr>
          <p:cNvGrpSpPr/>
          <p:nvPr/>
        </p:nvGrpSpPr>
        <p:grpSpPr>
          <a:xfrm>
            <a:off x="939211" y="1825625"/>
            <a:ext cx="90000" cy="411814"/>
            <a:chOff x="587375" y="958850"/>
            <a:chExt cx="90000" cy="411814"/>
          </a:xfrm>
        </p:grpSpPr>
        <p:sp>
          <p:nvSpPr>
            <p:cNvPr id="6" name="직사각형 5">
              <a:extLst>
                <a:ext uri="{FF2B5EF4-FFF2-40B4-BE49-F238E27FC236}">
                  <a16:creationId xmlns:a16="http://schemas.microsoft.com/office/drawing/2014/main" id="{4C09C995-6AF3-43C9-9462-4315F928341C}"/>
                </a:ext>
              </a:extLst>
            </p:cNvPr>
            <p:cNvSpPr/>
            <p:nvPr/>
          </p:nvSpPr>
          <p:spPr>
            <a:xfrm>
              <a:off x="587375" y="958850"/>
              <a:ext cx="90000" cy="411814"/>
            </a:xfrm>
            <a:prstGeom prst="rect">
              <a:avLst/>
            </a:prstGeom>
            <a:solidFill>
              <a:srgbClr val="004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180B497B-6E83-4936-9507-C424BDCE66C6}"/>
                </a:ext>
              </a:extLst>
            </p:cNvPr>
            <p:cNvSpPr/>
            <p:nvPr/>
          </p:nvSpPr>
          <p:spPr>
            <a:xfrm>
              <a:off x="587375" y="1171854"/>
              <a:ext cx="90000" cy="198809"/>
            </a:xfrm>
            <a:prstGeom prst="rect">
              <a:avLst/>
            </a:prstGeom>
            <a:solidFill>
              <a:srgbClr val="AAB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2050" name="Picture 2" descr="ERP Research [1] - Filtering 시작 전 개념 설명 : 네이버 블로그">
            <a:extLst>
              <a:ext uri="{FF2B5EF4-FFF2-40B4-BE49-F238E27FC236}">
                <a16:creationId xmlns:a16="http://schemas.microsoft.com/office/drawing/2014/main" id="{065EB2E3-50E9-4CFA-A272-69C4467CF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90954"/>
            <a:ext cx="5114925" cy="89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30496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1536</TotalTime>
  <Words>1796</Words>
  <Application>Microsoft Office PowerPoint</Application>
  <PresentationFormat>와이드스크린</PresentationFormat>
  <Paragraphs>281</Paragraphs>
  <Slides>29</Slides>
  <Notes>27</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29</vt:i4>
      </vt:variant>
    </vt:vector>
  </HeadingPairs>
  <TitlesOfParts>
    <vt:vector size="32" baseType="lpstr">
      <vt:lpstr>맑은 고딕</vt:lpstr>
      <vt:lpstr>Arial</vt:lpstr>
      <vt:lpstr>Office 테마</vt:lpstr>
      <vt:lpstr>Verification of in-ear EEG</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신 동호</dc:creator>
  <cp:lastModifiedBy>신 동호</cp:lastModifiedBy>
  <cp:revision>59</cp:revision>
  <dcterms:created xsi:type="dcterms:W3CDTF">2021-03-08T03:56:56Z</dcterms:created>
  <dcterms:modified xsi:type="dcterms:W3CDTF">2021-03-09T05:33:37Z</dcterms:modified>
</cp:coreProperties>
</file>