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0" r:id="rId3"/>
    <p:sldId id="271" r:id="rId4"/>
    <p:sldId id="269" r:id="rId5"/>
    <p:sldId id="273" r:id="rId6"/>
    <p:sldId id="258" r:id="rId7"/>
    <p:sldId id="278" r:id="rId8"/>
    <p:sldId id="259" r:id="rId9"/>
    <p:sldId id="260" r:id="rId10"/>
    <p:sldId id="263" r:id="rId11"/>
    <p:sldId id="262" r:id="rId12"/>
    <p:sldId id="265" r:id="rId13"/>
    <p:sldId id="267" r:id="rId14"/>
    <p:sldId id="268" r:id="rId15"/>
    <p:sldId id="264" r:id="rId16"/>
    <p:sldId id="266" r:id="rId17"/>
    <p:sldId id="275" r:id="rId18"/>
    <p:sldId id="274" r:id="rId19"/>
    <p:sldId id="276" r:id="rId20"/>
    <p:sldId id="27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9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FD29D-0560-4FC4-875B-6EC84F1F27A6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DF51D-0EDB-4920-A69C-2E41E5A55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874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7204407/#R20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7204407/#R1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ncbi.nlm.nih.gov/pmc/articles/PMC7204407/#R29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7204407/#R6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DF51D-0EDB-4920-A69C-2E41E5A55DD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6036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Binaural beats enhance alpha wave activity, memory and attention in healthy aging seniors</a:t>
            </a:r>
          </a:p>
          <a:p>
            <a:r>
              <a:rPr lang="en-US" altLang="ko-KR" dirty="0"/>
              <a:t>Forward and Backward Digit Span Memory tasks – </a:t>
            </a:r>
            <a:r>
              <a:rPr lang="ko-KR" altLang="en-US" dirty="0"/>
              <a:t>숫자 순서대로 기억 </a:t>
            </a:r>
            <a:r>
              <a:rPr lang="en-US" altLang="ko-KR" dirty="0"/>
              <a:t>Ex) 5,7,2</a:t>
            </a:r>
          </a:p>
          <a:p>
            <a:r>
              <a:rPr lang="en-US" altLang="ko-KR" dirty="0"/>
              <a:t>Continuous Performance Task – </a:t>
            </a:r>
            <a:r>
              <a:rPr lang="ko-KR" altLang="en-US" dirty="0"/>
              <a:t>화면에 글씨들이 나타났다 사라지는데 특정 문자가 나타났을 때 버튼 눌러야 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DF51D-0EDB-4920-A69C-2E41E5A55DD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060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Functional near‐infrared spectroscopy study of the neural correlates between auditory environments and intellectual work performance</a:t>
            </a:r>
          </a:p>
          <a:p>
            <a:r>
              <a:rPr lang="en-US" altLang="ko-KR" dirty="0" err="1"/>
              <a:t>fNIRS</a:t>
            </a:r>
            <a:r>
              <a:rPr lang="en-US" altLang="ko-KR" dirty="0"/>
              <a:t> 29 subjects. 8, 13, 8 people. 10 problems.</a:t>
            </a:r>
          </a:p>
          <a:p>
            <a:r>
              <a:rPr lang="en-US" altLang="ko-KR" dirty="0"/>
              <a:t>Number memory task </a:t>
            </a:r>
            <a:r>
              <a:rPr lang="ko-KR" altLang="en-US" dirty="0"/>
              <a:t>시계 방향으로 숫자를 기억한 후 입력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DF51D-0EDB-4920-A69C-2E41E5A55DD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1304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Pleasantness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Hiwa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, Katayama, &amp; Hiroyasu, 2018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Functional near‐infrared spectroscopy study of the neural correlates between auditory environments and intellectual work performance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DF51D-0EDB-4920-A69C-2E41E5A55DD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687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Effect of Binaural Beats on Visuospatial Working Memory and Cortical Connectivity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Capacity: C is the load, H is the hit rate, and F is the false alarm rate.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28 people.</a:t>
            </a:r>
          </a:p>
          <a:p>
            <a:r>
              <a:rPr lang="en-US" altLang="ko-KR" dirty="0"/>
              <a:t>5</a:t>
            </a:r>
            <a:r>
              <a:rPr lang="ko-KR" altLang="en-US" dirty="0"/>
              <a:t>분 동안 계속</a:t>
            </a:r>
            <a:r>
              <a:rPr lang="en-US" altLang="ko-KR" dirty="0"/>
              <a:t>. Encoding, Maintenance, Retrieval.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DF51D-0EDB-4920-A69C-2E41E5A55DD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481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분 동안 계속</a:t>
            </a:r>
            <a:r>
              <a:rPr lang="en-US" altLang="ko-KR" dirty="0"/>
              <a:t>, 2</a:t>
            </a:r>
            <a:r>
              <a:rPr lang="ko-KR" altLang="en-US" dirty="0"/>
              <a:t>분 쉬고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Encoding, Maintenance, Retrieval.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DF51D-0EDB-4920-A69C-2E41E5A55DD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983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Masking</a:t>
            </a:r>
            <a:r>
              <a:rPr lang="ko-KR" altLang="en-US" dirty="0"/>
              <a:t> 통해 </a:t>
            </a:r>
            <a:r>
              <a:rPr lang="en-US" altLang="ko-KR" dirty="0"/>
              <a:t>white noise</a:t>
            </a:r>
            <a:r>
              <a:rPr lang="ko-KR" altLang="en-US" dirty="0"/>
              <a:t>로 인해 발생할 수 있는 불쾌감으로 인한 효과 감소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DF51D-0EDB-4920-A69C-2E41E5A55DD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164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Improvement in working memory capacity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↔ </a:t>
            </a:r>
            <a:r>
              <a:rPr lang="de-DE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de-DE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Beauchene at al., 2016</a:t>
            </a:r>
            <a:r>
              <a:rPr lang="de-DE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 </a:t>
            </a:r>
            <a:r>
              <a:rPr lang="de-DE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Kraus &amp; Porubanová, 2015</a:t>
            </a:r>
            <a:r>
              <a:rPr lang="de-DE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r>
              <a:rPr lang="de-DE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Ceiling effect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DF51D-0EDB-4920-A69C-2E41E5A55DD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820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Visual-spatial memory</a:t>
            </a:r>
            <a:r>
              <a:rPr lang="ko-KR" altLang="en-US" dirty="0"/>
              <a:t>와는 직접적 관련 </a:t>
            </a:r>
            <a:r>
              <a:rPr lang="en-US" altLang="ko-KR" dirty="0"/>
              <a:t>X</a:t>
            </a:r>
          </a:p>
          <a:p>
            <a:r>
              <a:rPr lang="en-US" altLang="ko-KR" dirty="0"/>
              <a:t>Crespo et al. Effect of Binaural Stimulation on Attention and EEG</a:t>
            </a:r>
          </a:p>
          <a:p>
            <a:r>
              <a:rPr lang="en-US" altLang="ko-KR" dirty="0"/>
              <a:t>Perception of difference – determine which of the three faces is different from other two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faster reaction times in participants who had listened to BBs of 40 Hz (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Colzato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et al., 2017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DF51D-0EDB-4920-A69C-2E41E5A55DD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440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Pilot Feasibility Study of Binaural Auditory Beats for Reducing Symptoms of Inattention in Children and Adolescents with Attention-Deficit/Hyperactivity Disorder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DF51D-0EDB-4920-A69C-2E41E5A55DD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575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Binaural Auditory Beats Affect Vigilance Performance and Mood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DF51D-0EDB-4920-A69C-2E41E5A55DD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509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후보군에는 </a:t>
            </a:r>
            <a:r>
              <a:rPr lang="en-US" altLang="ko-KR" dirty="0"/>
              <a:t>11</a:t>
            </a:r>
            <a:r>
              <a:rPr lang="ko-KR" altLang="en-US" dirty="0"/>
              <a:t>개의 </a:t>
            </a:r>
            <a:r>
              <a:rPr lang="en-US" altLang="ko-KR" dirty="0"/>
              <a:t>letter.</a:t>
            </a:r>
            <a:r>
              <a:rPr lang="ko-KR" altLang="en-US" dirty="0"/>
              <a:t> </a:t>
            </a:r>
            <a:r>
              <a:rPr lang="en-US" altLang="ko-KR" dirty="0"/>
              <a:t>75</a:t>
            </a:r>
            <a:r>
              <a:rPr lang="ko-KR" altLang="en-US" dirty="0"/>
              <a:t> </a:t>
            </a:r>
            <a:r>
              <a:rPr lang="en-US" altLang="ko-KR" dirty="0"/>
              <a:t>letters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75</a:t>
            </a:r>
            <a:r>
              <a:rPr lang="ko-KR" altLang="en-US" dirty="0"/>
              <a:t> </a:t>
            </a:r>
            <a:r>
              <a:rPr lang="en-US" altLang="ko-KR" dirty="0"/>
              <a:t>mathematical</a:t>
            </a:r>
            <a:r>
              <a:rPr lang="ko-KR" altLang="en-US" dirty="0"/>
              <a:t> </a:t>
            </a:r>
            <a:r>
              <a:rPr lang="en-US" altLang="ko-KR" dirty="0"/>
              <a:t>equation.</a:t>
            </a:r>
          </a:p>
          <a:p>
            <a:r>
              <a:rPr lang="en-US" altLang="ko-KR" dirty="0"/>
              <a:t>50 students</a:t>
            </a:r>
          </a:p>
          <a:p>
            <a:r>
              <a:rPr lang="en-US" altLang="ko-KR" dirty="0"/>
              <a:t>THE EFFECT OF BINAURAL BEATS ON WORKING MEMORY CAPACITY </a:t>
            </a:r>
          </a:p>
          <a:p>
            <a:r>
              <a:rPr lang="en-US" altLang="ko-KR" dirty="0"/>
              <a:t>AOSPAN, 12 </a:t>
            </a:r>
            <a:r>
              <a:rPr lang="ko-KR" altLang="en-US" dirty="0"/>
              <a:t>분 소리 듣고</a:t>
            </a:r>
            <a:r>
              <a:rPr lang="en-US" altLang="ko-KR" dirty="0"/>
              <a:t>, AOSPAN</a:t>
            </a:r>
          </a:p>
          <a:p>
            <a:r>
              <a:rPr lang="en-US" altLang="ko-KR" dirty="0"/>
              <a:t>https://www.youtube.com/watch?v=wp4z41Jax6g&amp;ab_channel=zupef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DF51D-0EDB-4920-A69C-2E41E5A55DD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751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7BF22-843E-4F5C-A3BF-5A110CC37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44FC72-52CE-4BF7-A75F-A572B56E8D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74B6F0-C2B2-40AF-BB67-E55F5BE71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B439-B6F4-4146-B972-1EC11C039B2B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D90000-3E3E-4C02-AF8A-0533EBE9B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F403B7-BA0A-44E3-B7EF-06E39C3CC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C14E-C3F1-4695-B12A-1A0C1C402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000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7630F-5D9F-48FE-B29B-6BD984D64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9AC1D6-E3A0-454D-AF98-ECAB49E19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3EB4E5-7308-480F-BAE7-9A7AE4564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B439-B6F4-4146-B972-1EC11C039B2B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362E1E-244D-4EFB-84FA-D7F4A19AB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61BA95-7EC8-4336-A4AB-D4A3FFF46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C14E-C3F1-4695-B12A-1A0C1C402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665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226135-C279-4952-8CA4-7BA9EC4DEF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682085-B3D8-4262-87E7-D4B7A2D11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EE2027-CCB6-4C44-8BAF-B497D8AA6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B439-B6F4-4146-B972-1EC11C039B2B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EBDBEE-5828-4CF1-89D6-DD3E77A0B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0B8FEC-DDB7-4A7E-ADD9-A08B966B6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C14E-C3F1-4695-B12A-1A0C1C402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3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F57B23-1594-4CAB-9B8E-B357EA84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FC0C1B-72C4-4186-B1B7-47160E90D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A1FAE-0F82-4267-AD2E-96102D80D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B439-B6F4-4146-B972-1EC11C039B2B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964984-57E8-490D-8C26-8E014C470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DCA4B8-0E35-44E8-B33C-6ABD49E0C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C14E-C3F1-4695-B12A-1A0C1C402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162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3C9B2-7004-4158-871D-DEF380B5D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A7631B-1F53-453A-AFE2-B528E8E9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3807D2-47E5-4E09-BCD3-C65350087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B439-B6F4-4146-B972-1EC11C039B2B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81B4EC-5240-410F-BC12-43392ECDE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B51A51-F028-494B-9E82-E3CA243E5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C14E-C3F1-4695-B12A-1A0C1C402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583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FB19E-85DF-4CC3-B381-36A416B5E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2B5264-DF3B-4B9A-BD41-48BD1CAEA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6323C2-B195-49C5-8AD1-67CB21D24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F9C401-6476-459B-9927-84F09C51E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B439-B6F4-4146-B972-1EC11C039B2B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983C67-5D00-4407-BF80-F4FDA0E7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6EB401-F701-4CD9-B1DB-C1C138309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C14E-C3F1-4695-B12A-1A0C1C402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353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EB956-AC9F-4224-AF84-91E72B3A1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CAF0A9-2E9E-4A5B-900B-F6545C868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2D8BE8-3F32-4C41-854B-843125ED9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FE8B6A-9EF2-4168-B622-37EB499AEB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A1F9A1C-37A1-42D1-B0F3-C2B666E8F8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73FEB4-6B90-4C0C-AA06-90194148C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B439-B6F4-4146-B972-1EC11C039B2B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11DF1A-51AE-418E-8AFF-783A3184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B89122-3AD3-4A74-A2A5-ECC10792F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C14E-C3F1-4695-B12A-1A0C1C402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406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362C2-F0E8-4180-9822-B3232572F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2FA0F8-4F74-4342-8138-3248B95C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B439-B6F4-4146-B972-1EC11C039B2B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1AF742-E58A-4D2C-B779-2FF120B4D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978D1D-1535-467E-B47C-B9BBE0059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C14E-C3F1-4695-B12A-1A0C1C402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438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97B42D-436B-4E4B-ACE0-9E1BAD475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B439-B6F4-4146-B972-1EC11C039B2B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2815CD-1750-4083-AC21-57747A3D3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28978B-A0E6-4B9B-8B2F-78196838D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C14E-C3F1-4695-B12A-1A0C1C402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503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64615-60A2-46B3-B87E-D55AB9D3B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6778AE-6490-4922-8641-C84D4C418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12B095-047F-4968-ACDE-D4D55B65B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D40DA7-1B5F-494D-9581-72E2E19B6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B439-B6F4-4146-B972-1EC11C039B2B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F769F2-F150-4E21-B119-E40714021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C912C0-62FC-4C0F-BFE0-C91B1804F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C14E-C3F1-4695-B12A-1A0C1C402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596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72B0D-604B-4139-98E4-91B336E74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98C10B3-3C82-48A7-A244-E677A59AF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C53375-5648-4AEE-A2CC-BD8FE0CF9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135D21-2713-4885-B852-CDE2921A5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B439-B6F4-4146-B972-1EC11C039B2B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EA6EE8-AB4A-4307-9186-9E4B88B7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075604-A25D-4824-B0DC-A7EF78079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C14E-C3F1-4695-B12A-1A0C1C402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08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EC8E6D9-8BF0-4930-8A15-72E9C07F9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C1F352-EAC3-4D77-ADF9-1B8C2ABAD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783B40-B338-44BF-AA93-71D06ABA93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4B439-B6F4-4146-B972-1EC11C039B2B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474A5C-D0F3-4A3E-B689-72DBC119F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FCA237-5CFA-4EE9-BBF8-E5312D1052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BC14E-C3F1-4695-B12A-1A0C1C402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663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C04586-7F5D-44AD-9338-EE219D121B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Literature search</a:t>
            </a:r>
            <a:br>
              <a:rPr lang="en-US" altLang="ko-KR" dirty="0"/>
            </a:br>
            <a:r>
              <a:rPr lang="en-US" altLang="ko-KR" dirty="0"/>
              <a:t>Binaural beat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0CAF62-69DB-47BC-993C-3833E9B52E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20.10.12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5099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871B1A-067E-4DA6-840D-6C11437D7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Does duration of ABS matters?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1C05C-DCD0-44B2-AE49-A911169DA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Kennel et al., 2010 X</a:t>
            </a:r>
          </a:p>
          <a:p>
            <a:pPr lvl="1"/>
            <a:r>
              <a:rPr lang="en-US" altLang="ko-KR" dirty="0"/>
              <a:t>20 min, three times a week for three weeks</a:t>
            </a:r>
          </a:p>
          <a:p>
            <a:pPr lvl="1"/>
            <a:r>
              <a:rPr lang="en-US" altLang="ko-KR" dirty="0"/>
              <a:t>ADHD</a:t>
            </a:r>
            <a:r>
              <a:rPr lang="ko-KR" altLang="en-US" dirty="0"/>
              <a:t> </a:t>
            </a:r>
            <a:r>
              <a:rPr lang="en-US" altLang="ko-KR" dirty="0"/>
              <a:t>children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adolescents</a:t>
            </a:r>
          </a:p>
          <a:p>
            <a:pPr lvl="1"/>
            <a:r>
              <a:rPr lang="en-US" altLang="ko-KR" dirty="0"/>
              <a:t>No accurate information about Hz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46E921-2B3A-446F-AD55-5965CB3B4B0F}"/>
              </a:ext>
            </a:extLst>
          </p:cNvPr>
          <p:cNvSpPr txBox="1"/>
          <p:nvPr/>
        </p:nvSpPr>
        <p:spPr>
          <a:xfrm>
            <a:off x="2639217" y="0"/>
            <a:ext cx="9704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[Pilot Feasibility Study of Binaural Auditory Beats for Reducing Symptoms of Inattention in Children and Adolescents with Attention-Deficit/Hyperactivity Disorder]</a:t>
            </a:r>
          </a:p>
        </p:txBody>
      </p:sp>
    </p:spTree>
    <p:extLst>
      <p:ext uri="{BB962C8B-B14F-4D97-AF65-F5344CB8AC3E}">
        <p14:creationId xmlns:p14="http://schemas.microsoft.com/office/powerpoint/2010/main" val="3071179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5537D-C0DE-4D8B-8FF3-8DC590BA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Does duration of ABS matters?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65E5E6-9926-45D3-B68B-685419B8E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Lane et al., 1998</a:t>
            </a:r>
            <a:r>
              <a:rPr lang="ko-KR" altLang="en-US" dirty="0"/>
              <a:t> </a:t>
            </a:r>
            <a:r>
              <a:rPr lang="en-US" altLang="ko-KR" dirty="0"/>
              <a:t>O</a:t>
            </a:r>
          </a:p>
          <a:p>
            <a:pPr lvl="1"/>
            <a:r>
              <a:rPr lang="en-US" altLang="ko-KR" dirty="0"/>
              <a:t>Pink noise containing simple tones or binaural beats (16, 24 Hz beta) (1.5, 4 Hz theta/delta range)</a:t>
            </a:r>
          </a:p>
          <a:p>
            <a:pPr lvl="1"/>
            <a:r>
              <a:rPr lang="en-US" altLang="ko-KR" dirty="0"/>
              <a:t>30 min on three different days</a:t>
            </a:r>
          </a:p>
          <a:p>
            <a:pPr lvl="1"/>
            <a:r>
              <a:rPr lang="en-US" altLang="ko-KR" dirty="0"/>
              <a:t>Beta-frequency BB – more correct target detections and fewer false alarms than presentation of theta/delta frequency BB</a:t>
            </a:r>
          </a:p>
          <a:p>
            <a:pPr lvl="1"/>
            <a:r>
              <a:rPr lang="en-US" altLang="ko-KR" dirty="0"/>
              <a:t>Beta-frequency BB – less negative mood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9AD1B-0621-4490-83D0-94FDCBC759D1}"/>
              </a:ext>
            </a:extLst>
          </p:cNvPr>
          <p:cNvSpPr txBox="1"/>
          <p:nvPr/>
        </p:nvSpPr>
        <p:spPr>
          <a:xfrm>
            <a:off x="8176157" y="0"/>
            <a:ext cx="40158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[Binaural Auditory Beats Affect Vigilance Performance and Mood]</a:t>
            </a:r>
          </a:p>
        </p:txBody>
      </p:sp>
    </p:spTree>
    <p:extLst>
      <p:ext uri="{BB962C8B-B14F-4D97-AF65-F5344CB8AC3E}">
        <p14:creationId xmlns:p14="http://schemas.microsoft.com/office/powerpoint/2010/main" val="327678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6690DA-3023-4F74-A273-AFFEECB55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Does duration of ABS matters?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E24C67-5352-4E27-B907-7F8F6611B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Kraus &amp; </a:t>
            </a:r>
            <a:r>
              <a:rPr lang="en-US" altLang="ko-KR" dirty="0" err="1"/>
              <a:t>Porubanova</a:t>
            </a:r>
            <a:r>
              <a:rPr lang="en-US" altLang="ko-KR" dirty="0"/>
              <a:t>, 2015</a:t>
            </a:r>
            <a:r>
              <a:rPr lang="ko-KR" altLang="en-US" dirty="0"/>
              <a:t> </a:t>
            </a:r>
            <a:r>
              <a:rPr lang="en-US" altLang="ko-KR" dirty="0"/>
              <a:t>O</a:t>
            </a:r>
          </a:p>
          <a:p>
            <a:pPr lvl="1"/>
            <a:r>
              <a:rPr lang="en-US" altLang="ko-KR" dirty="0"/>
              <a:t>Working memory capacity</a:t>
            </a:r>
          </a:p>
          <a:p>
            <a:pPr lvl="1"/>
            <a:r>
              <a:rPr lang="en-US" altLang="ko-KR" dirty="0"/>
              <a:t>Only 12 min </a:t>
            </a:r>
          </a:p>
          <a:p>
            <a:pPr lvl="1"/>
            <a:r>
              <a:rPr lang="en-US" altLang="ko-KR" dirty="0"/>
              <a:t>9.55 Hz (220.45 Hz 230 Hz; alpha)</a:t>
            </a:r>
          </a:p>
          <a:p>
            <a:pPr lvl="1"/>
            <a:r>
              <a:rPr lang="en-US" altLang="ko-KR" dirty="0"/>
              <a:t>Masked with the sound of sea</a:t>
            </a:r>
          </a:p>
          <a:p>
            <a:pPr lvl="1"/>
            <a:r>
              <a:rPr lang="en-US" altLang="ko-KR" dirty="0"/>
              <a:t>Automated Operation Span Task</a:t>
            </a:r>
          </a:p>
          <a:p>
            <a:pPr lvl="2"/>
            <a:r>
              <a:rPr lang="en-US" altLang="ko-KR" dirty="0"/>
              <a:t>Retain randomly presented series of 3 to 7 defined letters</a:t>
            </a:r>
            <a:r>
              <a:rPr lang="ko-KR" altLang="en-US" dirty="0"/>
              <a:t> </a:t>
            </a:r>
            <a:r>
              <a:rPr lang="en-US" altLang="ko-KR" dirty="0"/>
              <a:t>(800ms per letter)</a:t>
            </a:r>
          </a:p>
          <a:p>
            <a:pPr lvl="2"/>
            <a:r>
              <a:rPr lang="en-US" altLang="ko-KR" dirty="0"/>
              <a:t>Simple mathematical equation (2*3)+7=? (True/False)</a:t>
            </a:r>
          </a:p>
          <a:p>
            <a:pPr lvl="2"/>
            <a:r>
              <a:rPr lang="en-US" altLang="ko-KR" dirty="0"/>
              <a:t>Mathematical equation + Retain letters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8E62C8-1EA5-46C7-92F6-413419961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9017" y="1690688"/>
            <a:ext cx="3982983" cy="23264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7B6CB2-9977-4140-B0B3-9F7E6F0B4267}"/>
              </a:ext>
            </a:extLst>
          </p:cNvPr>
          <p:cNvSpPr txBox="1"/>
          <p:nvPr/>
        </p:nvSpPr>
        <p:spPr>
          <a:xfrm>
            <a:off x="8754533" y="8415867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P=0.017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21F7D6-35AB-424E-B865-A9B2971A5674}"/>
              </a:ext>
            </a:extLst>
          </p:cNvPr>
          <p:cNvSpPr txBox="1"/>
          <p:nvPr/>
        </p:nvSpPr>
        <p:spPr>
          <a:xfrm>
            <a:off x="8469506" y="0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[The Effects of Binaural Beats on Working Memory Capacity]</a:t>
            </a:r>
          </a:p>
        </p:txBody>
      </p:sp>
    </p:spTree>
    <p:extLst>
      <p:ext uri="{BB962C8B-B14F-4D97-AF65-F5344CB8AC3E}">
        <p14:creationId xmlns:p14="http://schemas.microsoft.com/office/powerpoint/2010/main" val="3069995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79D3F-5438-4AA1-BBCB-654789EDE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Does duration of ABS matters?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5EE9E1-ADC3-49CC-B9E8-B777FEE68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McMurray (2006) O</a:t>
            </a:r>
          </a:p>
          <a:p>
            <a:pPr lvl="1"/>
            <a:r>
              <a:rPr lang="en-US" altLang="ko-KR" dirty="0"/>
              <a:t>Assessed the effect of 7 and 11 Hz BB on the alpha brainwave activity, working memory, and attention</a:t>
            </a:r>
          </a:p>
          <a:p>
            <a:pPr lvl="1"/>
            <a:r>
              <a:rPr lang="en-US" altLang="ko-KR" dirty="0"/>
              <a:t>Healthy elderly, who are known for their gradual decrease in physiological alpha activity</a:t>
            </a:r>
          </a:p>
          <a:p>
            <a:pPr lvl="1"/>
            <a:r>
              <a:rPr lang="en-US" altLang="ko-KR" dirty="0"/>
              <a:t>2 minutes exposure to BB </a:t>
            </a:r>
            <a:r>
              <a:rPr lang="ko-KR" altLang="en-US" dirty="0"/>
              <a:t>→ </a:t>
            </a:r>
            <a:r>
              <a:rPr lang="en-US" altLang="ko-KR" dirty="0"/>
              <a:t>Alpha brain wave changed</a:t>
            </a:r>
          </a:p>
          <a:p>
            <a:pPr lvl="2"/>
            <a:r>
              <a:rPr lang="en-US" altLang="ko-KR" dirty="0"/>
              <a:t>While CPT, before Digit Span</a:t>
            </a:r>
          </a:p>
          <a:p>
            <a:pPr lvl="1"/>
            <a:r>
              <a:rPr lang="en-US" altLang="ko-KR" dirty="0"/>
              <a:t>Improvements in Forward and Backward Digit Span Memory tasks, and in a version of Continuous Performance Task</a:t>
            </a:r>
          </a:p>
          <a:p>
            <a:pPr lvl="1"/>
            <a:r>
              <a:rPr lang="en-US" altLang="ko-KR" dirty="0"/>
              <a:t>Limitation</a:t>
            </a:r>
          </a:p>
          <a:p>
            <a:pPr lvl="2"/>
            <a:r>
              <a:rPr lang="en-US" altLang="ko-KR" dirty="0"/>
              <a:t>Older people have different quality of brainwave activity</a:t>
            </a:r>
          </a:p>
          <a:p>
            <a:pPr lvl="2"/>
            <a:r>
              <a:rPr lang="en-US" altLang="ko-KR" dirty="0"/>
              <a:t>Different WMC tests</a:t>
            </a:r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25B4C5-01D9-4DBF-B9E5-229BA9230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7867" y="0"/>
            <a:ext cx="3014133" cy="226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607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5EB5A1-F1D4-430A-95B2-8429CADC1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Individual</a:t>
            </a:r>
            <a:r>
              <a:rPr lang="ko-KR" altLang="en-US" dirty="0"/>
              <a:t> </a:t>
            </a:r>
            <a:r>
              <a:rPr lang="en-US" altLang="ko-KR" dirty="0"/>
              <a:t>difference?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AC17CD-3E3A-4595-BB93-A72DB7618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Why duration of ABS doesn’t matter?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dirty="0"/>
              <a:t>Pleasantness</a:t>
            </a:r>
          </a:p>
          <a:p>
            <a:r>
              <a:rPr lang="en-US" altLang="ko-KR" dirty="0" err="1"/>
              <a:t>Hiwa</a:t>
            </a:r>
            <a:r>
              <a:rPr lang="en-US" altLang="ko-KR" dirty="0"/>
              <a:t>, Katayama, &amp; Hiroyasu, 2018</a:t>
            </a:r>
          </a:p>
          <a:p>
            <a:pPr lvl="1"/>
            <a:r>
              <a:rPr lang="en-US" altLang="ko-KR" dirty="0"/>
              <a:t>Short-term memory task performance </a:t>
            </a:r>
            <a:r>
              <a:rPr lang="ko-KR" altLang="en-US" dirty="0"/>
              <a:t>∝ </a:t>
            </a:r>
            <a:r>
              <a:rPr lang="en-US" altLang="ko-KR" dirty="0"/>
              <a:t>WN Pleasantness</a:t>
            </a:r>
          </a:p>
          <a:p>
            <a:pPr lvl="1"/>
            <a:r>
              <a:rPr lang="en-US" altLang="ko-KR" dirty="0"/>
              <a:t>Three groups (Pleasantness of the auditory environment, VAS)</a:t>
            </a:r>
          </a:p>
          <a:p>
            <a:pPr lvl="2"/>
            <a:r>
              <a:rPr lang="en-US" altLang="ko-KR" dirty="0"/>
              <a:t>White group/Average</a:t>
            </a:r>
            <a:r>
              <a:rPr lang="ko-KR" altLang="en-US" dirty="0"/>
              <a:t> </a:t>
            </a:r>
            <a:r>
              <a:rPr lang="en-US" altLang="ko-KR" dirty="0"/>
              <a:t>group/Silence</a:t>
            </a:r>
            <a:r>
              <a:rPr lang="ko-KR" altLang="en-US" dirty="0"/>
              <a:t> </a:t>
            </a:r>
            <a:r>
              <a:rPr lang="en-US" altLang="ko-KR" dirty="0"/>
              <a:t>group</a:t>
            </a:r>
          </a:p>
          <a:p>
            <a:pPr lvl="1"/>
            <a:r>
              <a:rPr lang="en-US" altLang="ko-KR" dirty="0"/>
              <a:t>Number memory task</a:t>
            </a:r>
          </a:p>
          <a:p>
            <a:pPr lvl="1"/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85F8789-7FFB-4EDA-87F8-F318B450E31F}"/>
              </a:ext>
            </a:extLst>
          </p:cNvPr>
          <p:cNvGrpSpPr/>
          <p:nvPr/>
        </p:nvGrpSpPr>
        <p:grpSpPr>
          <a:xfrm>
            <a:off x="8336106" y="2530169"/>
            <a:ext cx="3855894" cy="492432"/>
            <a:chOff x="2593108" y="7052733"/>
            <a:chExt cx="7781318" cy="1481136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31A8620E-5010-46EE-BD85-0ADC80F274A7}"/>
                </a:ext>
              </a:extLst>
            </p:cNvPr>
            <p:cNvCxnSpPr/>
            <p:nvPr/>
          </p:nvCxnSpPr>
          <p:spPr>
            <a:xfrm>
              <a:off x="3268133" y="7399867"/>
              <a:ext cx="5604934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2EC03A8-2EFA-4C42-B3CD-EE7E2C31662B}"/>
                </a:ext>
              </a:extLst>
            </p:cNvPr>
            <p:cNvCxnSpPr>
              <a:cxnSpLocks/>
            </p:cNvCxnSpPr>
            <p:nvPr/>
          </p:nvCxnSpPr>
          <p:spPr>
            <a:xfrm>
              <a:off x="8873067" y="7052733"/>
              <a:ext cx="0" cy="69426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460568BF-F86A-4939-84B7-259C5459DA5D}"/>
                </a:ext>
              </a:extLst>
            </p:cNvPr>
            <p:cNvCxnSpPr>
              <a:cxnSpLocks/>
            </p:cNvCxnSpPr>
            <p:nvPr/>
          </p:nvCxnSpPr>
          <p:spPr>
            <a:xfrm>
              <a:off x="3285067" y="7052733"/>
              <a:ext cx="0" cy="69426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D50C63D-1999-4138-AE2E-C7FCC0C74888}"/>
                </a:ext>
              </a:extLst>
            </p:cNvPr>
            <p:cNvSpPr txBox="1"/>
            <p:nvPr/>
          </p:nvSpPr>
          <p:spPr>
            <a:xfrm>
              <a:off x="8348723" y="7746999"/>
              <a:ext cx="2025703" cy="786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Pleasant (10)</a:t>
              </a:r>
              <a:endParaRPr lang="ko-KR" altLang="en-US" sz="11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CA2E05F-9195-4108-823C-9705CD1D7CD8}"/>
                </a:ext>
              </a:extLst>
            </p:cNvPr>
            <p:cNvSpPr txBox="1"/>
            <p:nvPr/>
          </p:nvSpPr>
          <p:spPr>
            <a:xfrm>
              <a:off x="2593108" y="7746999"/>
              <a:ext cx="2245676" cy="786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Unpleasant (0)</a:t>
              </a:r>
              <a:endParaRPr lang="ko-KR" altLang="en-US" sz="1100" dirty="0"/>
            </a:p>
          </p:txBody>
        </p:sp>
      </p:grpSp>
      <p:pic>
        <p:nvPicPr>
          <p:cNvPr id="1026" name="Picture 2" descr="An external file that holds a picture, illustration, etc.&#10;Object name is BRB3-8-e01104-g001.jpg">
            <a:extLst>
              <a:ext uri="{FF2B5EF4-FFF2-40B4-BE49-F238E27FC236}">
                <a16:creationId xmlns:a16="http://schemas.microsoft.com/office/drawing/2014/main" id="{A05F13B0-2FE2-47C0-AA66-9525B1BFE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353" y="-3031169"/>
            <a:ext cx="6753225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 external file that holds a picture, illustration, etc.&#10;Object name is BRB3-8-e01104-g004.jpg">
            <a:extLst>
              <a:ext uri="{FF2B5EF4-FFF2-40B4-BE49-F238E27FC236}">
                <a16:creationId xmlns:a16="http://schemas.microsoft.com/office/drawing/2014/main" id="{F2C6DCE8-ED46-48CA-A986-57EBD87A6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56" y="4846946"/>
            <a:ext cx="4989930" cy="192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 external file that holds a picture, illustration, etc.&#10;Object name is BRB3-8-e01104-g005.jpg">
            <a:extLst>
              <a:ext uri="{FF2B5EF4-FFF2-40B4-BE49-F238E27FC236}">
                <a16:creationId xmlns:a16="http://schemas.microsoft.com/office/drawing/2014/main" id="{FF8549EA-48B7-40A0-BB95-1F29AAAB9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815" y="4846946"/>
            <a:ext cx="4933694" cy="201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670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DF3DC-FCB0-476F-831F-E8EB32BCA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93366F-26CF-44F5-8DB8-584E64122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가설</a:t>
            </a:r>
            <a:r>
              <a:rPr lang="en-US" altLang="ko-KR" dirty="0"/>
              <a:t>: Duration of ABS</a:t>
            </a:r>
            <a:r>
              <a:rPr lang="ko-KR" altLang="en-US" dirty="0"/>
              <a:t>가 큰 상관이 없는 이유 </a:t>
            </a:r>
            <a:r>
              <a:rPr lang="en-US" altLang="ko-KR" dirty="0"/>
              <a:t>– </a:t>
            </a:r>
            <a:r>
              <a:rPr lang="ko-KR" altLang="en-US" dirty="0"/>
              <a:t>어쩌면 </a:t>
            </a:r>
            <a:r>
              <a:rPr lang="en-US" altLang="ko-KR" dirty="0"/>
              <a:t>white noise </a:t>
            </a:r>
            <a:r>
              <a:rPr lang="ko-KR" altLang="en-US" dirty="0"/>
              <a:t>때처럼 </a:t>
            </a:r>
            <a:r>
              <a:rPr lang="en-US" altLang="ko-KR" dirty="0"/>
              <a:t>pleasantness</a:t>
            </a:r>
            <a:r>
              <a:rPr lang="ko-KR" altLang="en-US" dirty="0"/>
              <a:t>에 따라 달라지는 것일 수도 있음</a:t>
            </a:r>
            <a:endParaRPr lang="en-US" altLang="ko-KR" dirty="0"/>
          </a:p>
          <a:p>
            <a:r>
              <a:rPr lang="ko-KR" altLang="en-US" dirty="0"/>
              <a:t>한 번 평가해보는 것도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만약 </a:t>
            </a:r>
            <a:r>
              <a:rPr lang="en-US" altLang="ko-KR" dirty="0"/>
              <a:t>white noise</a:t>
            </a:r>
            <a:r>
              <a:rPr lang="ko-KR" altLang="en-US" dirty="0"/>
              <a:t>를 비교군으로 사용할 것이라면 </a:t>
            </a:r>
            <a:r>
              <a:rPr lang="en-US" altLang="ko-KR" dirty="0"/>
              <a:t>masking </a:t>
            </a:r>
            <a:r>
              <a:rPr lang="ko-KR" altLang="en-US" dirty="0"/>
              <a:t>필요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추가로 할 만한 </a:t>
            </a:r>
            <a:r>
              <a:rPr lang="en-US" altLang="ko-KR" dirty="0"/>
              <a:t>Hz 5(theta), 25(beta), 40(low gamma)</a:t>
            </a:r>
          </a:p>
          <a:p>
            <a:r>
              <a:rPr lang="en-US" altLang="ko-KR" dirty="0"/>
              <a:t>9.55Hz</a:t>
            </a:r>
            <a:r>
              <a:rPr lang="ko-KR" altLang="en-US" dirty="0"/>
              <a:t> </a:t>
            </a:r>
            <a:r>
              <a:rPr lang="en-US" altLang="ko-KR" dirty="0"/>
              <a:t>alpha</a:t>
            </a:r>
          </a:p>
          <a:p>
            <a:r>
              <a:rPr lang="en-US" altLang="ko-KR" dirty="0"/>
              <a:t>Beta 16Hz 15Hz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6262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D1D39-F9E5-4258-86FD-70928E70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F198F2-CBCB-44BF-AB46-2B7E3CE0D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/>
              <a:t>White noise</a:t>
            </a:r>
            <a:r>
              <a:rPr lang="ko-KR" altLang="en-US" dirty="0"/>
              <a:t>에 대한 </a:t>
            </a:r>
            <a:r>
              <a:rPr lang="en-US" altLang="ko-KR" dirty="0"/>
              <a:t>pleasantness </a:t>
            </a:r>
            <a:r>
              <a:rPr lang="ko-KR" altLang="en-US" dirty="0"/>
              <a:t>논문</a:t>
            </a:r>
            <a:endParaRPr lang="en-US" altLang="ko-KR" dirty="0"/>
          </a:p>
          <a:p>
            <a:r>
              <a:rPr lang="en-US" altLang="ko-KR" dirty="0"/>
              <a:t>Working memory capacity</a:t>
            </a:r>
            <a:r>
              <a:rPr lang="ko-KR" altLang="en-US" dirty="0"/>
              <a:t>에 대한 논문</a:t>
            </a:r>
            <a:endParaRPr lang="en-US" altLang="ko-KR" dirty="0"/>
          </a:p>
          <a:p>
            <a:r>
              <a:rPr lang="en-US" altLang="ko-KR" dirty="0"/>
              <a:t>Visual-spatial memory</a:t>
            </a:r>
            <a:r>
              <a:rPr lang="ko-KR" altLang="en-US" dirty="0"/>
              <a:t>에 대한 논문</a:t>
            </a:r>
            <a:endParaRPr lang="en-US" altLang="ko-KR" dirty="0"/>
          </a:p>
          <a:p>
            <a:r>
              <a:rPr lang="en-US" altLang="ko-KR" dirty="0"/>
              <a:t>BB</a:t>
            </a:r>
            <a:r>
              <a:rPr lang="ko-KR" altLang="en-US" dirty="0"/>
              <a:t> </a:t>
            </a:r>
            <a:r>
              <a:rPr lang="en-US" altLang="ko-KR" dirty="0"/>
              <a:t>vs</a:t>
            </a:r>
            <a:r>
              <a:rPr lang="ko-KR" altLang="en-US" dirty="0"/>
              <a:t> </a:t>
            </a:r>
            <a:r>
              <a:rPr lang="en-US" altLang="ko-KR" dirty="0"/>
              <a:t>MB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어떤 주파수를 쓸 것인가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얼마나 오래 </a:t>
            </a:r>
            <a:r>
              <a:rPr lang="en-US" altLang="ko-KR" dirty="0"/>
              <a:t>ABS</a:t>
            </a:r>
            <a:r>
              <a:rPr lang="ko-KR" altLang="en-US" dirty="0"/>
              <a:t>를 들려줄 것인가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MB</a:t>
            </a:r>
            <a:r>
              <a:rPr lang="ko-KR" altLang="en-US" dirty="0"/>
              <a:t>와 </a:t>
            </a:r>
            <a:r>
              <a:rPr lang="en-US" altLang="ko-KR" dirty="0"/>
              <a:t>BB</a:t>
            </a:r>
            <a:r>
              <a:rPr lang="ko-KR" altLang="en-US" dirty="0"/>
              <a:t>의 차이는 있는가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Working memory (</a:t>
            </a:r>
            <a:r>
              <a:rPr lang="ko-KR" altLang="en-US" dirty="0"/>
              <a:t>특히</a:t>
            </a:r>
            <a:r>
              <a:rPr lang="en-US" altLang="ko-KR" dirty="0"/>
              <a:t>, visual-spatial memory)</a:t>
            </a:r>
            <a:r>
              <a:rPr lang="ko-KR" altLang="en-US" dirty="0"/>
              <a:t>에 관한 선행연구가 있는가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(neural</a:t>
            </a:r>
            <a:r>
              <a:rPr lang="ko-KR" altLang="en-US" dirty="0"/>
              <a:t> </a:t>
            </a:r>
            <a:r>
              <a:rPr lang="en-US" altLang="ko-KR" dirty="0"/>
              <a:t>mechanism?)</a:t>
            </a:r>
          </a:p>
          <a:p>
            <a:r>
              <a:rPr lang="en-US" altLang="ko-KR" dirty="0"/>
              <a:t>Encoding, Maintenance, Retrieval </a:t>
            </a:r>
            <a:r>
              <a:rPr lang="ko-KR" altLang="en-US" dirty="0"/>
              <a:t>모두 소리</a:t>
            </a:r>
            <a:r>
              <a:rPr lang="en-US" altLang="ko-KR" dirty="0"/>
              <a:t>? 5s/5s</a:t>
            </a:r>
          </a:p>
          <a:p>
            <a:r>
              <a:rPr lang="en-US" altLang="ko-KR" dirty="0"/>
              <a:t>Task</a:t>
            </a:r>
            <a:r>
              <a:rPr lang="ko-KR" altLang="en-US" dirty="0"/>
              <a:t>에서 정답을 누르면 바로 넘어가게 하는게 맞는가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Practice </a:t>
            </a:r>
            <a:r>
              <a:rPr lang="ko-KR" altLang="en-US" dirty="0"/>
              <a:t>넣기</a:t>
            </a:r>
            <a:r>
              <a:rPr lang="en-US" altLang="ko-KR" dirty="0"/>
              <a:t>. </a:t>
            </a:r>
            <a:r>
              <a:rPr lang="ko-KR" altLang="en-US" dirty="0"/>
              <a:t>순서의 영향 최소화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약 </a:t>
            </a:r>
            <a:r>
              <a:rPr lang="en-US" altLang="ko-KR" dirty="0"/>
              <a:t>30</a:t>
            </a:r>
            <a:r>
              <a:rPr lang="ko-KR" altLang="en-US" dirty="0"/>
              <a:t>명 대상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2029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B2584-F00D-4555-A275-46D907E44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Experimental Design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B38B6C-1E3D-4CD6-9D8A-9A73A790C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5 min per sound condition</a:t>
            </a:r>
          </a:p>
          <a:p>
            <a:r>
              <a:rPr lang="en-US" altLang="ko-KR" dirty="0"/>
              <a:t>Encoding + Maintenance + Retrieval (All sound)</a:t>
            </a:r>
          </a:p>
          <a:p>
            <a:r>
              <a:rPr lang="en-US" altLang="ko-KR" dirty="0"/>
              <a:t>5 min/(10 Image*3 Spatiotemporal condition)=10 s</a:t>
            </a:r>
          </a:p>
          <a:p>
            <a:endParaRPr lang="ko-KR" altLang="en-US" dirty="0"/>
          </a:p>
        </p:txBody>
      </p:sp>
      <p:sp>
        <p:nvSpPr>
          <p:cNvPr id="4" name="모서리가 둥근 직사각형 2">
            <a:extLst>
              <a:ext uri="{FF2B5EF4-FFF2-40B4-BE49-F238E27FC236}">
                <a16:creationId xmlns:a16="http://schemas.microsoft.com/office/drawing/2014/main" id="{B70D70B6-B4F5-49A4-AD8E-E529000FC8F6}"/>
              </a:ext>
            </a:extLst>
          </p:cNvPr>
          <p:cNvSpPr/>
          <p:nvPr/>
        </p:nvSpPr>
        <p:spPr>
          <a:xfrm>
            <a:off x="3319053" y="3700659"/>
            <a:ext cx="1267098" cy="75764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Image 1</a:t>
            </a:r>
            <a:endParaRPr lang="ko-KR" altLang="en-US" dirty="0"/>
          </a:p>
        </p:txBody>
      </p:sp>
      <p:sp>
        <p:nvSpPr>
          <p:cNvPr id="5" name="모서리가 둥근 직사각형 5">
            <a:extLst>
              <a:ext uri="{FF2B5EF4-FFF2-40B4-BE49-F238E27FC236}">
                <a16:creationId xmlns:a16="http://schemas.microsoft.com/office/drawing/2014/main" id="{3130F662-4587-4D24-9CE7-4DAD2CBCBB68}"/>
              </a:ext>
            </a:extLst>
          </p:cNvPr>
          <p:cNvSpPr/>
          <p:nvPr/>
        </p:nvSpPr>
        <p:spPr>
          <a:xfrm>
            <a:off x="4725488" y="3700658"/>
            <a:ext cx="1267098" cy="75764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Image 2</a:t>
            </a:r>
            <a:endParaRPr lang="ko-KR" altLang="en-US" dirty="0"/>
          </a:p>
        </p:txBody>
      </p:sp>
      <p:sp>
        <p:nvSpPr>
          <p:cNvPr id="6" name="모서리가 둥근 직사각형 6">
            <a:extLst>
              <a:ext uri="{FF2B5EF4-FFF2-40B4-BE49-F238E27FC236}">
                <a16:creationId xmlns:a16="http://schemas.microsoft.com/office/drawing/2014/main" id="{55985A57-88A4-492D-9208-601B51B66ADA}"/>
              </a:ext>
            </a:extLst>
          </p:cNvPr>
          <p:cNvSpPr/>
          <p:nvPr/>
        </p:nvSpPr>
        <p:spPr>
          <a:xfrm>
            <a:off x="6131923" y="3713719"/>
            <a:ext cx="1267098" cy="75764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Image 3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7CAEF9F-9834-4F3D-AE47-34CCEA110FF5}"/>
              </a:ext>
            </a:extLst>
          </p:cNvPr>
          <p:cNvSpPr/>
          <p:nvPr/>
        </p:nvSpPr>
        <p:spPr>
          <a:xfrm>
            <a:off x="7773488" y="3961914"/>
            <a:ext cx="261257" cy="2351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992F321-7AA7-41C0-9710-9235D63ABDDC}"/>
              </a:ext>
            </a:extLst>
          </p:cNvPr>
          <p:cNvSpPr/>
          <p:nvPr/>
        </p:nvSpPr>
        <p:spPr>
          <a:xfrm>
            <a:off x="8147957" y="3961914"/>
            <a:ext cx="261257" cy="2351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745D14E-B35E-4C0B-87B0-892BD46DCE81}"/>
              </a:ext>
            </a:extLst>
          </p:cNvPr>
          <p:cNvSpPr/>
          <p:nvPr/>
        </p:nvSpPr>
        <p:spPr>
          <a:xfrm>
            <a:off x="8522426" y="3961914"/>
            <a:ext cx="261257" cy="2351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모서리가 둥근 직사각형 10">
            <a:extLst>
              <a:ext uri="{FF2B5EF4-FFF2-40B4-BE49-F238E27FC236}">
                <a16:creationId xmlns:a16="http://schemas.microsoft.com/office/drawing/2014/main" id="{921822AD-0BAE-476C-88DA-6596350D2A0E}"/>
              </a:ext>
            </a:extLst>
          </p:cNvPr>
          <p:cNvSpPr/>
          <p:nvPr/>
        </p:nvSpPr>
        <p:spPr>
          <a:xfrm>
            <a:off x="9184278" y="3700657"/>
            <a:ext cx="1267098" cy="75764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Image 10</a:t>
            </a:r>
            <a:endParaRPr lang="ko-KR" altLang="en-US" dirty="0"/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7F16D602-A31F-4ABB-83C2-DA1B5D95D511}"/>
              </a:ext>
            </a:extLst>
          </p:cNvPr>
          <p:cNvSpPr txBox="1"/>
          <p:nvPr/>
        </p:nvSpPr>
        <p:spPr>
          <a:xfrm>
            <a:off x="838200" y="3832232"/>
            <a:ext cx="23676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dirty="0"/>
              <a:t>Encoding phase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1339AE43-F51B-4830-9232-591DB526E218}"/>
              </a:ext>
            </a:extLst>
          </p:cNvPr>
          <p:cNvSpPr txBox="1"/>
          <p:nvPr/>
        </p:nvSpPr>
        <p:spPr>
          <a:xfrm>
            <a:off x="838200" y="5473509"/>
            <a:ext cx="10308771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dirty="0"/>
              <a:t>Retrieval phase</a:t>
            </a:r>
          </a:p>
        </p:txBody>
      </p:sp>
      <p:sp>
        <p:nvSpPr>
          <p:cNvPr id="13" name="TextBox 15">
            <a:extLst>
              <a:ext uri="{FF2B5EF4-FFF2-40B4-BE49-F238E27FC236}">
                <a16:creationId xmlns:a16="http://schemas.microsoft.com/office/drawing/2014/main" id="{572F5FB2-09BF-4D92-8D3B-1D28B3264401}"/>
              </a:ext>
            </a:extLst>
          </p:cNvPr>
          <p:cNvSpPr txBox="1"/>
          <p:nvPr/>
        </p:nvSpPr>
        <p:spPr>
          <a:xfrm>
            <a:off x="3640182" y="4496594"/>
            <a:ext cx="624839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2000" dirty="0"/>
              <a:t>5s</a:t>
            </a: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15E2A3D9-E715-4D3E-817E-EB670318F2E4}"/>
              </a:ext>
            </a:extLst>
          </p:cNvPr>
          <p:cNvSpPr txBox="1"/>
          <p:nvPr/>
        </p:nvSpPr>
        <p:spPr>
          <a:xfrm>
            <a:off x="5046617" y="4496591"/>
            <a:ext cx="624839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2000" dirty="0"/>
              <a:t>5s</a:t>
            </a:r>
          </a:p>
        </p:txBody>
      </p:sp>
      <p:sp>
        <p:nvSpPr>
          <p:cNvPr id="15" name="TextBox 17">
            <a:extLst>
              <a:ext uri="{FF2B5EF4-FFF2-40B4-BE49-F238E27FC236}">
                <a16:creationId xmlns:a16="http://schemas.microsoft.com/office/drawing/2014/main" id="{D4E4030C-AFB0-45A7-B3A1-6C57E5C641FD}"/>
              </a:ext>
            </a:extLst>
          </p:cNvPr>
          <p:cNvSpPr txBox="1"/>
          <p:nvPr/>
        </p:nvSpPr>
        <p:spPr>
          <a:xfrm>
            <a:off x="6454141" y="4494745"/>
            <a:ext cx="624839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2000" dirty="0"/>
              <a:t>5s</a:t>
            </a:r>
          </a:p>
        </p:txBody>
      </p:sp>
      <p:sp>
        <p:nvSpPr>
          <p:cNvPr id="16" name="TextBox 18">
            <a:extLst>
              <a:ext uri="{FF2B5EF4-FFF2-40B4-BE49-F238E27FC236}">
                <a16:creationId xmlns:a16="http://schemas.microsoft.com/office/drawing/2014/main" id="{7CED6D04-FB17-4397-8FB1-08A03CF0D61D}"/>
              </a:ext>
            </a:extLst>
          </p:cNvPr>
          <p:cNvSpPr txBox="1"/>
          <p:nvPr/>
        </p:nvSpPr>
        <p:spPr>
          <a:xfrm>
            <a:off x="9505407" y="4500327"/>
            <a:ext cx="624839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2000" dirty="0"/>
              <a:t>5s</a:t>
            </a:r>
          </a:p>
        </p:txBody>
      </p:sp>
      <p:sp>
        <p:nvSpPr>
          <p:cNvPr id="17" name="모서리가 둥근 직사각형 19">
            <a:extLst>
              <a:ext uri="{FF2B5EF4-FFF2-40B4-BE49-F238E27FC236}">
                <a16:creationId xmlns:a16="http://schemas.microsoft.com/office/drawing/2014/main" id="{D67E5D74-E4B7-411C-8C44-F66EE0A07640}"/>
              </a:ext>
            </a:extLst>
          </p:cNvPr>
          <p:cNvSpPr/>
          <p:nvPr/>
        </p:nvSpPr>
        <p:spPr>
          <a:xfrm>
            <a:off x="3319052" y="5341935"/>
            <a:ext cx="1541417" cy="75764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Image 1</a:t>
            </a:r>
            <a:endParaRPr lang="ko-KR" altLang="en-US" dirty="0"/>
          </a:p>
        </p:txBody>
      </p:sp>
      <p:sp>
        <p:nvSpPr>
          <p:cNvPr id="18" name="TextBox 24">
            <a:extLst>
              <a:ext uri="{FF2B5EF4-FFF2-40B4-BE49-F238E27FC236}">
                <a16:creationId xmlns:a16="http://schemas.microsoft.com/office/drawing/2014/main" id="{858479BF-B530-45E0-A8D1-7F2C932C8B73}"/>
              </a:ext>
            </a:extLst>
          </p:cNvPr>
          <p:cNvSpPr txBox="1"/>
          <p:nvPr/>
        </p:nvSpPr>
        <p:spPr>
          <a:xfrm>
            <a:off x="3640181" y="6176963"/>
            <a:ext cx="624839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2000" dirty="0"/>
              <a:t>5s</a:t>
            </a:r>
          </a:p>
        </p:txBody>
      </p:sp>
      <p:sp>
        <p:nvSpPr>
          <p:cNvPr id="21" name="오른쪽 화살표 26">
            <a:extLst>
              <a:ext uri="{FF2B5EF4-FFF2-40B4-BE49-F238E27FC236}">
                <a16:creationId xmlns:a16="http://schemas.microsoft.com/office/drawing/2014/main" id="{EB23632E-B02C-479A-829B-1FD10102150E}"/>
              </a:ext>
            </a:extLst>
          </p:cNvPr>
          <p:cNvSpPr/>
          <p:nvPr/>
        </p:nvSpPr>
        <p:spPr>
          <a:xfrm>
            <a:off x="3425734" y="3429000"/>
            <a:ext cx="6884126" cy="2330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4C1CFB4-97FE-4596-B374-AED85AD3E38D}"/>
              </a:ext>
            </a:extLst>
          </p:cNvPr>
          <p:cNvSpPr/>
          <p:nvPr/>
        </p:nvSpPr>
        <p:spPr>
          <a:xfrm>
            <a:off x="5065242" y="5603190"/>
            <a:ext cx="261257" cy="2351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E7AD89A-F6B5-4C15-9FC6-6D0FE61E7CD6}"/>
              </a:ext>
            </a:extLst>
          </p:cNvPr>
          <p:cNvSpPr/>
          <p:nvPr/>
        </p:nvSpPr>
        <p:spPr>
          <a:xfrm>
            <a:off x="5439711" y="5603190"/>
            <a:ext cx="261257" cy="2351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31DB06B-4E5D-4670-A53B-D3C0001FC291}"/>
              </a:ext>
            </a:extLst>
          </p:cNvPr>
          <p:cNvSpPr/>
          <p:nvPr/>
        </p:nvSpPr>
        <p:spPr>
          <a:xfrm>
            <a:off x="5814180" y="5603190"/>
            <a:ext cx="261257" cy="2351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23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84CC0-DE68-41E2-8E9A-39EE797FE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Experimental Design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11279D-D464-4DEF-B483-97769C4B1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About 30 subjects</a:t>
            </a:r>
          </a:p>
          <a:p>
            <a:r>
              <a:rPr lang="en-US" altLang="ko-KR" dirty="0"/>
              <a:t>4 Runs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dirty="0"/>
              <a:t>Only binaural set</a:t>
            </a:r>
          </a:p>
          <a:p>
            <a:pPr lvl="1"/>
            <a:r>
              <a:rPr lang="en-US" altLang="ko-KR" dirty="0"/>
              <a:t>1 No sound</a:t>
            </a:r>
          </a:p>
          <a:p>
            <a:pPr lvl="1"/>
            <a:r>
              <a:rPr lang="en-US" altLang="ko-KR" dirty="0"/>
              <a:t>3 10Hz, 15Hz, 40Hz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dirty="0"/>
              <a:t>Monaural &amp; Binaural set</a:t>
            </a:r>
          </a:p>
          <a:p>
            <a:pPr lvl="1"/>
            <a:r>
              <a:rPr lang="en-US" altLang="ko-KR" dirty="0"/>
              <a:t>2 No sound</a:t>
            </a:r>
          </a:p>
          <a:p>
            <a:pPr lvl="1"/>
            <a:r>
              <a:rPr lang="en-US" altLang="ko-KR" dirty="0"/>
              <a:t>1 Monaural &amp; 1 Binaural 15Hz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494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99418F-7303-4996-BBF4-D9F01EEDE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Analysis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F8EFB8-9EDC-4120-9DE7-DDD18880B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Correct rate of each condition</a:t>
            </a:r>
          </a:p>
          <a:p>
            <a:r>
              <a:rPr lang="en-US" altLang="ko-KR" dirty="0"/>
              <a:t>Reaction time of each condition</a:t>
            </a:r>
          </a:p>
          <a:p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dirty="0"/>
              <a:t>When condition</a:t>
            </a:r>
          </a:p>
          <a:p>
            <a:pPr lvl="1"/>
            <a:r>
              <a:rPr lang="en-US" altLang="ko-KR" dirty="0"/>
              <a:t>Sequence interval between images in retrieval</a:t>
            </a:r>
          </a:p>
          <a:p>
            <a:pPr lvl="1"/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dirty="0"/>
              <a:t>Optional</a:t>
            </a:r>
          </a:p>
          <a:p>
            <a:pPr lvl="1"/>
            <a:r>
              <a:rPr lang="en-US" altLang="ko-KR" dirty="0"/>
              <a:t>Pleasantness – Individual difference?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725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8A8B0-BEC9-4039-BB5B-DA05EE0EF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Neural Background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D0A390-0914-4A5B-9A7F-AF8DCCAF3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Working memory tasks involving visuospatial information</a:t>
            </a:r>
          </a:p>
          <a:p>
            <a:pPr lvl="1"/>
            <a:r>
              <a:rPr lang="en-US" altLang="ko-KR" dirty="0"/>
              <a:t>Prefrontal cortex (PFC), often right lateralized</a:t>
            </a:r>
          </a:p>
          <a:p>
            <a:r>
              <a:rPr lang="en-US" altLang="ko-KR" dirty="0"/>
              <a:t>Working memory maintenance</a:t>
            </a:r>
          </a:p>
          <a:p>
            <a:pPr lvl="1"/>
            <a:r>
              <a:rPr lang="en-US" altLang="ko-KR" dirty="0"/>
              <a:t>Prefrontal and parietal neuronal mechanism</a:t>
            </a:r>
          </a:p>
          <a:p>
            <a:r>
              <a:rPr lang="en-US" altLang="ko-KR" dirty="0"/>
              <a:t>Working memory task difficulty </a:t>
            </a:r>
            <a:r>
              <a:rPr lang="ko-KR" altLang="en-US" dirty="0"/>
              <a:t>↑</a:t>
            </a:r>
            <a:endParaRPr lang="en-US" altLang="ko-KR" dirty="0"/>
          </a:p>
          <a:p>
            <a:pPr lvl="1"/>
            <a:r>
              <a:rPr lang="en-US" altLang="ko-KR" dirty="0"/>
              <a:t>Connectivity between prefrontal and parietal areas </a:t>
            </a:r>
            <a:r>
              <a:rPr lang="ko-KR" altLang="en-US" dirty="0"/>
              <a:t>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13189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E3DC5E-B9F5-456E-990D-8B7930597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3AAA94-04C9-4B5E-A7BB-1DD6504F9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Difficulty levels vary by image</a:t>
            </a:r>
          </a:p>
          <a:p>
            <a:r>
              <a:rPr lang="en-US" altLang="ko-KR" dirty="0"/>
              <a:t>First-time run might be difficult</a:t>
            </a:r>
          </a:p>
          <a:p>
            <a:pPr lvl="1"/>
            <a:r>
              <a:rPr lang="en-US" altLang="ko-KR" dirty="0"/>
              <a:t>Need a training run</a:t>
            </a:r>
          </a:p>
          <a:p>
            <a:r>
              <a:rPr lang="en-US" altLang="ko-KR" dirty="0"/>
              <a:t>The time the subjects are exposed to sound conditions should be similar (~5 min)</a:t>
            </a:r>
          </a:p>
          <a:p>
            <a:pPr lvl="1"/>
            <a:r>
              <a:rPr lang="en-US" altLang="ko-KR" dirty="0"/>
              <a:t>Fixed Retrieval's Time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9952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8A8B0-BEC9-4039-BB5B-DA05EE0EF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Neural Background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D0A390-0914-4A5B-9A7F-AF8DCCAF3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Electrocortical phase synchronization </a:t>
            </a:r>
            <a:r>
              <a:rPr lang="ko-KR" altLang="en-US" dirty="0"/>
              <a:t>↑</a:t>
            </a:r>
            <a:endParaRPr lang="en-US" altLang="ko-KR" dirty="0"/>
          </a:p>
          <a:p>
            <a:pPr lvl="1"/>
            <a:r>
              <a:rPr lang="en-US" altLang="ko-KR" dirty="0"/>
              <a:t>Neural communication, neural plasticity, working memory </a:t>
            </a:r>
            <a:r>
              <a:rPr lang="ko-KR" altLang="en-US" dirty="0"/>
              <a:t>↑</a:t>
            </a:r>
            <a:endParaRPr lang="en-US" altLang="ko-KR" dirty="0"/>
          </a:p>
          <a:p>
            <a:r>
              <a:rPr lang="en-US" altLang="ko-KR" dirty="0"/>
              <a:t>Highest amount of synchronization in the auditory cortex</a:t>
            </a:r>
          </a:p>
          <a:p>
            <a:pPr lvl="1"/>
            <a:r>
              <a:rPr lang="en-US" altLang="ko-KR" dirty="0"/>
              <a:t>Beta band at 16 Hz BB (Fitzpatrick DC, et al., 2009)</a:t>
            </a:r>
          </a:p>
          <a:p>
            <a:r>
              <a:rPr lang="en-US" altLang="ko-KR" dirty="0"/>
              <a:t>Largest EEG steady state response within the gamma band</a:t>
            </a:r>
          </a:p>
          <a:p>
            <a:pPr lvl="1"/>
            <a:r>
              <a:rPr lang="en-US" altLang="ko-KR" dirty="0"/>
              <a:t>40Hz BB</a:t>
            </a:r>
          </a:p>
          <a:p>
            <a:pPr lvl="1"/>
            <a:r>
              <a:rPr lang="en-US" altLang="ko-KR" dirty="0"/>
              <a:t>Frontal and parietal lobes</a:t>
            </a:r>
          </a:p>
          <a:p>
            <a:r>
              <a:rPr lang="en-US" altLang="ko-KR" dirty="0"/>
              <a:t>BB stimulation in the alpha band created the highest steady state response (</a:t>
            </a:r>
            <a:r>
              <a:rPr lang="en-US" altLang="ko-KR" dirty="0" err="1"/>
              <a:t>Ioannou</a:t>
            </a:r>
            <a:r>
              <a:rPr lang="en-US" altLang="ko-KR" dirty="0"/>
              <a:t> et al., 2015)</a:t>
            </a:r>
          </a:p>
          <a:p>
            <a:pPr lvl="1"/>
            <a:r>
              <a:rPr lang="en-US" altLang="ko-KR" dirty="0"/>
              <a:t>Both musicians and non-musicians</a:t>
            </a:r>
          </a:p>
        </p:txBody>
      </p:sp>
    </p:spTree>
    <p:extLst>
      <p:ext uri="{BB962C8B-B14F-4D97-AF65-F5344CB8AC3E}">
        <p14:creationId xmlns:p14="http://schemas.microsoft.com/office/powerpoint/2010/main" val="1453104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492829-05F0-411D-B476-F8A109C91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BB &amp; Working Memory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1A54AD-5DBF-4D7B-A3D7-BD6646144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Beauchene et al., 2016</a:t>
            </a:r>
          </a:p>
          <a:p>
            <a:pPr lvl="1"/>
            <a:r>
              <a:rPr lang="en-US" altLang="ko-KR" dirty="0"/>
              <a:t>Visuospatial Working Memory</a:t>
            </a:r>
          </a:p>
          <a:p>
            <a:pPr lvl="1"/>
            <a:r>
              <a:rPr lang="en-US" altLang="ko-KR" dirty="0"/>
              <a:t>None, Pure Tone, Classical Music, 5Hz BB (theta), 10Hz BB (alpha), 15Hz BB (beta) (240Hz 245Hz; 250Hz; 255Hz)</a:t>
            </a:r>
          </a:p>
          <a:p>
            <a:pPr lvl="2"/>
            <a:r>
              <a:rPr lang="en-US" altLang="ko-KR" dirty="0"/>
              <a:t>15Hz BB – Response accuracy </a:t>
            </a:r>
            <a:r>
              <a:rPr lang="ko-KR" altLang="en-US" dirty="0"/>
              <a:t>↑</a:t>
            </a:r>
            <a:r>
              <a:rPr lang="en-US" altLang="ko-KR" dirty="0"/>
              <a:t>, Cortical networks </a:t>
            </a:r>
            <a:r>
              <a:rPr lang="ko-KR" altLang="en-US" dirty="0"/>
              <a:t>↑</a:t>
            </a:r>
            <a:endParaRPr lang="en-US" altLang="ko-KR" dirty="0"/>
          </a:p>
          <a:p>
            <a:pPr lvl="2"/>
            <a:r>
              <a:rPr lang="en-US" altLang="ko-KR" dirty="0"/>
              <a:t>Others – Accuracy </a:t>
            </a:r>
            <a:r>
              <a:rPr lang="ko-KR" altLang="en-US" dirty="0"/>
              <a:t>↓</a:t>
            </a:r>
            <a:endParaRPr lang="en-US" altLang="ko-KR" dirty="0"/>
          </a:p>
          <a:p>
            <a:pPr lvl="1"/>
            <a:r>
              <a:rPr lang="en-US" altLang="ko-KR" dirty="0"/>
              <a:t>Visuospatial Task</a:t>
            </a:r>
          </a:p>
          <a:p>
            <a:pPr lvl="2"/>
            <a:r>
              <a:rPr lang="en-US" altLang="ko-KR" dirty="0"/>
              <a:t>Delayed match-to-sample visuospatial working memory task</a:t>
            </a:r>
          </a:p>
          <a:p>
            <a:pPr lvl="2"/>
            <a:r>
              <a:rPr lang="en-US" altLang="ko-KR" dirty="0"/>
              <a:t>30 min (5 min * 6 acoustic stimulation condition)</a:t>
            </a:r>
          </a:p>
          <a:p>
            <a:pPr lvl="1"/>
            <a:endParaRPr lang="ko-KR" altLang="en-US" dirty="0"/>
          </a:p>
        </p:txBody>
      </p:sp>
      <p:pic>
        <p:nvPicPr>
          <p:cNvPr id="2050" name="Picture 2" descr="An external file that holds a picture, illustration, etc.&#10;Object name is pone.0166630.g002.jpg">
            <a:extLst>
              <a:ext uri="{FF2B5EF4-FFF2-40B4-BE49-F238E27FC236}">
                <a16:creationId xmlns:a16="http://schemas.microsoft.com/office/drawing/2014/main" id="{85441BE4-4326-4B09-ACAF-8434B951C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7243" y="3133752"/>
            <a:ext cx="2595741" cy="1984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5F00FB4-16BD-4D3F-9A4A-ED9F3FE4D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4338" y="8253224"/>
            <a:ext cx="1362075" cy="323850"/>
          </a:xfrm>
          <a:prstGeom prst="rect">
            <a:avLst/>
          </a:prstGeom>
        </p:spPr>
      </p:pic>
      <p:pic>
        <p:nvPicPr>
          <p:cNvPr id="6" name="Picture 2" descr="An external file that holds a picture, illustration, etc.&#10;Object name is pone.0166630.g003.jpg">
            <a:extLst>
              <a:ext uri="{FF2B5EF4-FFF2-40B4-BE49-F238E27FC236}">
                <a16:creationId xmlns:a16="http://schemas.microsoft.com/office/drawing/2014/main" id="{99F94934-C686-4516-93DA-7DF798701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740" y="5263342"/>
            <a:ext cx="2595741" cy="153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19D729-8AE5-48AA-835B-968007BAF705}"/>
              </a:ext>
            </a:extLst>
          </p:cNvPr>
          <p:cNvSpPr txBox="1"/>
          <p:nvPr/>
        </p:nvSpPr>
        <p:spPr>
          <a:xfrm>
            <a:off x="6912453" y="0"/>
            <a:ext cx="5378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[The Effect of Binaural Beats on Visuospatial Working Memory and Cortical Connectivity]</a:t>
            </a:r>
          </a:p>
        </p:txBody>
      </p:sp>
    </p:spTree>
    <p:extLst>
      <p:ext uri="{BB962C8B-B14F-4D97-AF65-F5344CB8AC3E}">
        <p14:creationId xmlns:p14="http://schemas.microsoft.com/office/powerpoint/2010/main" val="2573349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45042-359F-4216-A02B-E98BA0A8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BB &amp; Working Memory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184343-610C-4508-B0AA-6B237DD8A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Beauchene et al., 2017</a:t>
            </a:r>
          </a:p>
          <a:p>
            <a:pPr lvl="1"/>
            <a:r>
              <a:rPr lang="en-US" altLang="ko-KR" dirty="0"/>
              <a:t>Verbal Working Memory</a:t>
            </a:r>
          </a:p>
          <a:p>
            <a:pPr lvl="1"/>
            <a:r>
              <a:rPr lang="en-US" altLang="ko-KR" dirty="0"/>
              <a:t>Same acoustic stimulation</a:t>
            </a:r>
          </a:p>
          <a:p>
            <a:pPr lvl="1"/>
            <a:r>
              <a:rPr lang="en-US" altLang="ko-KR" dirty="0"/>
              <a:t>N-Back Task</a:t>
            </a:r>
          </a:p>
          <a:p>
            <a:pPr lvl="1"/>
            <a:r>
              <a:rPr lang="en-US" altLang="ko-KR" dirty="0"/>
              <a:t>Only 15 Hz BB produced significant change</a:t>
            </a:r>
          </a:p>
          <a:p>
            <a:endParaRPr lang="ko-KR" altLang="en-US" dirty="0"/>
          </a:p>
        </p:txBody>
      </p:sp>
      <p:pic>
        <p:nvPicPr>
          <p:cNvPr id="4098" name="Picture 2" descr="Figure 1.">
            <a:extLst>
              <a:ext uri="{FF2B5EF4-FFF2-40B4-BE49-F238E27FC236}">
                <a16:creationId xmlns:a16="http://schemas.microsoft.com/office/drawing/2014/main" id="{B14F4610-B477-4610-B5ED-33B3819FD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272" y="4457807"/>
            <a:ext cx="3547537" cy="206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Figure 2.">
            <a:extLst>
              <a:ext uri="{FF2B5EF4-FFF2-40B4-BE49-F238E27FC236}">
                <a16:creationId xmlns:a16="http://schemas.microsoft.com/office/drawing/2014/main" id="{812BB032-24EB-4EF4-BD3F-FCC2D7A06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218" y="4421950"/>
            <a:ext cx="2774762" cy="209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0AB1C9-1679-4639-950E-B22AF291CD93}"/>
              </a:ext>
            </a:extLst>
          </p:cNvPr>
          <p:cNvSpPr txBox="1"/>
          <p:nvPr/>
        </p:nvSpPr>
        <p:spPr>
          <a:xfrm>
            <a:off x="7225576" y="0"/>
            <a:ext cx="4966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[The effect of binaural beats on verbal working memory and cortical connectivity]</a:t>
            </a:r>
          </a:p>
        </p:txBody>
      </p:sp>
    </p:spTree>
    <p:extLst>
      <p:ext uri="{BB962C8B-B14F-4D97-AF65-F5344CB8AC3E}">
        <p14:creationId xmlns:p14="http://schemas.microsoft.com/office/powerpoint/2010/main" val="4122202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B8D27-92A7-4B40-967D-516BB9443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BB vs MB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798175-C68A-4191-86C9-2ED68F1C3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Hessel </a:t>
            </a:r>
            <a:r>
              <a:rPr lang="en-US" altLang="ko-KR" dirty="0" err="1"/>
              <a:t>Engelbregt</a:t>
            </a:r>
            <a:r>
              <a:rPr lang="en-US" altLang="ko-KR" dirty="0"/>
              <a:t>, et al. 2019</a:t>
            </a:r>
          </a:p>
          <a:p>
            <a:pPr lvl="1"/>
            <a:r>
              <a:rPr lang="en-US" altLang="ko-KR" dirty="0"/>
              <a:t>Low emotionality vs High Emotionality</a:t>
            </a:r>
          </a:p>
          <a:p>
            <a:pPr lvl="1"/>
            <a:r>
              <a:rPr lang="en-US" altLang="ko-KR" dirty="0"/>
              <a:t>WN, BB, MB (40Hz low gamma; 440Hz 480Hz)</a:t>
            </a:r>
          </a:p>
          <a:p>
            <a:pPr lvl="1"/>
            <a:r>
              <a:rPr lang="en-US" altLang="ko-KR" dirty="0"/>
              <a:t>The BB and MB were masked with white noise</a:t>
            </a:r>
          </a:p>
          <a:p>
            <a:pPr lvl="1"/>
            <a:r>
              <a:rPr lang="en-US" altLang="ko-KR" dirty="0"/>
              <a:t>Testing took 1 hour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381A43-B743-4028-84FC-93F6A4104606}"/>
              </a:ext>
            </a:extLst>
          </p:cNvPr>
          <p:cNvSpPr txBox="1"/>
          <p:nvPr/>
        </p:nvSpPr>
        <p:spPr>
          <a:xfrm>
            <a:off x="4449910" y="11127"/>
            <a:ext cx="791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[The Effects of Binaural and Monoaural Beat Stimulation on Cognitive Functioning in Subjects with Different Levels of Emotionality]</a:t>
            </a:r>
          </a:p>
        </p:txBody>
      </p:sp>
    </p:spTree>
    <p:extLst>
      <p:ext uri="{BB962C8B-B14F-4D97-AF65-F5344CB8AC3E}">
        <p14:creationId xmlns:p14="http://schemas.microsoft.com/office/powerpoint/2010/main" val="362590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DB7C38A-3B8A-4256-AFE1-4D78927F2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BB vs MB</a:t>
            </a:r>
            <a:endParaRPr lang="ko-KR" altLang="en-US" dirty="0"/>
          </a:p>
        </p:txBody>
      </p:sp>
      <p:pic>
        <p:nvPicPr>
          <p:cNvPr id="10" name="Picture 2" descr="https://upload.wikimedia.org/wikipedia/commons/thumb/5/53/Congruent%2C_Incongruent%2C_and_Neutral_Flanker_stimuli.jpg/220px-Congruent%2C_Incongruent%2C_and_Neutral_Flanker_stimuli.jpg">
            <a:extLst>
              <a:ext uri="{FF2B5EF4-FFF2-40B4-BE49-F238E27FC236}">
                <a16:creationId xmlns:a16="http://schemas.microsoft.com/office/drawing/2014/main" id="{D0583DC8-4E62-4725-90A8-2E00FBADF3D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590" y="2722570"/>
            <a:ext cx="27940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orsiblock.png">
            <a:extLst>
              <a:ext uri="{FF2B5EF4-FFF2-40B4-BE49-F238E27FC236}">
                <a16:creationId xmlns:a16="http://schemas.microsoft.com/office/drawing/2014/main" id="{0F1EE168-0665-4618-ABA4-074031E86393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748" y="2699625"/>
            <a:ext cx="2119865" cy="1571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233B410-624C-439C-903F-66793520B0EF}"/>
              </a:ext>
            </a:extLst>
          </p:cNvPr>
          <p:cNvSpPr txBox="1"/>
          <p:nvPr/>
        </p:nvSpPr>
        <p:spPr>
          <a:xfrm>
            <a:off x="1978495" y="2245011"/>
            <a:ext cx="1442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Flanker Task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39D945-CAE7-4484-B2E9-41B1A10F7733}"/>
              </a:ext>
            </a:extLst>
          </p:cNvPr>
          <p:cNvSpPr txBox="1"/>
          <p:nvPr/>
        </p:nvSpPr>
        <p:spPr>
          <a:xfrm>
            <a:off x="8609877" y="2248913"/>
            <a:ext cx="170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Klingberg</a:t>
            </a:r>
            <a:r>
              <a:rPr lang="en-US" altLang="ko-KR" dirty="0"/>
              <a:t> Task</a:t>
            </a:r>
            <a:endParaRPr lang="ko-KR" altLang="en-US" dirty="0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F23968D-3BB5-4AE3-96FF-14DE08C5B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548239"/>
              </p:ext>
            </p:extLst>
          </p:nvPr>
        </p:nvGraphicFramePr>
        <p:xfrm>
          <a:off x="8609878" y="2698693"/>
          <a:ext cx="1700336" cy="1571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084">
                  <a:extLst>
                    <a:ext uri="{9D8B030D-6E8A-4147-A177-3AD203B41FA5}">
                      <a16:colId xmlns:a16="http://schemas.microsoft.com/office/drawing/2014/main" val="1822631435"/>
                    </a:ext>
                  </a:extLst>
                </a:gridCol>
                <a:gridCol w="425084">
                  <a:extLst>
                    <a:ext uri="{9D8B030D-6E8A-4147-A177-3AD203B41FA5}">
                      <a16:colId xmlns:a16="http://schemas.microsoft.com/office/drawing/2014/main" val="1822621198"/>
                    </a:ext>
                  </a:extLst>
                </a:gridCol>
                <a:gridCol w="425084">
                  <a:extLst>
                    <a:ext uri="{9D8B030D-6E8A-4147-A177-3AD203B41FA5}">
                      <a16:colId xmlns:a16="http://schemas.microsoft.com/office/drawing/2014/main" val="2372656848"/>
                    </a:ext>
                  </a:extLst>
                </a:gridCol>
                <a:gridCol w="425084">
                  <a:extLst>
                    <a:ext uri="{9D8B030D-6E8A-4147-A177-3AD203B41FA5}">
                      <a16:colId xmlns:a16="http://schemas.microsoft.com/office/drawing/2014/main" val="363879362"/>
                    </a:ext>
                  </a:extLst>
                </a:gridCol>
              </a:tblGrid>
              <a:tr h="3929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598940"/>
                  </a:ext>
                </a:extLst>
              </a:tr>
              <a:tr h="3929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4562494"/>
                  </a:ext>
                </a:extLst>
              </a:tr>
              <a:tr h="39290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0676405"/>
                  </a:ext>
                </a:extLst>
              </a:tr>
              <a:tr h="39290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57068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F89FE7F-CCA7-4E0A-9222-E70EAAB136F1}"/>
              </a:ext>
            </a:extLst>
          </p:cNvPr>
          <p:cNvSpPr txBox="1"/>
          <p:nvPr/>
        </p:nvSpPr>
        <p:spPr>
          <a:xfrm>
            <a:off x="4319819" y="2245011"/>
            <a:ext cx="3711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Modified </a:t>
            </a:r>
            <a:r>
              <a:rPr lang="en-US" altLang="ko-KR" dirty="0" err="1"/>
              <a:t>Corsi</a:t>
            </a:r>
            <a:r>
              <a:rPr lang="en-US" altLang="ko-KR" dirty="0"/>
              <a:t> block-tapping test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8018B9-6491-4FFF-8C50-26BA812869A1}"/>
              </a:ext>
            </a:extLst>
          </p:cNvPr>
          <p:cNvSpPr txBox="1"/>
          <p:nvPr/>
        </p:nvSpPr>
        <p:spPr>
          <a:xfrm>
            <a:off x="1557322" y="4926297"/>
            <a:ext cx="2284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Reaction times (RTs)</a:t>
            </a:r>
          </a:p>
          <a:p>
            <a:r>
              <a:rPr lang="en-US" altLang="ko-KR" dirty="0"/>
              <a:t>Number of errors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3A48CD-F22E-4558-A399-B2EF88594BB4}"/>
              </a:ext>
            </a:extLst>
          </p:cNvPr>
          <p:cNvSpPr txBox="1"/>
          <p:nvPr/>
        </p:nvSpPr>
        <p:spPr>
          <a:xfrm>
            <a:off x="8073319" y="4818070"/>
            <a:ext cx="2773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Maximum reached stage</a:t>
            </a:r>
            <a:endParaRPr lang="ko-KR" altLang="en-US" dirty="0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258D7BAE-2AA9-4DB0-A5C5-872309D41342}"/>
              </a:ext>
            </a:extLst>
          </p:cNvPr>
          <p:cNvSpPr/>
          <p:nvPr/>
        </p:nvSpPr>
        <p:spPr>
          <a:xfrm>
            <a:off x="7723573" y="3484505"/>
            <a:ext cx="349746" cy="9319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01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D8372-B978-452C-A84A-6C1932ACB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BB vs MB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080A9A-5E7F-4AA2-86EE-84A9745F2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/>
              <a:t>1. Flanker task – </a:t>
            </a:r>
            <a:r>
              <a:rPr lang="en-US" altLang="ko-KR" sz="2000" dirty="0">
                <a:solidFill>
                  <a:srgbClr val="FF0000"/>
                </a:solidFill>
              </a:rPr>
              <a:t>Attention and inhibition </a:t>
            </a:r>
          </a:p>
          <a:p>
            <a:pPr lvl="1"/>
            <a:r>
              <a:rPr lang="en-US" altLang="ko-KR" dirty="0"/>
              <a:t>Slower RT under the WN condition as compared to the MB and BB conditions</a:t>
            </a:r>
          </a:p>
          <a:p>
            <a:pPr lvl="1"/>
            <a:r>
              <a:rPr lang="en-US" altLang="ko-KR" dirty="0"/>
              <a:t>No significant differences between the MB and the BB</a:t>
            </a:r>
          </a:p>
          <a:p>
            <a:pPr lvl="1"/>
            <a:r>
              <a:rPr lang="en-US" altLang="ko-KR" dirty="0"/>
              <a:t>Low and high emotional participants resulted in similar effects of MB and BB on the RTs (in the Flanker task)</a:t>
            </a:r>
          </a:p>
          <a:p>
            <a:pPr lvl="1"/>
            <a:r>
              <a:rPr lang="en-US" altLang="ko-KR" dirty="0"/>
              <a:t>Quality of performance - No significant differences </a:t>
            </a:r>
          </a:p>
          <a:p>
            <a:r>
              <a:rPr lang="en-US" altLang="ko-KR" dirty="0"/>
              <a:t>2. </a:t>
            </a:r>
            <a:r>
              <a:rPr lang="en-US" altLang="ko-KR" dirty="0" err="1"/>
              <a:t>Klingberg</a:t>
            </a:r>
            <a:r>
              <a:rPr lang="en-US" altLang="ko-KR" dirty="0"/>
              <a:t> working memory task – </a:t>
            </a:r>
            <a:r>
              <a:rPr lang="en-US" altLang="ko-KR" sz="2000" dirty="0">
                <a:solidFill>
                  <a:srgbClr val="FF0000"/>
                </a:solidFill>
              </a:rPr>
              <a:t>Visuospatial working memory</a:t>
            </a:r>
          </a:p>
          <a:p>
            <a:pPr lvl="1"/>
            <a:r>
              <a:rPr lang="en-US" altLang="ko-KR" dirty="0"/>
              <a:t>No significant differences</a:t>
            </a:r>
          </a:p>
          <a:p>
            <a:r>
              <a:rPr lang="en-US" altLang="ko-KR" dirty="0"/>
              <a:t>Absence of effects of MB and BB on the quality of attention </a:t>
            </a:r>
            <a:r>
              <a:rPr lang="fr-FR" altLang="ko-KR" dirty="0"/>
              <a:t>(Crespo et al., 2013; Kennel, Taylor, Lyon, &amp; Bourguignon, 2010)</a:t>
            </a:r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B1800D-8AF4-498A-9AF5-4BD7ECB65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8507" y="0"/>
            <a:ext cx="3633493" cy="228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377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AED3CE-3A16-4B49-B593-846BFB11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Does duration of ABS matters?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2A1CFA-9532-4A5F-86A6-6A41DFFA9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altLang="ko-KR" dirty="0"/>
              <a:t>Crespo et al., 2013 X</a:t>
            </a:r>
          </a:p>
          <a:p>
            <a:pPr lvl="1"/>
            <a:r>
              <a:rPr lang="fr-FR" altLang="ko-KR" dirty="0"/>
              <a:t>2 binaural beats on theta (4Hz) and beta (16Hz)</a:t>
            </a:r>
          </a:p>
          <a:p>
            <a:pPr lvl="1"/>
            <a:r>
              <a:rPr lang="fr-FR" altLang="ko-KR" dirty="0"/>
              <a:t>20-min stimulation</a:t>
            </a:r>
          </a:p>
          <a:p>
            <a:pPr lvl="1"/>
            <a:r>
              <a:rPr lang="fr-FR" altLang="ko-KR" dirty="0"/>
              <a:t>Cognitive Test – No siginicant difference</a:t>
            </a:r>
          </a:p>
          <a:p>
            <a:pPr lvl="2"/>
            <a:r>
              <a:rPr lang="fr-FR" altLang="ko-KR" dirty="0"/>
              <a:t>Perception of differences – assess the speed and hits in partially ordered stimulation pattern similarities and differences (positive correlation with general intelligence)</a:t>
            </a:r>
          </a:p>
          <a:p>
            <a:pPr lvl="2"/>
            <a:r>
              <a:rPr lang="fr-FR" altLang="ko-KR" dirty="0"/>
              <a:t>EMAV test – assess the attion capacity and effectiveness in children and adults.</a:t>
            </a:r>
          </a:p>
          <a:p>
            <a:pPr lvl="2"/>
            <a:r>
              <a:rPr lang="fr-FR" altLang="ko-KR" dirty="0"/>
              <a:t>Five Digit Test – evaluate cognitive processing speed</a:t>
            </a:r>
          </a:p>
          <a:p>
            <a:pPr lvl="1"/>
            <a:r>
              <a:rPr lang="fr-FR" altLang="ko-KR" dirty="0"/>
              <a:t>EEG recording brain activity – No siginicant difference</a:t>
            </a:r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0BB4DD-6137-40EA-B108-2F67BEDBAB2A}"/>
              </a:ext>
            </a:extLst>
          </p:cNvPr>
          <p:cNvSpPr txBox="1"/>
          <p:nvPr/>
        </p:nvSpPr>
        <p:spPr>
          <a:xfrm>
            <a:off x="8956819" y="0"/>
            <a:ext cx="3235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Effect of Binaural Stimulation on Attention and EEG]</a:t>
            </a:r>
          </a:p>
        </p:txBody>
      </p:sp>
    </p:spTree>
    <p:extLst>
      <p:ext uri="{BB962C8B-B14F-4D97-AF65-F5344CB8AC3E}">
        <p14:creationId xmlns:p14="http://schemas.microsoft.com/office/powerpoint/2010/main" val="1743652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1535</Words>
  <Application>Microsoft Office PowerPoint</Application>
  <PresentationFormat>와이드스크린</PresentationFormat>
  <Paragraphs>218</Paragraphs>
  <Slides>20</Slides>
  <Notes>12</Notes>
  <HiddenSlides>2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Wingdings</vt:lpstr>
      <vt:lpstr>Office 테마</vt:lpstr>
      <vt:lpstr>Literature search Binaural beat</vt:lpstr>
      <vt:lpstr>Neural Background</vt:lpstr>
      <vt:lpstr>Neural Background</vt:lpstr>
      <vt:lpstr>BB &amp; Working Memory</vt:lpstr>
      <vt:lpstr>BB &amp; Working Memory</vt:lpstr>
      <vt:lpstr>BB vs MB</vt:lpstr>
      <vt:lpstr>BB vs MB</vt:lpstr>
      <vt:lpstr>BB vs MB</vt:lpstr>
      <vt:lpstr>Does duration of ABS matters?</vt:lpstr>
      <vt:lpstr>Does duration of ABS matters?</vt:lpstr>
      <vt:lpstr>Does duration of ABS matters?</vt:lpstr>
      <vt:lpstr>Does duration of ABS matters?</vt:lpstr>
      <vt:lpstr>Does duration of ABS matters?</vt:lpstr>
      <vt:lpstr>Individual difference?</vt:lpstr>
      <vt:lpstr>PowerPoint 프레젠테이션</vt:lpstr>
      <vt:lpstr>PowerPoint 프레젠테이션</vt:lpstr>
      <vt:lpstr>Experimental Design</vt:lpstr>
      <vt:lpstr>Experimental Design</vt:lpstr>
      <vt:lpstr>Analysis</vt:lpstr>
      <vt:lpstr>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동호</dc:creator>
  <cp:lastModifiedBy>신 동호</cp:lastModifiedBy>
  <cp:revision>47</cp:revision>
  <dcterms:created xsi:type="dcterms:W3CDTF">2020-10-07T06:51:24Z</dcterms:created>
  <dcterms:modified xsi:type="dcterms:W3CDTF">2020-10-12T06:15:05Z</dcterms:modified>
</cp:coreProperties>
</file>