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7"/>
  </p:notesMasterIdLst>
  <p:sldIdLst>
    <p:sldId id="284" r:id="rId3"/>
    <p:sldId id="290" r:id="rId4"/>
    <p:sldId id="285" r:id="rId5"/>
    <p:sldId id="257" r:id="rId6"/>
    <p:sldId id="258" r:id="rId7"/>
    <p:sldId id="283" r:id="rId8"/>
    <p:sldId id="259" r:id="rId9"/>
    <p:sldId id="260" r:id="rId10"/>
    <p:sldId id="261" r:id="rId11"/>
    <p:sldId id="262" r:id="rId12"/>
    <p:sldId id="289" r:id="rId13"/>
    <p:sldId id="263" r:id="rId14"/>
    <p:sldId id="286" r:id="rId15"/>
    <p:sldId id="287" r:id="rId16"/>
    <p:sldId id="272" r:id="rId17"/>
    <p:sldId id="288" r:id="rId18"/>
    <p:sldId id="266" r:id="rId19"/>
    <p:sldId id="267" r:id="rId20"/>
    <p:sldId id="268" r:id="rId21"/>
    <p:sldId id="264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69" r:id="rId32"/>
    <p:sldId id="282" r:id="rId33"/>
    <p:sldId id="265" r:id="rId34"/>
    <p:sldId id="27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81616" autoAdjust="0"/>
  </p:normalViewPr>
  <p:slideViewPr>
    <p:cSldViewPr snapToGrid="0">
      <p:cViewPr varScale="1">
        <p:scale>
          <a:sx n="68" d="100"/>
          <a:sy n="68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-3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EF788-5436-4B51-A9C1-581380B0C0F2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E1AA-2EA9-4C29-8744-E360D6E44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1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실험은 </a:t>
            </a:r>
            <a:r>
              <a:rPr lang="en-US" altLang="ko-KR" dirty="0"/>
              <a:t>15</a:t>
            </a:r>
            <a:r>
              <a:rPr lang="ko-KR" altLang="en-US" dirty="0"/>
              <a:t>명의 피험자를 대상으로 진행되었습니다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Cue</a:t>
            </a:r>
            <a:r>
              <a:rPr lang="ko-KR" altLang="en-US" dirty="0"/>
              <a:t>를 </a:t>
            </a:r>
            <a:r>
              <a:rPr lang="en-US" altLang="ko-KR" dirty="0"/>
              <a:t>60</a:t>
            </a:r>
            <a:r>
              <a:rPr lang="ko-KR" altLang="en-US" dirty="0"/>
              <a:t>초간 보여준 뒤</a:t>
            </a:r>
            <a:r>
              <a:rPr lang="en-US" altLang="ko-KR" dirty="0"/>
              <a:t>, 10</a:t>
            </a:r>
            <a:r>
              <a:rPr lang="ko-KR" altLang="en-US" dirty="0"/>
              <a:t>장의 사진에 있는 내용을 잘 기억해달라는 </a:t>
            </a:r>
            <a:r>
              <a:rPr lang="en-US" altLang="ko-KR" dirty="0"/>
              <a:t>instruction</a:t>
            </a:r>
            <a:r>
              <a:rPr lang="ko-KR" altLang="en-US" dirty="0"/>
              <a:t>이 </a:t>
            </a:r>
            <a:r>
              <a:rPr lang="en-US" altLang="ko-KR" dirty="0"/>
              <a:t>10</a:t>
            </a:r>
            <a:r>
              <a:rPr lang="ko-KR" altLang="en-US" dirty="0"/>
              <a:t>초간 나타납니다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4</a:t>
            </a:r>
            <a:r>
              <a:rPr lang="ko-KR" altLang="en-US" dirty="0"/>
              <a:t>개의 이미지</a:t>
            </a:r>
            <a:r>
              <a:rPr lang="en-US" altLang="ko-KR" dirty="0"/>
              <a:t> set </a:t>
            </a:r>
            <a:r>
              <a:rPr lang="ko-KR" altLang="en-US" dirty="0"/>
              <a:t>중 하나의 </a:t>
            </a:r>
            <a:r>
              <a:rPr lang="en-US" altLang="ko-KR" dirty="0"/>
              <a:t>set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장의 이미지가 각각 </a:t>
            </a:r>
            <a:r>
              <a:rPr lang="en-US" altLang="ko-KR" dirty="0"/>
              <a:t>3</a:t>
            </a:r>
            <a:r>
              <a:rPr lang="ko-KR" altLang="en-US" dirty="0"/>
              <a:t>초간 나타납니다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30</a:t>
            </a:r>
            <a:r>
              <a:rPr lang="ko-KR" altLang="en-US" dirty="0"/>
              <a:t>초 이후 </a:t>
            </a:r>
            <a:r>
              <a:rPr lang="en-US" altLang="ko-KR" dirty="0"/>
              <a:t>What task, Where task, When task </a:t>
            </a:r>
            <a:r>
              <a:rPr lang="ko-KR" altLang="en-US" dirty="0"/>
              <a:t>중 랜덤하게 선택된 하나의 </a:t>
            </a:r>
            <a:r>
              <a:rPr lang="en-US" altLang="ko-KR" dirty="0"/>
              <a:t>task</a:t>
            </a:r>
            <a:r>
              <a:rPr lang="ko-KR" altLang="en-US" dirty="0"/>
              <a:t>에 대한 </a:t>
            </a:r>
            <a:r>
              <a:rPr lang="en-US" altLang="ko-KR" dirty="0"/>
              <a:t>instruction</a:t>
            </a:r>
            <a:r>
              <a:rPr lang="ko-KR" altLang="en-US" dirty="0"/>
              <a:t>이 </a:t>
            </a:r>
            <a:r>
              <a:rPr lang="en-US" altLang="ko-KR" dirty="0"/>
              <a:t>10</a:t>
            </a:r>
            <a:r>
              <a:rPr lang="ko-KR" altLang="en-US" dirty="0"/>
              <a:t>초간 나타납니다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retrieval </a:t>
            </a:r>
            <a:r>
              <a:rPr lang="ko-KR" altLang="en-US" dirty="0"/>
              <a:t>과정에서 </a:t>
            </a:r>
            <a:r>
              <a:rPr lang="en-US" altLang="ko-KR" dirty="0"/>
              <a:t>task</a:t>
            </a:r>
            <a:r>
              <a:rPr lang="ko-KR" altLang="en-US" dirty="0"/>
              <a:t>의 종류에 따라 </a:t>
            </a:r>
            <a:r>
              <a:rPr lang="en-US" altLang="ko-KR" dirty="0"/>
              <a:t>10</a:t>
            </a:r>
            <a:r>
              <a:rPr lang="ko-KR" altLang="en-US" dirty="0"/>
              <a:t>개의 문제에 대해 각각 </a:t>
            </a:r>
            <a:r>
              <a:rPr lang="en-US" altLang="ko-KR" dirty="0"/>
              <a:t>5</a:t>
            </a:r>
            <a:r>
              <a:rPr lang="ko-KR" altLang="en-US" dirty="0"/>
              <a:t>초간 답을 키보드로 입력하게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(What, Where, When task</a:t>
            </a:r>
            <a:r>
              <a:rPr lang="ko-KR" altLang="en-US" dirty="0"/>
              <a:t>에 대한 설명을 다음 슬라이드로 넘어가서 하고 돌아옴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한가지 </a:t>
            </a:r>
            <a:r>
              <a:rPr lang="en-US" altLang="ko-KR" dirty="0"/>
              <a:t>task</a:t>
            </a:r>
            <a:r>
              <a:rPr lang="ko-KR" altLang="en-US" dirty="0"/>
              <a:t>가 끝나면 </a:t>
            </a:r>
            <a:r>
              <a:rPr lang="en-US" altLang="ko-KR" dirty="0"/>
              <a:t>cue</a:t>
            </a:r>
            <a:r>
              <a:rPr lang="ko-KR" altLang="en-US" dirty="0"/>
              <a:t>를 제외하고</a:t>
            </a:r>
            <a:r>
              <a:rPr lang="en-US" altLang="ko-KR" dirty="0"/>
              <a:t> </a:t>
            </a:r>
            <a:r>
              <a:rPr lang="ko-KR" altLang="en-US" dirty="0"/>
              <a:t>나머지 </a:t>
            </a:r>
            <a:r>
              <a:rPr lang="en-US" altLang="ko-KR" dirty="0"/>
              <a:t>2 task</a:t>
            </a:r>
            <a:r>
              <a:rPr lang="ko-KR" altLang="en-US" dirty="0"/>
              <a:t>도 동일한 과정을 반복하게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block</a:t>
            </a:r>
            <a:r>
              <a:rPr lang="ko-KR" altLang="en-US" dirty="0"/>
              <a:t>을 총 </a:t>
            </a:r>
            <a:r>
              <a:rPr lang="en-US" altLang="ko-KR" dirty="0"/>
              <a:t>4</a:t>
            </a:r>
            <a:r>
              <a:rPr lang="ko-KR" altLang="en-US" dirty="0"/>
              <a:t>회 반복하게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Auditory condition</a:t>
            </a:r>
            <a:r>
              <a:rPr lang="ko-KR" altLang="en-US" dirty="0"/>
              <a:t>은 이번에 했던 실험은 소리 없이 진행되었습니다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 측정하게 되는 것은 문제들에 대한 </a:t>
            </a:r>
            <a:r>
              <a:rPr lang="en-US" altLang="ko-KR" dirty="0"/>
              <a:t>accuracy, reaction time, </a:t>
            </a:r>
            <a:r>
              <a:rPr lang="ko-KR" altLang="en-US" dirty="0"/>
              <a:t>그리고 </a:t>
            </a:r>
            <a:r>
              <a:rPr lang="en-US" altLang="ko-KR" dirty="0"/>
              <a:t>EEG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35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Retrieval </a:t>
            </a:r>
            <a:r>
              <a:rPr lang="ko-KR" altLang="en-US" dirty="0"/>
              <a:t>이후 </a:t>
            </a:r>
            <a:r>
              <a:rPr lang="en-US" altLang="ko-KR" dirty="0"/>
              <a:t>500ms</a:t>
            </a:r>
            <a:r>
              <a:rPr lang="ko-KR" altLang="en-US" dirty="0"/>
              <a:t>의 </a:t>
            </a:r>
            <a:r>
              <a:rPr lang="en-US" altLang="ko-KR" dirty="0"/>
              <a:t>ERP</a:t>
            </a:r>
            <a:r>
              <a:rPr lang="ko-KR" altLang="en-US" dirty="0"/>
              <a:t>를 그린 </a:t>
            </a:r>
            <a:r>
              <a:rPr lang="en-US" altLang="ko-KR" dirty="0"/>
              <a:t>plot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P300</a:t>
            </a:r>
            <a:r>
              <a:rPr lang="ko-KR" altLang="en-US" dirty="0"/>
              <a:t>이 관찰될 수 있는 </a:t>
            </a:r>
            <a:r>
              <a:rPr lang="en-US" altLang="ko-KR" dirty="0"/>
              <a:t>250~350ms</a:t>
            </a:r>
            <a:r>
              <a:rPr lang="ko-KR" altLang="en-US" dirty="0"/>
              <a:t>를 빨간 상자로 강조했습니다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중 </a:t>
            </a:r>
            <a:r>
              <a:rPr lang="en-US" altLang="ko-KR" dirty="0"/>
              <a:t>P300</a:t>
            </a:r>
            <a:r>
              <a:rPr lang="ko-KR" altLang="en-US" dirty="0"/>
              <a:t>이 보인다고 생각되는 채널에만 주황점을 표시했습니다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(1000ms</a:t>
            </a:r>
            <a:r>
              <a:rPr lang="ko-KR" altLang="en-US" dirty="0"/>
              <a:t>까지 나타낸 </a:t>
            </a:r>
            <a:r>
              <a:rPr lang="en-US" altLang="ko-KR" dirty="0"/>
              <a:t>ERP plot</a:t>
            </a:r>
            <a:r>
              <a:rPr lang="ko-KR" altLang="en-US" dirty="0"/>
              <a:t>은 </a:t>
            </a:r>
            <a:r>
              <a:rPr lang="en-US" altLang="ko-KR" dirty="0"/>
              <a:t>NAS</a:t>
            </a:r>
            <a:r>
              <a:rPr lang="ko-KR" altLang="en-US" dirty="0"/>
              <a:t>에 있습니다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2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Retrieval </a:t>
            </a:r>
            <a:r>
              <a:rPr lang="ko-KR" altLang="en-US" dirty="0"/>
              <a:t>이후 </a:t>
            </a:r>
            <a:r>
              <a:rPr lang="en-US" altLang="ko-KR" dirty="0"/>
              <a:t>500ms</a:t>
            </a:r>
            <a:r>
              <a:rPr lang="ko-KR" altLang="en-US" dirty="0"/>
              <a:t>의 </a:t>
            </a:r>
            <a:r>
              <a:rPr lang="en-US" altLang="ko-KR" dirty="0"/>
              <a:t>ERP</a:t>
            </a:r>
            <a:r>
              <a:rPr lang="ko-KR" altLang="en-US" dirty="0"/>
              <a:t>를 그린 </a:t>
            </a:r>
            <a:r>
              <a:rPr lang="en-US" altLang="ko-KR" dirty="0"/>
              <a:t>plot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59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Retrieval </a:t>
            </a:r>
            <a:r>
              <a:rPr lang="ko-KR" altLang="en-US" dirty="0"/>
              <a:t>이후 </a:t>
            </a:r>
            <a:r>
              <a:rPr lang="en-US" altLang="ko-KR" dirty="0"/>
              <a:t>500ms</a:t>
            </a:r>
            <a:r>
              <a:rPr lang="ko-KR" altLang="en-US" dirty="0"/>
              <a:t>의 </a:t>
            </a:r>
            <a:r>
              <a:rPr lang="en-US" altLang="ko-KR" dirty="0"/>
              <a:t>ERP</a:t>
            </a:r>
            <a:r>
              <a:rPr lang="ko-KR" altLang="en-US" dirty="0"/>
              <a:t>를 그린 </a:t>
            </a:r>
            <a:r>
              <a:rPr lang="en-US" altLang="ko-KR" dirty="0"/>
              <a:t>plot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12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Retrieval </a:t>
            </a:r>
            <a:r>
              <a:rPr lang="ko-KR" altLang="en-US" dirty="0"/>
              <a:t>이후 </a:t>
            </a:r>
            <a:r>
              <a:rPr lang="en-US" altLang="ko-KR" dirty="0"/>
              <a:t>500ms</a:t>
            </a:r>
            <a:r>
              <a:rPr lang="ko-KR" altLang="en-US" dirty="0"/>
              <a:t>의 </a:t>
            </a:r>
            <a:r>
              <a:rPr lang="en-US" altLang="ko-KR" dirty="0"/>
              <a:t>ERP</a:t>
            </a:r>
            <a:r>
              <a:rPr lang="ko-KR" altLang="en-US" dirty="0"/>
              <a:t>를 그린 </a:t>
            </a:r>
            <a:r>
              <a:rPr lang="en-US" altLang="ko-KR" dirty="0"/>
              <a:t>plot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64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Retrieval </a:t>
            </a:r>
            <a:r>
              <a:rPr lang="ko-KR" altLang="en-US" dirty="0"/>
              <a:t>이후 </a:t>
            </a:r>
            <a:r>
              <a:rPr lang="en-US" altLang="ko-KR" dirty="0"/>
              <a:t>500ms</a:t>
            </a:r>
            <a:r>
              <a:rPr lang="ko-KR" altLang="en-US" dirty="0"/>
              <a:t>의 </a:t>
            </a:r>
            <a:r>
              <a:rPr lang="en-US" altLang="ko-KR" dirty="0"/>
              <a:t>ERP</a:t>
            </a:r>
            <a:r>
              <a:rPr lang="ko-KR" altLang="en-US" dirty="0"/>
              <a:t>를 그린 </a:t>
            </a:r>
            <a:r>
              <a:rPr lang="en-US" altLang="ko-KR" dirty="0"/>
              <a:t>plot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75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문제가 제시된 후 </a:t>
            </a:r>
            <a:r>
              <a:rPr lang="en-US" altLang="ko-KR" dirty="0"/>
              <a:t>250ms-350ms</a:t>
            </a:r>
            <a:r>
              <a:rPr lang="ko-KR" altLang="en-US" dirty="0"/>
              <a:t>의 </a:t>
            </a:r>
            <a:r>
              <a:rPr lang="en-US" altLang="ko-KR" dirty="0"/>
              <a:t>EEG </a:t>
            </a:r>
            <a:r>
              <a:rPr lang="ko-KR" altLang="en-US" dirty="0"/>
              <a:t>전위를 평균내 </a:t>
            </a:r>
            <a:r>
              <a:rPr lang="en-US" altLang="ko-KR" dirty="0"/>
              <a:t>P300</a:t>
            </a:r>
            <a:r>
              <a:rPr lang="ko-KR" altLang="en-US" dirty="0"/>
              <a:t>의 정량화를 시도했습니다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앞의 </a:t>
            </a:r>
            <a:r>
              <a:rPr lang="en-US" altLang="ko-KR" dirty="0"/>
              <a:t>ERP </a:t>
            </a:r>
            <a:r>
              <a:rPr lang="ko-KR" altLang="en-US" dirty="0"/>
              <a:t>그래프에서 </a:t>
            </a:r>
            <a:r>
              <a:rPr lang="en-US" altLang="ko-KR" dirty="0"/>
              <a:t>P300</a:t>
            </a:r>
            <a:r>
              <a:rPr lang="ko-KR" altLang="en-US" dirty="0"/>
              <a:t>의 형태가 잘 보이던 채널들만 노란색 박스로 강조 표시하였습니다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Fz</a:t>
            </a:r>
            <a:r>
              <a:rPr lang="en-US" altLang="ko-KR" dirty="0"/>
              <a:t>, </a:t>
            </a:r>
            <a:r>
              <a:rPr lang="en-US" altLang="ko-KR" dirty="0" err="1"/>
              <a:t>FCz</a:t>
            </a:r>
            <a:r>
              <a:rPr lang="en-US" altLang="ko-KR" dirty="0"/>
              <a:t>, </a:t>
            </a:r>
            <a:r>
              <a:rPr lang="en-US" altLang="ko-KR" dirty="0" err="1"/>
              <a:t>Cz</a:t>
            </a:r>
            <a:r>
              <a:rPr lang="en-US" altLang="ko-KR" dirty="0"/>
              <a:t>, </a:t>
            </a:r>
            <a:r>
              <a:rPr lang="en-US" altLang="ko-KR" dirty="0" err="1"/>
              <a:t>CPz</a:t>
            </a:r>
            <a:r>
              <a:rPr lang="en-US" altLang="ko-KR" dirty="0"/>
              <a:t>, </a:t>
            </a:r>
            <a:r>
              <a:rPr lang="en-US" altLang="ko-KR" dirty="0" err="1"/>
              <a:t>Pz</a:t>
            </a:r>
            <a:r>
              <a:rPr lang="en-US" altLang="ko-KR" dirty="0"/>
              <a:t>, Oz </a:t>
            </a:r>
            <a:r>
              <a:rPr lang="ko-KR" altLang="en-US" dirty="0"/>
              <a:t>등 중심축을 따라 </a:t>
            </a:r>
            <a:r>
              <a:rPr lang="en-US" altLang="ko-KR" dirty="0"/>
              <a:t>P300</a:t>
            </a:r>
            <a:r>
              <a:rPr lang="ko-KR" altLang="en-US" dirty="0"/>
              <a:t>이 잘 측정되었습니다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강조 표시가 된 </a:t>
            </a:r>
            <a:r>
              <a:rPr lang="en-US" altLang="ko-KR" dirty="0"/>
              <a:t>17</a:t>
            </a:r>
            <a:r>
              <a:rPr lang="ko-KR" altLang="en-US" dirty="0"/>
              <a:t>개의 채널 중 </a:t>
            </a:r>
            <a:r>
              <a:rPr lang="en-US" altLang="ko-KR" dirty="0"/>
              <a:t>15</a:t>
            </a:r>
            <a:r>
              <a:rPr lang="ko-KR" altLang="en-US" dirty="0"/>
              <a:t>개에서 </a:t>
            </a:r>
            <a:r>
              <a:rPr lang="en-US" altLang="ko-KR" dirty="0"/>
              <a:t>What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의 </a:t>
            </a:r>
            <a:r>
              <a:rPr lang="en-US" altLang="ko-KR" dirty="0"/>
              <a:t>P300</a:t>
            </a:r>
            <a:r>
              <a:rPr lang="ko-KR" altLang="en-US" dirty="0"/>
              <a:t>이 가장 높게 나타났습니다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P300</a:t>
            </a:r>
            <a:r>
              <a:rPr lang="ko-KR" altLang="en-US" dirty="0"/>
              <a:t>이 </a:t>
            </a:r>
            <a:r>
              <a:rPr lang="en-US" altLang="ko-KR" dirty="0"/>
              <a:t>target stimuli</a:t>
            </a:r>
            <a:r>
              <a:rPr lang="ko-KR" altLang="en-US" dirty="0"/>
              <a:t>에 대한 </a:t>
            </a:r>
            <a:r>
              <a:rPr lang="en-US" altLang="ko-KR" dirty="0"/>
              <a:t>attention</a:t>
            </a:r>
            <a:r>
              <a:rPr lang="ko-KR" altLang="en-US" dirty="0"/>
              <a:t>을 나타내므로</a:t>
            </a:r>
            <a:r>
              <a:rPr lang="en-US" altLang="ko-KR" dirty="0"/>
              <a:t>, </a:t>
            </a:r>
            <a:r>
              <a:rPr lang="ko-KR" altLang="en-US" dirty="0"/>
              <a:t>어떤 장면에서 없어진 물건을 찾을 때 거의 모든 </a:t>
            </a:r>
            <a:r>
              <a:rPr lang="en-US" altLang="ko-KR" dirty="0"/>
              <a:t>brain area</a:t>
            </a:r>
            <a:r>
              <a:rPr lang="ko-KR" altLang="en-US" dirty="0"/>
              <a:t>에서 </a:t>
            </a:r>
            <a:r>
              <a:rPr lang="en-US" altLang="ko-KR" dirty="0"/>
              <a:t>attention</a:t>
            </a:r>
            <a:r>
              <a:rPr lang="ko-KR" altLang="en-US" dirty="0"/>
              <a:t>이 높았다는 것을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Fz,FCz,Cz</a:t>
            </a:r>
            <a:r>
              <a:rPr lang="en-US" altLang="ko-KR" dirty="0"/>
              <a:t> </a:t>
            </a:r>
            <a:r>
              <a:rPr lang="ko-KR" altLang="en-US" dirty="0"/>
              <a:t>주변에서는 </a:t>
            </a:r>
            <a:r>
              <a:rPr lang="en-US" altLang="ko-KR" dirty="0"/>
              <a:t>Where</a:t>
            </a:r>
            <a:r>
              <a:rPr lang="ko-KR" altLang="en-US" dirty="0"/>
              <a:t>의 </a:t>
            </a:r>
            <a:r>
              <a:rPr lang="en-US" altLang="ko-KR" dirty="0"/>
              <a:t>P300</a:t>
            </a:r>
            <a:r>
              <a:rPr lang="ko-KR" altLang="en-US" dirty="0"/>
              <a:t>이 가장 낮았으며</a:t>
            </a:r>
            <a:endParaRPr lang="en-US" altLang="ko-KR" dirty="0"/>
          </a:p>
          <a:p>
            <a:r>
              <a:rPr lang="en-US" altLang="ko-KR" dirty="0" err="1"/>
              <a:t>Pz</a:t>
            </a:r>
            <a:r>
              <a:rPr lang="en-US" altLang="ko-KR" dirty="0"/>
              <a:t>, </a:t>
            </a:r>
            <a:r>
              <a:rPr lang="en-US" altLang="ko-KR" dirty="0" err="1"/>
              <a:t>CPz</a:t>
            </a:r>
            <a:r>
              <a:rPr lang="ko-KR" altLang="en-US" dirty="0"/>
              <a:t>에서는 </a:t>
            </a:r>
            <a:r>
              <a:rPr lang="en-US" altLang="ko-KR" dirty="0"/>
              <a:t>When</a:t>
            </a:r>
            <a:r>
              <a:rPr lang="ko-KR" altLang="en-US" dirty="0"/>
              <a:t>의 </a:t>
            </a:r>
            <a:r>
              <a:rPr lang="en-US" altLang="ko-KR" dirty="0"/>
              <a:t>P300</a:t>
            </a:r>
            <a:r>
              <a:rPr lang="ko-KR" altLang="en-US" dirty="0"/>
              <a:t>이 가장 낮았습니다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P-value</a:t>
            </a:r>
            <a:r>
              <a:rPr lang="ko-KR" altLang="en-US" dirty="0"/>
              <a:t>로 유의한 차이에 대한 분석은 하지 못했습니다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32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좌측의 그래프는 피험자가 옳은 정답을 누른 뒤의 </a:t>
            </a:r>
            <a:r>
              <a:rPr lang="en-US" altLang="ko-KR" dirty="0"/>
              <a:t>ERP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우측의 그래프는 피험자가 틀린 정답을 누른 뒤의 </a:t>
            </a:r>
            <a:r>
              <a:rPr lang="en-US" altLang="ko-KR" dirty="0"/>
              <a:t>ERP</a:t>
            </a:r>
            <a:r>
              <a:rPr lang="ko-KR" altLang="en-US" dirty="0"/>
              <a:t>를 </a:t>
            </a:r>
            <a:r>
              <a:rPr lang="en-US" altLang="ko-KR" dirty="0"/>
              <a:t>plot</a:t>
            </a:r>
            <a:r>
              <a:rPr lang="ko-KR" altLang="en-US" dirty="0"/>
              <a:t>한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원래는 피험자가 정답을 맞춘 경우와 틀린 경우의 </a:t>
            </a:r>
            <a:r>
              <a:rPr lang="en-US" altLang="ko-KR" dirty="0"/>
              <a:t>ERP</a:t>
            </a:r>
            <a:r>
              <a:rPr lang="ko-KR" altLang="en-US" dirty="0"/>
              <a:t>에 차이가 있는지 비교하려 했으나 </a:t>
            </a:r>
            <a:r>
              <a:rPr lang="en-US" altLang="ko-KR" dirty="0"/>
              <a:t>P300</a:t>
            </a:r>
            <a:r>
              <a:rPr lang="ko-KR" altLang="en-US" dirty="0"/>
              <a:t>의 형태가 뚜렷한 채널이 없고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좀더 생각해보니 버튼을 누른 뒤의 마커 기준이 아니라 문제가 나온 직후의 마커를 기준으로 정답과 오답의 차이를 보는게 맞았던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67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Set 1</a:t>
            </a:r>
            <a:r>
              <a:rPr lang="ko-KR" altLang="en-US" dirty="0"/>
              <a:t>의 경우 모든 </a:t>
            </a:r>
            <a:r>
              <a:rPr lang="en-US" altLang="ko-KR" dirty="0"/>
              <a:t>set </a:t>
            </a:r>
            <a:r>
              <a:rPr lang="ko-KR" altLang="en-US" dirty="0"/>
              <a:t>중 가장 </a:t>
            </a:r>
            <a:r>
              <a:rPr lang="ko-KR" altLang="en-US" dirty="0" err="1"/>
              <a:t>정답률이</a:t>
            </a:r>
            <a:r>
              <a:rPr lang="ko-KR" altLang="en-US" dirty="0"/>
              <a:t> 높고</a:t>
            </a:r>
            <a:r>
              <a:rPr lang="en-US" altLang="ko-KR" dirty="0"/>
              <a:t>, </a:t>
            </a:r>
            <a:r>
              <a:rPr lang="ko-KR" altLang="en-US" dirty="0"/>
              <a:t>반응속도도 대부분 빨랐습니다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실제 사진을 이용했기 때문에 피험자들에게 익숙하게 </a:t>
            </a:r>
            <a:r>
              <a:rPr lang="ko-KR" altLang="en-US" dirty="0" err="1"/>
              <a:t>느껴졌을</a:t>
            </a:r>
            <a:r>
              <a:rPr lang="ko-KR" altLang="en-US" dirty="0"/>
              <a:t> 수도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Set 4</a:t>
            </a:r>
            <a:r>
              <a:rPr lang="ko-KR" altLang="en-US" dirty="0"/>
              <a:t>의 경우 다른 </a:t>
            </a:r>
            <a:r>
              <a:rPr lang="en-US" altLang="ko-KR" dirty="0"/>
              <a:t>set</a:t>
            </a:r>
            <a:r>
              <a:rPr lang="ko-KR" altLang="en-US" dirty="0"/>
              <a:t>들과 비교하여 유의하게 반응 시간이 길었습니다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When task</a:t>
            </a:r>
            <a:r>
              <a:rPr lang="ko-KR" altLang="en-US" dirty="0"/>
              <a:t>에서 그림의 순서 차이는 정확도와 비례하고 반응 시간과 반비례했으며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이는 인코딩 될 때 시간의 차이가 클 수록 순서를 더 잘 구별한다는 것을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선형 회귀 모델을 통해 구해낸 추세선의 결정계수가 </a:t>
            </a:r>
            <a:r>
              <a:rPr lang="en-US" altLang="ko-KR" dirty="0"/>
              <a:t>0.1 </a:t>
            </a:r>
            <a:r>
              <a:rPr lang="ko-KR" altLang="en-US" dirty="0"/>
              <a:t>정도로 낮으므로 전체적인 데이터의 </a:t>
            </a:r>
            <a:r>
              <a:rPr lang="en-US" altLang="ko-KR" dirty="0"/>
              <a:t>variation</a:t>
            </a:r>
            <a:r>
              <a:rPr lang="ko-KR" altLang="en-US" dirty="0"/>
              <a:t>을 설명하긴 힘듭니다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55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EEG </a:t>
            </a:r>
            <a:r>
              <a:rPr lang="ko-KR" altLang="en-US" dirty="0"/>
              <a:t>실험에선 </a:t>
            </a:r>
            <a:r>
              <a:rPr lang="en-US" altLang="ko-KR" dirty="0" err="1"/>
              <a:t>Fz</a:t>
            </a:r>
            <a:r>
              <a:rPr lang="en-US" altLang="ko-KR" dirty="0"/>
              <a:t>, </a:t>
            </a:r>
            <a:r>
              <a:rPr lang="en-US" altLang="ko-KR" dirty="0" err="1"/>
              <a:t>FCz</a:t>
            </a:r>
            <a:r>
              <a:rPr lang="en-US" altLang="ko-KR" dirty="0"/>
              <a:t>, </a:t>
            </a:r>
            <a:r>
              <a:rPr lang="en-US" altLang="ko-KR" dirty="0" err="1"/>
              <a:t>Cz</a:t>
            </a:r>
            <a:r>
              <a:rPr lang="en-US" altLang="ko-KR" dirty="0"/>
              <a:t>, </a:t>
            </a:r>
            <a:r>
              <a:rPr lang="en-US" altLang="ko-KR" dirty="0" err="1"/>
              <a:t>CPz</a:t>
            </a:r>
            <a:r>
              <a:rPr lang="en-US" altLang="ko-KR" dirty="0"/>
              <a:t>, </a:t>
            </a:r>
            <a:r>
              <a:rPr lang="en-US" altLang="ko-KR" dirty="0" err="1"/>
              <a:t>Pz</a:t>
            </a:r>
            <a:r>
              <a:rPr lang="en-US" altLang="ko-KR" dirty="0"/>
              <a:t>, Oz </a:t>
            </a:r>
            <a:r>
              <a:rPr lang="ko-KR" altLang="en-US" dirty="0"/>
              <a:t>등 중심축을 따라 </a:t>
            </a:r>
            <a:r>
              <a:rPr lang="en-US" altLang="ko-KR" dirty="0"/>
              <a:t>P300</a:t>
            </a:r>
            <a:r>
              <a:rPr lang="ko-KR" altLang="en-US" dirty="0"/>
              <a:t>이 잘 나타났습니다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대부분의 채널에서 </a:t>
            </a:r>
            <a:r>
              <a:rPr lang="en-US" altLang="ko-KR" dirty="0"/>
              <a:t>What</a:t>
            </a:r>
            <a:r>
              <a:rPr lang="ko-KR" altLang="en-US" dirty="0"/>
              <a:t>의 </a:t>
            </a:r>
            <a:r>
              <a:rPr lang="en-US" altLang="ko-KR" dirty="0"/>
              <a:t>mean P300</a:t>
            </a:r>
            <a:r>
              <a:rPr lang="ko-KR" altLang="en-US" dirty="0"/>
              <a:t>이 가장 높았으며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What task</a:t>
            </a:r>
            <a:r>
              <a:rPr lang="ko-KR" altLang="en-US" dirty="0"/>
              <a:t>에서 거의 대부분의 </a:t>
            </a:r>
            <a:r>
              <a:rPr lang="en-US" altLang="ko-KR" dirty="0"/>
              <a:t>brain area</a:t>
            </a:r>
            <a:r>
              <a:rPr lang="ko-KR" altLang="en-US" dirty="0"/>
              <a:t>의 </a:t>
            </a:r>
            <a:r>
              <a:rPr lang="en-US" altLang="ko-KR" dirty="0"/>
              <a:t>attention</a:t>
            </a:r>
            <a:r>
              <a:rPr lang="ko-KR" altLang="en-US" dirty="0"/>
              <a:t> </a:t>
            </a:r>
            <a:r>
              <a:rPr lang="en-US" altLang="ko-KR" dirty="0"/>
              <a:t>level</a:t>
            </a:r>
            <a:r>
              <a:rPr lang="ko-KR" altLang="en-US" dirty="0"/>
              <a:t>이 가장 높을 수 있다는 가능성을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Fz,FCz,Cz</a:t>
            </a:r>
            <a:r>
              <a:rPr lang="ko-KR" altLang="en-US" dirty="0"/>
              <a:t>의 </a:t>
            </a:r>
            <a:r>
              <a:rPr lang="en-US" altLang="ko-KR" dirty="0"/>
              <a:t>anterior, superior </a:t>
            </a:r>
            <a:r>
              <a:rPr lang="ko-KR" altLang="en-US" dirty="0"/>
              <a:t>부분에서 </a:t>
            </a:r>
            <a:r>
              <a:rPr lang="en-US" altLang="ko-KR" dirty="0"/>
              <a:t>Where</a:t>
            </a:r>
            <a:r>
              <a:rPr lang="ko-KR" altLang="en-US" dirty="0"/>
              <a:t>의 </a:t>
            </a:r>
            <a:r>
              <a:rPr lang="en-US" altLang="ko-KR" dirty="0"/>
              <a:t>P300</a:t>
            </a:r>
            <a:r>
              <a:rPr lang="ko-KR" altLang="en-US" dirty="0"/>
              <a:t>이 제일 낮고</a:t>
            </a:r>
          </a:p>
          <a:p>
            <a:r>
              <a:rPr lang="en-US" altLang="ko-KR" dirty="0" err="1"/>
              <a:t>Pz,CPz</a:t>
            </a:r>
            <a:r>
              <a:rPr lang="ko-KR" altLang="en-US" dirty="0"/>
              <a:t>의 </a:t>
            </a:r>
            <a:r>
              <a:rPr lang="en-US" altLang="ko-KR" dirty="0"/>
              <a:t>posterior </a:t>
            </a:r>
            <a:r>
              <a:rPr lang="ko-KR" altLang="en-US" dirty="0"/>
              <a:t>부분에서 </a:t>
            </a:r>
            <a:r>
              <a:rPr lang="en-US" altLang="ko-KR" dirty="0"/>
              <a:t>When</a:t>
            </a:r>
            <a:r>
              <a:rPr lang="ko-KR" altLang="en-US" dirty="0"/>
              <a:t>의 </a:t>
            </a:r>
            <a:r>
              <a:rPr lang="en-US" altLang="ko-KR" dirty="0"/>
              <a:t>P300</a:t>
            </a:r>
            <a:r>
              <a:rPr lang="ko-KR" altLang="en-US" dirty="0"/>
              <a:t>이 제일 낮았습니다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분석은 </a:t>
            </a:r>
            <a:r>
              <a:rPr lang="en-US" altLang="ko-KR" dirty="0"/>
              <a:t>EEG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r>
              <a:rPr lang="ko-KR" altLang="en-US" dirty="0"/>
              <a:t> 중 </a:t>
            </a:r>
            <a:r>
              <a:rPr lang="en-US" altLang="ko-KR" dirty="0"/>
              <a:t>P300</a:t>
            </a:r>
            <a:r>
              <a:rPr lang="ko-KR" altLang="en-US" dirty="0"/>
              <a:t>만을 사용하고 있는데</a:t>
            </a:r>
            <a:r>
              <a:rPr lang="en-US" altLang="ko-KR" dirty="0"/>
              <a:t>, visuospatial memory</a:t>
            </a:r>
            <a:r>
              <a:rPr lang="ko-KR" altLang="en-US" dirty="0"/>
              <a:t>와 관련한 기능을 나타내는 </a:t>
            </a:r>
            <a:r>
              <a:rPr lang="en-US" altLang="ko-KR" dirty="0"/>
              <a:t>EEG component</a:t>
            </a:r>
            <a:r>
              <a:rPr lang="ko-KR" altLang="en-US" dirty="0"/>
              <a:t>가 더 있는지 찾아보는 과정에서 막혔습니다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P300</a:t>
            </a:r>
            <a:r>
              <a:rPr lang="ko-KR" altLang="en-US" dirty="0"/>
              <a:t>이 제대로 나타났는지 확인해보는 방법 또한 그래프의 형태와 </a:t>
            </a:r>
            <a:r>
              <a:rPr lang="en-US" altLang="ko-KR" dirty="0"/>
              <a:t>mean value</a:t>
            </a:r>
            <a:r>
              <a:rPr lang="ko-KR" altLang="en-US" dirty="0"/>
              <a:t>만을 사용하고 있는데 다른 구분 방법이 있는지도 조사해보아야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0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피험자들에게 설명하기 위해 사용된 예시 그림입니다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Encoding </a:t>
            </a:r>
            <a:r>
              <a:rPr lang="ko-KR" altLang="en-US" dirty="0"/>
              <a:t>과정에서 외운 장면을 바탕으로</a:t>
            </a:r>
            <a:r>
              <a:rPr lang="en-US" altLang="ko-KR" dirty="0"/>
              <a:t>, What task</a:t>
            </a:r>
            <a:r>
              <a:rPr lang="ko-KR" altLang="en-US" dirty="0"/>
              <a:t>는 왼쪽 사진에서 빠진 물건이 무엇인지 물어보게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Where task</a:t>
            </a:r>
            <a:r>
              <a:rPr lang="ko-KR" altLang="en-US" dirty="0"/>
              <a:t>에서는 물건들의 종류는 동일하지만</a:t>
            </a:r>
            <a:r>
              <a:rPr lang="en-US" altLang="ko-KR" dirty="0"/>
              <a:t>, </a:t>
            </a:r>
            <a:r>
              <a:rPr lang="ko-KR" altLang="en-US" dirty="0"/>
              <a:t>배치가 바뀌었으며 원래 사진이 왼쪽과 오른쪽 중 어느 것인지 물어보게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en-US" altLang="ko-KR" dirty="0"/>
              <a:t>When task</a:t>
            </a:r>
            <a:r>
              <a:rPr lang="ko-KR" altLang="en-US" dirty="0"/>
              <a:t>는 앞에서 외운 </a:t>
            </a:r>
            <a:r>
              <a:rPr lang="en-US" altLang="ko-KR" dirty="0"/>
              <a:t>10</a:t>
            </a:r>
            <a:r>
              <a:rPr lang="ko-KR" altLang="en-US" dirty="0"/>
              <a:t>개의 장면 중 </a:t>
            </a:r>
            <a:r>
              <a:rPr lang="en-US" altLang="ko-KR" dirty="0"/>
              <a:t>2</a:t>
            </a:r>
            <a:r>
              <a:rPr lang="ko-KR" altLang="en-US" dirty="0"/>
              <a:t>개를 배치하여 먼저 나온 장면이 어떤 것인지 물어보게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2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실험에 사용한 이미지 </a:t>
            </a:r>
            <a:r>
              <a:rPr lang="en-US" altLang="ko-KR" dirty="0"/>
              <a:t>set</a:t>
            </a:r>
            <a:r>
              <a:rPr lang="ko-KR" altLang="en-US" dirty="0"/>
              <a:t>는 총 </a:t>
            </a:r>
            <a:r>
              <a:rPr lang="en-US" altLang="ko-KR" dirty="0"/>
              <a:t>4</a:t>
            </a:r>
            <a:r>
              <a:rPr lang="ko-KR" altLang="en-US" dirty="0"/>
              <a:t>개의 그룹으로 각각 </a:t>
            </a:r>
            <a:r>
              <a:rPr lang="en-US" altLang="ko-KR" dirty="0"/>
              <a:t>10</a:t>
            </a:r>
            <a:r>
              <a:rPr lang="ko-KR" altLang="en-US" dirty="0"/>
              <a:t>개의 이미지로 이루어져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실제 사진 </a:t>
            </a:r>
            <a:r>
              <a:rPr lang="en-US" altLang="ko-KR" dirty="0"/>
              <a:t>2. Apartment 3. Outdoor 4. Gallery</a:t>
            </a:r>
          </a:p>
          <a:p>
            <a:pPr marL="0" indent="0">
              <a:buNone/>
            </a:pPr>
            <a:r>
              <a:rPr lang="ko-KR" altLang="en-US" dirty="0"/>
              <a:t>어떤 이미지 </a:t>
            </a:r>
            <a:r>
              <a:rPr lang="en-US" altLang="ko-KR" dirty="0"/>
              <a:t>set</a:t>
            </a:r>
            <a:r>
              <a:rPr lang="ko-KR" altLang="en-US" dirty="0"/>
              <a:t>를 사용하는지에 따라 실험 결과에 영향을 주는지 알아보기 위해 행동 분석을 진행했습니다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What, Where, When task</a:t>
            </a:r>
            <a:r>
              <a:rPr lang="ko-KR" altLang="en-US" dirty="0"/>
              <a:t>에서 </a:t>
            </a:r>
            <a:r>
              <a:rPr lang="en-US" altLang="ko-KR" dirty="0"/>
              <a:t>set </a:t>
            </a:r>
            <a:r>
              <a:rPr lang="ko-KR" altLang="en-US" dirty="0"/>
              <a:t>별로 정확도와 반응 시간을 나타낸 그래프입니다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Accuracy(</a:t>
            </a:r>
            <a:r>
              <a:rPr lang="ko-KR" altLang="en-US" dirty="0"/>
              <a:t>좌</a:t>
            </a:r>
            <a:r>
              <a:rPr lang="en-US" altLang="ko-KR" dirty="0"/>
              <a:t>):</a:t>
            </a:r>
            <a:r>
              <a:rPr lang="ko-KR" altLang="en-US" dirty="0"/>
              <a:t> </a:t>
            </a:r>
            <a:r>
              <a:rPr lang="en-US" altLang="ko-KR" dirty="0"/>
              <a:t>binomial distribution</a:t>
            </a:r>
            <a:r>
              <a:rPr lang="ko-KR" altLang="en-US" dirty="0"/>
              <a:t>을 이용하여 </a:t>
            </a:r>
            <a:r>
              <a:rPr lang="en-US" altLang="ko-KR" dirty="0"/>
              <a:t>95%</a:t>
            </a:r>
            <a:r>
              <a:rPr lang="ko-KR" altLang="en-US" dirty="0"/>
              <a:t>의 신뢰구간을 표시해둔 그래프입니다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Set 1</a:t>
            </a:r>
            <a:r>
              <a:rPr lang="ko-KR" altLang="en-US" dirty="0"/>
              <a:t>의 경우 실제 사진을 이용해서인지 가장 높은 정확도를 </a:t>
            </a:r>
            <a:r>
              <a:rPr lang="en-US" altLang="ko-KR" dirty="0"/>
              <a:t>what, when </a:t>
            </a:r>
            <a:r>
              <a:rPr lang="ko-KR" altLang="en-US" dirty="0"/>
              <a:t>테스트 구간에서 보여주고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Reaction Time(</a:t>
            </a:r>
            <a:r>
              <a:rPr lang="ko-KR" altLang="en-US" dirty="0"/>
              <a:t>우</a:t>
            </a:r>
            <a:r>
              <a:rPr lang="en-US" altLang="ko-KR" dirty="0"/>
              <a:t>): Wilcoxon rank sum test</a:t>
            </a:r>
            <a:r>
              <a:rPr lang="ko-KR" altLang="en-US" dirty="0"/>
              <a:t>를 통해 </a:t>
            </a:r>
            <a:r>
              <a:rPr lang="en-US" altLang="ko-KR" dirty="0"/>
              <a:t>p-value</a:t>
            </a:r>
            <a:r>
              <a:rPr lang="ko-KR" altLang="en-US" dirty="0"/>
              <a:t>를 구하고</a:t>
            </a:r>
            <a:r>
              <a:rPr lang="en-US" altLang="ko-KR" dirty="0"/>
              <a:t>, </a:t>
            </a:r>
            <a:r>
              <a:rPr lang="ko-KR" altLang="en-US" dirty="0"/>
              <a:t>표준편차를 표시해둔 그래프입니다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Set 1</a:t>
            </a:r>
            <a:r>
              <a:rPr lang="ko-KR" altLang="en-US" dirty="0"/>
              <a:t>은 </a:t>
            </a:r>
            <a:r>
              <a:rPr lang="en-US" altLang="ko-KR" dirty="0"/>
              <a:t>what</a:t>
            </a:r>
            <a:r>
              <a:rPr lang="ko-KR" altLang="en-US" dirty="0"/>
              <a:t>과 </a:t>
            </a:r>
            <a:r>
              <a:rPr lang="en-US" altLang="ko-KR" dirty="0"/>
              <a:t>when </a:t>
            </a:r>
            <a:r>
              <a:rPr lang="ko-KR" altLang="en-US" dirty="0"/>
              <a:t>과제에서 다른 </a:t>
            </a:r>
            <a:r>
              <a:rPr lang="en-US" altLang="ko-KR" dirty="0"/>
              <a:t>set</a:t>
            </a:r>
            <a:r>
              <a:rPr lang="ko-KR" altLang="en-US" dirty="0"/>
              <a:t>들과 비교해 유의하게 빠른 응답을 받았습니다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Set 4</a:t>
            </a:r>
            <a:r>
              <a:rPr lang="ko-KR" altLang="en-US" dirty="0"/>
              <a:t>의 경우에는 미술관이라는 요소 때문인지 </a:t>
            </a:r>
            <a:r>
              <a:rPr lang="en-US" altLang="ko-KR" dirty="0"/>
              <a:t>where, </a:t>
            </a:r>
            <a:r>
              <a:rPr lang="ko-KR" altLang="en-US" dirty="0"/>
              <a:t>즉 배치 관련 과제에 있어 다른 모든 </a:t>
            </a:r>
            <a:r>
              <a:rPr lang="en-US" altLang="ko-KR" dirty="0"/>
              <a:t>set</a:t>
            </a:r>
            <a:r>
              <a:rPr lang="ko-KR" altLang="en-US" dirty="0"/>
              <a:t>들과 비교해 유의하게 느린 응답을 받았습니다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Set</a:t>
            </a:r>
            <a:r>
              <a:rPr lang="ko-KR" altLang="en-US" dirty="0"/>
              <a:t> 간의 구별이 없는 경우 </a:t>
            </a:r>
            <a:r>
              <a:rPr lang="en-US" altLang="ko-KR" dirty="0" err="1"/>
              <a:t>What,Where,When</a:t>
            </a:r>
            <a:r>
              <a:rPr lang="ko-KR" altLang="en-US" dirty="0"/>
              <a:t>의 정확도와 </a:t>
            </a:r>
            <a:r>
              <a:rPr lang="en-US" altLang="ko-KR" dirty="0"/>
              <a:t>RT</a:t>
            </a:r>
            <a:r>
              <a:rPr lang="ko-KR" altLang="en-US" dirty="0"/>
              <a:t>는 각각 </a:t>
            </a:r>
            <a:r>
              <a:rPr lang="en-US" altLang="ko-KR" dirty="0"/>
              <a:t>0.71, 0.73, 0.81 </a:t>
            </a:r>
            <a:r>
              <a:rPr lang="ko-KR" altLang="en-US" dirty="0"/>
              <a:t>그리고 </a:t>
            </a:r>
            <a:r>
              <a:rPr lang="en-US" altLang="ko-KR" dirty="0"/>
              <a:t>2.28, 2.59, 2.03</a:t>
            </a:r>
            <a:r>
              <a:rPr lang="ko-KR" altLang="en-US" dirty="0"/>
              <a:t>초였습니다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When </a:t>
            </a:r>
            <a:r>
              <a:rPr lang="ko-KR" altLang="en-US" dirty="0"/>
              <a:t>과제가 정확도와 반응 시간 면에서 가장 쉬웠다고 유추됩니다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8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Set </a:t>
            </a:r>
            <a:r>
              <a:rPr lang="ko-KR" altLang="en-US" dirty="0"/>
              <a:t>내에 있는 그림들 중 너무 쉽거나 어려운 그림이 포함되어 있는지 확인해보기 위해 모든 그림별로 정확도를 나타낸 그래프입니다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8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Set </a:t>
            </a:r>
            <a:r>
              <a:rPr lang="ko-KR" altLang="en-US" dirty="0"/>
              <a:t>내에 있는 그림들 중 너무 쉽거나 어려운 그림이 포함되어 있는지 확인해보기 위해 모든 그림별로 반응 시간을 나타낸 그래프입니다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그림 별 </a:t>
            </a:r>
            <a:r>
              <a:rPr lang="en-US" altLang="ko-KR" dirty="0"/>
              <a:t>p-value </a:t>
            </a:r>
            <a:r>
              <a:rPr lang="ko-KR" altLang="en-US" dirty="0"/>
              <a:t>계산은 하지 않음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58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When task</a:t>
            </a:r>
            <a:r>
              <a:rPr lang="ko-KR" altLang="en-US" dirty="0"/>
              <a:t>에서 비교하는 두 그림의 순서 차이에 따라 정확도와 반응 시간을 비교한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직선은 선형 회귀 모델 피팅을 통해 추세선을 나타낸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그림의 순서 차이가 클 수록 정확도가 높아지고</a:t>
            </a:r>
            <a:r>
              <a:rPr lang="en-US" altLang="ko-KR" dirty="0"/>
              <a:t>, </a:t>
            </a:r>
            <a:r>
              <a:rPr lang="ko-KR" altLang="en-US" dirty="0"/>
              <a:t>반응속도는 감소하는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결정계수의 크기가 </a:t>
            </a:r>
            <a:r>
              <a:rPr lang="en-US" altLang="ko-KR" dirty="0"/>
              <a:t>0.1 </a:t>
            </a:r>
            <a:r>
              <a:rPr lang="ko-KR" altLang="en-US" dirty="0"/>
              <a:t>정도로 낮으므로 이 추세선이 데이터의 모든 경향을 표현한다고 보기는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 슬라이드 다음의 숨겨진 슬라이드는 각 순서 차이가 얼마나 유의한 정확도와 반응 시간의 차이를 보이는지 표시한 그래프입니다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Rsquared</a:t>
            </a:r>
            <a:r>
              <a:rPr lang="en-US" altLang="ko-KR" dirty="0"/>
              <a:t> 0.1185, 0.1170</a:t>
            </a:r>
          </a:p>
          <a:p>
            <a:r>
              <a:rPr lang="en-US" altLang="ko-KR" dirty="0"/>
              <a:t>0.0856, 0.0840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결정계수가 작은 이유는 순서 차이에 따른 정확도와 반응속도 그래프가 </a:t>
            </a:r>
            <a:r>
              <a:rPr lang="en-US" altLang="ko-KR" dirty="0"/>
              <a:t>set </a:t>
            </a:r>
            <a:r>
              <a:rPr lang="ko-KR" altLang="en-US" dirty="0"/>
              <a:t>별로 형태가 다르기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when task</a:t>
            </a:r>
            <a:r>
              <a:rPr lang="ko-KR" altLang="en-US" dirty="0"/>
              <a:t>에서 정확도도 가장 높고 반응 속도도 가장 빨랐던 </a:t>
            </a:r>
            <a:r>
              <a:rPr lang="en-US" altLang="ko-KR" dirty="0"/>
              <a:t>set 1</a:t>
            </a:r>
            <a:r>
              <a:rPr lang="ko-KR" altLang="en-US" dirty="0"/>
              <a:t>은 방금 슬라이드의 추세선과 비슷한 형태를 보이고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 슬라이드 다음의 숨겨진 슬라이드는 </a:t>
            </a:r>
            <a:r>
              <a:rPr lang="en-US" altLang="ko-KR" dirty="0"/>
              <a:t>set </a:t>
            </a:r>
            <a:r>
              <a:rPr lang="ko-KR" altLang="en-US" dirty="0"/>
              <a:t>별로 각 순서 차이가 얼마나 유의한 정확도와 반응 시간의 차이를 보이는지 표시한 그래프입니다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37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ERP </a:t>
            </a:r>
            <a:r>
              <a:rPr lang="ko-KR" altLang="en-US" dirty="0"/>
              <a:t>그래프에서 볼 수 있는 지표 중 저희 데이터에서도 관측되고</a:t>
            </a:r>
            <a:r>
              <a:rPr lang="en-US" altLang="ko-KR" dirty="0"/>
              <a:t>, </a:t>
            </a:r>
            <a:r>
              <a:rPr lang="ko-KR" altLang="en-US" dirty="0"/>
              <a:t>유의미하다고 생각한 지표는 </a:t>
            </a:r>
            <a:r>
              <a:rPr lang="en-US" altLang="ko-KR" dirty="0"/>
              <a:t>P300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6E1AA-2EA9-4C29-8744-E360D6E4426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0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04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1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12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68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44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5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28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31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48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24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2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15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26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87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6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8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0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1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9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1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0639F2-3CF1-40D5-B49E-5719D322B6BF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E5BA-C6DA-41E6-8F97-AB40B381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2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EB902-C86F-4B80-B3F9-E430A1E5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65EDE-D816-411C-82A2-BE8506D18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Participants</a:t>
            </a:r>
          </a:p>
          <a:p>
            <a:pPr lvl="1"/>
            <a:r>
              <a:rPr lang="en-US" altLang="ko-KR" dirty="0"/>
              <a:t>15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Task procedure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3 visuospatial conditions</a:t>
            </a:r>
          </a:p>
          <a:p>
            <a:pPr lvl="2"/>
            <a:r>
              <a:rPr lang="en-US" altLang="ko-KR" dirty="0"/>
              <a:t>What, Where, When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Auditory condition</a:t>
            </a:r>
          </a:p>
          <a:p>
            <a:pPr lvl="2"/>
            <a:r>
              <a:rPr lang="en-US" altLang="ko-KR" dirty="0"/>
              <a:t>No sound</a:t>
            </a:r>
          </a:p>
          <a:p>
            <a:pPr lvl="2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No sound, Monaural beats, Binaural beats (240&amp;255Hz)</a:t>
            </a:r>
          </a:p>
          <a:p>
            <a:pPr lvl="1"/>
            <a:r>
              <a:rPr lang="en-US" altLang="ko-KR" dirty="0"/>
              <a:t>Accuracy</a:t>
            </a:r>
          </a:p>
          <a:p>
            <a:pPr lvl="1"/>
            <a:r>
              <a:rPr lang="en-US" altLang="ko-KR" dirty="0"/>
              <a:t>Reaction Time (RT)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Devices</a:t>
            </a:r>
          </a:p>
          <a:p>
            <a:pPr lvl="1"/>
            <a:r>
              <a:rPr lang="en-US" altLang="ko-KR" dirty="0"/>
              <a:t>EEG</a:t>
            </a:r>
          </a:p>
          <a:p>
            <a:pPr lvl="2"/>
            <a:r>
              <a:rPr lang="en-US" altLang="ko-KR" dirty="0"/>
              <a:t>Fs=1024Hz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667658-EF8F-41AC-A68A-3D5A66743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42" y="365033"/>
            <a:ext cx="1913206" cy="10761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D7DDB4-2832-4E54-B60B-38BEBBD06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05" y="1559596"/>
            <a:ext cx="1913206" cy="10761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BB7927-F887-44AC-A238-22B72AB71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08" y="1940705"/>
            <a:ext cx="1913206" cy="14349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461BF5-A872-4F60-8AED-C920448AC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561" y="2974999"/>
            <a:ext cx="1913206" cy="10761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33862B-9B0B-4AA2-BC92-524B467139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4" y="3645701"/>
            <a:ext cx="1394569" cy="142740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97A498-0D16-4BDD-AE1C-95BB41C51138}"/>
              </a:ext>
            </a:extLst>
          </p:cNvPr>
          <p:cNvCxnSpPr/>
          <p:nvPr/>
        </p:nvCxnSpPr>
        <p:spPr>
          <a:xfrm>
            <a:off x="5556738" y="1434904"/>
            <a:ext cx="5036234" cy="39996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6A2E3B2-97ED-4D69-87D1-7F82AC7DC766}"/>
              </a:ext>
            </a:extLst>
          </p:cNvPr>
          <p:cNvCxnSpPr/>
          <p:nvPr/>
        </p:nvCxnSpPr>
        <p:spPr>
          <a:xfrm>
            <a:off x="5470156" y="2051354"/>
            <a:ext cx="5036234" cy="39996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8D3015-1BC9-4A93-BC89-8D0D0930A9B8}"/>
              </a:ext>
            </a:extLst>
          </p:cNvPr>
          <p:cNvCxnSpPr>
            <a:cxnSpLocks/>
          </p:cNvCxnSpPr>
          <p:nvPr/>
        </p:nvCxnSpPr>
        <p:spPr>
          <a:xfrm>
            <a:off x="5556738" y="1434904"/>
            <a:ext cx="0" cy="13255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F4DD98-AB98-41D2-B5FC-B28C681A03BB}"/>
              </a:ext>
            </a:extLst>
          </p:cNvPr>
          <p:cNvCxnSpPr>
            <a:cxnSpLocks/>
          </p:cNvCxnSpPr>
          <p:nvPr/>
        </p:nvCxnSpPr>
        <p:spPr>
          <a:xfrm>
            <a:off x="7019392" y="2628781"/>
            <a:ext cx="0" cy="13255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478A30D-CC73-459D-948B-B9790C4A88CA}"/>
              </a:ext>
            </a:extLst>
          </p:cNvPr>
          <p:cNvCxnSpPr>
            <a:cxnSpLocks/>
          </p:cNvCxnSpPr>
          <p:nvPr/>
        </p:nvCxnSpPr>
        <p:spPr>
          <a:xfrm>
            <a:off x="7992408" y="3291562"/>
            <a:ext cx="0" cy="13255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3EB58E5-629A-418B-90A3-FEEA790C9579}"/>
              </a:ext>
            </a:extLst>
          </p:cNvPr>
          <p:cNvCxnSpPr>
            <a:cxnSpLocks/>
          </p:cNvCxnSpPr>
          <p:nvPr/>
        </p:nvCxnSpPr>
        <p:spPr>
          <a:xfrm>
            <a:off x="8835830" y="4051177"/>
            <a:ext cx="0" cy="13255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B2566A3-2B78-4935-B8AC-315F365ADE01}"/>
              </a:ext>
            </a:extLst>
          </p:cNvPr>
          <p:cNvCxnSpPr>
            <a:cxnSpLocks/>
          </p:cNvCxnSpPr>
          <p:nvPr/>
        </p:nvCxnSpPr>
        <p:spPr>
          <a:xfrm>
            <a:off x="10148484" y="5085471"/>
            <a:ext cx="0" cy="13255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B53F35-B9DF-47B0-A1F9-B8EEA686F9BE}"/>
              </a:ext>
            </a:extLst>
          </p:cNvPr>
          <p:cNvSpPr txBox="1"/>
          <p:nvPr/>
        </p:nvSpPr>
        <p:spPr>
          <a:xfrm>
            <a:off x="6244774" y="1315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B37D10-632E-4BC0-BE91-9243AECBDD76}"/>
              </a:ext>
            </a:extLst>
          </p:cNvPr>
          <p:cNvSpPr txBox="1"/>
          <p:nvPr/>
        </p:nvSpPr>
        <p:spPr>
          <a:xfrm>
            <a:off x="7474049" y="1195117"/>
            <a:ext cx="12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Instruction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9DED7A-1FA0-4647-A1AE-3DB6526F2959}"/>
              </a:ext>
            </a:extLst>
          </p:cNvPr>
          <p:cNvSpPr txBox="1"/>
          <p:nvPr/>
        </p:nvSpPr>
        <p:spPr>
          <a:xfrm>
            <a:off x="8965423" y="1591627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09143A-F87F-4994-BC73-5F8005848230}"/>
              </a:ext>
            </a:extLst>
          </p:cNvPr>
          <p:cNvSpPr txBox="1"/>
          <p:nvPr/>
        </p:nvSpPr>
        <p:spPr>
          <a:xfrm>
            <a:off x="10779478" y="3288736"/>
            <a:ext cx="100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Retrieval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0A977F-0CB4-4EA5-BACF-7FF3BDBE64E2}"/>
              </a:ext>
            </a:extLst>
          </p:cNvPr>
          <p:cNvSpPr txBox="1"/>
          <p:nvPr/>
        </p:nvSpPr>
        <p:spPr>
          <a:xfrm>
            <a:off x="9905584" y="2603138"/>
            <a:ext cx="12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Instruction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2030D1-F259-4E0B-A157-E6E28BAF1A96}"/>
              </a:ext>
            </a:extLst>
          </p:cNvPr>
          <p:cNvSpPr txBox="1"/>
          <p:nvPr/>
        </p:nvSpPr>
        <p:spPr>
          <a:xfrm>
            <a:off x="5848690" y="28548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60s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C9EA9-569B-4176-B3C9-8C4B4A674ADA}"/>
              </a:ext>
            </a:extLst>
          </p:cNvPr>
          <p:cNvSpPr txBox="1"/>
          <p:nvPr/>
        </p:nvSpPr>
        <p:spPr>
          <a:xfrm>
            <a:off x="7209938" y="395434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142022-729E-4080-A9B4-D76AAA76FA81}"/>
              </a:ext>
            </a:extLst>
          </p:cNvPr>
          <p:cNvSpPr txBox="1"/>
          <p:nvPr/>
        </p:nvSpPr>
        <p:spPr>
          <a:xfrm>
            <a:off x="8038207" y="470377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3s*10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D9E1F-F66E-45B9-8B32-03EDA7B7127F}"/>
              </a:ext>
            </a:extLst>
          </p:cNvPr>
          <p:cNvSpPr txBox="1"/>
          <p:nvPr/>
        </p:nvSpPr>
        <p:spPr>
          <a:xfrm>
            <a:off x="9212842" y="554333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11D62A-42A7-4EFF-858B-F378AF46C9C4}"/>
              </a:ext>
            </a:extLst>
          </p:cNvPr>
          <p:cNvSpPr txBox="1"/>
          <p:nvPr/>
        </p:nvSpPr>
        <p:spPr>
          <a:xfrm>
            <a:off x="10222518" y="622636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5s*10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BC71A8-724F-4485-B03B-CFD1405AF115}"/>
              </a:ext>
            </a:extLst>
          </p:cNvPr>
          <p:cNvSpPr txBox="1"/>
          <p:nvPr/>
        </p:nvSpPr>
        <p:spPr>
          <a:xfrm>
            <a:off x="3441893" y="5382238"/>
            <a:ext cx="57276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One cue &amp; Randomly arranged What/Where/When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 Cue-&gt;When task-&gt;What task-&gt;Where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 stimuli image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Each set has 10 images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408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686CF-5BDB-4C47-9CCA-D47821F8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23C77-5959-4640-B0D5-46DEC3E9A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650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1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93FBF-6F2B-43A6-BEDF-5BC865F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Visuospatial memory processing &amp; ERP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ABF76D-31A7-4040-9D04-DC638009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P300</a:t>
            </a:r>
          </a:p>
          <a:p>
            <a:r>
              <a:rPr lang="en-US" altLang="ko-KR" dirty="0"/>
              <a:t>Reflect information processing associated with </a:t>
            </a:r>
            <a:r>
              <a:rPr lang="en-US" altLang="ko-KR" dirty="0">
                <a:solidFill>
                  <a:srgbClr val="FF0000"/>
                </a:solidFill>
              </a:rPr>
              <a:t>attention</a:t>
            </a:r>
            <a:r>
              <a:rPr lang="en-US" altLang="ko-KR" dirty="0"/>
              <a:t>, speed of stimulus processing, error awareness and memory performance </a:t>
            </a:r>
          </a:p>
          <a:p>
            <a:pPr lvl="1"/>
            <a:r>
              <a:rPr lang="en-US" altLang="ko-KR" dirty="0"/>
              <a:t>250-350ms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Another components?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F2FB7-86F4-4735-9311-110EB3B72ECE}"/>
              </a:ext>
            </a:extLst>
          </p:cNvPr>
          <p:cNvSpPr txBox="1"/>
          <p:nvPr/>
        </p:nvSpPr>
        <p:spPr>
          <a:xfrm>
            <a:off x="10243736" y="324433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Mahnaz</a:t>
            </a:r>
            <a:r>
              <a:rPr lang="en-US" altLang="ko-KR" dirty="0"/>
              <a:t>, 2019)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6A1CEA-7DA0-490A-9CA4-AF755677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747" y="4056719"/>
            <a:ext cx="3931902" cy="1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6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625DA18-1133-4151-88A7-A2491F9507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66"/>
          <a:stretch/>
        </p:blipFill>
        <p:spPr>
          <a:xfrm>
            <a:off x="5957753" y="749300"/>
            <a:ext cx="6234247" cy="6108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4ADD69-070A-404C-B608-C3E66D178C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0" y="749300"/>
            <a:ext cx="6096000" cy="61087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D256E6D-678E-4324-A909-92DC63C6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ERP &amp; Retrieval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61E046-4916-426F-A27B-27A7E5F117F2}"/>
              </a:ext>
            </a:extLst>
          </p:cNvPr>
          <p:cNvSpPr/>
          <p:nvPr/>
        </p:nvSpPr>
        <p:spPr>
          <a:xfrm>
            <a:off x="3644254" y="1022868"/>
            <a:ext cx="814730" cy="5316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7656FB-1B60-43D0-9721-14C6CF51A6F4}"/>
              </a:ext>
            </a:extLst>
          </p:cNvPr>
          <p:cNvSpPr/>
          <p:nvPr/>
        </p:nvSpPr>
        <p:spPr>
          <a:xfrm>
            <a:off x="9602007" y="1022867"/>
            <a:ext cx="814730" cy="5316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3F1EB0F-F74F-4C62-A9E0-905E3B08CB5C}"/>
              </a:ext>
            </a:extLst>
          </p:cNvPr>
          <p:cNvSpPr/>
          <p:nvPr/>
        </p:nvSpPr>
        <p:spPr>
          <a:xfrm>
            <a:off x="6789656" y="3650187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41ABB1-E2CA-450B-9F87-72783E01F998}"/>
              </a:ext>
            </a:extLst>
          </p:cNvPr>
          <p:cNvSpPr/>
          <p:nvPr/>
        </p:nvSpPr>
        <p:spPr>
          <a:xfrm>
            <a:off x="6789657" y="5390935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1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56E6D-678E-4324-A909-92DC63C6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 &amp; Retrieval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2ACE1A-7979-4EAE-8044-D0B5B09044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66"/>
          <a:stretch/>
        </p:blipFill>
        <p:spPr>
          <a:xfrm>
            <a:off x="0" y="749300"/>
            <a:ext cx="6234247" cy="610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7C60AA-F80F-4B30-B23A-7311E3DBE0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41"/>
          <a:stretch/>
        </p:blipFill>
        <p:spPr>
          <a:xfrm>
            <a:off x="5881551" y="749300"/>
            <a:ext cx="6310449" cy="61087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FF0C24-0806-4F74-800F-C70B5BA5E485}"/>
              </a:ext>
            </a:extLst>
          </p:cNvPr>
          <p:cNvSpPr/>
          <p:nvPr/>
        </p:nvSpPr>
        <p:spPr>
          <a:xfrm>
            <a:off x="3644254" y="1022868"/>
            <a:ext cx="814730" cy="5316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CE83F9-8299-44B8-8CD1-3658650BBC29}"/>
              </a:ext>
            </a:extLst>
          </p:cNvPr>
          <p:cNvSpPr/>
          <p:nvPr/>
        </p:nvSpPr>
        <p:spPr>
          <a:xfrm>
            <a:off x="9525805" y="1022867"/>
            <a:ext cx="814730" cy="5316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5140EB5-7C29-46C8-90FD-D52B7FDB43AA}"/>
              </a:ext>
            </a:extLst>
          </p:cNvPr>
          <p:cNvSpPr/>
          <p:nvPr/>
        </p:nvSpPr>
        <p:spPr>
          <a:xfrm>
            <a:off x="6789657" y="5390935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EF5AED-E2BE-4771-A147-028598D6DD3D}"/>
              </a:ext>
            </a:extLst>
          </p:cNvPr>
          <p:cNvSpPr/>
          <p:nvPr/>
        </p:nvSpPr>
        <p:spPr>
          <a:xfrm>
            <a:off x="6789656" y="3636061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4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56E6D-678E-4324-A909-92DC63C6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 &amp; Retrieval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53C69C-479A-48CF-B140-3463942705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0" y="749300"/>
            <a:ext cx="6096000" cy="6108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2FD7F7-7993-4FE7-A9CF-80651D966C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096000" y="749300"/>
            <a:ext cx="6096000" cy="61087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767074-7335-4A33-A237-F6359F959F03}"/>
              </a:ext>
            </a:extLst>
          </p:cNvPr>
          <p:cNvSpPr/>
          <p:nvPr/>
        </p:nvSpPr>
        <p:spPr>
          <a:xfrm>
            <a:off x="3644254" y="1022868"/>
            <a:ext cx="814730" cy="5316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26086F-847C-4A38-8E47-8831A5243414}"/>
              </a:ext>
            </a:extLst>
          </p:cNvPr>
          <p:cNvSpPr/>
          <p:nvPr/>
        </p:nvSpPr>
        <p:spPr>
          <a:xfrm>
            <a:off x="9740254" y="1022867"/>
            <a:ext cx="814730" cy="5316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3D4B516-6257-4FDD-A984-7DAF48F00767}"/>
              </a:ext>
            </a:extLst>
          </p:cNvPr>
          <p:cNvSpPr/>
          <p:nvPr/>
        </p:nvSpPr>
        <p:spPr>
          <a:xfrm>
            <a:off x="889068" y="1822290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2095ADE-AA3A-45D9-9582-77C923C0C18B}"/>
              </a:ext>
            </a:extLst>
          </p:cNvPr>
          <p:cNvSpPr/>
          <p:nvPr/>
        </p:nvSpPr>
        <p:spPr>
          <a:xfrm>
            <a:off x="6985068" y="1690688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3AA69D6-55C7-49B4-92FF-7DEE8CB67EB9}"/>
              </a:ext>
            </a:extLst>
          </p:cNvPr>
          <p:cNvSpPr/>
          <p:nvPr/>
        </p:nvSpPr>
        <p:spPr>
          <a:xfrm>
            <a:off x="6985068" y="3551077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E753DE9-4344-4694-9D37-71FBBFC3728F}"/>
              </a:ext>
            </a:extLst>
          </p:cNvPr>
          <p:cNvSpPr/>
          <p:nvPr/>
        </p:nvSpPr>
        <p:spPr>
          <a:xfrm>
            <a:off x="6982851" y="5411466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56E6D-678E-4324-A909-92DC63C6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 &amp; Retrieval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3D1A7C-F4A2-4323-9EC5-F42E24C306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0" y="749300"/>
            <a:ext cx="6096000" cy="6108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35EADD-AB3B-40F6-AEB4-51E06B5665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096000" y="749300"/>
            <a:ext cx="6096000" cy="61087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6DB9FF-DD4F-4AEC-A879-EF1AE9D6321A}"/>
              </a:ext>
            </a:extLst>
          </p:cNvPr>
          <p:cNvSpPr/>
          <p:nvPr/>
        </p:nvSpPr>
        <p:spPr>
          <a:xfrm>
            <a:off x="3644254" y="1022868"/>
            <a:ext cx="814730" cy="5316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3053E9-4325-44B3-ADF9-37F38CC273F6}"/>
              </a:ext>
            </a:extLst>
          </p:cNvPr>
          <p:cNvSpPr/>
          <p:nvPr/>
        </p:nvSpPr>
        <p:spPr>
          <a:xfrm>
            <a:off x="9740254" y="1022867"/>
            <a:ext cx="814730" cy="5316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DE2C2B4-91AD-42A9-B05E-F8BD86D50EB2}"/>
              </a:ext>
            </a:extLst>
          </p:cNvPr>
          <p:cNvSpPr/>
          <p:nvPr/>
        </p:nvSpPr>
        <p:spPr>
          <a:xfrm>
            <a:off x="1015782" y="3533390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8CF19DC-F53B-44AF-8AEA-A1856A1A1FEA}"/>
              </a:ext>
            </a:extLst>
          </p:cNvPr>
          <p:cNvSpPr/>
          <p:nvPr/>
        </p:nvSpPr>
        <p:spPr>
          <a:xfrm>
            <a:off x="1015781" y="5376092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C769E73-DB77-478F-9FA5-3BBA0FC1D223}"/>
              </a:ext>
            </a:extLst>
          </p:cNvPr>
          <p:cNvSpPr/>
          <p:nvPr/>
        </p:nvSpPr>
        <p:spPr>
          <a:xfrm>
            <a:off x="6979426" y="1783405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90AC781-54C4-4090-822C-25C6CB19F483}"/>
              </a:ext>
            </a:extLst>
          </p:cNvPr>
          <p:cNvSpPr/>
          <p:nvPr/>
        </p:nvSpPr>
        <p:spPr>
          <a:xfrm>
            <a:off x="6979425" y="5378036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4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56E6D-678E-4324-A909-92DC63C6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 &amp; Retrieval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154057-93C5-437C-927D-4121E4D64A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0" y="749300"/>
            <a:ext cx="6096000" cy="6108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358CF1-BD96-44C3-8F30-FC017DB818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096000" y="749300"/>
            <a:ext cx="6096000" cy="61087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B22A9E1-E60A-40DF-8AF3-8D332F5D2A04}"/>
              </a:ext>
            </a:extLst>
          </p:cNvPr>
          <p:cNvSpPr/>
          <p:nvPr/>
        </p:nvSpPr>
        <p:spPr>
          <a:xfrm>
            <a:off x="3644254" y="1022868"/>
            <a:ext cx="814730" cy="5316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FB835E-13C5-4A8B-BD4B-DF20B5BA85D2}"/>
              </a:ext>
            </a:extLst>
          </p:cNvPr>
          <p:cNvSpPr/>
          <p:nvPr/>
        </p:nvSpPr>
        <p:spPr>
          <a:xfrm>
            <a:off x="9740254" y="1022867"/>
            <a:ext cx="814730" cy="5316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935EB05-4620-4BF4-8B3D-F3426E3529D6}"/>
              </a:ext>
            </a:extLst>
          </p:cNvPr>
          <p:cNvSpPr/>
          <p:nvPr/>
        </p:nvSpPr>
        <p:spPr>
          <a:xfrm>
            <a:off x="6985068" y="1690688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63A854-BF2E-41EA-98FD-FB63A8767D17}"/>
              </a:ext>
            </a:extLst>
          </p:cNvPr>
          <p:cNvSpPr/>
          <p:nvPr/>
        </p:nvSpPr>
        <p:spPr>
          <a:xfrm>
            <a:off x="6985068" y="3551077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94F194-BD21-4187-B840-B18AD6698589}"/>
              </a:ext>
            </a:extLst>
          </p:cNvPr>
          <p:cNvSpPr/>
          <p:nvPr/>
        </p:nvSpPr>
        <p:spPr>
          <a:xfrm>
            <a:off x="889068" y="1692900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9FD518B-029C-416B-B03E-565777207ED9}"/>
              </a:ext>
            </a:extLst>
          </p:cNvPr>
          <p:cNvSpPr/>
          <p:nvPr/>
        </p:nvSpPr>
        <p:spPr>
          <a:xfrm>
            <a:off x="889067" y="3551076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363B1AA-F1EC-4FD2-B105-212D848E834B}"/>
              </a:ext>
            </a:extLst>
          </p:cNvPr>
          <p:cNvSpPr/>
          <p:nvPr/>
        </p:nvSpPr>
        <p:spPr>
          <a:xfrm>
            <a:off x="6985068" y="5411466"/>
            <a:ext cx="252573" cy="25257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7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FE05F-9906-416D-9B49-72DD11FA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Mean P300 &amp; Retrieval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F6CD14-208E-428C-BDA6-D1D5C81BE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889245" cy="49549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ABD20A-2821-437F-80DD-2F14D899F58A}"/>
              </a:ext>
            </a:extLst>
          </p:cNvPr>
          <p:cNvSpPr/>
          <p:nvPr/>
        </p:nvSpPr>
        <p:spPr>
          <a:xfrm>
            <a:off x="5188449" y="1777429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457CB2-B4EB-4D4F-AED5-802128A9D6C7}"/>
              </a:ext>
            </a:extLst>
          </p:cNvPr>
          <p:cNvSpPr/>
          <p:nvPr/>
        </p:nvSpPr>
        <p:spPr>
          <a:xfrm>
            <a:off x="5940177" y="1777429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1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FE05F-9906-416D-9B49-72DD11FA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Mean P300 &amp; Retrieval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6CC3C-4470-4094-B5F7-C18D21442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8" y="1539275"/>
            <a:ext cx="9886603" cy="4953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5512A79-C924-4683-BE4B-038CEC5C150B}"/>
              </a:ext>
            </a:extLst>
          </p:cNvPr>
          <p:cNvSpPr/>
          <p:nvPr/>
        </p:nvSpPr>
        <p:spPr>
          <a:xfrm>
            <a:off x="2455523" y="1690688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7EDB3-6B89-4FD3-86ED-0A3DE56ED4D5}"/>
              </a:ext>
            </a:extLst>
          </p:cNvPr>
          <p:cNvSpPr/>
          <p:nvPr/>
        </p:nvSpPr>
        <p:spPr>
          <a:xfrm>
            <a:off x="3256908" y="1699252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3F60A8-2E87-4063-A07D-DF92766385E2}"/>
              </a:ext>
            </a:extLst>
          </p:cNvPr>
          <p:cNvSpPr/>
          <p:nvPr/>
        </p:nvSpPr>
        <p:spPr>
          <a:xfrm>
            <a:off x="4058293" y="1699252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4EA61C-EEA2-440B-9923-F6D4D6425740}"/>
              </a:ext>
            </a:extLst>
          </p:cNvPr>
          <p:cNvSpPr/>
          <p:nvPr/>
        </p:nvSpPr>
        <p:spPr>
          <a:xfrm>
            <a:off x="6256961" y="1699252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B59CC0-97A5-4114-ACAF-06741EC3C40F}"/>
              </a:ext>
            </a:extLst>
          </p:cNvPr>
          <p:cNvSpPr/>
          <p:nvPr/>
        </p:nvSpPr>
        <p:spPr>
          <a:xfrm>
            <a:off x="7070333" y="1690687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428645-806D-43F0-B718-803547838DDA}"/>
              </a:ext>
            </a:extLst>
          </p:cNvPr>
          <p:cNvSpPr/>
          <p:nvPr/>
        </p:nvSpPr>
        <p:spPr>
          <a:xfrm>
            <a:off x="7886986" y="1690686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388BF5-7D9F-447D-8358-288E7B0D4A27}"/>
              </a:ext>
            </a:extLst>
          </p:cNvPr>
          <p:cNvSpPr/>
          <p:nvPr/>
        </p:nvSpPr>
        <p:spPr>
          <a:xfrm>
            <a:off x="9463143" y="1690685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74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FE05F-9906-416D-9B49-72DD11FA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Mean P300 &amp; Retrieval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727B10-69CE-45C4-BDD7-9F24BFCBA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9275"/>
            <a:ext cx="9886603" cy="4953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E81CCF4-4B3C-456C-AC9A-5D33B252E21C}"/>
              </a:ext>
            </a:extLst>
          </p:cNvPr>
          <p:cNvSpPr/>
          <p:nvPr/>
        </p:nvSpPr>
        <p:spPr>
          <a:xfrm>
            <a:off x="2098407" y="1774959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4308AB-7C21-412D-896C-E168A7073986}"/>
              </a:ext>
            </a:extLst>
          </p:cNvPr>
          <p:cNvSpPr/>
          <p:nvPr/>
        </p:nvSpPr>
        <p:spPr>
          <a:xfrm>
            <a:off x="2939236" y="1774958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8AB119-BCB3-4F4E-B15F-0B13061EFB46}"/>
              </a:ext>
            </a:extLst>
          </p:cNvPr>
          <p:cNvSpPr/>
          <p:nvPr/>
        </p:nvSpPr>
        <p:spPr>
          <a:xfrm>
            <a:off x="4397339" y="1774957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347CA0-3E55-40B2-95E4-DAB32FE0E05B}"/>
              </a:ext>
            </a:extLst>
          </p:cNvPr>
          <p:cNvSpPr/>
          <p:nvPr/>
        </p:nvSpPr>
        <p:spPr>
          <a:xfrm>
            <a:off x="7484871" y="1774955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8F5621-71A0-43A8-A383-730ADDB292A0}"/>
              </a:ext>
            </a:extLst>
          </p:cNvPr>
          <p:cNvSpPr/>
          <p:nvPr/>
        </p:nvSpPr>
        <p:spPr>
          <a:xfrm>
            <a:off x="5991190" y="1774956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DBCA45-9EB4-4A8A-BDA2-CAAE6C3F4502}"/>
              </a:ext>
            </a:extLst>
          </p:cNvPr>
          <p:cNvSpPr/>
          <p:nvPr/>
        </p:nvSpPr>
        <p:spPr>
          <a:xfrm>
            <a:off x="8325700" y="1774954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31015F-3B55-46DF-8B12-F3EB6611049A}"/>
              </a:ext>
            </a:extLst>
          </p:cNvPr>
          <p:cNvSpPr/>
          <p:nvPr/>
        </p:nvSpPr>
        <p:spPr>
          <a:xfrm>
            <a:off x="9110464" y="1774953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9EBE8B-854D-4505-B2B4-331167DE3C1B}"/>
              </a:ext>
            </a:extLst>
          </p:cNvPr>
          <p:cNvSpPr/>
          <p:nvPr/>
        </p:nvSpPr>
        <p:spPr>
          <a:xfrm>
            <a:off x="5194264" y="1774953"/>
            <a:ext cx="708917" cy="4633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FC97457A-27E4-49A1-BA15-1D212E017433}"/>
              </a:ext>
            </a:extLst>
          </p:cNvPr>
          <p:cNvGrpSpPr/>
          <p:nvPr/>
        </p:nvGrpSpPr>
        <p:grpSpPr>
          <a:xfrm>
            <a:off x="687138" y="861484"/>
            <a:ext cx="2684833" cy="1753299"/>
            <a:chOff x="1108953" y="1517515"/>
            <a:chExt cx="2684833" cy="1753299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99550F2A-1FA4-4717-B63C-0EABBAD32D81}"/>
                </a:ext>
              </a:extLst>
            </p:cNvPr>
            <p:cNvSpPr/>
            <p:nvPr/>
          </p:nvSpPr>
          <p:spPr>
            <a:xfrm>
              <a:off x="1108953" y="1517515"/>
              <a:ext cx="2684833" cy="17532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192E4A1-2E84-41E3-891E-CBB44CD3395B}"/>
                </a:ext>
              </a:extLst>
            </p:cNvPr>
            <p:cNvGrpSpPr/>
            <p:nvPr/>
          </p:nvGrpSpPr>
          <p:grpSpPr>
            <a:xfrm>
              <a:off x="1588844" y="1824229"/>
              <a:ext cx="1728593" cy="1139869"/>
              <a:chOff x="1588844" y="1824229"/>
              <a:chExt cx="1728593" cy="1139869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B3BA3ED-99B3-4FC3-A2E2-9310B3C4C146}"/>
                  </a:ext>
                </a:extLst>
              </p:cNvPr>
              <p:cNvSpPr/>
              <p:nvPr/>
            </p:nvSpPr>
            <p:spPr>
              <a:xfrm>
                <a:off x="1588844" y="1824229"/>
                <a:ext cx="1728593" cy="113986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99EC1527-44EE-4FEC-9113-94E93C94B6E4}"/>
                  </a:ext>
                </a:extLst>
              </p:cNvPr>
              <p:cNvSpPr/>
              <p:nvPr/>
            </p:nvSpPr>
            <p:spPr>
              <a:xfrm>
                <a:off x="2320997" y="1919112"/>
                <a:ext cx="347217" cy="347217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687E59A-3BA6-46EC-8970-64A9DD8FCA6C}"/>
                  </a:ext>
                </a:extLst>
              </p:cNvPr>
              <p:cNvSpPr/>
              <p:nvPr/>
            </p:nvSpPr>
            <p:spPr>
              <a:xfrm>
                <a:off x="2694470" y="2453324"/>
                <a:ext cx="298356" cy="29835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이등변 삼각형 66">
                <a:extLst>
                  <a:ext uri="{FF2B5EF4-FFF2-40B4-BE49-F238E27FC236}">
                    <a16:creationId xmlns:a16="http://schemas.microsoft.com/office/drawing/2014/main" id="{578FF839-135A-4826-9443-918D1F959CAB}"/>
                  </a:ext>
                </a:extLst>
              </p:cNvPr>
              <p:cNvSpPr/>
              <p:nvPr/>
            </p:nvSpPr>
            <p:spPr>
              <a:xfrm>
                <a:off x="1926898" y="2453324"/>
                <a:ext cx="346093" cy="298356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95CED957-86AF-4CB8-8DF6-7E18912BEBC9}"/>
              </a:ext>
            </a:extLst>
          </p:cNvPr>
          <p:cNvSpPr/>
          <p:nvPr/>
        </p:nvSpPr>
        <p:spPr>
          <a:xfrm rot="1898710">
            <a:off x="3038117" y="1251661"/>
            <a:ext cx="2860082" cy="2099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845E9A8-6C3E-4034-8D4A-74A73500493B}"/>
              </a:ext>
            </a:extLst>
          </p:cNvPr>
          <p:cNvGrpSpPr/>
          <p:nvPr/>
        </p:nvGrpSpPr>
        <p:grpSpPr>
          <a:xfrm>
            <a:off x="7203377" y="917217"/>
            <a:ext cx="3047208" cy="1989944"/>
            <a:chOff x="8048451" y="1097205"/>
            <a:chExt cx="3047208" cy="1989944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4EB62DDA-6DF3-4EFF-BCFC-4D9FB9404D82}"/>
                </a:ext>
              </a:extLst>
            </p:cNvPr>
            <p:cNvSpPr/>
            <p:nvPr/>
          </p:nvSpPr>
          <p:spPr>
            <a:xfrm>
              <a:off x="8048451" y="1097205"/>
              <a:ext cx="3047208" cy="198994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3F847EE-3CF5-4709-A703-94A4C0ED1D41}"/>
                </a:ext>
              </a:extLst>
            </p:cNvPr>
            <p:cNvSpPr/>
            <p:nvPr/>
          </p:nvSpPr>
          <p:spPr>
            <a:xfrm>
              <a:off x="8412558" y="1776123"/>
              <a:ext cx="1123405" cy="74079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C39D349-E1D4-4153-84CD-F41BE2677F1F}"/>
                </a:ext>
              </a:extLst>
            </p:cNvPr>
            <p:cNvSpPr/>
            <p:nvPr/>
          </p:nvSpPr>
          <p:spPr>
            <a:xfrm>
              <a:off x="8888381" y="1837787"/>
              <a:ext cx="225655" cy="22565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E2B633F-5D64-4D58-A896-B37CD2A2A6F4}"/>
                </a:ext>
              </a:extLst>
            </p:cNvPr>
            <p:cNvSpPr/>
            <p:nvPr/>
          </p:nvSpPr>
          <p:spPr>
            <a:xfrm>
              <a:off x="9131099" y="2184969"/>
              <a:ext cx="193900" cy="1939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16FD589D-6C5A-4845-B3EA-05B24E70A348}"/>
                </a:ext>
              </a:extLst>
            </p:cNvPr>
            <p:cNvSpPr/>
            <p:nvPr/>
          </p:nvSpPr>
          <p:spPr>
            <a:xfrm>
              <a:off x="9978425" y="2049571"/>
              <a:ext cx="224924" cy="193900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B3D207D-D158-4193-BA0A-211AB5784A9C}"/>
                </a:ext>
              </a:extLst>
            </p:cNvPr>
            <p:cNvSpPr txBox="1"/>
            <p:nvPr/>
          </p:nvSpPr>
          <p:spPr>
            <a:xfrm>
              <a:off x="8160240" y="1310719"/>
              <a:ext cx="2935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왼쪽 사진에서 빠진 물건은 무엇입니까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sp>
          <p:nvSpPr>
            <p:cNvPr id="76" name="오각형 75">
              <a:extLst>
                <a:ext uri="{FF2B5EF4-FFF2-40B4-BE49-F238E27FC236}">
                  <a16:creationId xmlns:a16="http://schemas.microsoft.com/office/drawing/2014/main" id="{C9770CA8-AA89-4DF0-91BB-CEF6B663E291}"/>
                </a:ext>
              </a:extLst>
            </p:cNvPr>
            <p:cNvSpPr/>
            <p:nvPr/>
          </p:nvSpPr>
          <p:spPr>
            <a:xfrm>
              <a:off x="10562209" y="2029257"/>
              <a:ext cx="224924" cy="214214"/>
            </a:xfrm>
            <a:prstGeom prst="pentagon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E0B3985-B242-48B0-849E-C5DDB3270EAD}"/>
              </a:ext>
            </a:extLst>
          </p:cNvPr>
          <p:cNvGrpSpPr/>
          <p:nvPr/>
        </p:nvGrpSpPr>
        <p:grpSpPr>
          <a:xfrm>
            <a:off x="845815" y="4330970"/>
            <a:ext cx="3047208" cy="1989944"/>
            <a:chOff x="1108953" y="3856082"/>
            <a:chExt cx="3047208" cy="1989944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FC0F8048-7440-4AF0-9F87-0E30D25A9012}"/>
                </a:ext>
              </a:extLst>
            </p:cNvPr>
            <p:cNvSpPr/>
            <p:nvPr/>
          </p:nvSpPr>
          <p:spPr>
            <a:xfrm>
              <a:off x="1108953" y="3856082"/>
              <a:ext cx="3047208" cy="198994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4B086E6-8C63-4FE4-B6D1-59A9A4475826}"/>
                </a:ext>
              </a:extLst>
            </p:cNvPr>
            <p:cNvSpPr txBox="1"/>
            <p:nvPr/>
          </p:nvSpPr>
          <p:spPr>
            <a:xfrm>
              <a:off x="1407900" y="4064366"/>
              <a:ext cx="2573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이전에 보셨던 사진은 무엇입니까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DC78F586-7B31-4530-90ED-DE2B82F3FB73}"/>
                </a:ext>
              </a:extLst>
            </p:cNvPr>
            <p:cNvGrpSpPr/>
            <p:nvPr/>
          </p:nvGrpSpPr>
          <p:grpSpPr>
            <a:xfrm>
              <a:off x="1407900" y="4588901"/>
              <a:ext cx="1139765" cy="751584"/>
              <a:chOff x="1588844" y="1824229"/>
              <a:chExt cx="1728593" cy="1139869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1013DA9C-5550-4AA3-96C8-8A895D3870BB}"/>
                  </a:ext>
                </a:extLst>
              </p:cNvPr>
              <p:cNvSpPr/>
              <p:nvPr/>
            </p:nvSpPr>
            <p:spPr>
              <a:xfrm>
                <a:off x="1588844" y="1824229"/>
                <a:ext cx="1728593" cy="113986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DE29C3FF-5838-43A4-B414-489CC12D0A27}"/>
                  </a:ext>
                </a:extLst>
              </p:cNvPr>
              <p:cNvSpPr/>
              <p:nvPr/>
            </p:nvSpPr>
            <p:spPr>
              <a:xfrm>
                <a:off x="2320997" y="1919112"/>
                <a:ext cx="347217" cy="347217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004EE43-340A-4729-A077-E16E9FA32CD0}"/>
                  </a:ext>
                </a:extLst>
              </p:cNvPr>
              <p:cNvSpPr/>
              <p:nvPr/>
            </p:nvSpPr>
            <p:spPr>
              <a:xfrm>
                <a:off x="2694470" y="2453324"/>
                <a:ext cx="298356" cy="29835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F12A6033-DF1F-424D-9643-6809A0FB0476}"/>
                  </a:ext>
                </a:extLst>
              </p:cNvPr>
              <p:cNvSpPr/>
              <p:nvPr/>
            </p:nvSpPr>
            <p:spPr>
              <a:xfrm>
                <a:off x="1926898" y="2453324"/>
                <a:ext cx="346093" cy="298356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6C8F225-704A-4ADC-A443-D8FA83598B73}"/>
                </a:ext>
              </a:extLst>
            </p:cNvPr>
            <p:cNvSpPr/>
            <p:nvPr/>
          </p:nvSpPr>
          <p:spPr>
            <a:xfrm>
              <a:off x="2712838" y="4583189"/>
              <a:ext cx="1139765" cy="75158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24D6685-941C-4166-8412-5900CC4448AD}"/>
                </a:ext>
              </a:extLst>
            </p:cNvPr>
            <p:cNvSpPr/>
            <p:nvPr/>
          </p:nvSpPr>
          <p:spPr>
            <a:xfrm>
              <a:off x="2805262" y="4622113"/>
              <a:ext cx="228941" cy="228941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37D3990-652B-405F-A5A3-3C0417CE5DE3}"/>
                </a:ext>
              </a:extLst>
            </p:cNvPr>
            <p:cNvSpPr/>
            <p:nvPr/>
          </p:nvSpPr>
          <p:spPr>
            <a:xfrm>
              <a:off x="3441844" y="4997989"/>
              <a:ext cx="196724" cy="19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C55A310-DEE7-41EC-8D34-FBE8CE2E9E84}"/>
                </a:ext>
              </a:extLst>
            </p:cNvPr>
            <p:cNvSpPr/>
            <p:nvPr/>
          </p:nvSpPr>
          <p:spPr>
            <a:xfrm>
              <a:off x="2935737" y="4997989"/>
              <a:ext cx="228200" cy="196724"/>
            </a:xfrm>
            <a:prstGeom prst="triangl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D6CC4BF-8CF4-4454-A3A1-D0847D3E4F5B}"/>
              </a:ext>
            </a:extLst>
          </p:cNvPr>
          <p:cNvGrpSpPr/>
          <p:nvPr/>
        </p:nvGrpSpPr>
        <p:grpSpPr>
          <a:xfrm>
            <a:off x="2542678" y="1981755"/>
            <a:ext cx="2684833" cy="1753299"/>
            <a:chOff x="4516281" y="2806803"/>
            <a:chExt cx="2684833" cy="1753299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30074479-82EA-4449-97BC-1B18F9DC70E5}"/>
                </a:ext>
              </a:extLst>
            </p:cNvPr>
            <p:cNvSpPr/>
            <p:nvPr/>
          </p:nvSpPr>
          <p:spPr>
            <a:xfrm>
              <a:off x="4516281" y="2806803"/>
              <a:ext cx="2684833" cy="17532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B9833B9-B204-43A0-BFB5-2499E6B8B211}"/>
                </a:ext>
              </a:extLst>
            </p:cNvPr>
            <p:cNvGrpSpPr/>
            <p:nvPr/>
          </p:nvGrpSpPr>
          <p:grpSpPr>
            <a:xfrm>
              <a:off x="4996172" y="3113517"/>
              <a:ext cx="1728593" cy="1139869"/>
              <a:chOff x="4996172" y="3113517"/>
              <a:chExt cx="1728593" cy="1139869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5B1DEAB-2AF4-4541-B278-C365C018110B}"/>
                  </a:ext>
                </a:extLst>
              </p:cNvPr>
              <p:cNvSpPr/>
              <p:nvPr/>
            </p:nvSpPr>
            <p:spPr>
              <a:xfrm>
                <a:off x="4996172" y="3113517"/>
                <a:ext cx="1728593" cy="113986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별: 꼭짓점 5개 92">
                <a:extLst>
                  <a:ext uri="{FF2B5EF4-FFF2-40B4-BE49-F238E27FC236}">
                    <a16:creationId xmlns:a16="http://schemas.microsoft.com/office/drawing/2014/main" id="{DA9ADF1A-F562-4DD9-A3C6-85C2CFB6A03A}"/>
                  </a:ext>
                </a:extLst>
              </p:cNvPr>
              <p:cNvSpPr/>
              <p:nvPr/>
            </p:nvSpPr>
            <p:spPr>
              <a:xfrm>
                <a:off x="5698148" y="3508865"/>
                <a:ext cx="347217" cy="347217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십자형 93">
                <a:extLst>
                  <a:ext uri="{FF2B5EF4-FFF2-40B4-BE49-F238E27FC236}">
                    <a16:creationId xmlns:a16="http://schemas.microsoft.com/office/drawing/2014/main" id="{79404DBE-5E26-4A7F-821D-9879868A24CA}"/>
                  </a:ext>
                </a:extLst>
              </p:cNvPr>
              <p:cNvSpPr/>
              <p:nvPr/>
            </p:nvSpPr>
            <p:spPr>
              <a:xfrm>
                <a:off x="5177291" y="3521875"/>
                <a:ext cx="369915" cy="369915"/>
              </a:xfrm>
              <a:prstGeom prst="plus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하트 94">
                <a:extLst>
                  <a:ext uri="{FF2B5EF4-FFF2-40B4-BE49-F238E27FC236}">
                    <a16:creationId xmlns:a16="http://schemas.microsoft.com/office/drawing/2014/main" id="{DFFAD2D1-64B9-4FDB-B71F-719246158243}"/>
                  </a:ext>
                </a:extLst>
              </p:cNvPr>
              <p:cNvSpPr/>
              <p:nvPr/>
            </p:nvSpPr>
            <p:spPr>
              <a:xfrm>
                <a:off x="6191726" y="3521875"/>
                <a:ext cx="369915" cy="369915"/>
              </a:xfrm>
              <a:prstGeom prst="heart">
                <a:avLst/>
              </a:prstGeom>
              <a:solidFill>
                <a:srgbClr val="EE1A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1764E2F-BAE5-45AD-9C0E-ECA63F0F4119}"/>
              </a:ext>
            </a:extLst>
          </p:cNvPr>
          <p:cNvGrpSpPr/>
          <p:nvPr/>
        </p:nvGrpSpPr>
        <p:grpSpPr>
          <a:xfrm>
            <a:off x="7203377" y="4332445"/>
            <a:ext cx="3142207" cy="1989944"/>
            <a:chOff x="6292629" y="3780227"/>
            <a:chExt cx="3142207" cy="1989944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3EE42092-123D-4594-8C4B-02C68DF2E458}"/>
                </a:ext>
              </a:extLst>
            </p:cNvPr>
            <p:cNvSpPr/>
            <p:nvPr/>
          </p:nvSpPr>
          <p:spPr>
            <a:xfrm>
              <a:off x="6292629" y="3780227"/>
              <a:ext cx="3047208" cy="198994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9FE9BF3-E9AF-4908-AC10-3894B94AAA94}"/>
                </a:ext>
              </a:extLst>
            </p:cNvPr>
            <p:cNvSpPr txBox="1"/>
            <p:nvPr/>
          </p:nvSpPr>
          <p:spPr>
            <a:xfrm>
              <a:off x="6292629" y="4011509"/>
              <a:ext cx="31422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두 개의 사진 중 먼저 보셨던 사진은 무엇입니까</a:t>
              </a:r>
              <a:r>
                <a:rPr lang="en-US" altLang="ko-KR" sz="1050" dirty="0"/>
                <a:t>?</a:t>
              </a:r>
              <a:endParaRPr lang="ko-KR" altLang="en-US" sz="1050" dirty="0"/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6610D1CB-75C0-4F93-B637-C9ADCEC0D7A4}"/>
                </a:ext>
              </a:extLst>
            </p:cNvPr>
            <p:cNvGrpSpPr/>
            <p:nvPr/>
          </p:nvGrpSpPr>
          <p:grpSpPr>
            <a:xfrm>
              <a:off x="6591576" y="4513046"/>
              <a:ext cx="1139765" cy="751584"/>
              <a:chOff x="1588844" y="1824229"/>
              <a:chExt cx="1728593" cy="1139869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02055CA1-BF2B-4CDF-99D0-BDF83DC7E68D}"/>
                  </a:ext>
                </a:extLst>
              </p:cNvPr>
              <p:cNvSpPr/>
              <p:nvPr/>
            </p:nvSpPr>
            <p:spPr>
              <a:xfrm>
                <a:off x="1588844" y="1824229"/>
                <a:ext cx="1728593" cy="113986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4768AD5F-27EC-4ABE-B733-6FA9726EAEBD}"/>
                  </a:ext>
                </a:extLst>
              </p:cNvPr>
              <p:cNvSpPr/>
              <p:nvPr/>
            </p:nvSpPr>
            <p:spPr>
              <a:xfrm>
                <a:off x="2320997" y="1919112"/>
                <a:ext cx="347217" cy="347217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A155AA67-1573-4422-BBB7-701046B95368}"/>
                  </a:ext>
                </a:extLst>
              </p:cNvPr>
              <p:cNvSpPr/>
              <p:nvPr/>
            </p:nvSpPr>
            <p:spPr>
              <a:xfrm>
                <a:off x="2694470" y="2453324"/>
                <a:ext cx="298356" cy="29835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이등변 삼각형 107">
                <a:extLst>
                  <a:ext uri="{FF2B5EF4-FFF2-40B4-BE49-F238E27FC236}">
                    <a16:creationId xmlns:a16="http://schemas.microsoft.com/office/drawing/2014/main" id="{AE705915-EDCD-4FA3-99DB-38BD2F3FC912}"/>
                  </a:ext>
                </a:extLst>
              </p:cNvPr>
              <p:cNvSpPr/>
              <p:nvPr/>
            </p:nvSpPr>
            <p:spPr>
              <a:xfrm>
                <a:off x="1926898" y="2453324"/>
                <a:ext cx="346093" cy="298356"/>
              </a:xfrm>
              <a:prstGeom prst="triangl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714087C8-6B76-4B93-9000-FAB1555B0E29}"/>
                </a:ext>
              </a:extLst>
            </p:cNvPr>
            <p:cNvGrpSpPr/>
            <p:nvPr/>
          </p:nvGrpSpPr>
          <p:grpSpPr>
            <a:xfrm>
              <a:off x="8035185" y="4513047"/>
              <a:ext cx="1139765" cy="751584"/>
              <a:chOff x="4996172" y="3113517"/>
              <a:chExt cx="1728593" cy="1139869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6E8980F8-E0E3-4B6E-B17C-F76327D9418F}"/>
                  </a:ext>
                </a:extLst>
              </p:cNvPr>
              <p:cNvSpPr/>
              <p:nvPr/>
            </p:nvSpPr>
            <p:spPr>
              <a:xfrm>
                <a:off x="4996172" y="3113517"/>
                <a:ext cx="1728593" cy="113986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별: 꼭짓점 5개 101">
                <a:extLst>
                  <a:ext uri="{FF2B5EF4-FFF2-40B4-BE49-F238E27FC236}">
                    <a16:creationId xmlns:a16="http://schemas.microsoft.com/office/drawing/2014/main" id="{E6C129C2-CE8A-46C9-A60A-002E51624406}"/>
                  </a:ext>
                </a:extLst>
              </p:cNvPr>
              <p:cNvSpPr/>
              <p:nvPr/>
            </p:nvSpPr>
            <p:spPr>
              <a:xfrm>
                <a:off x="5698148" y="3508865"/>
                <a:ext cx="347217" cy="347217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십자형 102">
                <a:extLst>
                  <a:ext uri="{FF2B5EF4-FFF2-40B4-BE49-F238E27FC236}">
                    <a16:creationId xmlns:a16="http://schemas.microsoft.com/office/drawing/2014/main" id="{3EA633F6-9469-404F-8414-D902CAB15786}"/>
                  </a:ext>
                </a:extLst>
              </p:cNvPr>
              <p:cNvSpPr/>
              <p:nvPr/>
            </p:nvSpPr>
            <p:spPr>
              <a:xfrm>
                <a:off x="5177291" y="3521875"/>
                <a:ext cx="369915" cy="369915"/>
              </a:xfrm>
              <a:prstGeom prst="plus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하트 103">
                <a:extLst>
                  <a:ext uri="{FF2B5EF4-FFF2-40B4-BE49-F238E27FC236}">
                    <a16:creationId xmlns:a16="http://schemas.microsoft.com/office/drawing/2014/main" id="{442B240A-0164-4AA8-8F64-63CCF7E3216E}"/>
                  </a:ext>
                </a:extLst>
              </p:cNvPr>
              <p:cNvSpPr/>
              <p:nvPr/>
            </p:nvSpPr>
            <p:spPr>
              <a:xfrm>
                <a:off x="6191726" y="3521875"/>
                <a:ext cx="369915" cy="369915"/>
              </a:xfrm>
              <a:prstGeom prst="heart">
                <a:avLst/>
              </a:prstGeom>
              <a:solidFill>
                <a:srgbClr val="EE1AF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A49AF78-220E-4E34-A801-60ED8FAA13A2}"/>
              </a:ext>
            </a:extLst>
          </p:cNvPr>
          <p:cNvSpPr txBox="1"/>
          <p:nvPr/>
        </p:nvSpPr>
        <p:spPr>
          <a:xfrm>
            <a:off x="7121229" y="411676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What task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9E14D92-417D-47EE-B992-BE7F7FA4CB6B}"/>
              </a:ext>
            </a:extLst>
          </p:cNvPr>
          <p:cNvSpPr txBox="1"/>
          <p:nvPr/>
        </p:nvSpPr>
        <p:spPr>
          <a:xfrm>
            <a:off x="7126769" y="3734314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When task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6EE058C-B205-4528-AD18-CB15CCB8DFC1}"/>
              </a:ext>
            </a:extLst>
          </p:cNvPr>
          <p:cNvSpPr txBox="1"/>
          <p:nvPr/>
        </p:nvSpPr>
        <p:spPr>
          <a:xfrm>
            <a:off x="722196" y="3743156"/>
            <a:ext cx="153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Where task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047D9B-3E50-4FBD-8E75-F384F65D0999}"/>
              </a:ext>
            </a:extLst>
          </p:cNvPr>
          <p:cNvSpPr txBox="1"/>
          <p:nvPr/>
        </p:nvSpPr>
        <p:spPr>
          <a:xfrm>
            <a:off x="722196" y="415884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E126B5AF-4766-450D-9AAB-D88D1B118911}"/>
              </a:ext>
            </a:extLst>
          </p:cNvPr>
          <p:cNvSpPr/>
          <p:nvPr/>
        </p:nvSpPr>
        <p:spPr>
          <a:xfrm>
            <a:off x="3512866" y="1309895"/>
            <a:ext cx="176721" cy="17672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03C58D1E-5640-4510-B8A6-8B599E04C576}"/>
              </a:ext>
            </a:extLst>
          </p:cNvPr>
          <p:cNvSpPr/>
          <p:nvPr/>
        </p:nvSpPr>
        <p:spPr>
          <a:xfrm>
            <a:off x="3850656" y="1469104"/>
            <a:ext cx="176721" cy="17672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DE8EF35-82D0-4D99-9936-2316EBEABB2F}"/>
              </a:ext>
            </a:extLst>
          </p:cNvPr>
          <p:cNvSpPr/>
          <p:nvPr/>
        </p:nvSpPr>
        <p:spPr>
          <a:xfrm>
            <a:off x="4184204" y="1639047"/>
            <a:ext cx="176721" cy="176721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5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66B1-DE75-4076-AA11-5B7F91AF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 &amp; Right/Wrong Retrieval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C915BE-E296-46FA-88D3-1B09EEE81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26" y="1462644"/>
            <a:ext cx="10039547" cy="50302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28D7CF-2E0A-467F-876D-B4A67B2A8872}"/>
              </a:ext>
            </a:extLst>
          </p:cNvPr>
          <p:cNvSpPr/>
          <p:nvPr/>
        </p:nvSpPr>
        <p:spPr>
          <a:xfrm>
            <a:off x="4034672" y="1690688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CDC0BF-93F3-4C46-B943-803969F80F20}"/>
              </a:ext>
            </a:extLst>
          </p:cNvPr>
          <p:cNvSpPr/>
          <p:nvPr/>
        </p:nvSpPr>
        <p:spPr>
          <a:xfrm>
            <a:off x="8466842" y="1690687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17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66B1-DE75-4076-AA11-5B7F91AF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 &amp; Right/Wrong Retrieval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2A20A2-79DE-4011-8981-7C02AC719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5" y="1463675"/>
            <a:ext cx="10037489" cy="5029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B1982A-A688-49D2-8290-78D625779A03}"/>
              </a:ext>
            </a:extLst>
          </p:cNvPr>
          <p:cNvSpPr/>
          <p:nvPr/>
        </p:nvSpPr>
        <p:spPr>
          <a:xfrm>
            <a:off x="4034672" y="1690688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FD0194-6621-427E-8963-910C134E8178}"/>
              </a:ext>
            </a:extLst>
          </p:cNvPr>
          <p:cNvSpPr/>
          <p:nvPr/>
        </p:nvSpPr>
        <p:spPr>
          <a:xfrm>
            <a:off x="8466842" y="1690687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2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66B1-DE75-4076-AA11-5B7F91AF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 &amp; Right/Wrong Retrieval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7B445B-8856-4D75-9764-C70A7E8B8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5" y="1463675"/>
            <a:ext cx="10037489" cy="5029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1DEE0C-C364-4C0A-A87E-DFF048AE32F5}"/>
              </a:ext>
            </a:extLst>
          </p:cNvPr>
          <p:cNvSpPr/>
          <p:nvPr/>
        </p:nvSpPr>
        <p:spPr>
          <a:xfrm>
            <a:off x="4034672" y="1690688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73CDF0-2C00-4FAF-9A3E-5354DA089769}"/>
              </a:ext>
            </a:extLst>
          </p:cNvPr>
          <p:cNvSpPr/>
          <p:nvPr/>
        </p:nvSpPr>
        <p:spPr>
          <a:xfrm>
            <a:off x="8466842" y="1690687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21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66B1-DE75-4076-AA11-5B7F91AF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 &amp; Right/Wrong Retrieval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900774-E71E-44AE-AAB7-A7D5D6B31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5" y="1463675"/>
            <a:ext cx="10037489" cy="5029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AF1ACA-69CF-43FB-BC03-7C51353E15F5}"/>
              </a:ext>
            </a:extLst>
          </p:cNvPr>
          <p:cNvSpPr/>
          <p:nvPr/>
        </p:nvSpPr>
        <p:spPr>
          <a:xfrm>
            <a:off x="4034672" y="1690688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405CAF-7242-4DB7-8393-6F0EAE181832}"/>
              </a:ext>
            </a:extLst>
          </p:cNvPr>
          <p:cNvSpPr/>
          <p:nvPr/>
        </p:nvSpPr>
        <p:spPr>
          <a:xfrm>
            <a:off x="8466842" y="1690687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3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66B1-DE75-4076-AA11-5B7F91AF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 &amp; Right/Wrong Retrieval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B71A08-F4DF-4147-8F1C-BC24E36D5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5" y="1463675"/>
            <a:ext cx="10037489" cy="5029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420C05C-3803-4AD6-9DCA-64BEA3850CBB}"/>
              </a:ext>
            </a:extLst>
          </p:cNvPr>
          <p:cNvSpPr/>
          <p:nvPr/>
        </p:nvSpPr>
        <p:spPr>
          <a:xfrm>
            <a:off x="4034672" y="1690688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BCD1A8-B2E7-468D-9857-A79355E3E3F6}"/>
              </a:ext>
            </a:extLst>
          </p:cNvPr>
          <p:cNvSpPr/>
          <p:nvPr/>
        </p:nvSpPr>
        <p:spPr>
          <a:xfrm>
            <a:off x="8466842" y="1690687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69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66B1-DE75-4076-AA11-5B7F91AF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 &amp; Right/Wrong Retrieval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6FDA9-EA83-421C-A3B7-C5B0AB5B8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5" y="1463675"/>
            <a:ext cx="10037489" cy="5029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F06630-FD67-47C7-962B-03AAC5CFBF93}"/>
              </a:ext>
            </a:extLst>
          </p:cNvPr>
          <p:cNvSpPr/>
          <p:nvPr/>
        </p:nvSpPr>
        <p:spPr>
          <a:xfrm>
            <a:off x="4034672" y="1690688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F8D191-318F-429C-A438-E66638B08419}"/>
              </a:ext>
            </a:extLst>
          </p:cNvPr>
          <p:cNvSpPr/>
          <p:nvPr/>
        </p:nvSpPr>
        <p:spPr>
          <a:xfrm>
            <a:off x="8466842" y="1690687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64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66B1-DE75-4076-AA11-5B7F91AF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 &amp; Right/Wrong Retrieval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A92EFB-876A-42D9-BBB8-AA8F9D7CC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5" y="1463675"/>
            <a:ext cx="10037489" cy="5029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775451-E06F-49B0-B425-FCADED60B110}"/>
              </a:ext>
            </a:extLst>
          </p:cNvPr>
          <p:cNvSpPr/>
          <p:nvPr/>
        </p:nvSpPr>
        <p:spPr>
          <a:xfrm>
            <a:off x="4034672" y="1690688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0A96CE-A117-4867-8C8B-C98BED053E95}"/>
              </a:ext>
            </a:extLst>
          </p:cNvPr>
          <p:cNvSpPr/>
          <p:nvPr/>
        </p:nvSpPr>
        <p:spPr>
          <a:xfrm>
            <a:off x="8466842" y="1690687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73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66B1-DE75-4076-AA11-5B7F91AF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 &amp; Right/Wrong Retrieval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A05086-F6A5-4011-BF0E-795D5672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5" y="1463675"/>
            <a:ext cx="10037489" cy="5029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DCCEC9-A0A5-465B-8C2B-60EF2196800B}"/>
              </a:ext>
            </a:extLst>
          </p:cNvPr>
          <p:cNvSpPr/>
          <p:nvPr/>
        </p:nvSpPr>
        <p:spPr>
          <a:xfrm>
            <a:off x="4034672" y="1690688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89C493-7061-44F2-A68D-C9761FDD9F71}"/>
              </a:ext>
            </a:extLst>
          </p:cNvPr>
          <p:cNvSpPr/>
          <p:nvPr/>
        </p:nvSpPr>
        <p:spPr>
          <a:xfrm>
            <a:off x="8466842" y="1690687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57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66B1-DE75-4076-AA11-5B7F91AF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 &amp; Right/Wrong Retrieval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FA3606-214B-4420-B68F-EE38FE933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5" y="1463675"/>
            <a:ext cx="10037489" cy="5029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8256C52-F66B-4C23-80EB-DE1B561F290D}"/>
              </a:ext>
            </a:extLst>
          </p:cNvPr>
          <p:cNvSpPr/>
          <p:nvPr/>
        </p:nvSpPr>
        <p:spPr>
          <a:xfrm>
            <a:off x="4034672" y="1690688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CB32B4-3A3D-42A5-A52A-6F35CB42440D}"/>
              </a:ext>
            </a:extLst>
          </p:cNvPr>
          <p:cNvSpPr/>
          <p:nvPr/>
        </p:nvSpPr>
        <p:spPr>
          <a:xfrm>
            <a:off x="8466842" y="1690687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95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66B1-DE75-4076-AA11-5B7F91AF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 &amp; Right/Wrong Retrieval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DB42D-215B-4E33-BC9B-2FE8B6019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5" y="1463675"/>
            <a:ext cx="10037489" cy="5029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B9D8FD-BE60-4C8C-B0E5-AB2962245E61}"/>
              </a:ext>
            </a:extLst>
          </p:cNvPr>
          <p:cNvSpPr/>
          <p:nvPr/>
        </p:nvSpPr>
        <p:spPr>
          <a:xfrm>
            <a:off x="4034672" y="1690688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B7073A-506A-4675-A754-E29F33465B00}"/>
              </a:ext>
            </a:extLst>
          </p:cNvPr>
          <p:cNvSpPr/>
          <p:nvPr/>
        </p:nvSpPr>
        <p:spPr>
          <a:xfrm>
            <a:off x="8466842" y="1690687"/>
            <a:ext cx="688157" cy="4417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7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9A5FB-7C2C-4411-B6C8-9CC0BDEF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Stimuli Set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28659F-A9F1-4248-B746-AC3C4CA0F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77" y="1712296"/>
            <a:ext cx="3057047" cy="2292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075D49-17C0-4258-901E-E003777AD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81" y="1769115"/>
            <a:ext cx="3229685" cy="22221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115F1F-5B9A-4934-BBF7-1F3AB6BFE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37" y="4498545"/>
            <a:ext cx="3687566" cy="21861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D29C0D-8AFC-4922-850A-B652654C0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15" y="4462598"/>
            <a:ext cx="3299351" cy="22221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E71994-FD6F-4B08-B1DD-DAA370C88B53}"/>
              </a:ext>
            </a:extLst>
          </p:cNvPr>
          <p:cNvSpPr txBox="1"/>
          <p:nvPr/>
        </p:nvSpPr>
        <p:spPr>
          <a:xfrm>
            <a:off x="2162901" y="1280899"/>
            <a:ext cx="251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 1: Actual photograph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BC5A2B-F56A-4F00-86C8-7E66CCD38DA3}"/>
              </a:ext>
            </a:extLst>
          </p:cNvPr>
          <p:cNvSpPr txBox="1"/>
          <p:nvPr/>
        </p:nvSpPr>
        <p:spPr>
          <a:xfrm>
            <a:off x="7297432" y="1280899"/>
            <a:ext cx="197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 2: Apartment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95AE4F-55EA-41FF-BCD9-2B7E543041E8}"/>
              </a:ext>
            </a:extLst>
          </p:cNvPr>
          <p:cNvSpPr txBox="1"/>
          <p:nvPr/>
        </p:nvSpPr>
        <p:spPr>
          <a:xfrm>
            <a:off x="2428242" y="4067147"/>
            <a:ext cx="17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 3: Outdoor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C2ECF-CA82-4987-87B9-8ADD2E79E3D8}"/>
              </a:ext>
            </a:extLst>
          </p:cNvPr>
          <p:cNvSpPr txBox="1"/>
          <p:nvPr/>
        </p:nvSpPr>
        <p:spPr>
          <a:xfrm>
            <a:off x="7493991" y="4067147"/>
            <a:ext cx="157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 4: Gallery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134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66B1-DE75-4076-AA11-5B7F91AF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Mean P300 &amp; Right/Wrong Retrieval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975D7F-EF20-4C5B-AE01-00E07D222EE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1769818"/>
            <a:ext cx="5760000" cy="43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D6FDCE-5DCA-41C3-AEB9-714033586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86" y="1769818"/>
            <a:ext cx="5760000" cy="418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48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66B1-DE75-4076-AA11-5B7F91AF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Mean P300 &amp; Right/Wrong Retrieval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CC0FA9-69DA-489B-B343-66E4D445860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402171"/>
            <a:ext cx="5760000" cy="43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82DF79-FD20-4D96-9D31-EDFB0E173F9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86" y="1402171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22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3EEDF-D8AE-4124-BBF7-53B8089E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 &amp; Right/Wrong Retrieval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8EAE5-8EF7-473B-BECE-542951CF4FA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" y="1690688"/>
            <a:ext cx="5760000" cy="43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87151C-6649-47B9-8291-ACF09CE131D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42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3EEDF-D8AE-4124-BBF7-53B8089E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9035D-C0F6-4B83-9189-0F272958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Behavioral results</a:t>
            </a:r>
          </a:p>
          <a:p>
            <a:pPr lvl="1"/>
            <a:r>
              <a:rPr lang="en-US" altLang="ko-KR" dirty="0"/>
              <a:t>Set 1 (Actual photograph) had the highest accuracy of all sets and the most short reaction time</a:t>
            </a:r>
          </a:p>
          <a:p>
            <a:pPr lvl="2"/>
            <a:r>
              <a:rPr lang="en-US" altLang="ko-KR" dirty="0"/>
              <a:t>The actual photograph is most familiar to the subjects</a:t>
            </a:r>
          </a:p>
          <a:p>
            <a:pPr lvl="1"/>
            <a:r>
              <a:rPr lang="en-US" altLang="ko-KR" dirty="0"/>
              <a:t>Set 4 (Gallery) has significantly longer reaction times compared to other sets in Where task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 When task, order difference is proportional to accuracy and inversely proportional to reaction time</a:t>
            </a:r>
          </a:p>
          <a:p>
            <a:pPr lvl="2"/>
            <a:r>
              <a:rPr lang="en-US" altLang="ko-KR" dirty="0"/>
              <a:t>Encoded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difference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proportional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order classification</a:t>
            </a:r>
          </a:p>
          <a:p>
            <a:pPr lvl="2"/>
            <a:r>
              <a:rPr lang="en-US" altLang="ko-KR" dirty="0"/>
              <a:t>Coefficient of determination (R</a:t>
            </a:r>
            <a:r>
              <a:rPr lang="en-US" altLang="ko-KR" baseline="30000" dirty="0"/>
              <a:t>2</a:t>
            </a:r>
            <a:r>
              <a:rPr lang="en-US" altLang="ko-KR" dirty="0"/>
              <a:t>) is low (~0.1)</a:t>
            </a:r>
          </a:p>
        </p:txBody>
      </p:sp>
    </p:spTree>
    <p:extLst>
      <p:ext uri="{BB962C8B-B14F-4D97-AF65-F5344CB8AC3E}">
        <p14:creationId xmlns:p14="http://schemas.microsoft.com/office/powerpoint/2010/main" val="2662599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3EEDF-D8AE-4124-BBF7-53B8089E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9035D-C0F6-4B83-9189-0F272958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EEG results</a:t>
            </a:r>
          </a:p>
          <a:p>
            <a:pPr lvl="1"/>
            <a:r>
              <a:rPr lang="en-US" altLang="ko-KR" dirty="0"/>
              <a:t>P300 along center axis is well represented (</a:t>
            </a:r>
            <a:r>
              <a:rPr lang="en-US" altLang="ko-KR" dirty="0" err="1"/>
              <a:t>Fz</a:t>
            </a:r>
            <a:r>
              <a:rPr lang="en-US" altLang="ko-KR" dirty="0"/>
              <a:t>, </a:t>
            </a:r>
            <a:r>
              <a:rPr lang="en-US" altLang="ko-KR" dirty="0" err="1"/>
              <a:t>FCz</a:t>
            </a:r>
            <a:r>
              <a:rPr lang="en-US" altLang="ko-KR" dirty="0"/>
              <a:t>, </a:t>
            </a:r>
            <a:r>
              <a:rPr lang="en-US" altLang="ko-KR" dirty="0" err="1"/>
              <a:t>Cz</a:t>
            </a:r>
            <a:r>
              <a:rPr lang="en-US" altLang="ko-KR" dirty="0"/>
              <a:t>, </a:t>
            </a:r>
            <a:r>
              <a:rPr lang="en-US" altLang="ko-KR" dirty="0" err="1"/>
              <a:t>CPz</a:t>
            </a:r>
            <a:r>
              <a:rPr lang="en-US" altLang="ko-KR" dirty="0"/>
              <a:t>, </a:t>
            </a:r>
            <a:r>
              <a:rPr lang="en-US" altLang="ko-KR" dirty="0" err="1"/>
              <a:t>Pz</a:t>
            </a:r>
            <a:r>
              <a:rPr lang="en-US" altLang="ko-KR" dirty="0"/>
              <a:t>, Oz)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What</a:t>
            </a:r>
            <a:r>
              <a:rPr lang="en-US" altLang="ko-KR" dirty="0"/>
              <a:t> task has the highest mean P300 on most channels</a:t>
            </a:r>
          </a:p>
          <a:p>
            <a:pPr lvl="2"/>
            <a:r>
              <a:rPr lang="en-US" altLang="ko-KR" dirty="0"/>
              <a:t>When subjects think of the types of objects deployed, subjects have a high attention in most brain regions.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Fz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FCz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Cz</a:t>
            </a:r>
            <a:r>
              <a:rPr lang="en-US" altLang="ko-KR" dirty="0"/>
              <a:t> has the lowest mean P300 in </a:t>
            </a:r>
            <a:r>
              <a:rPr lang="en-US" altLang="ko-KR" dirty="0">
                <a:solidFill>
                  <a:srgbClr val="FF0000"/>
                </a:solidFill>
              </a:rPr>
              <a:t>Where</a:t>
            </a:r>
            <a:r>
              <a:rPr lang="en-US" altLang="ko-KR" dirty="0"/>
              <a:t> task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Pz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CPz</a:t>
            </a:r>
            <a:r>
              <a:rPr lang="en-US" altLang="ko-KR" dirty="0"/>
              <a:t> has the lowest mean P300 in </a:t>
            </a:r>
            <a:r>
              <a:rPr lang="en-US" altLang="ko-KR" dirty="0">
                <a:solidFill>
                  <a:srgbClr val="FF0000"/>
                </a:solidFill>
              </a:rPr>
              <a:t>When</a:t>
            </a:r>
            <a:r>
              <a:rPr lang="en-US" altLang="ko-KR" dirty="0"/>
              <a:t> task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EEG components other than P300</a:t>
            </a:r>
          </a:p>
          <a:p>
            <a:r>
              <a:rPr lang="en-US" altLang="ko-KR" dirty="0"/>
              <a:t>How to quantify EEG components other than mean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549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9C56FA-1E5D-4CBA-A454-A3325F84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What/Where/When Accuracy &amp; RT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E508FE-B5FF-4C78-B4A0-E5B586C0F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848" y="1521008"/>
            <a:ext cx="6941917" cy="34781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8CED58-572F-4D1C-90B2-C99C3DB1E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07" y="1428310"/>
            <a:ext cx="7126928" cy="35708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059385-DFD3-4035-9CD5-2F16EE5DEF62}"/>
              </a:ext>
            </a:extLst>
          </p:cNvPr>
          <p:cNvSpPr txBox="1"/>
          <p:nvPr/>
        </p:nvSpPr>
        <p:spPr>
          <a:xfrm>
            <a:off x="5797484" y="5637229"/>
            <a:ext cx="5947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Wilcoxon rank sum test (unpaired two-samples test)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B29CC-1CA4-4075-902C-D00E5A57CD52}"/>
              </a:ext>
            </a:extLst>
          </p:cNvPr>
          <p:cNvSpPr txBox="1"/>
          <p:nvPr/>
        </p:nvSpPr>
        <p:spPr>
          <a:xfrm>
            <a:off x="965929" y="5731497"/>
            <a:ext cx="4646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Binomial proportion confidence interval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95% CI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723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FFFBB-2FD3-444D-9499-A5D5B527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WWW Accuracy &amp; RT per picture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7ACF9-1BBA-43FD-AF37-E3D388DF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131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FFFBB-2FD3-444D-9499-A5D5B527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WWW Accuracy &amp; RT per picture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06CAE5-4860-44A1-846B-49E361CCE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508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7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BB2E2-B865-494C-8146-85B91C6E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Accuracy &amp; RT according to Order Differences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206D34-6BFB-4DBA-8FAA-281B641AA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72" y="1690688"/>
            <a:ext cx="9093056" cy="455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5DBA8C-C426-48C4-A8BE-C55B944B72E2}"/>
              </a:ext>
            </a:extLst>
          </p:cNvPr>
          <p:cNvSpPr txBox="1"/>
          <p:nvPr/>
        </p:nvSpPr>
        <p:spPr>
          <a:xfrm>
            <a:off x="9159402" y="2013734"/>
            <a:ext cx="1666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y=</a:t>
            </a:r>
            <a:r>
              <a:rPr lang="en-US" altLang="ko-KR" sz="1400" dirty="0">
                <a:solidFill>
                  <a:srgbClr val="FF0000"/>
                </a:solidFill>
              </a:rPr>
              <a:t>0.0447</a:t>
            </a:r>
            <a:r>
              <a:rPr lang="en-US" altLang="ko-KR" sz="1400" dirty="0"/>
              <a:t>x+</a:t>
            </a:r>
            <a:r>
              <a:rPr lang="en-US" altLang="ko-KR" sz="1400" dirty="0">
                <a:solidFill>
                  <a:srgbClr val="FF0000"/>
                </a:solidFill>
              </a:rPr>
              <a:t>0.6137</a:t>
            </a:r>
          </a:p>
          <a:p>
            <a:r>
              <a:rPr lang="en-US" altLang="ko-KR" sz="1400" dirty="0"/>
              <a:t>R squared=</a:t>
            </a:r>
            <a:r>
              <a:rPr lang="en-US" altLang="ko-KR" sz="1400" dirty="0">
                <a:solidFill>
                  <a:srgbClr val="FF0000"/>
                </a:solidFill>
              </a:rPr>
              <a:t>0.1185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7512F-6663-4C01-8BB6-374EF8154D40}"/>
              </a:ext>
            </a:extLst>
          </p:cNvPr>
          <p:cNvSpPr txBox="1"/>
          <p:nvPr/>
        </p:nvSpPr>
        <p:spPr>
          <a:xfrm>
            <a:off x="9159402" y="4905702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y=</a:t>
            </a:r>
            <a:r>
              <a:rPr lang="en-US" altLang="ko-KR" sz="1400" dirty="0">
                <a:solidFill>
                  <a:srgbClr val="FF0000"/>
                </a:solidFill>
              </a:rPr>
              <a:t>-0.1165</a:t>
            </a:r>
            <a:r>
              <a:rPr lang="en-US" altLang="ko-KR" sz="1400" dirty="0"/>
              <a:t>x+</a:t>
            </a:r>
            <a:r>
              <a:rPr lang="en-US" altLang="ko-KR" sz="1400" dirty="0">
                <a:solidFill>
                  <a:srgbClr val="FF0000"/>
                </a:solidFill>
              </a:rPr>
              <a:t>2.5501</a:t>
            </a:r>
          </a:p>
          <a:p>
            <a:r>
              <a:rPr lang="en-US" altLang="ko-KR" sz="1400" dirty="0"/>
              <a:t>R squared=</a:t>
            </a:r>
            <a:r>
              <a:rPr lang="en-US" altLang="ko-KR" sz="1400" dirty="0">
                <a:solidFill>
                  <a:srgbClr val="FF0000"/>
                </a:solidFill>
              </a:rPr>
              <a:t>0.0856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884FF-47F6-4E86-BAF2-21D2D39E166C}"/>
              </a:ext>
            </a:extLst>
          </p:cNvPr>
          <p:cNvSpPr txBox="1"/>
          <p:nvPr/>
        </p:nvSpPr>
        <p:spPr>
          <a:xfrm>
            <a:off x="8604764" y="1582966"/>
            <a:ext cx="284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Linear regression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74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C5B6D-4EC1-411A-8B44-483D4CF4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80B04C-6F4D-4E6F-9B56-C734F8380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650"/>
            <a:ext cx="121920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1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0BFF50-A813-41BE-9200-C434EEBBA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2" y="1288760"/>
            <a:ext cx="10911155" cy="54669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CC0401-F249-48E5-970B-71B8E0A3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Accuracy &amp; RT according to Order Differences by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87616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1568</TotalTime>
  <Words>1632</Words>
  <Application>Microsoft Office PowerPoint</Application>
  <PresentationFormat>와이드스크린</PresentationFormat>
  <Paragraphs>201</Paragraphs>
  <Slides>34</Slides>
  <Notes>18</Notes>
  <HiddenSlides>15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Method</vt:lpstr>
      <vt:lpstr>PowerPoint 프레젠테이션</vt:lpstr>
      <vt:lpstr>Stimuli Set</vt:lpstr>
      <vt:lpstr>What/Where/When Accuracy &amp; RT </vt:lpstr>
      <vt:lpstr>WWW Accuracy &amp; RT per picture</vt:lpstr>
      <vt:lpstr>WWW Accuracy &amp; RT per picture</vt:lpstr>
      <vt:lpstr>When Accuracy &amp; RT according to Order Differences</vt:lpstr>
      <vt:lpstr>PowerPoint 프레젠테이션</vt:lpstr>
      <vt:lpstr>When Accuracy &amp; RT according to Order Differences by Set</vt:lpstr>
      <vt:lpstr>PowerPoint 프레젠테이션</vt:lpstr>
      <vt:lpstr>Visuospatial memory processing &amp; ERP</vt:lpstr>
      <vt:lpstr>ERP &amp; Retrieval </vt:lpstr>
      <vt:lpstr>ERP &amp; Retrieval </vt:lpstr>
      <vt:lpstr>ERP &amp; Retrieval </vt:lpstr>
      <vt:lpstr>ERP &amp; Retrieval </vt:lpstr>
      <vt:lpstr>ERP &amp; Retrieval </vt:lpstr>
      <vt:lpstr>Mean P300 &amp; Retrieval</vt:lpstr>
      <vt:lpstr>Mean P300 &amp; Retrieval</vt:lpstr>
      <vt:lpstr>Mean P300 &amp; Retrieval</vt:lpstr>
      <vt:lpstr>ERP &amp; Right/Wrong Retrieval</vt:lpstr>
      <vt:lpstr>ERP &amp; Right/Wrong Retrieval</vt:lpstr>
      <vt:lpstr>ERP &amp; Right/Wrong Retrieval</vt:lpstr>
      <vt:lpstr>ERP &amp; Right/Wrong Retrieval</vt:lpstr>
      <vt:lpstr>ERP &amp; Right/Wrong Retrieval</vt:lpstr>
      <vt:lpstr>ERP &amp; Right/Wrong Retrieval</vt:lpstr>
      <vt:lpstr>ERP &amp; Right/Wrong Retrieval</vt:lpstr>
      <vt:lpstr>ERP &amp; Right/Wrong Retrieval</vt:lpstr>
      <vt:lpstr>ERP &amp; Right/Wrong Retrieval</vt:lpstr>
      <vt:lpstr>ERP &amp; Right/Wrong Retrieval</vt:lpstr>
      <vt:lpstr>Mean P300 &amp; Right/Wrong Retrieval</vt:lpstr>
      <vt:lpstr>Mean P300 &amp; Right/Wrong Retrieval</vt:lpstr>
      <vt:lpstr>ERP &amp; Right/Wrong Retrieval</vt:lpstr>
      <vt:lpstr>Discussion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동호</dc:creator>
  <cp:lastModifiedBy>신 동호</cp:lastModifiedBy>
  <cp:revision>47</cp:revision>
  <dcterms:created xsi:type="dcterms:W3CDTF">2020-12-25T14:26:55Z</dcterms:created>
  <dcterms:modified xsi:type="dcterms:W3CDTF">2020-12-26T16:35:42Z</dcterms:modified>
</cp:coreProperties>
</file>