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Alfa Slab One"/>
      <p:regular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OpenSans-regular.fntdata"/><Relationship Id="rId16" Type="http://schemas.openxmlformats.org/officeDocument/2006/relationships/font" Target="fonts/AlfaSlabOne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658683" y="1008933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7091169" y="43556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059600" y="1925674"/>
            <a:ext cx="4072800" cy="2049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059600" y="4155440"/>
            <a:ext cx="4072800" cy="93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415600" y="1276167"/>
            <a:ext cx="11360700" cy="283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415600" y="4216000"/>
            <a:ext cx="11360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250"/>
              <a:buChar char="■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10127953" y="613633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621900" y="47444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1031600" y="2408600"/>
            <a:ext cx="10128900" cy="2040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415600" y="1633633"/>
            <a:ext cx="53331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6443200" y="1633633"/>
            <a:ext cx="53331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15600" y="1865867"/>
            <a:ext cx="3744000" cy="371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653667" y="600200"/>
            <a:ext cx="78384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354000" y="1239033"/>
            <a:ext cx="5393700" cy="2381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354000" y="3692001"/>
            <a:ext cx="5393700" cy="209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426000" y="5625233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4059600" y="1925674"/>
            <a:ext cx="40728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13845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600">
                <a:solidFill>
                  <a:srgbClr val="1F1F1F"/>
                </a:solidFill>
                <a:highlight>
                  <a:srgbClr val="FFFFFF"/>
                </a:highlight>
                <a:latin typeface="Alfa Slab One"/>
                <a:ea typeface="Alfa Slab One"/>
                <a:cs typeface="Alfa Slab One"/>
                <a:sym typeface="Alfa Slab One"/>
              </a:rPr>
              <a:t>The Battle of Neighborhoods</a:t>
            </a:r>
            <a:endParaRPr b="1" sz="3600"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t/>
            </a:r>
            <a:endParaRPr b="1" sz="36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4059600" y="4155440"/>
            <a:ext cx="40728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13845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25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Capstone Project 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25" y="1456575"/>
            <a:ext cx="3754801" cy="375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275" y="1335750"/>
            <a:ext cx="3754801" cy="375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1141400" y="480198"/>
            <a:ext cx="9906000" cy="11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3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Business  Problem 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1141400" y="1312825"/>
            <a:ext cx="99060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176784" rtl="0" algn="just">
              <a:lnSpc>
                <a:spcPct val="115000"/>
              </a:lnSpc>
              <a:spcBef>
                <a:spcPts val="1704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>
                <a:latin typeface="Economica"/>
                <a:ea typeface="Economica"/>
                <a:cs typeface="Economica"/>
                <a:sym typeface="Economica"/>
              </a:rPr>
              <a:t>compare the Neighbourhoods of New York and Toronto for the availability of 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176784" rtl="0" algn="just">
              <a:lnSpc>
                <a:spcPct val="115000"/>
              </a:lnSpc>
              <a:spcBef>
                <a:spcPts val="17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000" u="sng">
                <a:latin typeface="Economica"/>
                <a:ea typeface="Economica"/>
                <a:cs typeface="Economica"/>
                <a:sym typeface="Economica"/>
              </a:rPr>
              <a:t>sports classes (gyms)</a:t>
            </a:r>
            <a:endParaRPr sz="3000" u="sng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176784" rtl="0" algn="just">
              <a:lnSpc>
                <a:spcPct val="115000"/>
              </a:lnSpc>
              <a:spcBef>
                <a:spcPts val="17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latin typeface="Economica"/>
                <a:ea typeface="Economica"/>
                <a:cs typeface="Economica"/>
                <a:sym typeface="Economica"/>
              </a:rPr>
              <a:t>The problem: to determine similarity and (or) dissimilarity. 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149352" rtl="0" algn="just">
              <a:lnSpc>
                <a:spcPct val="115000"/>
              </a:lnSpc>
              <a:spcBef>
                <a:spcPts val="158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latin typeface="Economica"/>
                <a:ea typeface="Economica"/>
                <a:cs typeface="Economica"/>
                <a:sym typeface="Economica"/>
              </a:rPr>
              <a:t>I will: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marR="149352" rtl="0" algn="just">
              <a:lnSpc>
                <a:spcPct val="115000"/>
              </a:lnSpc>
              <a:spcBef>
                <a:spcPts val="158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-"/>
            </a:pPr>
            <a:r>
              <a:rPr lang="en-IN">
                <a:latin typeface="Economica"/>
                <a:ea typeface="Economica"/>
                <a:cs typeface="Economica"/>
                <a:sym typeface="Economica"/>
              </a:rPr>
              <a:t>retrieve the top 100 venues that are in the Neighbourhoods of a city within a radius of 1000 meter; 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marR="149352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-"/>
            </a:pPr>
            <a:r>
              <a:rPr lang="en-IN">
                <a:latin typeface="Economica"/>
                <a:ea typeface="Economica"/>
                <a:cs typeface="Economica"/>
                <a:sym typeface="Economica"/>
              </a:rPr>
              <a:t>explore, analyse and cluster the Neighbourhoods of the two cities; 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marR="149352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-"/>
            </a:pPr>
            <a:r>
              <a:rPr lang="en-IN">
                <a:latin typeface="Economica"/>
                <a:ea typeface="Economica"/>
                <a:cs typeface="Economica"/>
                <a:sym typeface="Economica"/>
              </a:rPr>
              <a:t>use and compare the top ten venues around the Neighbourhood 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149352" rtl="0" algn="just">
              <a:lnSpc>
                <a:spcPct val="115000"/>
              </a:lnSpc>
              <a:spcBef>
                <a:spcPts val="158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marR="149352" rtl="0" algn="just">
              <a:lnSpc>
                <a:spcPct val="115000"/>
              </a:lnSpc>
              <a:spcBef>
                <a:spcPts val="158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 u="sng">
              <a:latin typeface="Arial"/>
              <a:ea typeface="Arial"/>
              <a:cs typeface="Arial"/>
              <a:sym typeface="Arial"/>
            </a:endParaRPr>
          </a:p>
          <a:p>
            <a:pPr indent="-381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-381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210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IN"/>
              <a:t>DATA 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1141412" y="2249487"/>
            <a:ext cx="9905999" cy="3707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893064" rtl="0" algn="ctr">
              <a:lnSpc>
                <a:spcPct val="115000"/>
              </a:lnSpc>
              <a:spcBef>
                <a:spcPts val="17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IN">
                <a:solidFill>
                  <a:srgbClr val="1F1F1F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For Toronto:</a:t>
            </a:r>
            <a:endParaRPr i="1">
              <a:solidFill>
                <a:srgbClr val="1F1F1F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228600" marR="70104" rtl="0" algn="just">
              <a:lnSpc>
                <a:spcPct val="115000"/>
              </a:lnSpc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0000FF"/>
                </a:solidFill>
                <a:latin typeface="Economica"/>
                <a:ea typeface="Economica"/>
                <a:cs typeface="Economica"/>
                <a:sym typeface="Economica"/>
              </a:rPr>
              <a:t>https://en.wikipedia.org/wiki/List_of_postal_codes_of_Canada:_M</a:t>
            </a:r>
            <a:r>
              <a:rPr lang="en-IN">
                <a:latin typeface="Economica"/>
                <a:ea typeface="Economica"/>
                <a:cs typeface="Economica"/>
                <a:sym typeface="Economica"/>
              </a:rPr>
              <a:t>, - dataset containing the Borough, Neighbourhood with Latitude and Longitude for Toronto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228600" marR="70104" rtl="0" algn="just">
              <a:lnSpc>
                <a:spcPct val="115000"/>
              </a:lnSpc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latin typeface="Economica"/>
                <a:ea typeface="Economica"/>
                <a:cs typeface="Economica"/>
                <a:sym typeface="Economica"/>
              </a:rPr>
              <a:t>				                               </a:t>
            </a:r>
            <a:r>
              <a:rPr i="1" lang="en-IN">
                <a:latin typeface="Economica"/>
                <a:ea typeface="Economica"/>
                <a:cs typeface="Economica"/>
                <a:sym typeface="Economica"/>
              </a:rPr>
              <a:t>For New York:</a:t>
            </a:r>
            <a:endParaRPr i="1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228600" marR="70104" rtl="0" algn="just">
              <a:lnSpc>
                <a:spcPct val="115000"/>
              </a:lnSpc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0000FF"/>
                </a:solidFill>
                <a:latin typeface="Economica"/>
                <a:ea typeface="Economica"/>
                <a:cs typeface="Economica"/>
                <a:sym typeface="Economica"/>
              </a:rPr>
              <a:t>https://geo.nyu.edu/catalog/nyu_2451_34572 - </a:t>
            </a:r>
            <a:r>
              <a:rPr lang="en-IN">
                <a:latin typeface="Economica"/>
                <a:ea typeface="Economica"/>
                <a:cs typeface="Economica"/>
                <a:sym typeface="Economica"/>
              </a:rPr>
              <a:t>dataset containing the Borough, Neighbourhood with Latitude and Longitude coordinates for New York city</a:t>
            </a:r>
            <a:endParaRPr>
              <a:solidFill>
                <a:srgbClr val="0000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228600" marR="560832" rtl="0" algn="l">
              <a:lnSpc>
                <a:spcPct val="115000"/>
              </a:lnSpc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228600" marR="560832" rtl="0" algn="l">
              <a:lnSpc>
                <a:spcPct val="115000"/>
              </a:lnSpc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latin typeface="Economica"/>
                <a:ea typeface="Economica"/>
                <a:cs typeface="Economica"/>
                <a:sym typeface="Economica"/>
              </a:rPr>
              <a:t>For both - Foursquare API </a:t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indent="-66675" lvl="0" marL="228600" rtl="0" algn="l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Clr>
                <a:schemeClr val="lt1"/>
              </a:buClr>
              <a:buSzPts val="2550"/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IN"/>
              <a:t>TORONTO </a:t>
            </a:r>
            <a:endParaRPr/>
          </a:p>
        </p:txBody>
      </p:sp>
      <p:pic>
        <p:nvPicPr>
          <p:cNvPr id="89" name="Google Shape;89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7620" y="1672462"/>
            <a:ext cx="9008100" cy="48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IN"/>
              <a:t>NEW YORK </a:t>
            </a:r>
            <a:endParaRPr/>
          </a:p>
        </p:txBody>
      </p:sp>
      <p:pic>
        <p:nvPicPr>
          <p:cNvPr id="95" name="Google Shape;95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8734" y="1947653"/>
            <a:ext cx="8453400" cy="45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IN"/>
              <a:t>FINDINGS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conomica"/>
              <a:buChar char="●"/>
            </a:pPr>
            <a:r>
              <a:rPr lang="en-IN" sz="3000" u="sng">
                <a:latin typeface="Economica"/>
                <a:ea typeface="Economica"/>
                <a:cs typeface="Economica"/>
                <a:sym typeface="Economica"/>
              </a:rPr>
              <a:t>Similarities: </a:t>
            </a:r>
            <a:r>
              <a:rPr lang="en-IN" sz="3000">
                <a:latin typeface="Economica"/>
                <a:ea typeface="Economica"/>
                <a:cs typeface="Economica"/>
                <a:sym typeface="Economica"/>
              </a:rPr>
              <a:t>Both the cities are on waterfronts. Neighbourhoods have proximity to Restaurants with all types of cuisine, Bars, Parks, Culture Centers. Very ethnically diverse. Both the cities propose a lot of opportunities for training and sport activities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  <a:p>
            <a:pPr indent="-276225" lvl="0" marL="228600" marR="3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Economica"/>
              <a:buChar char="●"/>
            </a:pPr>
            <a:r>
              <a:rPr lang="en-IN" sz="3000" u="sng">
                <a:latin typeface="Economica"/>
                <a:ea typeface="Economica"/>
                <a:cs typeface="Economica"/>
                <a:sym typeface="Economica"/>
              </a:rPr>
              <a:t>Dissimilarities:</a:t>
            </a:r>
            <a:r>
              <a:rPr lang="en-IN" sz="3000">
                <a:latin typeface="Economica"/>
                <a:ea typeface="Economica"/>
                <a:cs typeface="Economica"/>
                <a:sym typeface="Economica"/>
              </a:rPr>
              <a:t> New York neighbourhoods have more gyms for sports activities compared to Toronto. 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Font typeface="Economica"/>
              <a:buChar char="●"/>
            </a:pPr>
            <a:r>
              <a:t/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210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IN"/>
              <a:t>CONCLUSION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conomica"/>
              <a:buChar char="●"/>
            </a:pPr>
            <a:r>
              <a:rPr lang="en-IN" sz="3000">
                <a:latin typeface="Economica"/>
                <a:ea typeface="Economica"/>
                <a:cs typeface="Economica"/>
                <a:sym typeface="Economica"/>
              </a:rPr>
              <a:t>The stakeholders can use this approach to compare Neighbourhoods effectively.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210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