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79" r:id="rId4"/>
    <p:sldId id="273" r:id="rId5"/>
    <p:sldId id="276" r:id="rId6"/>
    <p:sldId id="264" r:id="rId7"/>
    <p:sldId id="268" r:id="rId8"/>
    <p:sldId id="260" r:id="rId9"/>
    <p:sldId id="266" r:id="rId10"/>
    <p:sldId id="262" r:id="rId11"/>
    <p:sldId id="267" r:id="rId12"/>
    <p:sldId id="259" r:id="rId13"/>
    <p:sldId id="277" r:id="rId14"/>
    <p:sldId id="284" r:id="rId15"/>
    <p:sldId id="280" r:id="rId16"/>
    <p:sldId id="271" r:id="rId17"/>
    <p:sldId id="286" r:id="rId18"/>
    <p:sldId id="275" r:id="rId19"/>
    <p:sldId id="258" r:id="rId20"/>
    <p:sldId id="292" r:id="rId21"/>
    <p:sldId id="291" r:id="rId22"/>
    <p:sldId id="270" r:id="rId23"/>
    <p:sldId id="288" r:id="rId24"/>
    <p:sldId id="282" r:id="rId25"/>
    <p:sldId id="285" r:id="rId26"/>
    <p:sldId id="283" r:id="rId27"/>
    <p:sldId id="281" r:id="rId28"/>
    <p:sldId id="289" r:id="rId29"/>
    <p:sldId id="290" r:id="rId30"/>
    <p:sldId id="287" r:id="rId31"/>
    <p:sldId id="265" r:id="rId32"/>
    <p:sldId id="263" r:id="rId33"/>
    <p:sldId id="269" r:id="rId34"/>
    <p:sldId id="274" r:id="rId35"/>
    <p:sldId id="278" r:id="rId36"/>
    <p:sldId id="26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66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7" d="100"/>
          <a:sy n="57" d="100"/>
        </p:scale>
        <p:origin x="-328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0534C-BDE9-D74B-ABC2-698194F57C4F}" type="datetimeFigureOut">
              <a:rPr lang="en-US" smtClean="0"/>
              <a:t>4/28/15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8C717-CCF8-F341-AA53-F7ABB63DC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82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37299-7217-7C44-8921-67946239B6D3}" type="datetimeFigureOut">
              <a:rPr lang="en-US" smtClean="0"/>
              <a:t>4/28/15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E5C41-D503-274B-B436-67180E395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0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E169-A7FD-3C4B-9868-8C98B1B1BAEE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D70B-DF53-B549-941D-449697F2D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5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E169-A7FD-3C4B-9868-8C98B1B1BAEE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D70B-DF53-B549-941D-449697F2D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8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E169-A7FD-3C4B-9868-8C98B1B1BAEE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D70B-DF53-B549-941D-449697F2D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1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E169-A7FD-3C4B-9868-8C98B1B1BAEE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D70B-DF53-B549-941D-449697F2D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3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E169-A7FD-3C4B-9868-8C98B1B1BAEE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D70B-DF53-B549-941D-449697F2D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6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E169-A7FD-3C4B-9868-8C98B1B1BAEE}" type="datetimeFigureOut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D70B-DF53-B549-941D-449697F2D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4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E169-A7FD-3C4B-9868-8C98B1B1BAEE}" type="datetimeFigureOut">
              <a:rPr lang="en-US" smtClean="0"/>
              <a:t>4/28/15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D70B-DF53-B549-941D-449697F2D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0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E169-A7FD-3C4B-9868-8C98B1B1BAEE}" type="datetimeFigureOut">
              <a:rPr lang="en-US" smtClean="0"/>
              <a:t>4/28/15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D70B-DF53-B549-941D-449697F2D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1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E169-A7FD-3C4B-9868-8C98B1B1BAEE}" type="datetimeFigureOut">
              <a:rPr lang="en-US" smtClean="0"/>
              <a:t>4/28/15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D70B-DF53-B549-941D-449697F2D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5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E169-A7FD-3C4B-9868-8C98B1B1BAEE}" type="datetimeFigureOut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D70B-DF53-B549-941D-449697F2D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4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E169-A7FD-3C4B-9868-8C98B1B1BAEE}" type="datetimeFigureOut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D70B-DF53-B549-941D-449697F2D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7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23/07/14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Excellence Cluster: Research Area G Science Day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S.Dhawan, B. Leibundgut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5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Relationship Id="rId3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Relationship Id="rId3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 </a:t>
            </a:r>
            <a:r>
              <a:rPr lang="en-US" dirty="0" err="1" smtClean="0"/>
              <a:t>Ia</a:t>
            </a:r>
            <a:r>
              <a:rPr lang="en-US" dirty="0" smtClean="0"/>
              <a:t> Supernovae: Near Infrared Studies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598" y="3886200"/>
            <a:ext cx="6617802" cy="200269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Suhail</a:t>
            </a:r>
            <a:r>
              <a:rPr lang="en-US" dirty="0" smtClean="0"/>
              <a:t> </a:t>
            </a:r>
            <a:r>
              <a:rPr lang="en-US" dirty="0" err="1" smtClean="0"/>
              <a:t>Dhawan</a:t>
            </a:r>
            <a:endParaRPr lang="en-US" dirty="0" smtClean="0"/>
          </a:p>
          <a:p>
            <a:r>
              <a:rPr lang="en-US" dirty="0" smtClean="0"/>
              <a:t>Supervisor: Dr. Bruno </a:t>
            </a:r>
            <a:r>
              <a:rPr lang="en-US" dirty="0" err="1" smtClean="0"/>
              <a:t>Leibundgut</a:t>
            </a:r>
            <a:endParaRPr lang="en-US" dirty="0" smtClean="0"/>
          </a:p>
          <a:p>
            <a:r>
              <a:rPr lang="en-US" dirty="0" smtClean="0"/>
              <a:t>Collaborators: J. </a:t>
            </a:r>
            <a:r>
              <a:rPr lang="en-US" dirty="0" err="1" smtClean="0"/>
              <a:t>Spyromilio</a:t>
            </a:r>
            <a:r>
              <a:rPr lang="en-US" dirty="0" smtClean="0"/>
              <a:t>, K. Maguire (ESO), </a:t>
            </a:r>
            <a:r>
              <a:rPr lang="en-US" dirty="0" err="1" smtClean="0"/>
              <a:t>S.Blondin</a:t>
            </a:r>
            <a:r>
              <a:rPr lang="en-US" dirty="0" smtClean="0"/>
              <a:t> (LAM)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73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76" y="266652"/>
            <a:ext cx="8229600" cy="1143000"/>
          </a:xfrm>
        </p:spPr>
        <p:txBody>
          <a:bodyPr/>
          <a:lstStyle/>
          <a:p>
            <a:r>
              <a:rPr lang="en-US" dirty="0" smtClean="0"/>
              <a:t>Correlation with optical properties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37689" y="5425329"/>
            <a:ext cx="3274646" cy="6271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Fig: t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</a:t>
            </a:r>
            <a:r>
              <a:rPr lang="en-US" sz="2000" dirty="0"/>
              <a:t>(YJH</a:t>
            </a:r>
            <a:r>
              <a:rPr lang="en-US" sz="2000" dirty="0" smtClean="0"/>
              <a:t>) versus </a:t>
            </a:r>
            <a:r>
              <a:rPr lang="en-US" sz="2000" dirty="0" smtClean="0">
                <a:latin typeface="Symbol" charset="2"/>
                <a:cs typeface="Symbol" charset="2"/>
              </a:rPr>
              <a:t>D</a:t>
            </a:r>
            <a:r>
              <a:rPr lang="en-US" sz="2000" dirty="0" smtClean="0"/>
              <a:t>m15 </a:t>
            </a:r>
            <a:r>
              <a:rPr lang="en-US" sz="2000" dirty="0" smtClean="0"/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Dhawan</a:t>
            </a:r>
            <a:r>
              <a:rPr lang="en-US" sz="2000" dirty="0" smtClean="0"/>
              <a:t> et al. </a:t>
            </a:r>
            <a:r>
              <a:rPr lang="en-US" sz="2000" smtClean="0"/>
              <a:t>2015)</a:t>
            </a:r>
            <a:endParaRPr lang="en-US" sz="2000" dirty="0"/>
          </a:p>
        </p:txBody>
      </p:sp>
      <p:pic>
        <p:nvPicPr>
          <p:cNvPr id="5" name="Picture 4" descr="fig9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23" y="1331387"/>
            <a:ext cx="5627077" cy="54571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1176" y="1988663"/>
            <a:ext cx="296574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Strong correlation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Scatter ~2 days Y, J; ~3 days in H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8448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Emerging Physical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165" y="1835991"/>
            <a:ext cx="3397625" cy="4230127"/>
          </a:xfrm>
        </p:spPr>
        <p:txBody>
          <a:bodyPr>
            <a:normAutofit/>
          </a:bodyPr>
          <a:lstStyle/>
          <a:p>
            <a:r>
              <a:rPr lang="en-US" dirty="0" smtClean="0"/>
              <a:t>Ionization transition</a:t>
            </a:r>
          </a:p>
          <a:p>
            <a:r>
              <a:rPr lang="en-US" dirty="0" smtClean="0"/>
              <a:t>Increased emissivity</a:t>
            </a:r>
          </a:p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r>
              <a:rPr lang="en-US" dirty="0" smtClean="0"/>
              <a:t> depends on synthesized nickel mass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5924344"/>
            <a:ext cx="2840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Model light curves for different nickel mass (</a:t>
            </a:r>
            <a:r>
              <a:rPr lang="en-US" dirty="0" err="1"/>
              <a:t>K</a:t>
            </a:r>
            <a:r>
              <a:rPr lang="en-US" dirty="0" err="1" smtClean="0"/>
              <a:t>asen</a:t>
            </a:r>
            <a:r>
              <a:rPr lang="en-US" dirty="0" smtClean="0"/>
              <a:t> 2006)</a:t>
            </a:r>
            <a:endParaRPr lang="en-US" dirty="0"/>
          </a:p>
        </p:txBody>
      </p:sp>
      <p:pic>
        <p:nvPicPr>
          <p:cNvPr id="8" name="Picture 7" descr="Screen Shot 2014-07-21 at 3.3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731" y="1618426"/>
            <a:ext cx="5731041" cy="500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64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Lira law epoch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431" y="1368773"/>
            <a:ext cx="3241512" cy="568735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Uniform late </a:t>
            </a:r>
            <a:r>
              <a:rPr lang="en-US" sz="2800" dirty="0" err="1" smtClean="0"/>
              <a:t>colour</a:t>
            </a:r>
            <a:r>
              <a:rPr lang="en-US" sz="2800" dirty="0" smtClean="0"/>
              <a:t> evolution</a:t>
            </a:r>
          </a:p>
          <a:p>
            <a:r>
              <a:rPr lang="en-US" sz="2800" dirty="0" smtClean="0"/>
              <a:t>Optically faint objects redden earlier</a:t>
            </a:r>
          </a:p>
          <a:p>
            <a:r>
              <a:rPr lang="en-US" sz="2800" dirty="0" smtClean="0"/>
              <a:t> Models show early Fe/Co line appearance (</a:t>
            </a:r>
            <a:r>
              <a:rPr lang="en-US" sz="2800" dirty="0" err="1" smtClean="0"/>
              <a:t>Kasen</a:t>
            </a:r>
            <a:r>
              <a:rPr lang="en-US" sz="2800" dirty="0" smtClean="0"/>
              <a:t> &amp; </a:t>
            </a:r>
            <a:r>
              <a:rPr lang="en-US" sz="2800" dirty="0" err="1" smtClean="0"/>
              <a:t>Woosley</a:t>
            </a:r>
            <a:r>
              <a:rPr lang="en-US" sz="2800" smtClean="0"/>
              <a:t> 2007)</a:t>
            </a:r>
            <a:endParaRPr lang="en-US" sz="2800" dirty="0" smtClean="0"/>
          </a:p>
          <a:p>
            <a:endParaRPr lang="en-US" baseline="-25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200" dirty="0" smtClean="0"/>
          </a:p>
        </p:txBody>
      </p:sp>
      <p:pic>
        <p:nvPicPr>
          <p:cNvPr id="6" name="Picture 5" descr="f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179" y="1366957"/>
            <a:ext cx="5656057" cy="52071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5934671"/>
            <a:ext cx="3704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B-V </a:t>
            </a:r>
            <a:r>
              <a:rPr lang="en-US" dirty="0" err="1" smtClean="0"/>
              <a:t>colour</a:t>
            </a:r>
            <a:r>
              <a:rPr lang="en-US" dirty="0" smtClean="0"/>
              <a:t> curves for objects</a:t>
            </a:r>
          </a:p>
          <a:p>
            <a:r>
              <a:rPr lang="en-US" dirty="0" smtClean="0"/>
              <a:t> observed in CSP (</a:t>
            </a:r>
            <a:r>
              <a:rPr lang="en-US" dirty="0" err="1" smtClean="0"/>
              <a:t>Folatelli</a:t>
            </a:r>
            <a:r>
              <a:rPr lang="en-US" dirty="0" smtClean="0"/>
              <a:t> et al. [2010])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077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402" y="2022126"/>
            <a:ext cx="3042765" cy="5046663"/>
          </a:xfrm>
        </p:spPr>
        <p:txBody>
          <a:bodyPr>
            <a:norm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L</a:t>
            </a:r>
            <a:r>
              <a:rPr lang="en-US" dirty="0"/>
              <a:t> correlates with </a:t>
            </a:r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en-US" dirty="0"/>
          </a:p>
          <a:p>
            <a:r>
              <a:rPr lang="en-US" dirty="0" smtClean="0"/>
              <a:t>Y, J identical</a:t>
            </a:r>
          </a:p>
          <a:p>
            <a:r>
              <a:rPr lang="en-US" dirty="0" smtClean="0"/>
              <a:t>H: 3 days earlier</a:t>
            </a:r>
          </a:p>
        </p:txBody>
      </p:sp>
      <p:pic>
        <p:nvPicPr>
          <p:cNvPr id="4" name="Picture 3" descr="fig1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669" y="1530331"/>
            <a:ext cx="5200111" cy="51613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5618163"/>
            <a:ext cx="2865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Fig:t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versus </a:t>
            </a:r>
            <a:r>
              <a:rPr lang="en-US" dirty="0" smtClean="0"/>
              <a:t>t, </a:t>
            </a:r>
            <a:r>
              <a:rPr lang="en-US" dirty="0"/>
              <a:t>the epoch of entering constant </a:t>
            </a:r>
            <a:r>
              <a:rPr lang="en-US" dirty="0" err="1"/>
              <a:t>colour</a:t>
            </a:r>
            <a:r>
              <a:rPr lang="en-US" dirty="0"/>
              <a:t> </a:t>
            </a:r>
            <a:r>
              <a:rPr lang="en-US" dirty="0" smtClean="0"/>
              <a:t>evolution (</a:t>
            </a:r>
            <a:r>
              <a:rPr lang="en-US" dirty="0" err="1" smtClean="0"/>
              <a:t>Dhawan</a:t>
            </a:r>
            <a:r>
              <a:rPr lang="en-US" dirty="0" smtClean="0"/>
              <a:t> et al. 2014)</a:t>
            </a:r>
            <a:endParaRPr lang="en-US" baseline="-25000" dirty="0"/>
          </a:p>
        </p:txBody>
      </p:sp>
      <p:sp>
        <p:nvSpPr>
          <p:cNvPr id="2" name="TextBox 1"/>
          <p:cNvSpPr txBox="1"/>
          <p:nvPr/>
        </p:nvSpPr>
        <p:spPr>
          <a:xfrm>
            <a:off x="994483" y="423283"/>
            <a:ext cx="7178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Relation to NIR second maximum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91444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100"/>
            <a:ext cx="8229600" cy="1143000"/>
          </a:xfrm>
        </p:spPr>
        <p:txBody>
          <a:bodyPr/>
          <a:lstStyle/>
          <a:p>
            <a:r>
              <a:rPr lang="en-US" dirty="0" smtClean="0"/>
              <a:t>Measuring Nickel Mass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53918"/>
            <a:ext cx="3720353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Arnett’s rule</a:t>
            </a:r>
          </a:p>
          <a:p>
            <a:r>
              <a:rPr lang="en-US" dirty="0" smtClean="0"/>
              <a:t>Luminosity at peak == instantaneous decay rate</a:t>
            </a:r>
          </a:p>
          <a:p>
            <a:r>
              <a:rPr lang="en-US" dirty="0" smtClean="0"/>
              <a:t>Requires distance and reddening correction</a:t>
            </a:r>
            <a:endParaRPr lang="en-US" dirty="0"/>
          </a:p>
        </p:txBody>
      </p:sp>
      <p:pic>
        <p:nvPicPr>
          <p:cNvPr id="4" name="Picture 3" descr="Screen Shot 2015-01-05 at 3.22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058" y="1356100"/>
            <a:ext cx="5094941" cy="50237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89647" y="6010549"/>
            <a:ext cx="4138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Figure: Bolometric light curves from </a:t>
            </a:r>
            <a:r>
              <a:rPr lang="en-US" dirty="0" err="1" smtClean="0"/>
              <a:t>Scalzo</a:t>
            </a:r>
            <a:r>
              <a:rPr lang="en-US" dirty="0"/>
              <a:t> </a:t>
            </a:r>
            <a:r>
              <a:rPr lang="en-US" dirty="0" smtClean="0"/>
              <a:t>et al. [2014]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50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with NIR properties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72467" cy="4525963"/>
          </a:xfrm>
        </p:spPr>
        <p:txBody>
          <a:bodyPr/>
          <a:lstStyle/>
          <a:p>
            <a:r>
              <a:rPr lang="en-US" dirty="0" smtClean="0"/>
              <a:t>Low reddening </a:t>
            </a:r>
            <a:r>
              <a:rPr lang="en-US" dirty="0" err="1" smtClean="0"/>
              <a:t>SNe</a:t>
            </a:r>
            <a:endParaRPr lang="en-US" dirty="0" smtClean="0"/>
          </a:p>
          <a:p>
            <a:r>
              <a:rPr lang="en-US" dirty="0" smtClean="0"/>
              <a:t>Ultraviolet to NIR flux</a:t>
            </a:r>
          </a:p>
          <a:p>
            <a:r>
              <a:rPr lang="en-US" dirty="0" smtClean="0"/>
              <a:t>Peak corresponds to Nickel synthesized (Arnett 1982)</a:t>
            </a:r>
          </a:p>
          <a:p>
            <a:r>
              <a:rPr lang="en-US" dirty="0" smtClean="0"/>
              <a:t>Correlates with t</a:t>
            </a:r>
            <a:r>
              <a:rPr lang="en-US" baseline="-25000" dirty="0" smtClean="0"/>
              <a:t>2</a:t>
            </a:r>
          </a:p>
          <a:p>
            <a:endParaRPr lang="en-US" baseline="-25000" dirty="0"/>
          </a:p>
          <a:p>
            <a:endParaRPr lang="en-US" baseline="-25000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3333" y="6063501"/>
            <a:ext cx="4402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Bolometric luminosity versus timing of second maximum (</a:t>
            </a:r>
            <a:r>
              <a:rPr lang="en-US" dirty="0" err="1" smtClean="0"/>
              <a:t>Dhawan</a:t>
            </a:r>
            <a:r>
              <a:rPr lang="en-US" dirty="0" smtClean="0"/>
              <a:t> et al. in prep)</a:t>
            </a:r>
            <a:endParaRPr lang="en-US" dirty="0"/>
          </a:p>
        </p:txBody>
      </p:sp>
      <p:pic>
        <p:nvPicPr>
          <p:cNvPr id="6" name="Picture 5" descr="lbolt2_bf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966" y="1407580"/>
            <a:ext cx="3534834" cy="530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5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Confirm low luminosity scatter</a:t>
            </a:r>
          </a:p>
          <a:p>
            <a:r>
              <a:rPr lang="en-US" dirty="0" smtClean="0"/>
              <a:t>Diverse second maximum</a:t>
            </a:r>
          </a:p>
          <a:p>
            <a:r>
              <a:rPr lang="en-US" dirty="0" smtClean="0"/>
              <a:t>Uniform late decline slope</a:t>
            </a:r>
          </a:p>
          <a:p>
            <a:r>
              <a:rPr lang="en-US" dirty="0" smtClean="0"/>
              <a:t>Nickel mass driving optical/NIR appearance of </a:t>
            </a:r>
            <a:r>
              <a:rPr lang="en-US" dirty="0" err="1" smtClean="0"/>
              <a:t>SNIa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			(t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en-US" dirty="0" smtClean="0">
                <a:latin typeface="Symbol" charset="2"/>
                <a:cs typeface="Symbol" charset="2"/>
              </a:rPr>
              <a:t>D</a:t>
            </a:r>
            <a:r>
              <a:rPr lang="en-US" dirty="0" smtClean="0"/>
              <a:t>m</a:t>
            </a:r>
            <a:r>
              <a:rPr lang="en-US" baseline="-25000" dirty="0" smtClean="0"/>
              <a:t>15</a:t>
            </a:r>
            <a:r>
              <a:rPr lang="en-US" dirty="0" smtClean="0"/>
              <a:t>,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L</a:t>
            </a:r>
            <a:r>
              <a:rPr lang="en-US" dirty="0" smtClean="0"/>
              <a:t>, M|</a:t>
            </a:r>
            <a:r>
              <a:rPr lang="en-US" baseline="-25000" dirty="0" smtClean="0"/>
              <a:t>55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  <p:pic>
        <p:nvPicPr>
          <p:cNvPr id="4" name="Picture 3" descr="fig14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4" t="17571" r="5581" b="8517"/>
          <a:stretch/>
        </p:blipFill>
        <p:spPr>
          <a:xfrm>
            <a:off x="806823" y="5085656"/>
            <a:ext cx="5543176" cy="17723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8470" y="5537636"/>
            <a:ext cx="2614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Matrix representing important correlations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35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Few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31960" cy="4525963"/>
          </a:xfrm>
        </p:spPr>
        <p:txBody>
          <a:bodyPr/>
          <a:lstStyle/>
          <a:p>
            <a:r>
              <a:rPr lang="en-US" dirty="0" smtClean="0"/>
              <a:t>1-3 points per light curve </a:t>
            </a:r>
          </a:p>
          <a:p>
            <a:r>
              <a:rPr lang="en-US" dirty="0" smtClean="0"/>
              <a:t>More objects in sample</a:t>
            </a:r>
          </a:p>
          <a:p>
            <a:r>
              <a:rPr lang="en-US" dirty="0" smtClean="0"/>
              <a:t>Pilot study concluded</a:t>
            </a:r>
          </a:p>
          <a:p>
            <a:endParaRPr lang="en-US" dirty="0"/>
          </a:p>
        </p:txBody>
      </p:sp>
      <p:pic>
        <p:nvPicPr>
          <p:cNvPr id="4" name="Picture 3" descr="Screen Shot 2015-01-05 at 3.27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60" y="1600200"/>
            <a:ext cx="4915781" cy="5200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664498"/>
            <a:ext cx="2554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Figure: subset of light curves from </a:t>
            </a:r>
            <a:r>
              <a:rPr lang="en-US" dirty="0" err="1" smtClean="0"/>
              <a:t>Weyant</a:t>
            </a:r>
            <a:r>
              <a:rPr lang="en-US" dirty="0" smtClean="0"/>
              <a:t> et al. [2014]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406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Studies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276" y="1600200"/>
            <a:ext cx="4054377" cy="5110739"/>
          </a:xfrm>
        </p:spPr>
        <p:txBody>
          <a:bodyPr>
            <a:normAutofit/>
          </a:bodyPr>
          <a:lstStyle/>
          <a:p>
            <a:r>
              <a:rPr lang="en-US" dirty="0" smtClean="0"/>
              <a:t>Scatter of peak luminosity  </a:t>
            </a:r>
            <a:r>
              <a:rPr lang="en-US" dirty="0"/>
              <a:t>&lt; 0.2 </a:t>
            </a:r>
            <a:r>
              <a:rPr lang="en-US" dirty="0" smtClean="0"/>
              <a:t>mag</a:t>
            </a:r>
          </a:p>
          <a:p>
            <a:r>
              <a:rPr lang="en-US" dirty="0" smtClean="0"/>
              <a:t>Large, uniform samples</a:t>
            </a:r>
          </a:p>
          <a:p>
            <a:r>
              <a:rPr lang="en-US" dirty="0" smtClean="0"/>
              <a:t>Distances to &lt; 6% (</a:t>
            </a:r>
            <a:r>
              <a:rPr lang="en-US" dirty="0" err="1" smtClean="0"/>
              <a:t>Kattner</a:t>
            </a:r>
            <a:r>
              <a:rPr lang="en-US" dirty="0"/>
              <a:t> </a:t>
            </a:r>
            <a:r>
              <a:rPr lang="en-US" dirty="0" smtClean="0"/>
              <a:t>et al. 2012) </a:t>
            </a:r>
          </a:p>
        </p:txBody>
      </p:sp>
      <p:pic>
        <p:nvPicPr>
          <p:cNvPr id="4" name="Picture 3" descr="apj491496f8_l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674" y="1417638"/>
            <a:ext cx="4625493" cy="52487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7806" y="6126163"/>
            <a:ext cx="396184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Fig: H band peak distribution for different samples (</a:t>
            </a:r>
            <a:r>
              <a:rPr lang="en-US" sz="1600" dirty="0" err="1" smtClean="0"/>
              <a:t>Weyant</a:t>
            </a:r>
            <a:r>
              <a:rPr lang="en-US" sz="1600" dirty="0" smtClean="0"/>
              <a:t> et al. [2014])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00499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427" y="122238"/>
            <a:ext cx="8229600" cy="1143000"/>
          </a:xfrm>
        </p:spPr>
        <p:txBody>
          <a:bodyPr/>
          <a:lstStyle/>
          <a:p>
            <a:r>
              <a:rPr lang="en-US" dirty="0" smtClean="0"/>
              <a:t>Timing parameters </a:t>
            </a:r>
            <a:endParaRPr lang="en-US" dirty="0"/>
          </a:p>
        </p:txBody>
      </p:sp>
      <p:pic>
        <p:nvPicPr>
          <p:cNvPr id="5" name="Picture 4" descr="fig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700" y="1741363"/>
            <a:ext cx="3039533" cy="5001169"/>
          </a:xfrm>
          <a:prstGeom prst="rect">
            <a:avLst/>
          </a:prstGeom>
        </p:spPr>
      </p:pic>
      <p:pic>
        <p:nvPicPr>
          <p:cNvPr id="6" name="Picture 5" descr="fig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500" y="1741362"/>
            <a:ext cx="3322194" cy="50011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4427" y="121814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	(~1d )				</a:t>
            </a:r>
            <a:r>
              <a:rPr lang="en-US" sz="2800" dirty="0"/>
              <a:t> </a:t>
            </a:r>
            <a:r>
              <a:rPr lang="en-US" sz="2800" dirty="0" smtClean="0"/>
              <a:t>  t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	(~2.5d)			t</a:t>
            </a:r>
            <a:r>
              <a:rPr lang="en-US" sz="2800" baseline="-25000" dirty="0" smtClean="0"/>
              <a:t>2 	</a:t>
            </a:r>
            <a:r>
              <a:rPr lang="en-US" sz="2800" dirty="0"/>
              <a:t>(~5d)</a:t>
            </a:r>
            <a:endParaRPr lang="en-US" sz="2800" baseline="-25000" dirty="0"/>
          </a:p>
        </p:txBody>
      </p:sp>
      <p:pic>
        <p:nvPicPr>
          <p:cNvPr id="4" name="Picture 3" descr="fig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1363"/>
            <a:ext cx="2899833" cy="500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08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2967" cy="4770967"/>
          </a:xfrm>
        </p:spPr>
        <p:txBody>
          <a:bodyPr/>
          <a:lstStyle/>
          <a:p>
            <a:r>
              <a:rPr lang="en-US" dirty="0" smtClean="0"/>
              <a:t>Background on Type </a:t>
            </a:r>
            <a:r>
              <a:rPr lang="en-US" dirty="0" err="1" smtClean="0"/>
              <a:t>Ia</a:t>
            </a:r>
            <a:r>
              <a:rPr lang="en-US" dirty="0" smtClean="0"/>
              <a:t> supernovae (</a:t>
            </a:r>
            <a:r>
              <a:rPr lang="en-US" dirty="0" err="1" smtClean="0"/>
              <a:t>SNIa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Advantage of Near Infrared (NIR) wavelengths</a:t>
            </a:r>
          </a:p>
          <a:p>
            <a:r>
              <a:rPr lang="en-US" dirty="0" smtClean="0"/>
              <a:t>Describe the study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469884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Peculiar Type </a:t>
            </a:r>
            <a:r>
              <a:rPr lang="en-US" dirty="0" err="1" smtClean="0"/>
              <a:t>Ia</a:t>
            </a:r>
            <a:r>
              <a:rPr lang="en-US" dirty="0"/>
              <a:t> </a:t>
            </a:r>
            <a:r>
              <a:rPr lang="en-US" dirty="0" err="1" smtClean="0"/>
              <a:t>SNe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5011270" cy="4525963"/>
          </a:xfrm>
        </p:spPr>
        <p:txBody>
          <a:bodyPr/>
          <a:lstStyle/>
          <a:p>
            <a:r>
              <a:rPr lang="en-US" dirty="0" smtClean="0"/>
              <a:t>Faint </a:t>
            </a:r>
            <a:r>
              <a:rPr lang="en-US" dirty="0" err="1" smtClean="0"/>
              <a:t>SNe</a:t>
            </a:r>
            <a:r>
              <a:rPr lang="en-US" dirty="0" smtClean="0"/>
              <a:t>; No second max</a:t>
            </a:r>
            <a:endParaRPr lang="en-US" dirty="0"/>
          </a:p>
          <a:p>
            <a:r>
              <a:rPr lang="en-US" dirty="0" smtClean="0"/>
              <a:t>First maximum is after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max</a:t>
            </a:r>
            <a:endParaRPr lang="en-US" baseline="-25000" dirty="0" smtClean="0"/>
          </a:p>
          <a:p>
            <a:r>
              <a:rPr lang="en-US" dirty="0" smtClean="0"/>
              <a:t>Some SN have second ‘bump’</a:t>
            </a:r>
          </a:p>
          <a:p>
            <a:r>
              <a:rPr lang="en-US" dirty="0" smtClean="0"/>
              <a:t>Similar late decline </a:t>
            </a:r>
          </a:p>
          <a:p>
            <a:r>
              <a:rPr lang="en-US" dirty="0" smtClean="0"/>
              <a:t>Used for </a:t>
            </a:r>
            <a:r>
              <a:rPr lang="en-US" dirty="0" err="1" smtClean="0"/>
              <a:t>subclassification</a:t>
            </a:r>
            <a:endParaRPr lang="en-US" dirty="0" smtClean="0"/>
          </a:p>
        </p:txBody>
      </p:sp>
      <p:pic>
        <p:nvPicPr>
          <p:cNvPr id="4" name="Picture 3" descr="Screen Shot 2015-01-05 at 11.46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471" y="1268226"/>
            <a:ext cx="3367740" cy="52013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471" y="5941496"/>
            <a:ext cx="3062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Figure: light curves of 3 fast declining (faint </a:t>
            </a:r>
            <a:r>
              <a:rPr lang="en-US" dirty="0" err="1" smtClean="0"/>
              <a:t>SNe</a:t>
            </a:r>
            <a:r>
              <a:rPr lang="en-US" dirty="0" smtClean="0"/>
              <a:t>). </a:t>
            </a:r>
            <a:r>
              <a:rPr lang="en-US" dirty="0" err="1" smtClean="0"/>
              <a:t>Kattner</a:t>
            </a:r>
            <a:r>
              <a:rPr lang="en-US" dirty="0" smtClean="0"/>
              <a:t> et al. [2012]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17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thus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Uniform </a:t>
            </a:r>
            <a:r>
              <a:rPr lang="en-US" dirty="0" err="1" smtClean="0"/>
              <a:t>behaviour</a:t>
            </a:r>
            <a:r>
              <a:rPr lang="en-US" dirty="0" smtClean="0"/>
              <a:t> confirmed</a:t>
            </a:r>
          </a:p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r>
              <a:rPr lang="en-US" dirty="0" smtClean="0"/>
              <a:t> correlates with </a:t>
            </a:r>
            <a:r>
              <a:rPr lang="en-US" dirty="0" smtClean="0">
                <a:latin typeface="Symbol" charset="2"/>
                <a:cs typeface="Symbol" charset="2"/>
              </a:rPr>
              <a:t>D</a:t>
            </a:r>
            <a:r>
              <a:rPr lang="en-US" dirty="0" smtClean="0"/>
              <a:t>m15</a:t>
            </a:r>
          </a:p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r>
              <a:rPr lang="en-US" dirty="0" smtClean="0"/>
              <a:t> correlates with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L</a:t>
            </a:r>
            <a:endParaRPr lang="en-US" baseline="-25000" dirty="0" smtClean="0"/>
          </a:p>
          <a:p>
            <a:r>
              <a:rPr lang="en-US" dirty="0" smtClean="0"/>
              <a:t>Nickel mass driving </a:t>
            </a:r>
            <a:r>
              <a:rPr lang="en-US" smtClean="0"/>
              <a:t>correlations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3125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563" y="5343376"/>
            <a:ext cx="3043234" cy="1358316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(Far right): M|</a:t>
            </a:r>
            <a:r>
              <a:rPr lang="en-US" sz="2000" baseline="-25000" dirty="0" smtClean="0"/>
              <a:t>55</a:t>
            </a:r>
            <a:r>
              <a:rPr lang="en-US" sz="2000" dirty="0" smtClean="0"/>
              <a:t> versus t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in YJH bands. (Right):  Light curves showing M|</a:t>
            </a:r>
            <a:r>
              <a:rPr lang="en-US" sz="2000" baseline="-25000" dirty="0" smtClean="0"/>
              <a:t>55 </a:t>
            </a:r>
            <a:endParaRPr lang="en-US" sz="2000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663563" y="1605676"/>
            <a:ext cx="322256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smtClean="0"/>
              <a:t>Y brightest; followed by H and J</a:t>
            </a:r>
            <a:endParaRPr lang="en-US" sz="3200" baseline="-25000" dirty="0" smtClean="0"/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Strong correlation</a:t>
            </a:r>
          </a:p>
          <a:p>
            <a:endParaRPr lang="en-US" dirty="0"/>
          </a:p>
        </p:txBody>
      </p:sp>
      <p:pic>
        <p:nvPicPr>
          <p:cNvPr id="5" name="Picture 4" descr="fig6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25" y="4428790"/>
            <a:ext cx="2463639" cy="22382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3770" y="356549"/>
            <a:ext cx="7330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Comparison of late time properties </a:t>
            </a:r>
            <a:endParaRPr lang="en-US" sz="3600" dirty="0"/>
          </a:p>
        </p:txBody>
      </p:sp>
      <p:pic>
        <p:nvPicPr>
          <p:cNvPr id="7" name="Picture 6" descr="presfig8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68"/>
          <a:stretch/>
        </p:blipFill>
        <p:spPr>
          <a:xfrm>
            <a:off x="3886123" y="1002880"/>
            <a:ext cx="2852469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98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Up Investigations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Nickel mass measurement</a:t>
            </a:r>
          </a:p>
          <a:p>
            <a:r>
              <a:rPr lang="en-US" dirty="0" smtClean="0"/>
              <a:t>Infer Nickel mass indirectly</a:t>
            </a:r>
          </a:p>
          <a:p>
            <a:r>
              <a:rPr lang="en-US" dirty="0" err="1" smtClean="0"/>
              <a:t>Analyse</a:t>
            </a:r>
            <a:r>
              <a:rPr lang="en-US" dirty="0" smtClean="0"/>
              <a:t> range of Nickel distribution</a:t>
            </a:r>
          </a:p>
          <a:p>
            <a:r>
              <a:rPr lang="en-US" dirty="0" smtClean="0"/>
              <a:t>Compare with existing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891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SN2014J: Inferring Nickel Mass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31976" cy="4525963"/>
          </a:xfrm>
        </p:spPr>
        <p:txBody>
          <a:bodyPr/>
          <a:lstStyle/>
          <a:p>
            <a:r>
              <a:rPr lang="en-US" dirty="0" smtClean="0"/>
              <a:t>Use t</a:t>
            </a:r>
            <a:r>
              <a:rPr lang="en-US" baseline="-25000" dirty="0" smtClean="0"/>
              <a:t>2</a:t>
            </a:r>
            <a:r>
              <a:rPr lang="en-US" dirty="0" smtClean="0"/>
              <a:t> to get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max</a:t>
            </a:r>
            <a:endParaRPr lang="en-US" baseline="-25000" dirty="0" smtClean="0"/>
          </a:p>
          <a:p>
            <a:r>
              <a:rPr lang="en-US" dirty="0" smtClean="0"/>
              <a:t>Derive Nickel mass (Arnett’s rule)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470" y="1778000"/>
            <a:ext cx="3083857" cy="26010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9177" y="6200869"/>
            <a:ext cx="8322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SN2014J in M82.(ref: </a:t>
            </a:r>
            <a:r>
              <a:rPr lang="en-US" dirty="0" err="1" smtClean="0"/>
              <a:t>astrobob</a:t>
            </a:r>
            <a:r>
              <a:rPr lang="en-US" dirty="0" smtClean="0"/>
              <a:t>) Table: Different estimates for nickel mass (</a:t>
            </a:r>
            <a:r>
              <a:rPr lang="en-US" dirty="0" err="1" smtClean="0"/>
              <a:t>Dhawan</a:t>
            </a:r>
            <a:r>
              <a:rPr lang="en-US" dirty="0" smtClean="0"/>
              <a:t> et al. in prep) </a:t>
            </a:r>
            <a:endParaRPr lang="en-US" dirty="0"/>
          </a:p>
        </p:txBody>
      </p:sp>
      <p:pic>
        <p:nvPicPr>
          <p:cNvPr id="7" name="Picture 6" descr="Screen Shot 2014-12-01 at 5.38.2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" b="3233"/>
          <a:stretch/>
        </p:blipFill>
        <p:spPr>
          <a:xfrm>
            <a:off x="104588" y="4721411"/>
            <a:ext cx="9039412" cy="140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52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Reddened </a:t>
            </a:r>
            <a:r>
              <a:rPr lang="en-US" dirty="0" err="1" smtClean="0"/>
              <a:t>SNe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method to larger sample</a:t>
            </a:r>
          </a:p>
          <a:p>
            <a:r>
              <a:rPr lang="en-US" dirty="0" smtClean="0"/>
              <a:t>Estimated value for SN2006X from Wang+2008 of 0.5 with error of 0.1 solar mass</a:t>
            </a:r>
            <a:endParaRPr lang="en-US" dirty="0"/>
          </a:p>
        </p:txBody>
      </p:sp>
      <p:pic>
        <p:nvPicPr>
          <p:cNvPr id="4" name="Picture 3" descr="Screen Shot 2015-01-05 at 3.09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8217"/>
            <a:ext cx="9144000" cy="322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0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Nickel Mass Studies</a:t>
            </a:r>
            <a:endParaRPr lang="en-US" dirty="0"/>
          </a:p>
        </p:txBody>
      </p:sp>
      <p:pic>
        <p:nvPicPr>
          <p:cNvPr id="5" name="Picture 4" descr="Screen Shot 2015-01-05 at 2.52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47" y="3143440"/>
            <a:ext cx="8576235" cy="31456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3647" y="1688353"/>
            <a:ext cx="796962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Well-observed </a:t>
            </a:r>
            <a:r>
              <a:rPr lang="en-US" sz="2400" dirty="0" err="1" smtClean="0"/>
              <a:t>SNe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Studies require reddening correction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Large diversity in Nickel mass values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0926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Nickel Mass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534" y="1417638"/>
            <a:ext cx="6506634" cy="1334029"/>
          </a:xfrm>
        </p:spPr>
        <p:txBody>
          <a:bodyPr/>
          <a:lstStyle/>
          <a:p>
            <a:r>
              <a:rPr lang="en-US" dirty="0" smtClean="0"/>
              <a:t>Range of </a:t>
            </a:r>
            <a:r>
              <a:rPr lang="en-US" baseline="30000" dirty="0" smtClean="0"/>
              <a:t>56</a:t>
            </a:r>
            <a:r>
              <a:rPr lang="en-US" dirty="0" smtClean="0"/>
              <a:t>Ni mass</a:t>
            </a:r>
          </a:p>
          <a:p>
            <a:r>
              <a:rPr lang="en-US" dirty="0" smtClean="0"/>
              <a:t>Estimated from t2 </a:t>
            </a:r>
            <a:endParaRPr lang="en-US" dirty="0"/>
          </a:p>
        </p:txBody>
      </p:sp>
      <p:pic>
        <p:nvPicPr>
          <p:cNvPr id="4" name="Picture 3" descr="nihist_re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51667"/>
            <a:ext cx="7162800" cy="41063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17833" y="2032000"/>
            <a:ext cx="16298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Distribution of Ni mass from t</a:t>
            </a:r>
            <a:r>
              <a:rPr lang="en-US" baseline="-25000" dirty="0" smtClean="0"/>
              <a:t>2</a:t>
            </a:r>
            <a:r>
              <a:rPr lang="en-US" dirty="0" smtClean="0"/>
              <a:t> (</a:t>
            </a:r>
            <a:r>
              <a:rPr lang="en-US" dirty="0" err="1" smtClean="0"/>
              <a:t>Dhawan</a:t>
            </a:r>
            <a:r>
              <a:rPr lang="en-US" dirty="0" smtClean="0"/>
              <a:t> et al. in prep)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23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 from NIR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precise than optical</a:t>
            </a:r>
          </a:p>
          <a:p>
            <a:r>
              <a:rPr lang="en-US" dirty="0" smtClean="0"/>
              <a:t>Measured using SN2002fk (Cartier et al. 2014)</a:t>
            </a:r>
          </a:p>
          <a:p>
            <a:r>
              <a:rPr lang="en-US" dirty="0" smtClean="0"/>
              <a:t>Zero Point of Hubble Diagram</a:t>
            </a:r>
          </a:p>
          <a:p>
            <a:r>
              <a:rPr lang="en-US" dirty="0" smtClean="0"/>
              <a:t>Distance from </a:t>
            </a:r>
            <a:r>
              <a:rPr lang="en-US" dirty="0" err="1" smtClean="0"/>
              <a:t>Cepheids</a:t>
            </a:r>
            <a:r>
              <a:rPr lang="en-US" dirty="0" smtClean="0"/>
              <a:t>, Tully-Fisher</a:t>
            </a:r>
          </a:p>
          <a:p>
            <a:endParaRPr lang="en-US" dirty="0"/>
          </a:p>
        </p:txBody>
      </p:sp>
      <p:pic>
        <p:nvPicPr>
          <p:cNvPr id="5" name="Picture 4" descr="Screen Shot 2015-01-05 at 11.24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235" y="5468471"/>
            <a:ext cx="4791635" cy="382511"/>
          </a:xfrm>
          <a:prstGeom prst="rect">
            <a:avLst/>
          </a:prstGeom>
        </p:spPr>
      </p:pic>
      <p:pic>
        <p:nvPicPr>
          <p:cNvPr id="6" name="Picture 5" descr="Screen Shot 2015-01-05 at 11.25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235" y="4586941"/>
            <a:ext cx="4931335" cy="3735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6096281"/>
            <a:ext cx="584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 values from Cartier et al. (2014) using SN2002fk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125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of Investigation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81271" cy="4525963"/>
          </a:xfrm>
        </p:spPr>
        <p:txBody>
          <a:bodyPr/>
          <a:lstStyle/>
          <a:p>
            <a:r>
              <a:rPr lang="en-US" dirty="0" smtClean="0"/>
              <a:t>Reduce error in H</a:t>
            </a:r>
            <a:r>
              <a:rPr lang="en-US" baseline="-25000" dirty="0" smtClean="0"/>
              <a:t>0</a:t>
            </a:r>
          </a:p>
          <a:p>
            <a:r>
              <a:rPr lang="en-US" dirty="0" smtClean="0"/>
              <a:t>Use NIR standard </a:t>
            </a:r>
            <a:r>
              <a:rPr lang="en-US" dirty="0" err="1" smtClean="0"/>
              <a:t>behaviour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</a:t>
            </a:r>
            <a:r>
              <a:rPr lang="en-US" baseline="-25000" dirty="0" err="1" smtClean="0"/>
              <a:t>max</a:t>
            </a:r>
            <a:r>
              <a:rPr lang="en-US" dirty="0" smtClean="0"/>
              <a:t> from theoretical models</a:t>
            </a:r>
          </a:p>
          <a:p>
            <a:r>
              <a:rPr lang="en-US" dirty="0"/>
              <a:t> </a:t>
            </a:r>
            <a:r>
              <a:rPr lang="en-US" dirty="0" smtClean="0"/>
              <a:t>Circumvent distance uncertainty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creen Shot 2015-01-05 at 11.21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868" y="5097182"/>
            <a:ext cx="4508074" cy="59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14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SNIa</a:t>
            </a:r>
            <a:r>
              <a:rPr lang="en-US" dirty="0" smtClean="0"/>
              <a:t> 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455" y="1417638"/>
            <a:ext cx="6342234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Different Progenitor Channels</a:t>
            </a:r>
          </a:p>
          <a:p>
            <a:pPr lvl="1"/>
            <a:r>
              <a:rPr lang="en-US" dirty="0" smtClean="0"/>
              <a:t>Single degenerate</a:t>
            </a:r>
          </a:p>
          <a:p>
            <a:pPr lvl="1"/>
            <a:r>
              <a:rPr lang="en-US" dirty="0" smtClean="0"/>
              <a:t>Double degenerate</a:t>
            </a:r>
          </a:p>
          <a:p>
            <a:r>
              <a:rPr lang="en-US" dirty="0" smtClean="0"/>
              <a:t>Various Explosion Mechanisms</a:t>
            </a:r>
            <a:endParaRPr lang="en-US" dirty="0"/>
          </a:p>
          <a:p>
            <a:pPr lvl="1"/>
            <a:r>
              <a:rPr lang="en-US" dirty="0" smtClean="0"/>
              <a:t>Detonations</a:t>
            </a:r>
          </a:p>
          <a:p>
            <a:pPr lvl="1"/>
            <a:r>
              <a:rPr lang="en-US" dirty="0" err="1" smtClean="0"/>
              <a:t>Deflagarations</a:t>
            </a:r>
            <a:endParaRPr lang="en-US" dirty="0" smtClean="0"/>
          </a:p>
          <a:p>
            <a:pPr lvl="1"/>
            <a:r>
              <a:rPr lang="en-US" dirty="0" smtClean="0"/>
              <a:t>Delayed Detonations</a:t>
            </a:r>
            <a:r>
              <a:rPr lang="en-US" dirty="0"/>
              <a:t> </a:t>
            </a:r>
            <a:r>
              <a:rPr lang="en-US" dirty="0" smtClean="0"/>
              <a:t>etc.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Range of observed Nickel mass</a:t>
            </a:r>
          </a:p>
          <a:p>
            <a:pPr marL="457200" lvl="1" indent="0">
              <a:buNone/>
            </a:pPr>
            <a:r>
              <a:rPr lang="en-US" dirty="0" smtClean="0"/>
              <a:t>Diverse peak luminosity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287" y="1853591"/>
            <a:ext cx="3751713" cy="374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20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/>
              <a:t>t</a:t>
            </a:r>
            <a:r>
              <a:rPr lang="en-US" sz="4400" baseline="-25000" dirty="0" smtClean="0"/>
              <a:t>2</a:t>
            </a:r>
            <a:r>
              <a:rPr lang="en-US" sz="4400" dirty="0" smtClean="0"/>
              <a:t> as a standardization parameter</a:t>
            </a:r>
          </a:p>
          <a:p>
            <a:r>
              <a:rPr lang="en-US" sz="4400" dirty="0" smtClean="0"/>
              <a:t>NIR for photometric classification</a:t>
            </a:r>
          </a:p>
          <a:p>
            <a:r>
              <a:rPr lang="en-US" sz="4400" dirty="0" smtClean="0"/>
              <a:t>NIR for characterizing peculiar </a:t>
            </a:r>
            <a:r>
              <a:rPr lang="en-US" sz="4400" dirty="0" err="1" smtClean="0"/>
              <a:t>Ia’s</a:t>
            </a:r>
            <a:endParaRPr lang="en-US" sz="4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40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594" y="177192"/>
            <a:ext cx="8229600" cy="1143000"/>
          </a:xfrm>
        </p:spPr>
        <p:txBody>
          <a:bodyPr/>
          <a:lstStyle/>
          <a:p>
            <a:r>
              <a:rPr lang="en-US" dirty="0" smtClean="0"/>
              <a:t>IR correlations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4949" y="6165162"/>
            <a:ext cx="2179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Fig:t2 and M</a:t>
            </a:r>
            <a:r>
              <a:rPr lang="en-US" baseline="-25000" dirty="0" smtClean="0"/>
              <a:t>2</a:t>
            </a:r>
            <a:r>
              <a:rPr lang="en-US" dirty="0" smtClean="0"/>
              <a:t> in different IR filters</a:t>
            </a:r>
            <a:endParaRPr lang="en-US" dirty="0"/>
          </a:p>
        </p:txBody>
      </p:sp>
      <p:pic>
        <p:nvPicPr>
          <p:cNvPr id="5" name="Picture 4" descr="fig7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31" y="1175386"/>
            <a:ext cx="6300569" cy="56826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076" y="1320192"/>
            <a:ext cx="25568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Weak trend between t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and t</a:t>
            </a:r>
            <a:r>
              <a:rPr lang="en-US" sz="2400" baseline="-25000" dirty="0" smtClean="0"/>
              <a:t>2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Trend between M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 and M</a:t>
            </a:r>
            <a:r>
              <a:rPr lang="en-US" sz="2400" baseline="-25000" dirty="0" smtClean="0"/>
              <a:t>2</a:t>
            </a:r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Strong inter-filter correlations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3477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Distances?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683" y="1417639"/>
            <a:ext cx="3940344" cy="277181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Uniformity in first peak</a:t>
            </a:r>
          </a:p>
          <a:p>
            <a:r>
              <a:rPr lang="en-US" dirty="0" smtClean="0"/>
              <a:t>Weak correlation with t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Only slight improvement in J and H, none in Y</a:t>
            </a:r>
          </a:p>
        </p:txBody>
      </p:sp>
      <p:pic>
        <p:nvPicPr>
          <p:cNvPr id="4" name="Picture 3" descr="fig1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053" y="1220698"/>
            <a:ext cx="4204035" cy="56373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92" y="6211669"/>
            <a:ext cx="4630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M</a:t>
            </a:r>
            <a:r>
              <a:rPr lang="en-US" baseline="-25000" dirty="0" smtClean="0"/>
              <a:t>1</a:t>
            </a:r>
            <a:r>
              <a:rPr lang="en-US" dirty="0" smtClean="0"/>
              <a:t> versus t</a:t>
            </a:r>
            <a:r>
              <a:rPr lang="en-US" baseline="-25000" dirty="0" smtClean="0"/>
              <a:t>2</a:t>
            </a:r>
            <a:r>
              <a:rPr lang="en-US" dirty="0" smtClean="0"/>
              <a:t> in YJH bands. (Top): Table with scatter values for the sample</a:t>
            </a:r>
            <a:endParaRPr lang="en-US" dirty="0"/>
          </a:p>
        </p:txBody>
      </p:sp>
      <p:pic>
        <p:nvPicPr>
          <p:cNvPr id="6" name="Picture 5" descr="Screen Shot 2014-07-21 at 4.18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3463"/>
            <a:ext cx="4719083" cy="201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59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7109" y="5714999"/>
            <a:ext cx="2942494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versus </a:t>
            </a:r>
            <a:r>
              <a:rPr lang="en-US" sz="2400" dirty="0" smtClean="0">
                <a:latin typeface="Symbol" charset="2"/>
                <a:cs typeface="Symbol" charset="2"/>
              </a:rPr>
              <a:t>D</a:t>
            </a:r>
            <a:r>
              <a:rPr lang="en-US" sz="2400" dirty="0" smtClean="0"/>
              <a:t>m15 in YJH bands</a:t>
            </a:r>
            <a:endParaRPr lang="en-US" sz="2400" dirty="0"/>
          </a:p>
        </p:txBody>
      </p:sp>
      <p:pic>
        <p:nvPicPr>
          <p:cNvPr id="4" name="Picture 3" descr="fig1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098" y="547078"/>
            <a:ext cx="6488901" cy="631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52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Distances Further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err="1" smtClean="0"/>
              <a:t>Colour</a:t>
            </a:r>
            <a:r>
              <a:rPr lang="en-US" dirty="0" smtClean="0"/>
              <a:t> correlations (Tripp 1998)</a:t>
            </a:r>
          </a:p>
          <a:p>
            <a:r>
              <a:rPr lang="en-US" dirty="0" smtClean="0"/>
              <a:t>Spectral features (Wang et al. 2009, Bailey et al. 2009, </a:t>
            </a:r>
            <a:r>
              <a:rPr lang="en-US" dirty="0" err="1" smtClean="0"/>
              <a:t>Blondin</a:t>
            </a:r>
            <a:r>
              <a:rPr lang="en-US" dirty="0" smtClean="0"/>
              <a:t> et al. 2011)</a:t>
            </a:r>
          </a:p>
          <a:p>
            <a:r>
              <a:rPr lang="en-US" dirty="0" smtClean="0"/>
              <a:t>Host galaxy properties (Sullivan et al. 2006, 2010)</a:t>
            </a:r>
          </a:p>
          <a:p>
            <a:r>
              <a:rPr lang="en-US" dirty="0" smtClean="0"/>
              <a:t>Others: Late decline rate (Wang et al. 2008)</a:t>
            </a:r>
          </a:p>
          <a:p>
            <a:r>
              <a:rPr lang="en-US" dirty="0" smtClean="0"/>
              <a:t>Scatter ~ 0.15 mag (reduced from ~0.5 mag)</a:t>
            </a:r>
          </a:p>
        </p:txBody>
      </p:sp>
    </p:spTree>
    <p:extLst>
      <p:ext uri="{BB962C8B-B14F-4D97-AF65-F5344CB8AC3E}">
        <p14:creationId xmlns:p14="http://schemas.microsoft.com/office/powerpoint/2010/main" val="2920130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4628" y="5246171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The Connection</a:t>
            </a:r>
            <a:endParaRPr lang="en-US" sz="4800" dirty="0"/>
          </a:p>
        </p:txBody>
      </p:sp>
      <p:pic>
        <p:nvPicPr>
          <p:cNvPr id="4" name="Picture 3" descr="fig1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429" y="0"/>
            <a:ext cx="4771572" cy="4235559"/>
          </a:xfrm>
          <a:prstGeom prst="rect">
            <a:avLst/>
          </a:prstGeom>
        </p:spPr>
      </p:pic>
      <p:pic>
        <p:nvPicPr>
          <p:cNvPr id="5" name="Picture 4" descr="fig9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372429" cy="3680557"/>
          </a:xfrm>
          <a:prstGeom prst="rect">
            <a:avLst/>
          </a:prstGeom>
        </p:spPr>
      </p:pic>
      <p:pic>
        <p:nvPicPr>
          <p:cNvPr id="6" name="Picture 5" descr="fig8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0557"/>
            <a:ext cx="4372428" cy="322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9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Infrared </a:t>
            </a:r>
            <a:r>
              <a:rPr lang="en-US" dirty="0" err="1" smtClean="0"/>
              <a:t>Colours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13368"/>
            <a:ext cx="2094514" cy="413542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Interpolated with SN(</a:t>
            </a:r>
            <a:r>
              <a:rPr lang="en-US" sz="2800" dirty="0" err="1" smtClean="0"/>
              <a:t>oo</a:t>
            </a:r>
            <a:r>
              <a:rPr lang="en-US" sz="2800" dirty="0" smtClean="0"/>
              <a:t>)</a:t>
            </a:r>
            <a:r>
              <a:rPr lang="en-US" sz="2800" dirty="0" err="1" smtClean="0"/>
              <a:t>Py</a:t>
            </a:r>
            <a:endParaRPr lang="en-US" sz="2800" dirty="0" smtClean="0"/>
          </a:p>
          <a:p>
            <a:r>
              <a:rPr lang="en-US" sz="2800" dirty="0" smtClean="0"/>
              <a:t>Uniform near first max</a:t>
            </a:r>
          </a:p>
          <a:p>
            <a:r>
              <a:rPr lang="en-US" sz="2800" dirty="0" smtClean="0"/>
              <a:t>Trough in J-H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ol_fig9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515" y="1795925"/>
            <a:ext cx="7049485" cy="50620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285" y="5981700"/>
            <a:ext cx="2072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IR </a:t>
            </a:r>
            <a:r>
              <a:rPr lang="en-US" dirty="0" err="1" smtClean="0"/>
              <a:t>colour</a:t>
            </a:r>
            <a:r>
              <a:rPr lang="en-US" dirty="0" smtClean="0"/>
              <a:t> curves (left) Y-J (right) J-H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514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Standardize Peak Luminosity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0577" y="4589530"/>
            <a:ext cx="3911600" cy="1368994"/>
          </a:xfrm>
        </p:spPr>
        <p:txBody>
          <a:bodyPr>
            <a:noAutofit/>
          </a:bodyPr>
          <a:lstStyle/>
          <a:p>
            <a:r>
              <a:rPr lang="en-US" sz="2400" dirty="0" smtClean="0"/>
              <a:t>Reduced scatter =&gt; better cosmology </a:t>
            </a:r>
            <a:endParaRPr lang="en-US" sz="2400" dirty="0"/>
          </a:p>
          <a:p>
            <a:r>
              <a:rPr lang="en-US" sz="2400" dirty="0" smtClean="0"/>
              <a:t>Width-luminosity relation(Phillips 1993)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84343" y="5802997"/>
            <a:ext cx="2976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(Left) Corrections after applying the Phillips relation</a:t>
            </a:r>
          </a:p>
          <a:p>
            <a:r>
              <a:rPr lang="en-US" dirty="0" smtClean="0"/>
              <a:t>(Right) </a:t>
            </a:r>
            <a:r>
              <a:rPr lang="en-US" dirty="0" smtClean="0">
                <a:latin typeface="Symbol" charset="2"/>
                <a:cs typeface="Symbol" charset="2"/>
              </a:rPr>
              <a:t>D</a:t>
            </a:r>
            <a:r>
              <a:rPr lang="en-US" dirty="0" smtClean="0"/>
              <a:t>m15 definition</a:t>
            </a:r>
            <a:endParaRPr lang="en-US" dirty="0"/>
          </a:p>
        </p:txBody>
      </p:sp>
      <p:pic>
        <p:nvPicPr>
          <p:cNvPr id="4" name="Picture 3" descr="stretch_correc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4486153" cy="5440362"/>
          </a:xfrm>
          <a:prstGeom prst="rect">
            <a:avLst/>
          </a:prstGeom>
        </p:spPr>
      </p:pic>
      <p:pic>
        <p:nvPicPr>
          <p:cNvPr id="7" name="Picture 6" descr="Dm15_definition_3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305" y="1417638"/>
            <a:ext cx="3787444" cy="29946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44349" y="6334780"/>
            <a:ext cx="4648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Fig: (left) CTIO/</a:t>
            </a:r>
            <a:r>
              <a:rPr lang="en-US" sz="1400" dirty="0" err="1" smtClean="0"/>
              <a:t>CfA</a:t>
            </a:r>
            <a:r>
              <a:rPr lang="en-US" sz="1400" dirty="0" smtClean="0"/>
              <a:t> SN sample. (Top): Decline rate parameter (</a:t>
            </a:r>
            <a:r>
              <a:rPr lang="en-US" sz="1400" dirty="0" err="1" smtClean="0"/>
              <a:t>M.Phillips</a:t>
            </a:r>
            <a:r>
              <a:rPr lang="en-US" sz="1400" dirty="0" smtClean="0"/>
              <a:t> circa 1995 )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91889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Promise of the IR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740" y="1470283"/>
            <a:ext cx="3743568" cy="4925646"/>
          </a:xfrm>
        </p:spPr>
        <p:txBody>
          <a:bodyPr>
            <a:normAutofit/>
          </a:bodyPr>
          <a:lstStyle/>
          <a:p>
            <a:r>
              <a:rPr lang="en-US" dirty="0" smtClean="0"/>
              <a:t>Lower dust extinction</a:t>
            </a:r>
          </a:p>
          <a:p>
            <a:r>
              <a:rPr lang="en-US" dirty="0" smtClean="0"/>
              <a:t>Uniform peak luminosity ~ 0.15 mag</a:t>
            </a:r>
          </a:p>
          <a:p>
            <a:r>
              <a:rPr lang="en-US" dirty="0"/>
              <a:t>W</a:t>
            </a:r>
            <a:r>
              <a:rPr lang="en-US" dirty="0" smtClean="0"/>
              <a:t>eak </a:t>
            </a:r>
            <a:r>
              <a:rPr lang="en-US" dirty="0"/>
              <a:t>dependence on </a:t>
            </a:r>
            <a:r>
              <a:rPr lang="en-US" dirty="0" smtClean="0">
                <a:latin typeface="Symbol" charset="2"/>
                <a:cs typeface="Symbol" charset="2"/>
              </a:rPr>
              <a:t>D</a:t>
            </a:r>
            <a:r>
              <a:rPr lang="en-US" dirty="0" smtClean="0"/>
              <a:t>m15. No correction needed</a:t>
            </a:r>
            <a:endParaRPr lang="en-US" dirty="0"/>
          </a:p>
        </p:txBody>
      </p:sp>
      <p:pic>
        <p:nvPicPr>
          <p:cNvPr id="9" name="Picture 8" descr="aj321403f9_l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686" y="1470283"/>
            <a:ext cx="4973314" cy="50852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1" y="6202680"/>
            <a:ext cx="3857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peak magnitude versus </a:t>
            </a:r>
            <a:r>
              <a:rPr lang="en-US" dirty="0" smtClean="0">
                <a:latin typeface="Symbol" charset="2"/>
                <a:cs typeface="Symbol" charset="2"/>
              </a:rPr>
              <a:t>D</a:t>
            </a:r>
            <a:r>
              <a:rPr lang="en-US" dirty="0" smtClean="0"/>
              <a:t>m15(</a:t>
            </a:r>
            <a:r>
              <a:rPr lang="en-US" dirty="0" err="1" smtClean="0"/>
              <a:t>Krisciunas</a:t>
            </a:r>
            <a:r>
              <a:rPr lang="en-US" dirty="0" smtClean="0"/>
              <a:t> et al. [2009])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652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Study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423979"/>
          </a:xfrm>
        </p:spPr>
        <p:txBody>
          <a:bodyPr/>
          <a:lstStyle/>
          <a:p>
            <a:r>
              <a:rPr lang="en-US" dirty="0" smtClean="0"/>
              <a:t>Y (1 </a:t>
            </a:r>
            <a:r>
              <a:rPr lang="en-US" dirty="0" smtClean="0">
                <a:latin typeface="Symbol" charset="2"/>
                <a:cs typeface="Symbol" charset="2"/>
              </a:rPr>
              <a:t>m</a:t>
            </a:r>
            <a:r>
              <a:rPr lang="en-US" dirty="0" smtClean="0"/>
              <a:t> m) J (1.2 </a:t>
            </a:r>
            <a:r>
              <a:rPr lang="en-US" dirty="0" smtClean="0">
                <a:latin typeface="Symbol" charset="2"/>
                <a:cs typeface="Symbol" charset="2"/>
              </a:rPr>
              <a:t>m</a:t>
            </a:r>
            <a:r>
              <a:rPr lang="en-US" dirty="0" smtClean="0"/>
              <a:t> m ) H (1.6 </a:t>
            </a:r>
            <a:r>
              <a:rPr lang="en-US" dirty="0" smtClean="0">
                <a:latin typeface="Symbol" charset="2"/>
                <a:cs typeface="Symbol" charset="2"/>
              </a:rPr>
              <a:t>m</a:t>
            </a:r>
            <a:r>
              <a:rPr lang="en-US" dirty="0" smtClean="0"/>
              <a:t> m) light curves</a:t>
            </a:r>
          </a:p>
          <a:p>
            <a:r>
              <a:rPr lang="en-US" dirty="0" smtClean="0"/>
              <a:t>Near-maximum properties</a:t>
            </a:r>
          </a:p>
          <a:p>
            <a:r>
              <a:rPr lang="en-US" dirty="0" smtClean="0"/>
              <a:t>Late-time </a:t>
            </a:r>
            <a:r>
              <a:rPr lang="en-US" dirty="0" err="1" smtClean="0"/>
              <a:t>behaviour</a:t>
            </a:r>
            <a:endParaRPr lang="en-US" dirty="0" smtClean="0"/>
          </a:p>
          <a:p>
            <a:r>
              <a:rPr lang="en-US" dirty="0" smtClean="0"/>
              <a:t>Based on literature data</a:t>
            </a:r>
          </a:p>
          <a:p>
            <a:r>
              <a:rPr lang="en-US" dirty="0" smtClean="0"/>
              <a:t>Mostly Carnegie Supernova Project (CSP) data</a:t>
            </a:r>
          </a:p>
          <a:p>
            <a:pPr lvl="1"/>
            <a:r>
              <a:rPr lang="en-US" dirty="0" smtClean="0"/>
              <a:t>Dedicated NIR follow-up</a:t>
            </a:r>
          </a:p>
          <a:p>
            <a:pPr lvl="1"/>
            <a:r>
              <a:rPr lang="en-US" dirty="0" smtClean="0"/>
              <a:t>Observations at late epochs</a:t>
            </a:r>
          </a:p>
          <a:p>
            <a:pPr lvl="1"/>
            <a:r>
              <a:rPr lang="en-US" dirty="0" smtClean="0"/>
              <a:t>Uniform photometric system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6145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resfig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98" y="1132902"/>
            <a:ext cx="5555096" cy="547965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1116" y="1998603"/>
            <a:ext cx="2810933" cy="21045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Well Sampled </a:t>
            </a:r>
            <a:r>
              <a:rPr lang="en-US" sz="2800" dirty="0" err="1" smtClean="0"/>
              <a:t>SNe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Visible increase of scatter</a:t>
            </a:r>
          </a:p>
          <a:p>
            <a:pPr marL="0" indent="0">
              <a:buNone/>
            </a:pPr>
            <a:r>
              <a:rPr lang="en-US" sz="2800" dirty="0" smtClean="0"/>
              <a:t>Uniform late decline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601942" y="6011997"/>
            <a:ext cx="2338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Objects with well </a:t>
            </a:r>
          </a:p>
          <a:p>
            <a:r>
              <a:rPr lang="en-US" dirty="0" smtClean="0"/>
              <a:t>sampled light curves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32000" y="406400"/>
            <a:ext cx="5044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NIR light curves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23853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806" y="1541525"/>
            <a:ext cx="3187837" cy="4990113"/>
          </a:xfrm>
        </p:spPr>
        <p:txBody>
          <a:bodyPr>
            <a:normAutofit fontScale="92500" lnSpcReduction="20000"/>
          </a:bodyPr>
          <a:lstStyle/>
          <a:p>
            <a:r>
              <a:rPr lang="en-US" sz="3300" dirty="0" smtClean="0"/>
              <a:t>Uniform at first peak</a:t>
            </a:r>
          </a:p>
          <a:p>
            <a:r>
              <a:rPr lang="en-US" sz="3300" dirty="0" smtClean="0"/>
              <a:t>Uniform near minimum</a:t>
            </a:r>
          </a:p>
          <a:p>
            <a:pPr marL="354013" indent="-354013"/>
            <a:r>
              <a:rPr lang="en-US" sz="3300" dirty="0" smtClean="0"/>
              <a:t>Diverse at late phases 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1900" dirty="0" smtClean="0"/>
              <a:t>Fig: light curves for the SN in our  sample. CSP objects are in blue and non-CSP objects in green. (plotted J band only for visibility)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preslc_fig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713" y="1495574"/>
            <a:ext cx="4554421" cy="488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36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516"/>
            <a:ext cx="8229600" cy="1143000"/>
          </a:xfrm>
        </p:spPr>
        <p:txBody>
          <a:bodyPr/>
          <a:lstStyle/>
          <a:p>
            <a:r>
              <a:rPr lang="en-US" dirty="0" smtClean="0"/>
              <a:t>Late Decline</a:t>
            </a:r>
            <a:endParaRPr lang="en-US" dirty="0"/>
          </a:p>
        </p:txBody>
      </p:sp>
      <p:pic>
        <p:nvPicPr>
          <p:cNvPr id="5" name="Picture 4" descr="fig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714" y="1183898"/>
            <a:ext cx="4481286" cy="56741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" y="5943345"/>
            <a:ext cx="466271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Top: </a:t>
            </a:r>
            <a:r>
              <a:rPr lang="en-US" dirty="0" smtClean="0">
                <a:latin typeface="Symbol" charset="2"/>
                <a:cs typeface="Symbol" charset="2"/>
              </a:rPr>
              <a:t>G</a:t>
            </a:r>
            <a:r>
              <a:rPr lang="en-US" dirty="0" smtClean="0"/>
              <a:t> ray escape fraction (</a:t>
            </a:r>
            <a:r>
              <a:rPr lang="en-US" dirty="0" err="1" smtClean="0"/>
              <a:t>Woosley</a:t>
            </a:r>
            <a:r>
              <a:rPr lang="en-US" dirty="0" smtClean="0"/>
              <a:t> et al. 2007) </a:t>
            </a:r>
          </a:p>
          <a:p>
            <a:r>
              <a:rPr lang="en-US" dirty="0" smtClean="0"/>
              <a:t>Right: Late time decline rates for </a:t>
            </a:r>
            <a:r>
              <a:rPr lang="en-US" dirty="0" err="1" smtClean="0"/>
              <a:t>SNIa</a:t>
            </a:r>
            <a:r>
              <a:rPr lang="en-US" dirty="0" smtClean="0"/>
              <a:t> in YJH band (</a:t>
            </a:r>
            <a:r>
              <a:rPr lang="en-US" dirty="0" err="1" smtClean="0"/>
              <a:t>Dhawan</a:t>
            </a:r>
            <a:r>
              <a:rPr lang="en-US" dirty="0" smtClean="0"/>
              <a:t> et al. 2014)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000" y="1366516"/>
            <a:ext cx="357414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Slope between +40 and +90 days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Late Decline uniform</a:t>
            </a:r>
          </a:p>
        </p:txBody>
      </p:sp>
      <p:pic>
        <p:nvPicPr>
          <p:cNvPr id="3" name="Picture 2" descr="Screen Shot 2014-07-21 at 3.46.2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6844"/>
            <a:ext cx="45974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57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5372</TotalTime>
  <Words>1146</Words>
  <Application>Microsoft Macintosh PowerPoint</Application>
  <PresentationFormat>On-screen Show (4:3)</PresentationFormat>
  <Paragraphs>188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Type Ia Supernovae: Near Infrared Studies</vt:lpstr>
      <vt:lpstr>Outline</vt:lpstr>
      <vt:lpstr>SNIa diversity</vt:lpstr>
      <vt:lpstr>Standardize Peak Luminosity</vt:lpstr>
      <vt:lpstr>The Promise of the IR </vt:lpstr>
      <vt:lpstr>This Study </vt:lpstr>
      <vt:lpstr>PowerPoint Presentation</vt:lpstr>
      <vt:lpstr>Complete sample</vt:lpstr>
      <vt:lpstr>Late Decline</vt:lpstr>
      <vt:lpstr>Correlation with optical properties</vt:lpstr>
      <vt:lpstr>Emerging Physical Picture</vt:lpstr>
      <vt:lpstr>Lira law epoch</vt:lpstr>
      <vt:lpstr>PowerPoint Presentation</vt:lpstr>
      <vt:lpstr>Measuring Nickel Mass</vt:lpstr>
      <vt:lpstr>Correlation with NIR properties </vt:lpstr>
      <vt:lpstr>Conclusions</vt:lpstr>
      <vt:lpstr>Working with Few Observations</vt:lpstr>
      <vt:lpstr>Studies so far</vt:lpstr>
      <vt:lpstr>Timing parameters </vt:lpstr>
      <vt:lpstr>Peculiar Type Ia SNe</vt:lpstr>
      <vt:lpstr>Conclusions thus far</vt:lpstr>
      <vt:lpstr>(Far right): M|55 versus t2 in YJH bands. (Right):  Light curves showing M|55 </vt:lpstr>
      <vt:lpstr>Follow Up Investigations</vt:lpstr>
      <vt:lpstr>SN2014J: Inferring Nickel Mass</vt:lpstr>
      <vt:lpstr>Other Reddened SNe</vt:lpstr>
      <vt:lpstr>Nickel Mass Studies</vt:lpstr>
      <vt:lpstr>Nickel Mass Distribution</vt:lpstr>
      <vt:lpstr>H0 from NIR observations</vt:lpstr>
      <vt:lpstr>Aim of Investigation</vt:lpstr>
      <vt:lpstr>Future Work</vt:lpstr>
      <vt:lpstr>IR correlations</vt:lpstr>
      <vt:lpstr>Improved Distances?</vt:lpstr>
      <vt:lpstr>M2 versus Dm15 in YJH bands</vt:lpstr>
      <vt:lpstr>Improving Distances Further</vt:lpstr>
      <vt:lpstr>The Connection</vt:lpstr>
      <vt:lpstr>Infrared Colours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Ia Supernovae: Near Infrared Studies</dc:title>
  <dc:creator>lapguest</dc:creator>
  <cp:lastModifiedBy>lapguest</cp:lastModifiedBy>
  <cp:revision>250</cp:revision>
  <dcterms:created xsi:type="dcterms:W3CDTF">2014-07-16T08:48:39Z</dcterms:created>
  <dcterms:modified xsi:type="dcterms:W3CDTF">2015-04-28T10:48:24Z</dcterms:modified>
</cp:coreProperties>
</file>