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01" r:id="rId3"/>
    <p:sldId id="30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02" r:id="rId34"/>
    <p:sldId id="303" r:id="rId35"/>
    <p:sldId id="287" r:id="rId36"/>
    <p:sldId id="288" r:id="rId37"/>
    <p:sldId id="289" r:id="rId38"/>
    <p:sldId id="290" r:id="rId39"/>
    <p:sldId id="291" r:id="rId40"/>
    <p:sldId id="292" r:id="rId41"/>
    <p:sldId id="293" r:id="rId42"/>
    <p:sldId id="294" r:id="rId43"/>
    <p:sldId id="295" r:id="rId44"/>
    <p:sldId id="296" r:id="rId45"/>
    <p:sldId id="298" r:id="rId46"/>
    <p:sldId id="297" r:id="rId47"/>
    <p:sldId id="299" r:id="rId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5D8CA"/>
          </a:solidFill>
        </a:fill>
      </a:tcStyle>
    </a:wholeTbl>
    <a:band2H>
      <a:tcTxStyle/>
      <a:tcStyle>
        <a:tcBdr/>
        <a:fill>
          <a:solidFill>
            <a:srgbClr val="FAEC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8D0CD"/>
          </a:solidFill>
        </a:fill>
      </a:tcStyle>
    </a:wholeTbl>
    <a:band2H>
      <a:tcTxStyle/>
      <a:tcStyle>
        <a:tcBdr/>
        <a:fill>
          <a:solidFill>
            <a:srgbClr val="EDE9E8"/>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CDFD9"/>
          </a:solidFill>
        </a:fill>
      </a:tcStyle>
    </a:wholeTbl>
    <a:band2H>
      <a:tcTxStyle/>
      <a:tcStyle>
        <a:tcBdr/>
        <a:fill>
          <a:solidFill>
            <a:srgbClr val="EEF0ED"/>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53"/>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13" name="Rectangle 7"/>
          <p:cNvSpPr/>
          <p:nvPr/>
        </p:nvSpPr>
        <p:spPr>
          <a:xfrm>
            <a:off x="0" y="4953000"/>
            <a:ext cx="12188825" cy="19050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114" name="Rectangle 8"/>
          <p:cNvSpPr/>
          <p:nvPr/>
        </p:nvSpPr>
        <p:spPr>
          <a:xfrm>
            <a:off x="13" y="4915075"/>
            <a:ext cx="12188828" cy="6401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115" name="Title Text"/>
          <p:cNvSpPr txBox="1">
            <a:spLocks noGrp="1"/>
          </p:cNvSpPr>
          <p:nvPr>
            <p:ph type="title"/>
          </p:nvPr>
        </p:nvSpPr>
        <p:spPr>
          <a:xfrm>
            <a:off x="1097280" y="5074920"/>
            <a:ext cx="10113265" cy="822962"/>
          </a:xfrm>
          <a:prstGeom prst="rect">
            <a:avLst/>
          </a:prstGeom>
        </p:spPr>
        <p:txBody>
          <a:bodyPr lIns="0" tIns="0" rIns="0" bIns="0"/>
          <a:lstStyle>
            <a:lvl1pPr>
              <a:defRPr sz="3600">
                <a:solidFill>
                  <a:srgbClr val="FFFFFF"/>
                </a:solidFill>
              </a:defRPr>
            </a:lvl1pPr>
          </a:lstStyle>
          <a:p>
            <a:r>
              <a:t>Title Text</a:t>
            </a:r>
          </a:p>
        </p:txBody>
      </p:sp>
      <p:sp>
        <p:nvSpPr>
          <p:cNvPr id="116" name="Picture Placeholder 2"/>
          <p:cNvSpPr>
            <a:spLocks noGrp="1"/>
          </p:cNvSpPr>
          <p:nvPr>
            <p:ph type="pic" idx="21"/>
          </p:nvPr>
        </p:nvSpPr>
        <p:spPr>
          <a:xfrm>
            <a:off x="13" y="0"/>
            <a:ext cx="12191988" cy="4915076"/>
          </a:xfrm>
          <a:prstGeom prst="rect">
            <a:avLst/>
          </a:prstGeom>
        </p:spPr>
        <p:txBody>
          <a:bodyPr lIns="91439" tIns="45719" rIns="91439" bIns="45719">
            <a:noAutofit/>
          </a:bodyPr>
          <a:lstStyle/>
          <a:p>
            <a:endParaRPr/>
          </a:p>
        </p:txBody>
      </p:sp>
      <p:sp>
        <p:nvSpPr>
          <p:cNvPr id="117" name="Body Level One…"/>
          <p:cNvSpPr txBox="1">
            <a:spLocks noGrp="1"/>
          </p:cNvSpPr>
          <p:nvPr>
            <p:ph type="body" sz="quarter" idx="1"/>
          </p:nvPr>
        </p:nvSpPr>
        <p:spPr>
          <a:xfrm>
            <a:off x="1097280" y="5907023"/>
            <a:ext cx="10113265" cy="594362"/>
          </a:xfrm>
          <a:prstGeom prst="rect">
            <a:avLst/>
          </a:prstGeom>
        </p:spPr>
        <p:txBody>
          <a:bodyPr lIns="0" tIns="0" rIns="0" bIns="0"/>
          <a:lstStyle>
            <a:lvl1pPr>
              <a:spcBef>
                <a:spcPts val="600"/>
              </a:spcBef>
              <a:defRPr sz="1500" cap="none" spc="0">
                <a:solidFill>
                  <a:srgbClr val="FFFFFF"/>
                </a:solidFill>
                <a:latin typeface="+mj-lt"/>
                <a:ea typeface="+mj-ea"/>
                <a:cs typeface="+mj-cs"/>
                <a:sym typeface="Calibri"/>
              </a:defRPr>
            </a:lvl1pPr>
            <a:lvl2pPr>
              <a:spcBef>
                <a:spcPts val="600"/>
              </a:spcBef>
              <a:defRPr sz="1500" cap="none" spc="0">
                <a:solidFill>
                  <a:srgbClr val="FFFFFF"/>
                </a:solidFill>
                <a:latin typeface="+mj-lt"/>
                <a:ea typeface="+mj-ea"/>
                <a:cs typeface="+mj-cs"/>
                <a:sym typeface="Calibri"/>
              </a:defRPr>
            </a:lvl2pPr>
            <a:lvl3pPr>
              <a:spcBef>
                <a:spcPts val="600"/>
              </a:spcBef>
              <a:defRPr sz="1500" cap="none" spc="0">
                <a:solidFill>
                  <a:srgbClr val="FFFFFF"/>
                </a:solidFill>
                <a:latin typeface="+mj-lt"/>
                <a:ea typeface="+mj-ea"/>
                <a:cs typeface="+mj-cs"/>
                <a:sym typeface="Calibri"/>
              </a:defRPr>
            </a:lvl3pPr>
            <a:lvl4pPr>
              <a:spcBef>
                <a:spcPts val="600"/>
              </a:spcBef>
              <a:defRPr sz="1500" cap="none" spc="0">
                <a:solidFill>
                  <a:srgbClr val="FFFFFF"/>
                </a:solidFill>
                <a:latin typeface="+mj-lt"/>
                <a:ea typeface="+mj-ea"/>
                <a:cs typeface="+mj-cs"/>
                <a:sym typeface="Calibri"/>
              </a:defRPr>
            </a:lvl4pPr>
            <a:lvl5pPr>
              <a:spcBef>
                <a:spcPts val="600"/>
              </a:spcBef>
              <a:defRPr sz="1500" cap="none" spc="0">
                <a:solidFill>
                  <a:srgbClr val="FFFFFF"/>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0">
    <p:bg>
      <p:bgPr>
        <a:solidFill>
          <a:srgbClr val="000000"/>
        </a:solidFill>
        <a:effectLst/>
      </p:bgPr>
    </p:bg>
    <p:spTree>
      <p:nvGrpSpPr>
        <p:cNvPr id="1" name=""/>
        <p:cNvGrpSpPr/>
        <p:nvPr/>
      </p:nvGrpSpPr>
      <p:grpSpPr>
        <a:xfrm>
          <a:off x="0" y="0"/>
          <a:ext cx="0" cy="0"/>
          <a:chOff x="0" y="0"/>
          <a:chExt cx="0" cy="0"/>
        </a:xfrm>
      </p:grpSpPr>
      <p:sp>
        <p:nvSpPr>
          <p:cNvPr id="23"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solidFill>
                  <a:srgbClr val="FFFFFF"/>
                </a:solidFill>
                <a:latin typeface="+mj-lt"/>
                <a:ea typeface="+mj-ea"/>
                <a:cs typeface="+mj-cs"/>
                <a:sym typeface="Calibri"/>
              </a:defRPr>
            </a:pPr>
            <a:endParaRPr/>
          </a:p>
        </p:txBody>
      </p:sp>
      <p:sp>
        <p:nvSpPr>
          <p:cNvPr id="24" name="Rectangle 7"/>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solidFill>
                  <a:srgbClr val="FFFFFF"/>
                </a:solidFill>
                <a:latin typeface="+mj-lt"/>
                <a:ea typeface="+mj-ea"/>
                <a:cs typeface="+mj-cs"/>
                <a:sym typeface="Calibri"/>
              </a:defRPr>
            </a:pPr>
            <a:endParaRPr/>
          </a:p>
        </p:txBody>
      </p:sp>
      <p:sp>
        <p:nvSpPr>
          <p:cNvPr id="2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26" name="Body Level One…"/>
          <p:cNvSpPr txBox="1">
            <a:spLocks noGrp="1"/>
          </p:cNvSpPr>
          <p:nvPr>
            <p:ph type="body" sz="quarter" idx="1"/>
          </p:nvPr>
        </p:nvSpPr>
        <p:spPr>
          <a:prstGeom prst="rect">
            <a:avLst/>
          </a:prstGeom>
        </p:spPr>
        <p:txBody>
          <a:bodyPr/>
          <a:lstStyle>
            <a:lvl1pPr>
              <a:defRPr>
                <a:solidFill>
                  <a:srgbClr val="CCDDEA"/>
                </a:solidFill>
              </a:defRPr>
            </a:lvl1pPr>
            <a:lvl2pPr>
              <a:defRPr>
                <a:solidFill>
                  <a:srgbClr val="CCDDEA"/>
                </a:solidFill>
              </a:defRPr>
            </a:lvl2pPr>
            <a:lvl3pPr>
              <a:defRPr>
                <a:solidFill>
                  <a:srgbClr val="CCDDEA"/>
                </a:solidFill>
              </a:defRPr>
            </a:lvl3pPr>
            <a:lvl4pPr>
              <a:defRPr>
                <a:solidFill>
                  <a:srgbClr val="CCDDEA"/>
                </a:solidFill>
              </a:defRPr>
            </a:lvl4pPr>
            <a:lvl5pPr>
              <a:defRPr>
                <a:solidFill>
                  <a:srgbClr val="CCDDEA"/>
                </a:solidFill>
              </a:defRPr>
            </a:lvl5pPr>
          </a:lstStyle>
          <a:p>
            <a:r>
              <a:t>Body Level One</a:t>
            </a:r>
          </a:p>
          <a:p>
            <a:pPr lvl="1"/>
            <a:r>
              <a:t>Body Level Two</a:t>
            </a:r>
          </a:p>
          <a:p>
            <a:pPr lvl="2"/>
            <a:r>
              <a:t>Body Level Three</a:t>
            </a:r>
          </a:p>
          <a:p>
            <a:pPr lvl="3"/>
            <a:r>
              <a:t>Body Level Four</a:t>
            </a:r>
          </a:p>
          <a:p>
            <a:pPr lvl="4"/>
            <a:r>
              <a:t>Body Level Five</a:t>
            </a:r>
          </a:p>
        </p:txBody>
      </p:sp>
      <p:sp>
        <p:nvSpPr>
          <p:cNvPr id="27" name="Straight Connector 8"/>
          <p:cNvSpPr/>
          <p:nvPr/>
        </p:nvSpPr>
        <p:spPr>
          <a:xfrm>
            <a:off x="1207657" y="4343400"/>
            <a:ext cx="9875523" cy="0"/>
          </a:xfrm>
          <a:prstGeom prst="line">
            <a:avLst/>
          </a:prstGeom>
          <a:ln w="6350">
            <a:solidFill>
              <a:srgbClr val="FFFFFF"/>
            </a:solidFill>
          </a:ln>
        </p:spPr>
        <p:txBody>
          <a:bodyPr lIns="45718" tIns="45718" rIns="45718" bIns="45718"/>
          <a:lstStyle/>
          <a:p>
            <a:endParaRP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5"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36"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37" name="Straight Connector 9"/>
          <p:cNvSpPr/>
          <p:nvPr/>
        </p:nvSpPr>
        <p:spPr>
          <a:xfrm>
            <a:off x="1193532" y="1737845"/>
            <a:ext cx="9966960" cy="1"/>
          </a:xfrm>
          <a:prstGeom prst="line">
            <a:avLst/>
          </a:prstGeom>
          <a:ln w="6350">
            <a:solidFill>
              <a:srgbClr val="808080"/>
            </a:solidFill>
          </a:ln>
        </p:spPr>
        <p:txBody>
          <a:bodyPr lIns="45718" tIns="45718" rIns="45718" bIns="45718"/>
          <a:lstStyle/>
          <a:p>
            <a:endParaRPr/>
          </a:p>
        </p:txBody>
      </p:sp>
      <p:sp>
        <p:nvSpPr>
          <p:cNvPr id="38"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39" name="Body Level One…"/>
          <p:cNvSpPr txBox="1">
            <a:spLocks noGrp="1"/>
          </p:cNvSpPr>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Calibri"/>
              <a:buChar char=" "/>
              <a:defRPr sz="2000" cap="none" spc="0">
                <a:solidFill>
                  <a:srgbClr val="404040"/>
                </a:solidFill>
                <a:latin typeface="+mj-lt"/>
                <a:ea typeface="+mj-ea"/>
                <a:cs typeface="+mj-cs"/>
                <a:sym typeface="Calibri"/>
              </a:defRPr>
            </a:lvl1pPr>
            <a:lvl2pPr marL="404368" indent="-203200">
              <a:buClr>
                <a:schemeClr val="accent1"/>
              </a:buClr>
              <a:buSzPct val="100000"/>
              <a:buFont typeface="Calibri"/>
              <a:buChar char="◦"/>
              <a:defRPr sz="2000" cap="none" spc="0">
                <a:solidFill>
                  <a:srgbClr val="404040"/>
                </a:solidFill>
                <a:latin typeface="+mj-lt"/>
                <a:ea typeface="+mj-ea"/>
                <a:cs typeface="+mj-cs"/>
                <a:sym typeface="Calibri"/>
              </a:defRPr>
            </a:lvl2pPr>
            <a:lvl3pPr marL="645304" indent="-261256">
              <a:buClr>
                <a:schemeClr val="accent1"/>
              </a:buClr>
              <a:buSzPct val="100000"/>
              <a:buFont typeface="Calibri"/>
              <a:buChar char="◦"/>
              <a:defRPr sz="2000" cap="none" spc="0">
                <a:solidFill>
                  <a:srgbClr val="404040"/>
                </a:solidFill>
                <a:latin typeface="+mj-lt"/>
                <a:ea typeface="+mj-ea"/>
                <a:cs typeface="+mj-cs"/>
                <a:sym typeface="Calibri"/>
              </a:defRPr>
            </a:lvl3pPr>
            <a:lvl4pPr marL="828185" indent="-261257">
              <a:buClr>
                <a:schemeClr val="accent1"/>
              </a:buClr>
              <a:buSzPct val="100000"/>
              <a:buFont typeface="Calibri"/>
              <a:buChar char="◦"/>
              <a:defRPr sz="2000" cap="none" spc="0">
                <a:solidFill>
                  <a:srgbClr val="404040"/>
                </a:solidFill>
                <a:latin typeface="+mj-lt"/>
                <a:ea typeface="+mj-ea"/>
                <a:cs typeface="+mj-cs"/>
                <a:sym typeface="Calibri"/>
              </a:defRPr>
            </a:lvl4pPr>
            <a:lvl5pPr marL="1011065" indent="-261257">
              <a:buClr>
                <a:schemeClr val="accent1"/>
              </a:buClr>
              <a:buSzPct val="100000"/>
              <a:buFont typeface="Calibri"/>
              <a:buChar char="◦"/>
              <a:defRPr sz="2000" cap="none" spc="0">
                <a:solidFill>
                  <a:srgbClr val="404040"/>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1097280" y="4453128"/>
            <a:ext cx="10058401" cy="11430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6"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57"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58" name="Straight Connector 9"/>
          <p:cNvSpPr/>
          <p:nvPr/>
        </p:nvSpPr>
        <p:spPr>
          <a:xfrm>
            <a:off x="1193532" y="1737845"/>
            <a:ext cx="9966960" cy="1"/>
          </a:xfrm>
          <a:prstGeom prst="line">
            <a:avLst/>
          </a:prstGeom>
          <a:ln w="6350">
            <a:solidFill>
              <a:srgbClr val="808080"/>
            </a:solidFill>
          </a:ln>
        </p:spPr>
        <p:txBody>
          <a:bodyPr lIns="45718" tIns="45718" rIns="45718" bIns="45718"/>
          <a:lstStyle/>
          <a:p>
            <a:endParaRPr/>
          </a:p>
        </p:txBody>
      </p:sp>
      <p:sp>
        <p:nvSpPr>
          <p:cNvPr id="59"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60" name="Body Level One…"/>
          <p:cNvSpPr txBox="1">
            <a:spLocks noGrp="1"/>
          </p:cNvSpPr>
          <p:nvPr>
            <p:ph type="body" sz="half" idx="1"/>
          </p:nvPr>
        </p:nvSpPr>
        <p:spPr>
          <a:xfrm>
            <a:off x="1097277" y="1845734"/>
            <a:ext cx="4937762" cy="4023360"/>
          </a:xfrm>
          <a:prstGeom prst="rect">
            <a:avLst/>
          </a:prstGeom>
        </p:spPr>
        <p:txBody>
          <a:bodyPr lIns="0" tIns="0" rIns="0" bIns="0"/>
          <a:lstStyle>
            <a:lvl1pPr marL="91438" indent="-91438">
              <a:buClr>
                <a:schemeClr val="accent1"/>
              </a:buClr>
              <a:buSzPct val="100000"/>
              <a:buFont typeface="Calibri"/>
              <a:buChar char=" "/>
              <a:defRPr sz="2000" cap="none" spc="0">
                <a:solidFill>
                  <a:srgbClr val="404040"/>
                </a:solidFill>
                <a:latin typeface="+mj-lt"/>
                <a:ea typeface="+mj-ea"/>
                <a:cs typeface="+mj-cs"/>
                <a:sym typeface="Calibri"/>
              </a:defRPr>
            </a:lvl1pPr>
            <a:lvl2pPr marL="404368" indent="-203200">
              <a:buClr>
                <a:schemeClr val="accent1"/>
              </a:buClr>
              <a:buSzPct val="100000"/>
              <a:buFont typeface="Calibri"/>
              <a:buChar char="◦"/>
              <a:defRPr sz="2000" cap="none" spc="0">
                <a:solidFill>
                  <a:srgbClr val="404040"/>
                </a:solidFill>
                <a:latin typeface="+mj-lt"/>
                <a:ea typeface="+mj-ea"/>
                <a:cs typeface="+mj-cs"/>
                <a:sym typeface="Calibri"/>
              </a:defRPr>
            </a:lvl2pPr>
            <a:lvl3pPr marL="645304" indent="-261256">
              <a:buClr>
                <a:schemeClr val="accent1"/>
              </a:buClr>
              <a:buSzPct val="100000"/>
              <a:buFont typeface="Calibri"/>
              <a:buChar char="◦"/>
              <a:defRPr sz="2000" cap="none" spc="0">
                <a:solidFill>
                  <a:srgbClr val="404040"/>
                </a:solidFill>
                <a:latin typeface="+mj-lt"/>
                <a:ea typeface="+mj-ea"/>
                <a:cs typeface="+mj-cs"/>
                <a:sym typeface="Calibri"/>
              </a:defRPr>
            </a:lvl3pPr>
            <a:lvl4pPr marL="828185" indent="-261257">
              <a:buClr>
                <a:schemeClr val="accent1"/>
              </a:buClr>
              <a:buSzPct val="100000"/>
              <a:buFont typeface="Calibri"/>
              <a:buChar char="◦"/>
              <a:defRPr sz="2000" cap="none" spc="0">
                <a:solidFill>
                  <a:srgbClr val="404040"/>
                </a:solidFill>
                <a:latin typeface="+mj-lt"/>
                <a:ea typeface="+mj-ea"/>
                <a:cs typeface="+mj-cs"/>
                <a:sym typeface="Calibri"/>
              </a:defRPr>
            </a:lvl4pPr>
            <a:lvl5pPr marL="1011065" indent="-261257">
              <a:buClr>
                <a:schemeClr val="accent1"/>
              </a:buClr>
              <a:buSzPct val="100000"/>
              <a:buFont typeface="Calibri"/>
              <a:buChar char="◦"/>
              <a:defRPr sz="2000" cap="none" spc="0">
                <a:solidFill>
                  <a:srgbClr val="404040"/>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8"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69"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70" name="Straight Connector 9"/>
          <p:cNvSpPr/>
          <p:nvPr/>
        </p:nvSpPr>
        <p:spPr>
          <a:xfrm>
            <a:off x="1193532" y="1737845"/>
            <a:ext cx="9966960" cy="1"/>
          </a:xfrm>
          <a:prstGeom prst="line">
            <a:avLst/>
          </a:prstGeom>
          <a:ln w="6350">
            <a:solidFill>
              <a:srgbClr val="808080"/>
            </a:solidFill>
          </a:ln>
        </p:spPr>
        <p:txBody>
          <a:bodyPr lIns="45718" tIns="45718" rIns="45718" bIns="45718"/>
          <a:lstStyle/>
          <a:p>
            <a:endParaRPr/>
          </a:p>
        </p:txBody>
      </p:sp>
      <p:sp>
        <p:nvSpPr>
          <p:cNvPr id="71"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72" name="Body Level One…"/>
          <p:cNvSpPr txBox="1">
            <a:spLocks noGrp="1"/>
          </p:cNvSpPr>
          <p:nvPr>
            <p:ph type="body" sz="quarter" idx="1"/>
          </p:nvPr>
        </p:nvSpPr>
        <p:spPr>
          <a:xfrm>
            <a:off x="1097280" y="1846052"/>
            <a:ext cx="4937760" cy="736284"/>
          </a:xfrm>
          <a:prstGeom prst="rect">
            <a:avLst/>
          </a:prstGeom>
        </p:spPr>
        <p:txBody>
          <a:bodyPr anchor="ctr"/>
          <a:lstStyle>
            <a:lvl1pPr>
              <a:defRPr sz="2000" spc="0">
                <a:latin typeface="+mj-lt"/>
                <a:ea typeface="+mj-ea"/>
                <a:cs typeface="+mj-cs"/>
                <a:sym typeface="Calibri"/>
              </a:defRPr>
            </a:lvl1pPr>
            <a:lvl2pPr>
              <a:defRPr sz="2000" spc="0">
                <a:latin typeface="+mj-lt"/>
                <a:ea typeface="+mj-ea"/>
                <a:cs typeface="+mj-cs"/>
                <a:sym typeface="Calibri"/>
              </a:defRPr>
            </a:lvl2pPr>
            <a:lvl3pPr>
              <a:defRPr sz="2000" spc="0">
                <a:latin typeface="+mj-lt"/>
                <a:ea typeface="+mj-ea"/>
                <a:cs typeface="+mj-cs"/>
                <a:sym typeface="Calibri"/>
              </a:defRPr>
            </a:lvl3pPr>
            <a:lvl4pPr>
              <a:defRPr sz="2000" spc="0">
                <a:latin typeface="+mj-lt"/>
                <a:ea typeface="+mj-ea"/>
                <a:cs typeface="+mj-cs"/>
                <a:sym typeface="Calibri"/>
              </a:defRPr>
            </a:lvl4pPr>
            <a:lvl5pPr>
              <a:defRPr sz="2000" spc="0">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73" name="Text Placeholder 4"/>
          <p:cNvSpPr>
            <a:spLocks noGrp="1"/>
          </p:cNvSpPr>
          <p:nvPr>
            <p:ph type="body" sz="quarter" idx="21"/>
          </p:nvPr>
        </p:nvSpPr>
        <p:spPr>
          <a:xfrm>
            <a:off x="6217920" y="1846052"/>
            <a:ext cx="4937762" cy="736284"/>
          </a:xfrm>
          <a:prstGeom prst="rect">
            <a:avLst/>
          </a:prstGeom>
        </p:spPr>
        <p:txBody>
          <a:bodyPr anchor="ctr"/>
          <a:lstStyle/>
          <a:p>
            <a:pPr marL="91438" indent="-91438">
              <a:buClr>
                <a:schemeClr val="accent1"/>
              </a:buClr>
              <a:buSzPct val="100000"/>
              <a:buFont typeface="Calibri"/>
              <a:buChar char=" "/>
              <a:defRPr sz="2000" cap="none" spc="0">
                <a:solidFill>
                  <a:srgbClr val="404040"/>
                </a:solidFill>
                <a:latin typeface="+mj-lt"/>
                <a:ea typeface="+mj-ea"/>
                <a:cs typeface="+mj-cs"/>
                <a:sym typeface="Calibri"/>
              </a:defRPr>
            </a:pPr>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1" name="Rectangle 6"/>
          <p:cNvSpPr/>
          <p:nvPr/>
        </p:nvSpPr>
        <p:spPr>
          <a:xfrm>
            <a:off x="0" y="6400800"/>
            <a:ext cx="12192003" cy="4572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82" name="Rectangle 8"/>
          <p:cNvSpPr/>
          <p:nvPr/>
        </p:nvSpPr>
        <p:spPr>
          <a:xfrm>
            <a:off x="-2" y="6334316"/>
            <a:ext cx="12192005" cy="6600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83" name="Straight Connector 9"/>
          <p:cNvSpPr/>
          <p:nvPr/>
        </p:nvSpPr>
        <p:spPr>
          <a:xfrm>
            <a:off x="1193532" y="1737845"/>
            <a:ext cx="9966960" cy="1"/>
          </a:xfrm>
          <a:prstGeom prst="line">
            <a:avLst/>
          </a:prstGeom>
          <a:ln w="6350">
            <a:solidFill>
              <a:srgbClr val="808080"/>
            </a:solidFill>
          </a:ln>
        </p:spPr>
        <p:txBody>
          <a:bodyPr lIns="45718" tIns="45718" rIns="45718" bIns="45718"/>
          <a:lstStyle/>
          <a:p>
            <a:endParaRPr/>
          </a:p>
        </p:txBody>
      </p:sp>
      <p:sp>
        <p:nvSpPr>
          <p:cNvPr id="84"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92" name="Rectangle 4"/>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93" name="Rectangle 5"/>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01" name="Rectangle 7"/>
          <p:cNvSpPr/>
          <p:nvPr/>
        </p:nvSpPr>
        <p:spPr>
          <a:xfrm>
            <a:off x="14" y="0"/>
            <a:ext cx="4050795" cy="68580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102" name="Rectangle 8"/>
          <p:cNvSpPr/>
          <p:nvPr/>
        </p:nvSpPr>
        <p:spPr>
          <a:xfrm>
            <a:off x="4040070" y="0"/>
            <a:ext cx="64010" cy="685800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103" name="Title Text"/>
          <p:cNvSpPr txBox="1">
            <a:spLocks noGrp="1"/>
          </p:cNvSpPr>
          <p:nvPr>
            <p:ph type="title"/>
          </p:nvPr>
        </p:nvSpPr>
        <p:spPr>
          <a:xfrm>
            <a:off x="457200" y="594359"/>
            <a:ext cx="3200400" cy="2286001"/>
          </a:xfrm>
          <a:prstGeom prst="rect">
            <a:avLst/>
          </a:prstGeom>
        </p:spPr>
        <p:txBody>
          <a:bodyPr/>
          <a:lstStyle>
            <a:lvl1pPr>
              <a:defRPr sz="3600">
                <a:solidFill>
                  <a:srgbClr val="FFFFFF"/>
                </a:solidFill>
              </a:defRPr>
            </a:lvl1pPr>
          </a:lstStyle>
          <a:p>
            <a:r>
              <a:t>Title Text</a:t>
            </a:r>
          </a:p>
        </p:txBody>
      </p:sp>
      <p:sp>
        <p:nvSpPr>
          <p:cNvPr id="104" name="Body Level One…"/>
          <p:cNvSpPr txBox="1">
            <a:spLocks noGrp="1"/>
          </p:cNvSpPr>
          <p:nvPr>
            <p:ph type="body" idx="1"/>
          </p:nvPr>
        </p:nvSpPr>
        <p:spPr>
          <a:xfrm>
            <a:off x="4800600" y="731519"/>
            <a:ext cx="6492241" cy="5257802"/>
          </a:xfrm>
          <a:prstGeom prst="rect">
            <a:avLst/>
          </a:prstGeom>
        </p:spPr>
        <p:txBody>
          <a:bodyPr lIns="0" tIns="0" rIns="0" bIns="0"/>
          <a:lstStyle>
            <a:lvl1pPr marL="91438" indent="-91438">
              <a:buClr>
                <a:schemeClr val="accent1"/>
              </a:buClr>
              <a:buSzPct val="100000"/>
              <a:buFont typeface="Calibri"/>
              <a:buChar char=" "/>
              <a:defRPr sz="2000" cap="none" spc="0">
                <a:solidFill>
                  <a:srgbClr val="404040"/>
                </a:solidFill>
                <a:latin typeface="+mj-lt"/>
                <a:ea typeface="+mj-ea"/>
                <a:cs typeface="+mj-cs"/>
                <a:sym typeface="Calibri"/>
              </a:defRPr>
            </a:lvl1pPr>
            <a:lvl2pPr marL="404368" indent="-203200">
              <a:buClr>
                <a:schemeClr val="accent1"/>
              </a:buClr>
              <a:buSzPct val="100000"/>
              <a:buFont typeface="Calibri"/>
              <a:buChar char="◦"/>
              <a:defRPr sz="2000" cap="none" spc="0">
                <a:solidFill>
                  <a:srgbClr val="404040"/>
                </a:solidFill>
                <a:latin typeface="+mj-lt"/>
                <a:ea typeface="+mj-ea"/>
                <a:cs typeface="+mj-cs"/>
                <a:sym typeface="Calibri"/>
              </a:defRPr>
            </a:lvl2pPr>
            <a:lvl3pPr marL="645304" indent="-261256">
              <a:buClr>
                <a:schemeClr val="accent1"/>
              </a:buClr>
              <a:buSzPct val="100000"/>
              <a:buFont typeface="Calibri"/>
              <a:buChar char="◦"/>
              <a:defRPr sz="2000" cap="none" spc="0">
                <a:solidFill>
                  <a:srgbClr val="404040"/>
                </a:solidFill>
                <a:latin typeface="+mj-lt"/>
                <a:ea typeface="+mj-ea"/>
                <a:cs typeface="+mj-cs"/>
                <a:sym typeface="Calibri"/>
              </a:defRPr>
            </a:lvl3pPr>
            <a:lvl4pPr marL="828185" indent="-261257">
              <a:buClr>
                <a:schemeClr val="accent1"/>
              </a:buClr>
              <a:buSzPct val="100000"/>
              <a:buFont typeface="Calibri"/>
              <a:buChar char="◦"/>
              <a:defRPr sz="2000" cap="none" spc="0">
                <a:solidFill>
                  <a:srgbClr val="404040"/>
                </a:solidFill>
                <a:latin typeface="+mj-lt"/>
                <a:ea typeface="+mj-ea"/>
                <a:cs typeface="+mj-cs"/>
                <a:sym typeface="Calibri"/>
              </a:defRPr>
            </a:lvl4pPr>
            <a:lvl5pPr marL="1011065" indent="-261257">
              <a:buClr>
                <a:schemeClr val="accent1"/>
              </a:buClr>
              <a:buSzPct val="100000"/>
              <a:buFont typeface="Calibri"/>
              <a:buChar char="◦"/>
              <a:defRPr sz="2000" cap="none" spc="0">
                <a:solidFill>
                  <a:srgbClr val="404040"/>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05" name="Text Placeholder 3"/>
          <p:cNvSpPr>
            <a:spLocks noGrp="1"/>
          </p:cNvSpPr>
          <p:nvPr>
            <p:ph type="body" sz="quarter" idx="21"/>
          </p:nvPr>
        </p:nvSpPr>
        <p:spPr>
          <a:xfrm>
            <a:off x="457200" y="2926079"/>
            <a:ext cx="3200400" cy="3379125"/>
          </a:xfrm>
          <a:prstGeom prst="rect">
            <a:avLst/>
          </a:prstGeom>
        </p:spPr>
        <p:txBody>
          <a:bodyPr/>
          <a:lstStyle/>
          <a:p>
            <a:pPr marL="91438" indent="-91438">
              <a:buClr>
                <a:schemeClr val="accent1"/>
              </a:buClr>
              <a:buSzPct val="100000"/>
              <a:buFont typeface="Calibri"/>
              <a:buChar char=" "/>
              <a:defRPr sz="2000" cap="none" spc="0">
                <a:solidFill>
                  <a:srgbClr val="404040"/>
                </a:solidFill>
                <a:latin typeface="+mj-lt"/>
                <a:ea typeface="+mj-ea"/>
                <a:cs typeface="+mj-cs"/>
                <a:sym typeface="Calibri"/>
              </a:defRPr>
            </a:pPr>
            <a:endParaRPr/>
          </a:p>
        </p:txBody>
      </p:sp>
      <p:sp>
        <p:nvSpPr>
          <p:cNvPr id="106" name="Slide Number"/>
          <p:cNvSpPr txBox="1">
            <a:spLocks noGrp="1"/>
          </p:cNvSpPr>
          <p:nvPr>
            <p:ph type="sldNum" sz="quarter" idx="2"/>
          </p:nvPr>
        </p:nvSpPr>
        <p:spPr>
          <a:prstGeom prst="rect">
            <a:avLst/>
          </a:prstGeom>
        </p:spPr>
        <p:txBody>
          <a:bodyPr/>
          <a:lstStyle>
            <a:lvl1pPr>
              <a:defRPr>
                <a:solidFill>
                  <a:srgbClr val="637052"/>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defRPr>
                <a:latin typeface="+mj-lt"/>
                <a:ea typeface="+mj-ea"/>
                <a:cs typeface="+mj-cs"/>
                <a:sym typeface="Calibri"/>
              </a:defRPr>
            </a:pPr>
            <a:endParaRPr/>
          </a:p>
        </p:txBody>
      </p:sp>
      <p:sp>
        <p:nvSpPr>
          <p:cNvPr id="3" name="Rectangle 7"/>
          <p:cNvSpPr/>
          <p:nvPr/>
        </p:nvSpPr>
        <p:spPr>
          <a:xfrm>
            <a:off x="13" y="6334316"/>
            <a:ext cx="12188828" cy="64010"/>
          </a:xfrm>
          <a:prstGeom prst="rect">
            <a:avLst/>
          </a:prstGeom>
          <a:solidFill>
            <a:schemeClr val="accent1"/>
          </a:solidFill>
          <a:ln w="12700">
            <a:miter lim="400000"/>
          </a:ln>
        </p:spPr>
        <p:txBody>
          <a:bodyPr lIns="45718" tIns="45718" rIns="45718" bIns="45718"/>
          <a:lstStyle/>
          <a:p>
            <a:pPr>
              <a:defRPr>
                <a:latin typeface="+mj-lt"/>
                <a:ea typeface="+mj-ea"/>
                <a:cs typeface="+mj-cs"/>
                <a:sym typeface="Calibri"/>
              </a:defRPr>
            </a:pPr>
            <a:endParaRPr/>
          </a:p>
        </p:txBody>
      </p:sp>
      <p:sp>
        <p:nvSpPr>
          <p:cNvPr id="4" name="Title Text"/>
          <p:cNvSpPr txBox="1">
            <a:spLocks noGrp="1"/>
          </p:cNvSpPr>
          <p:nvPr>
            <p:ph type="title"/>
          </p:nvPr>
        </p:nvSpPr>
        <p:spPr>
          <a:xfrm>
            <a:off x="1097280" y="758951"/>
            <a:ext cx="10058401" cy="35661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b">
            <a:normAutofit/>
          </a:bodyPr>
          <a:lstStyle/>
          <a:p>
            <a:r>
              <a:t>Title Text</a:t>
            </a:r>
          </a:p>
        </p:txBody>
      </p:sp>
      <p:sp>
        <p:nvSpPr>
          <p:cNvPr id="5" name="Body Level One…"/>
          <p:cNvSpPr txBox="1">
            <a:spLocks noGrp="1"/>
          </p:cNvSpPr>
          <p:nvPr>
            <p:ph type="body" idx="1"/>
          </p:nvPr>
        </p:nvSpPr>
        <p:spPr>
          <a:xfrm>
            <a:off x="1100050" y="4455619"/>
            <a:ext cx="10058401"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Straight Connector 8"/>
          <p:cNvSpPr/>
          <p:nvPr/>
        </p:nvSpPr>
        <p:spPr>
          <a:xfrm>
            <a:off x="1207657" y="4343400"/>
            <a:ext cx="9875523" cy="0"/>
          </a:xfrm>
          <a:prstGeom prst="line">
            <a:avLst/>
          </a:prstGeom>
          <a:ln w="6350">
            <a:solidFill>
              <a:srgbClr val="808080"/>
            </a:solidFill>
          </a:ln>
        </p:spPr>
        <p:txBody>
          <a:bodyPr lIns="45718" tIns="45718" rIns="45718" bIns="45718"/>
          <a:lstStyle/>
          <a:p>
            <a:endParaRPr/>
          </a:p>
        </p:txBody>
      </p:sp>
      <p:sp>
        <p:nvSpPr>
          <p:cNvPr id="7" name="Slide Number"/>
          <p:cNvSpPr txBox="1">
            <a:spLocks noGrp="1"/>
          </p:cNvSpPr>
          <p:nvPr>
            <p:ph type="sldNum" sz="quarter" idx="2"/>
          </p:nvPr>
        </p:nvSpPr>
        <p:spPr>
          <a:xfrm>
            <a:off x="10979609" y="6528093"/>
            <a:ext cx="232875" cy="228510"/>
          </a:xfrm>
          <a:prstGeom prst="rect">
            <a:avLst/>
          </a:prstGeom>
          <a:ln w="12700">
            <a:miter lim="400000"/>
          </a:ln>
        </p:spPr>
        <p:txBody>
          <a:bodyPr wrap="none" lIns="45718" tIns="45718" rIns="45718" bIns="45718" anchor="ctr">
            <a:spAutoFit/>
          </a:bodyPr>
          <a:lstStyle>
            <a:lvl1pPr algn="r">
              <a:defRPr sz="1000">
                <a:solidFill>
                  <a:srgbClr val="FFFFFF"/>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hf sldNum="0" hdr="0" dt="0"/>
  <p:txStyles>
    <p:titleStyle>
      <a:lvl1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637052"/>
          </a:solidFill>
          <a:uFillTx/>
          <a:latin typeface="Calibri Light"/>
          <a:ea typeface="Calibri Light"/>
          <a:cs typeface="Calibri Light"/>
          <a:sym typeface="Calibri Light"/>
        </a:defRPr>
      </a:lvl1pPr>
      <a:lvl2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637052"/>
          </a:solidFill>
          <a:uFillTx/>
          <a:latin typeface="Calibri Light"/>
          <a:ea typeface="Calibri Light"/>
          <a:cs typeface="Calibri Light"/>
          <a:sym typeface="Calibri Light"/>
        </a:defRPr>
      </a:lvl2pPr>
      <a:lvl3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637052"/>
          </a:solidFill>
          <a:uFillTx/>
          <a:latin typeface="Calibri Light"/>
          <a:ea typeface="Calibri Light"/>
          <a:cs typeface="Calibri Light"/>
          <a:sym typeface="Calibri Light"/>
        </a:defRPr>
      </a:lvl3pPr>
      <a:lvl4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637052"/>
          </a:solidFill>
          <a:uFillTx/>
          <a:latin typeface="Calibri Light"/>
          <a:ea typeface="Calibri Light"/>
          <a:cs typeface="Calibri Light"/>
          <a:sym typeface="Calibri Light"/>
        </a:defRPr>
      </a:lvl4pPr>
      <a:lvl5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637052"/>
          </a:solidFill>
          <a:uFillTx/>
          <a:latin typeface="Calibri Light"/>
          <a:ea typeface="Calibri Light"/>
          <a:cs typeface="Calibri Light"/>
          <a:sym typeface="Calibri Light"/>
        </a:defRPr>
      </a:lvl5pPr>
      <a:lvl6pPr marL="12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637052"/>
          </a:solidFill>
          <a:uFillTx/>
          <a:latin typeface="Calibri Light"/>
          <a:ea typeface="Calibri Light"/>
          <a:cs typeface="Calibri Light"/>
          <a:sym typeface="Calibri Light"/>
        </a:defRPr>
      </a:lvl6pPr>
      <a:lvl7pPr marL="14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637052"/>
          </a:solidFill>
          <a:uFillTx/>
          <a:latin typeface="Calibri Light"/>
          <a:ea typeface="Calibri Light"/>
          <a:cs typeface="Calibri Light"/>
          <a:sym typeface="Calibri Light"/>
        </a:defRPr>
      </a:lvl7pPr>
      <a:lvl8pPr marL="16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637052"/>
          </a:solidFill>
          <a:uFillTx/>
          <a:latin typeface="Calibri Light"/>
          <a:ea typeface="Calibri Light"/>
          <a:cs typeface="Calibri Light"/>
          <a:sym typeface="Calibri Light"/>
        </a:defRPr>
      </a:lvl8pPr>
      <a:lvl9pPr marL="18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637052"/>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idx="4294967295"/>
          </p:nvPr>
        </p:nvSpPr>
        <p:spPr>
          <a:xfrm>
            <a:off x="2555875" y="1125538"/>
            <a:ext cx="7080250" cy="2303462"/>
          </a:xfrm>
          <a:prstGeom prst="rect">
            <a:avLst/>
          </a:prstGeom>
          <a:noFill/>
          <a:effectLst>
            <a:outerShdw blurRad="114300" dist="12700" dir="5400000" rotWithShape="0">
              <a:srgbClr val="000000"/>
            </a:outerShdw>
          </a:effectLst>
        </p:spPr>
        <p:txBody>
          <a:bodyPr anchor="ctr"/>
          <a:lstStyle>
            <a:lvl1pPr algn="ctr">
              <a:defRPr sz="5400" spc="-100">
                <a:latin typeface="Times New Roman"/>
                <a:ea typeface="Times New Roman"/>
                <a:cs typeface="Times New Roman"/>
                <a:sym typeface="Times New Roman"/>
              </a:defRPr>
            </a:lvl1pPr>
          </a:lstStyle>
          <a:p>
            <a:r>
              <a:rPr dirty="0">
                <a:solidFill>
                  <a:schemeClr val="bg1"/>
                </a:solidFill>
              </a:rPr>
              <a:t>BIOMETRIC AUTHENTICATION  FOR ATM’s</a:t>
            </a:r>
          </a:p>
        </p:txBody>
      </p:sp>
      <p:sp>
        <p:nvSpPr>
          <p:cNvPr id="129" name="TextBox 6"/>
          <p:cNvSpPr txBox="1"/>
          <p:nvPr/>
        </p:nvSpPr>
        <p:spPr>
          <a:xfrm>
            <a:off x="4174116" y="3904082"/>
            <a:ext cx="4178032" cy="1477323"/>
          </a:xfrm>
          <a:prstGeom prst="rect">
            <a:avLst/>
          </a:prstGeom>
          <a:noFill/>
          <a:ln w="12700">
            <a:noFill/>
          </a:ln>
          <a:effectLst>
            <a:outerShdw blurRad="38100" dist="254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defRPr>
                <a:solidFill>
                  <a:srgbClr val="FFFFFF"/>
                </a:solidFill>
                <a:latin typeface="+mj-lt"/>
                <a:ea typeface="+mj-ea"/>
                <a:cs typeface="+mj-cs"/>
                <a:sym typeface="Calibri"/>
              </a:defRPr>
            </a:pPr>
            <a:r>
              <a:rPr dirty="0">
                <a:solidFill>
                  <a:schemeClr val="bg1"/>
                </a:solidFill>
                <a:latin typeface="Times New Roman" panose="02020603050405020304" pitchFamily="18" charset="0"/>
                <a:cs typeface="Times New Roman" panose="02020603050405020304" pitchFamily="18" charset="0"/>
              </a:rPr>
              <a:t>Presentation by:</a:t>
            </a:r>
          </a:p>
          <a:p>
            <a:pPr marL="285750" indent="-285750">
              <a:buSzPct val="100000"/>
              <a:buFont typeface="Arial"/>
              <a:buChar char="•"/>
              <a:defRPr>
                <a:solidFill>
                  <a:srgbClr val="FFFFFF"/>
                </a:solidFill>
                <a:latin typeface="+mj-lt"/>
                <a:ea typeface="+mj-ea"/>
                <a:cs typeface="+mj-cs"/>
                <a:sym typeface="Calibri"/>
              </a:defRPr>
            </a:pPr>
            <a:r>
              <a:rPr dirty="0">
                <a:solidFill>
                  <a:schemeClr val="bg1"/>
                </a:solidFill>
                <a:latin typeface="Times New Roman" panose="02020603050405020304" pitchFamily="18" charset="0"/>
                <a:cs typeface="Times New Roman" panose="02020603050405020304" pitchFamily="18" charset="0"/>
              </a:rPr>
              <a:t>S D </a:t>
            </a:r>
            <a:r>
              <a:rPr dirty="0" err="1">
                <a:solidFill>
                  <a:schemeClr val="bg1"/>
                </a:solidFill>
                <a:latin typeface="Times New Roman" panose="02020603050405020304" pitchFamily="18" charset="0"/>
                <a:cs typeface="Times New Roman" panose="02020603050405020304" pitchFamily="18" charset="0"/>
              </a:rPr>
              <a:t>Hrudhay</a:t>
            </a:r>
            <a:r>
              <a:rPr dirty="0">
                <a:solidFill>
                  <a:schemeClr val="bg1"/>
                </a:solidFill>
                <a:latin typeface="Times New Roman" panose="02020603050405020304" pitchFamily="18" charset="0"/>
                <a:cs typeface="Times New Roman" panose="02020603050405020304" pitchFamily="18" charset="0"/>
              </a:rPr>
              <a:t>              (1MS20CS098)</a:t>
            </a:r>
          </a:p>
          <a:p>
            <a:pPr marL="285750" indent="-285750">
              <a:buSzPct val="100000"/>
              <a:buFont typeface="Arial"/>
              <a:buChar char="•"/>
              <a:defRPr>
                <a:solidFill>
                  <a:srgbClr val="FFFFFF"/>
                </a:solidFill>
                <a:latin typeface="+mj-lt"/>
                <a:ea typeface="+mj-ea"/>
                <a:cs typeface="+mj-cs"/>
                <a:sym typeface="Calibri"/>
              </a:defRPr>
            </a:pPr>
            <a:r>
              <a:rPr dirty="0">
                <a:solidFill>
                  <a:schemeClr val="bg1"/>
                </a:solidFill>
                <a:latin typeface="Times New Roman" panose="02020603050405020304" pitchFamily="18" charset="0"/>
                <a:cs typeface="Times New Roman" panose="02020603050405020304" pitchFamily="18" charset="0"/>
              </a:rPr>
              <a:t>Safwan G A               </a:t>
            </a:r>
            <a:r>
              <a:rPr lang="en-US" dirty="0">
                <a:solidFill>
                  <a:schemeClr val="bg1"/>
                </a:solidFill>
                <a:latin typeface="Times New Roman" panose="02020603050405020304" pitchFamily="18" charset="0"/>
                <a:cs typeface="Times New Roman" panose="02020603050405020304" pitchFamily="18" charset="0"/>
              </a:rPr>
              <a:t> </a:t>
            </a:r>
            <a:r>
              <a:rPr dirty="0">
                <a:solidFill>
                  <a:schemeClr val="bg1"/>
                </a:solidFill>
                <a:latin typeface="Times New Roman" panose="02020603050405020304" pitchFamily="18" charset="0"/>
                <a:cs typeface="Times New Roman" panose="02020603050405020304" pitchFamily="18" charset="0"/>
              </a:rPr>
              <a:t>(1MS20CS099)</a:t>
            </a:r>
          </a:p>
          <a:p>
            <a:pPr marL="285750" indent="-285750">
              <a:buSzPct val="100000"/>
              <a:buFont typeface="Arial"/>
              <a:buChar char="•"/>
              <a:defRPr>
                <a:solidFill>
                  <a:srgbClr val="FFFFFF"/>
                </a:solidFill>
                <a:latin typeface="+mj-lt"/>
                <a:ea typeface="+mj-ea"/>
                <a:cs typeface="+mj-cs"/>
                <a:sym typeface="Calibri"/>
              </a:defRPr>
            </a:pPr>
            <a:r>
              <a:rPr dirty="0" err="1">
                <a:solidFill>
                  <a:schemeClr val="bg1"/>
                </a:solidFill>
                <a:latin typeface="Times New Roman" panose="02020603050405020304" pitchFamily="18" charset="0"/>
                <a:cs typeface="Times New Roman" panose="02020603050405020304" pitchFamily="18" charset="0"/>
              </a:rPr>
              <a:t>Sanskar</a:t>
            </a:r>
            <a:r>
              <a:rPr dirty="0">
                <a:solidFill>
                  <a:schemeClr val="bg1"/>
                </a:solidFill>
                <a:latin typeface="Times New Roman" panose="02020603050405020304" pitchFamily="18" charset="0"/>
                <a:cs typeface="Times New Roman" panose="02020603050405020304" pitchFamily="18" charset="0"/>
              </a:rPr>
              <a:t> R </a:t>
            </a:r>
            <a:r>
              <a:rPr dirty="0" err="1">
                <a:solidFill>
                  <a:schemeClr val="bg1"/>
                </a:solidFill>
                <a:latin typeface="Times New Roman" panose="02020603050405020304" pitchFamily="18" charset="0"/>
                <a:cs typeface="Times New Roman" panose="02020603050405020304" pitchFamily="18" charset="0"/>
              </a:rPr>
              <a:t>Gondkar</a:t>
            </a:r>
            <a:r>
              <a:rPr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 </a:t>
            </a:r>
            <a:r>
              <a:rPr dirty="0">
                <a:solidFill>
                  <a:schemeClr val="bg1"/>
                </a:solidFill>
                <a:latin typeface="Times New Roman" panose="02020603050405020304" pitchFamily="18" charset="0"/>
                <a:cs typeface="Times New Roman" panose="02020603050405020304" pitchFamily="18" charset="0"/>
              </a:rPr>
              <a:t>(1MS20CS107)</a:t>
            </a:r>
          </a:p>
          <a:p>
            <a:pPr marL="285750" indent="-285750">
              <a:buSzPct val="100000"/>
              <a:buFont typeface="Arial"/>
              <a:buChar char="•"/>
              <a:defRPr>
                <a:solidFill>
                  <a:srgbClr val="FFFFFF"/>
                </a:solidFill>
                <a:latin typeface="+mj-lt"/>
                <a:ea typeface="+mj-ea"/>
                <a:cs typeface="+mj-cs"/>
                <a:sym typeface="Calibri"/>
              </a:defRPr>
            </a:pPr>
            <a:r>
              <a:rPr dirty="0" err="1">
                <a:solidFill>
                  <a:schemeClr val="bg1"/>
                </a:solidFill>
                <a:latin typeface="Times New Roman" panose="02020603050405020304" pitchFamily="18" charset="0"/>
                <a:cs typeface="Times New Roman" panose="02020603050405020304" pitchFamily="18" charset="0"/>
              </a:rPr>
              <a:t>Vaiebhav</a:t>
            </a:r>
            <a:r>
              <a:rPr dirty="0">
                <a:solidFill>
                  <a:schemeClr val="bg1"/>
                </a:solidFill>
                <a:latin typeface="Times New Roman" panose="02020603050405020304" pitchFamily="18" charset="0"/>
                <a:cs typeface="Times New Roman" panose="02020603050405020304" pitchFamily="18" charset="0"/>
              </a:rPr>
              <a:t> Chettri       </a:t>
            </a:r>
            <a:r>
              <a:rPr lang="en-US" dirty="0">
                <a:solidFill>
                  <a:schemeClr val="bg1"/>
                </a:solidFill>
                <a:latin typeface="Times New Roman" panose="02020603050405020304" pitchFamily="18" charset="0"/>
                <a:cs typeface="Times New Roman" panose="02020603050405020304" pitchFamily="18" charset="0"/>
              </a:rPr>
              <a:t> </a:t>
            </a:r>
            <a:r>
              <a:rPr dirty="0">
                <a:solidFill>
                  <a:schemeClr val="bg1"/>
                </a:solidFill>
                <a:latin typeface="Times New Roman" panose="02020603050405020304" pitchFamily="18" charset="0"/>
                <a:cs typeface="Times New Roman" panose="02020603050405020304" pitchFamily="18" charset="0"/>
              </a:rPr>
              <a:t>(1MS20CS134)</a:t>
            </a:r>
          </a:p>
        </p:txBody>
      </p:sp>
      <p:pic>
        <p:nvPicPr>
          <p:cNvPr id="130" name="Picture 7" descr="Picture 7"/>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3" name="Footer Placeholder 3">
            <a:extLst>
              <a:ext uri="{FF2B5EF4-FFF2-40B4-BE49-F238E27FC236}">
                <a16:creationId xmlns:a16="http://schemas.microsoft.com/office/drawing/2014/main" id="{12807149-C79B-0E15-D7E1-20E6F762F724}"/>
              </a:ext>
            </a:extLst>
          </p:cNvPr>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rPr dirty="0"/>
              <a:t>DEPARTMENT OF COMPUTER SCIENCE AND ENGINEERING                                                                                                                                                                     (MS RAMAIAH INSTITUTE OF TECHNOLOGY)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graphicFrame>
        <p:nvGraphicFramePr>
          <p:cNvPr id="168" name="Table 3"/>
          <p:cNvGraphicFramePr/>
          <p:nvPr>
            <p:extLst>
              <p:ext uri="{D42A27DB-BD31-4B8C-83A1-F6EECF244321}">
                <p14:modId xmlns:p14="http://schemas.microsoft.com/office/powerpoint/2010/main" val="3172710954"/>
              </p:ext>
            </p:extLst>
          </p:nvPr>
        </p:nvGraphicFramePr>
        <p:xfrm>
          <a:off x="606235" y="763570"/>
          <a:ext cx="10979530" cy="5571242"/>
        </p:xfrm>
        <a:graphic>
          <a:graphicData uri="http://schemas.openxmlformats.org/drawingml/2006/table">
            <a:tbl>
              <a:tblPr firstCol="1">
                <a:tableStyleId>{4C3C2611-4C71-4FC5-86AE-919BDF0F9419}</a:tableStyleId>
              </a:tblPr>
              <a:tblGrid>
                <a:gridCol w="2317108">
                  <a:extLst>
                    <a:ext uri="{9D8B030D-6E8A-4147-A177-3AD203B41FA5}">
                      <a16:colId xmlns:a16="http://schemas.microsoft.com/office/drawing/2014/main" val="20000"/>
                    </a:ext>
                  </a:extLst>
                </a:gridCol>
                <a:gridCol w="2912540">
                  <a:extLst>
                    <a:ext uri="{9D8B030D-6E8A-4147-A177-3AD203B41FA5}">
                      <a16:colId xmlns:a16="http://schemas.microsoft.com/office/drawing/2014/main" val="20001"/>
                    </a:ext>
                  </a:extLst>
                </a:gridCol>
                <a:gridCol w="1976843">
                  <a:extLst>
                    <a:ext uri="{9D8B030D-6E8A-4147-A177-3AD203B41FA5}">
                      <a16:colId xmlns:a16="http://schemas.microsoft.com/office/drawing/2014/main" val="20002"/>
                    </a:ext>
                  </a:extLst>
                </a:gridCol>
                <a:gridCol w="3773039">
                  <a:extLst>
                    <a:ext uri="{9D8B030D-6E8A-4147-A177-3AD203B41FA5}">
                      <a16:colId xmlns:a16="http://schemas.microsoft.com/office/drawing/2014/main" val="20003"/>
                    </a:ext>
                  </a:extLst>
                </a:gridCol>
              </a:tblGrid>
              <a:tr h="2785621">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a:t>
                      </a:r>
                      <a:r>
                        <a:rPr b="0"/>
                        <a:t>: Face Recognition System</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Authors Name</a:t>
                      </a:r>
                      <a:r>
                        <a:rPr b="0"/>
                        <a:t>: Shivam Singh and Prof. S. Graceline Jasmine</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Source</a:t>
                      </a:r>
                      <a:r>
                        <a:rPr b="0"/>
                        <a:t>: International Journal of Engineering Research &amp; Technology (IJERT)</a:t>
                      </a:r>
                    </a:p>
                    <a:p>
                      <a:pPr algn="l">
                        <a:spcBef>
                          <a:spcPts val="1200"/>
                        </a:spcBef>
                        <a:defRPr sz="1200" b="1">
                          <a:uFill>
                            <a:solidFill>
                              <a:srgbClr val="000000"/>
                            </a:solidFill>
                          </a:uFill>
                          <a:latin typeface="Times New Roman"/>
                          <a:ea typeface="Times New Roman"/>
                          <a:cs typeface="Times New Roman"/>
                          <a:sym typeface="Times New Roman"/>
                        </a:defRPr>
                      </a:pPr>
                      <a:r>
                        <a:t>Year</a:t>
                      </a:r>
                      <a:r>
                        <a:rPr b="0"/>
                        <a:t>:2019</a:t>
                      </a:r>
                    </a:p>
                  </a:txBody>
                  <a:tcPr marL="0" marR="0" marT="0" marB="0" horzOverflow="overflow">
                    <a:lnB w="25400">
                      <a:solidFill>
                        <a:srgbClr val="000000"/>
                      </a:solidFill>
                    </a:lnB>
                  </a:tcPr>
                </a:tc>
                <a:tc>
                  <a:txBody>
                    <a:bodyPr/>
                    <a:lstStyle/>
                    <a:p>
                      <a:pPr algn="l" defTabSz="914400">
                        <a:lnSpc>
                          <a:spcPct val="115000"/>
                        </a:lnSpc>
                        <a:spcBef>
                          <a:spcPts val="1000"/>
                        </a:spcBef>
                        <a:defRPr sz="1100">
                          <a:latin typeface="Times New Roman"/>
                          <a:ea typeface="Times New Roman"/>
                          <a:cs typeface="Times New Roman"/>
                          <a:sym typeface="Times New Roman"/>
                        </a:defRPr>
                      </a:pPr>
                      <a:r>
                        <a:rPr dirty="0"/>
                        <a:t>Proposed model </a:t>
                      </a:r>
                      <a:r>
                        <a:rPr sz="1200" dirty="0"/>
                        <a:t>1.Image capture 2. Face Detection and Facial Features: Use viola Jones and KLT Algorithm Extract the Region of interest in Rectangular Bounding Box.                    3.Pre-Processing: Convert to gray scale, apply histogram equalization and Resize to 100x100    4. Database Development             5. Post-Processing</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The performance of this method is compared with other existing face recognition methods and it is observed that better accuracy in recognition is achieved with the proposed method. Face Recognition using KLT algorithm and Fusion of PCA and recognition plays a vital role in a wide range of applications.</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Using the same proposed methodology with the the changes in the algorithm for face feature extraction ,we'll  do the face recognition</a:t>
                      </a:r>
                    </a:p>
                  </a:txBody>
                  <a:tcPr marL="0" marR="0" marT="0" marB="0" horzOverflow="overflow">
                    <a:lnB w="25400">
                      <a:solidFill>
                        <a:srgbClr val="000000"/>
                      </a:solidFill>
                    </a:lnB>
                  </a:tcPr>
                </a:tc>
                <a:extLst>
                  <a:ext uri="{0D108BD9-81ED-4DB2-BD59-A6C34878D82A}">
                    <a16:rowId xmlns:a16="http://schemas.microsoft.com/office/drawing/2014/main" val="10000"/>
                  </a:ext>
                </a:extLst>
              </a:tr>
              <a:tr h="2785621">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a:t>
                      </a:r>
                      <a:r>
                        <a:rPr b="0"/>
                        <a:t> Face Detection in Extreme Conditions: A Machine-learning Approach</a:t>
                      </a:r>
                    </a:p>
                    <a:p>
                      <a:pPr algn="l">
                        <a:spcBef>
                          <a:spcPts val="1200"/>
                        </a:spcBef>
                        <a:defRPr sz="1200" b="1">
                          <a:uFill>
                            <a:solidFill>
                              <a:srgbClr val="000000"/>
                            </a:solidFill>
                          </a:uFill>
                          <a:latin typeface="Times New Roman"/>
                          <a:ea typeface="Times New Roman"/>
                          <a:cs typeface="Times New Roman"/>
                          <a:sym typeface="Times New Roman"/>
                        </a:defRPr>
                      </a:pPr>
                      <a:r>
                        <a:t>Authors Title</a:t>
                      </a:r>
                      <a:r>
                        <a:rPr b="0"/>
                        <a:t>: Sameer Aqib Hashmi</a:t>
                      </a:r>
                    </a:p>
                  </a:txBody>
                  <a:tcPr marL="0" marR="0" marT="0" marB="0" horzOverflow="overflow">
                    <a:lnT w="25400">
                      <a:solidFill>
                        <a:srgbClr val="000000"/>
                      </a:solidFill>
                    </a:lnT>
                    <a:lnB w="25400">
                      <a:solidFill>
                        <a:srgbClr val="000000"/>
                      </a:solidFill>
                    </a:lnB>
                  </a:tcPr>
                </a:tc>
                <a:tc>
                  <a:txBody>
                    <a:bodyPr/>
                    <a:lstStyle/>
                    <a:p>
                      <a:pPr algn="l">
                        <a:lnSpc>
                          <a:spcPct val="100833"/>
                        </a:lnSpc>
                        <a:spcBef>
                          <a:spcPts val="1000"/>
                        </a:spcBef>
                        <a:defRPr sz="1800"/>
                      </a:pPr>
                      <a:r>
                        <a:rPr sz="1200">
                          <a:uFill>
                            <a:solidFill>
                              <a:srgbClr val="000000"/>
                            </a:solidFill>
                          </a:uFill>
                          <a:latin typeface="Times New Roman"/>
                          <a:ea typeface="Times New Roman"/>
                          <a:cs typeface="Times New Roman"/>
                          <a:sym typeface="Times New Roman"/>
                        </a:rPr>
                        <a:t>The cascade face detector proposed by using viola and jones  makes use of haar-like features and AdaBoost to teach cascaded classifier.Convolutional neural network, MTCNN, Face Detection, Haar Cascade.</a:t>
                      </a:r>
                    </a:p>
                  </a:txBody>
                  <a:tcPr marL="0" marR="0" marT="0" marB="0" horzOverflow="overflow">
                    <a:lnT w="25400">
                      <a:solidFill>
                        <a:srgbClr val="000000"/>
                      </a:solidFill>
                    </a:lnT>
                    <a:lnB w="25400">
                      <a:solidFill>
                        <a:srgbClr val="000000"/>
                      </a:solidFill>
                    </a:lnB>
                  </a:tcPr>
                </a:tc>
                <a:tc>
                  <a:txBody>
                    <a:bodyPr/>
                    <a:lstStyle/>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For different datasets Algorithm Accuracy Viola-Jones: 74.38% Haar Cascade :94% MTCNN :99.95% </a:t>
                      </a:r>
                    </a:p>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For their own datasets Algirithm Accuracy  Haar Cascade: 68.16%  MTCNN :98%          Viola-Jones: 61.81%</a:t>
                      </a:r>
                    </a:p>
                  </a:txBody>
                  <a:tcPr marL="0" marR="0" marT="0" marB="0" horzOverflow="overflow">
                    <a:lnT w="25400">
                      <a:solidFill>
                        <a:srgbClr val="000000"/>
                      </a:solidFill>
                    </a:lnT>
                    <a:lnB w="25400">
                      <a:solidFill>
                        <a:srgbClr val="000000"/>
                      </a:solidFill>
                    </a:lnB>
                  </a:tcPr>
                </a:tc>
                <a:tc>
                  <a:txBody>
                    <a:bodyPr/>
                    <a:lstStyle/>
                    <a:p>
                      <a:pPr marR="725169" algn="l">
                        <a:lnSpc>
                          <a:spcPct val="115000"/>
                        </a:lnSpc>
                        <a:spcBef>
                          <a:spcPts val="1000"/>
                        </a:spcBef>
                        <a:defRPr sz="1800"/>
                      </a:pPr>
                      <a:r>
                        <a:rPr sz="1200" dirty="0">
                          <a:uFill>
                            <a:solidFill>
                              <a:srgbClr val="000000"/>
                            </a:solidFill>
                          </a:uFill>
                          <a:latin typeface="Times New Roman"/>
                          <a:ea typeface="Times New Roman"/>
                          <a:cs typeface="Times New Roman"/>
                          <a:sym typeface="Times New Roman"/>
                        </a:rPr>
                        <a:t>Basic principles for the face recognition and the algorithm which is useful in extreme conditions</a:t>
                      </a:r>
                    </a:p>
                  </a:txBody>
                  <a:tcPr marL="0" marR="0" marT="0" marB="0" horzOverflow="overflow">
                    <a:lnT w="25400">
                      <a:solidFill>
                        <a:srgbClr val="000000"/>
                      </a:solidFill>
                    </a:lnT>
                    <a:lnB w="25400">
                      <a:solidFill>
                        <a:srgbClr val="000000"/>
                      </a:solidFill>
                    </a:lnB>
                  </a:tcPr>
                </a:tc>
                <a:extLst>
                  <a:ext uri="{0D108BD9-81ED-4DB2-BD59-A6C34878D82A}">
                    <a16:rowId xmlns:a16="http://schemas.microsoft.com/office/drawing/2014/main" val="10001"/>
                  </a:ext>
                </a:extLst>
              </a:tr>
            </a:tbl>
          </a:graphicData>
        </a:graphic>
      </p:graphicFrame>
      <p:pic>
        <p:nvPicPr>
          <p:cNvPr id="2" name="Picture 5" descr="Picture 5">
            <a:extLst>
              <a:ext uri="{FF2B5EF4-FFF2-40B4-BE49-F238E27FC236}">
                <a16:creationId xmlns:a16="http://schemas.microsoft.com/office/drawing/2014/main" id="{F78B4777-D82A-C9B9-7BA9-B515D3394191}"/>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graphicFrame>
        <p:nvGraphicFramePr>
          <p:cNvPr id="172" name="Table 3"/>
          <p:cNvGraphicFramePr/>
          <p:nvPr>
            <p:extLst>
              <p:ext uri="{D42A27DB-BD31-4B8C-83A1-F6EECF244321}">
                <p14:modId xmlns:p14="http://schemas.microsoft.com/office/powerpoint/2010/main" val="220229150"/>
              </p:ext>
            </p:extLst>
          </p:nvPr>
        </p:nvGraphicFramePr>
        <p:xfrm>
          <a:off x="606235" y="763571"/>
          <a:ext cx="10979530" cy="5586483"/>
        </p:xfrm>
        <a:graphic>
          <a:graphicData uri="http://schemas.openxmlformats.org/drawingml/2006/table">
            <a:tbl>
              <a:tblPr firstCol="1">
                <a:tableStyleId>{4C3C2611-4C71-4FC5-86AE-919BDF0F9419}</a:tableStyleId>
              </a:tblPr>
              <a:tblGrid>
                <a:gridCol w="2317108">
                  <a:extLst>
                    <a:ext uri="{9D8B030D-6E8A-4147-A177-3AD203B41FA5}">
                      <a16:colId xmlns:a16="http://schemas.microsoft.com/office/drawing/2014/main" val="20000"/>
                    </a:ext>
                  </a:extLst>
                </a:gridCol>
                <a:gridCol w="2912540">
                  <a:extLst>
                    <a:ext uri="{9D8B030D-6E8A-4147-A177-3AD203B41FA5}">
                      <a16:colId xmlns:a16="http://schemas.microsoft.com/office/drawing/2014/main" val="20001"/>
                    </a:ext>
                  </a:extLst>
                </a:gridCol>
                <a:gridCol w="1976843">
                  <a:extLst>
                    <a:ext uri="{9D8B030D-6E8A-4147-A177-3AD203B41FA5}">
                      <a16:colId xmlns:a16="http://schemas.microsoft.com/office/drawing/2014/main" val="20002"/>
                    </a:ext>
                  </a:extLst>
                </a:gridCol>
                <a:gridCol w="3773039">
                  <a:extLst>
                    <a:ext uri="{9D8B030D-6E8A-4147-A177-3AD203B41FA5}">
                      <a16:colId xmlns:a16="http://schemas.microsoft.com/office/drawing/2014/main" val="20003"/>
                    </a:ext>
                  </a:extLst>
                </a:gridCol>
              </a:tblGrid>
              <a:tr h="2689359">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 </a:t>
                      </a:r>
                      <a:r>
                        <a:rPr b="0"/>
                        <a:t>Face detection and Recognition: A review</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Authors Name: </a:t>
                      </a:r>
                      <a:r>
                        <a:rPr b="0"/>
                        <a:t>Akanksha, Jashanpreet Kaur and prof.Harjeet Singh </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Source: </a:t>
                      </a:r>
                      <a:r>
                        <a:rPr b="0"/>
                        <a:t>International Conference on Advancements in Engineering &amp; Technology</a:t>
                      </a:r>
                    </a:p>
                    <a:p>
                      <a:pPr algn="l">
                        <a:spcBef>
                          <a:spcPts val="1200"/>
                        </a:spcBef>
                        <a:defRPr sz="1200" b="1">
                          <a:uFill>
                            <a:solidFill>
                              <a:srgbClr val="000000"/>
                            </a:solidFill>
                          </a:uFill>
                          <a:latin typeface="Times New Roman"/>
                          <a:ea typeface="Times New Roman"/>
                          <a:cs typeface="Times New Roman"/>
                          <a:sym typeface="Times New Roman"/>
                        </a:defRPr>
                      </a:pPr>
                      <a:r>
                        <a:t>Year:</a:t>
                      </a:r>
                      <a:r>
                        <a:rPr b="0"/>
                        <a:t>2018</a:t>
                      </a:r>
                    </a:p>
                  </a:txBody>
                  <a:tcPr marL="0" marR="0" marT="0" marB="0" horzOverflow="overflow">
                    <a:lnB w="25400">
                      <a:solidFill>
                        <a:srgbClr val="000000"/>
                      </a:solidFill>
                    </a:lnB>
                  </a:tcPr>
                </a:tc>
                <a:tc>
                  <a:txBody>
                    <a:bodyPr/>
                    <a:lstStyle/>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rPr dirty="0"/>
                        <a:t>Adding the image to the database              1. Get the image.       2. Get the Face Detector object.         3. Apply the Face Detector object to the image to extract the features of detected face.                          4. Add the image to the database.</a:t>
                      </a:r>
                    </a:p>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rPr dirty="0"/>
                        <a:t> Comparing the input image with the database of images    1. Get the image.           2. Get the Face Detector object          3. Apply the Face Detector object to image and extract the features.                     4. Compare the image with the database.</a:t>
                      </a:r>
                    </a:p>
                  </a:txBody>
                  <a:tcPr marL="0" marR="0" marT="0" marB="0" horzOverflow="overflow">
                    <a:lnB w="25400">
                      <a:solidFill>
                        <a:srgbClr val="000000"/>
                      </a:solidFill>
                    </a:lnB>
                  </a:tcPr>
                </a:tc>
                <a:tc>
                  <a:txBody>
                    <a:bodyPr/>
                    <a:lstStyle/>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t>They’ve used 2 faces and in database the there are only 2 faces registered. </a:t>
                      </a:r>
                    </a:p>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t>The first face is registered face and the software is recognized face correctly.</a:t>
                      </a:r>
                    </a:p>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t>Second is not registered on the database and software says that he was not registered.</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dirty="0">
                          <a:latin typeface="Times New Roman"/>
                          <a:ea typeface="Times New Roman"/>
                          <a:cs typeface="Times New Roman"/>
                          <a:sym typeface="Times New Roman"/>
                        </a:rPr>
                        <a:t>Different types of approach for the face detection like Feature base, holistic, hybrid.</a:t>
                      </a:r>
                    </a:p>
                  </a:txBody>
                  <a:tcPr marL="0" marR="0" marT="0" marB="0" horzOverflow="overflow">
                    <a:lnB w="25400">
                      <a:solidFill>
                        <a:srgbClr val="000000"/>
                      </a:solidFill>
                    </a:lnB>
                  </a:tcPr>
                </a:tc>
                <a:extLst>
                  <a:ext uri="{0D108BD9-81ED-4DB2-BD59-A6C34878D82A}">
                    <a16:rowId xmlns:a16="http://schemas.microsoft.com/office/drawing/2014/main" val="10000"/>
                  </a:ext>
                </a:extLst>
              </a:tr>
              <a:tr h="2844175">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 </a:t>
                      </a:r>
                      <a:r>
                        <a:rPr b="0"/>
                        <a:t>VOICE RECOGNITION SYSTEM: SPEECH-TO-TEXT</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Authors Name: </a:t>
                      </a:r>
                      <a:r>
                        <a:rPr b="0"/>
                        <a:t>Prerana Das, Kakali Acharjee, Pranab Das and Vijay Prasad</a:t>
                      </a:r>
                    </a:p>
                    <a:p>
                      <a:pPr algn="l">
                        <a:spcBef>
                          <a:spcPts val="1200"/>
                        </a:spcBef>
                        <a:defRPr sz="1200" b="1">
                          <a:uFill>
                            <a:solidFill>
                              <a:srgbClr val="000000"/>
                            </a:solidFill>
                          </a:uFill>
                          <a:latin typeface="Times New Roman"/>
                          <a:ea typeface="Times New Roman"/>
                          <a:cs typeface="Times New Roman"/>
                          <a:sym typeface="Times New Roman"/>
                        </a:defRPr>
                      </a:pPr>
                      <a:r>
                        <a:t>Source: </a:t>
                      </a:r>
                      <a:r>
                        <a:rPr b="0"/>
                        <a:t>Journal of Applied and Fundamental Sciences</a:t>
                      </a:r>
                    </a:p>
                  </a:txBody>
                  <a:tcPr marL="0" marR="0" marT="0" marB="0" horzOverflow="overflow">
                    <a:lnT w="25400">
                      <a:solidFill>
                        <a:srgbClr val="000000"/>
                      </a:solidFill>
                    </a:lnT>
                    <a:lnB w="25400">
                      <a:solidFill>
                        <a:srgbClr val="000000"/>
                      </a:solidFill>
                    </a:lnB>
                  </a:tcPr>
                </a:tc>
                <a:tc>
                  <a:txBody>
                    <a:bodyPr/>
                    <a:lstStyle/>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The feature extraction will be done using Mel Frequency Cepstral Coefficients(MFCC).</a:t>
                      </a:r>
                    </a:p>
                    <a:p>
                      <a:pPr algn="l">
                        <a:spcBef>
                          <a:spcPts val="1200"/>
                        </a:spcBef>
                        <a:defRPr sz="1200">
                          <a:uFill>
                            <a:solidFill>
                              <a:srgbClr val="000000"/>
                            </a:solidFill>
                          </a:uFill>
                          <a:latin typeface="Times New Roman"/>
                          <a:ea typeface="Times New Roman"/>
                          <a:cs typeface="Times New Roman"/>
                          <a:sym typeface="Times New Roman"/>
                        </a:defRPr>
                      </a:pPr>
                      <a:r>
                        <a:t>MFCC algorithm(to store extracted feature in .mat file ) and VQ technique</a:t>
                      </a:r>
                    </a:p>
                  </a:txBody>
                  <a:tcPr marL="0" marR="0" marT="0" marB="0" horzOverflow="overflow">
                    <a:lnT w="25400">
                      <a:solidFill>
                        <a:srgbClr val="000000"/>
                      </a:solidFill>
                    </a:lnT>
                    <a:lnB w="25400">
                      <a:solidFill>
                        <a:srgbClr val="000000"/>
                      </a:solidFill>
                    </a:lnB>
                  </a:tcPr>
                </a:tc>
                <a:tc>
                  <a:txBody>
                    <a:bodyPr/>
                    <a:lstStyle/>
                    <a:p>
                      <a:pPr algn="just">
                        <a:lnSpc>
                          <a:spcPct val="101666"/>
                        </a:lnSpc>
                        <a:spcBef>
                          <a:spcPts val="1000"/>
                        </a:spcBef>
                        <a:defRPr sz="1800"/>
                      </a:pPr>
                      <a:r>
                        <a:rPr sz="1100">
                          <a:uFill>
                            <a:solidFill>
                              <a:srgbClr val="000000"/>
                            </a:solidFill>
                          </a:uFill>
                          <a:latin typeface="Times New Roman"/>
                          <a:ea typeface="Times New Roman"/>
                          <a:cs typeface="Times New Roman"/>
                          <a:sym typeface="Times New Roman"/>
                        </a:rPr>
                        <a:t>The various approaches available for developing a Voice Recognition System based on adapted feature extraction technique and the speech recognition approach for the particular language are compared in this paper. The main aim of project is to develop a system that will allow the computer to translate voice request and dictation into text using MFCC and VQ techniques. Feature extraction and feature matching will be done using Mel Frequency Cepstral Coefficients and Vector Quantization technique.</a:t>
                      </a:r>
                    </a:p>
                  </a:txBody>
                  <a:tcPr marL="0" marR="0" marT="0" marB="0" horzOverflow="overflow">
                    <a:lnT w="25400">
                      <a:solidFill>
                        <a:srgbClr val="000000"/>
                      </a:solidFill>
                    </a:lnT>
                    <a:lnB w="25400">
                      <a:solidFill>
                        <a:srgbClr val="000000"/>
                      </a:solidFill>
                    </a:lnB>
                  </a:tcPr>
                </a:tc>
                <a:tc>
                  <a:txBody>
                    <a:bodyPr/>
                    <a:lstStyle/>
                    <a:p>
                      <a:pPr marR="725169" algn="l">
                        <a:lnSpc>
                          <a:spcPct val="115000"/>
                        </a:lnSpc>
                        <a:spcBef>
                          <a:spcPts val="1000"/>
                        </a:spcBef>
                        <a:defRPr sz="1800"/>
                      </a:pPr>
                      <a:r>
                        <a:rPr sz="1200" dirty="0">
                          <a:uFill>
                            <a:solidFill>
                              <a:srgbClr val="000000"/>
                            </a:solidFill>
                          </a:uFill>
                          <a:latin typeface="Times New Roman"/>
                          <a:ea typeface="Times New Roman"/>
                          <a:cs typeface="Times New Roman"/>
                          <a:sym typeface="Times New Roman"/>
                        </a:rPr>
                        <a:t>Different types of speaker module and speech </a:t>
                      </a:r>
                      <a:r>
                        <a:rPr sz="1200" dirty="0" err="1">
                          <a:uFill>
                            <a:solidFill>
                              <a:srgbClr val="000000"/>
                            </a:solidFill>
                          </a:uFill>
                          <a:latin typeface="Times New Roman"/>
                          <a:ea typeface="Times New Roman"/>
                          <a:cs typeface="Times New Roman"/>
                          <a:sym typeface="Times New Roman"/>
                        </a:rPr>
                        <a:t>utterence</a:t>
                      </a:r>
                      <a:r>
                        <a:rPr sz="1200" dirty="0">
                          <a:uFill>
                            <a:solidFill>
                              <a:srgbClr val="000000"/>
                            </a:solidFill>
                          </a:uFill>
                          <a:latin typeface="Times New Roman"/>
                          <a:ea typeface="Times New Roman"/>
                          <a:cs typeface="Times New Roman"/>
                          <a:sym typeface="Times New Roman"/>
                        </a:rPr>
                        <a:t> result of other research paper helped us to understand the needs of project.</a:t>
                      </a:r>
                    </a:p>
                  </a:txBody>
                  <a:tcPr marL="0" marR="0" marT="0" marB="0" horzOverflow="overflow">
                    <a:lnT w="25400">
                      <a:solidFill>
                        <a:srgbClr val="000000"/>
                      </a:solidFill>
                    </a:lnT>
                    <a:lnB w="25400">
                      <a:solidFill>
                        <a:srgbClr val="000000"/>
                      </a:solidFill>
                    </a:lnB>
                  </a:tcPr>
                </a:tc>
                <a:extLst>
                  <a:ext uri="{0D108BD9-81ED-4DB2-BD59-A6C34878D82A}">
                    <a16:rowId xmlns:a16="http://schemas.microsoft.com/office/drawing/2014/main" val="10001"/>
                  </a:ext>
                </a:extLst>
              </a:tr>
            </a:tbl>
          </a:graphicData>
        </a:graphic>
      </p:graphicFrame>
      <p:pic>
        <p:nvPicPr>
          <p:cNvPr id="2" name="Picture 5" descr="Picture 5">
            <a:extLst>
              <a:ext uri="{FF2B5EF4-FFF2-40B4-BE49-F238E27FC236}">
                <a16:creationId xmlns:a16="http://schemas.microsoft.com/office/drawing/2014/main" id="{D19D7D0D-8B5D-3893-F2FE-C0560CA64E04}"/>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graphicFrame>
        <p:nvGraphicFramePr>
          <p:cNvPr id="176" name="Table 3"/>
          <p:cNvGraphicFramePr/>
          <p:nvPr>
            <p:extLst>
              <p:ext uri="{D42A27DB-BD31-4B8C-83A1-F6EECF244321}">
                <p14:modId xmlns:p14="http://schemas.microsoft.com/office/powerpoint/2010/main" val="3108301849"/>
              </p:ext>
            </p:extLst>
          </p:nvPr>
        </p:nvGraphicFramePr>
        <p:xfrm>
          <a:off x="606235" y="1356922"/>
          <a:ext cx="10979530" cy="3558413"/>
        </p:xfrm>
        <a:graphic>
          <a:graphicData uri="http://schemas.openxmlformats.org/drawingml/2006/table">
            <a:tbl>
              <a:tblPr firstCol="1">
                <a:tableStyleId>{4C3C2611-4C71-4FC5-86AE-919BDF0F9419}</a:tableStyleId>
              </a:tblPr>
              <a:tblGrid>
                <a:gridCol w="2317108">
                  <a:extLst>
                    <a:ext uri="{9D8B030D-6E8A-4147-A177-3AD203B41FA5}">
                      <a16:colId xmlns:a16="http://schemas.microsoft.com/office/drawing/2014/main" val="20000"/>
                    </a:ext>
                  </a:extLst>
                </a:gridCol>
                <a:gridCol w="2912540">
                  <a:extLst>
                    <a:ext uri="{9D8B030D-6E8A-4147-A177-3AD203B41FA5}">
                      <a16:colId xmlns:a16="http://schemas.microsoft.com/office/drawing/2014/main" val="20001"/>
                    </a:ext>
                  </a:extLst>
                </a:gridCol>
                <a:gridCol w="1976843">
                  <a:extLst>
                    <a:ext uri="{9D8B030D-6E8A-4147-A177-3AD203B41FA5}">
                      <a16:colId xmlns:a16="http://schemas.microsoft.com/office/drawing/2014/main" val="20002"/>
                    </a:ext>
                  </a:extLst>
                </a:gridCol>
                <a:gridCol w="3773039">
                  <a:extLst>
                    <a:ext uri="{9D8B030D-6E8A-4147-A177-3AD203B41FA5}">
                      <a16:colId xmlns:a16="http://schemas.microsoft.com/office/drawing/2014/main" val="20003"/>
                    </a:ext>
                  </a:extLst>
                </a:gridCol>
              </a:tblGrid>
              <a:tr h="2839600">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 </a:t>
                      </a:r>
                      <a:r>
                        <a:rPr b="0"/>
                        <a:t>Voice Recognition and Voice Navigation for Blind using GPS</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Authors Name: </a:t>
                      </a:r>
                      <a:r>
                        <a:rPr b="0"/>
                        <a:t>Manish Bansode, Shivani Jadhav, Anjali Kashyap</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Source: </a:t>
                      </a:r>
                      <a:r>
                        <a:rPr b="0"/>
                        <a:t>INTERNATIONAL JOURNAL OF INNOVATIVE RESEARCH IN ELECTRICAL, ELECTRONICS, INSTRUMENTATION AND CONTROL ENGINEERING</a:t>
                      </a:r>
                    </a:p>
                    <a:p>
                      <a:pPr algn="l">
                        <a:spcBef>
                          <a:spcPts val="1200"/>
                        </a:spcBef>
                        <a:defRPr sz="1200" b="1">
                          <a:uFill>
                            <a:solidFill>
                              <a:srgbClr val="000000"/>
                            </a:solidFill>
                          </a:uFill>
                          <a:latin typeface="Times New Roman"/>
                          <a:ea typeface="Times New Roman"/>
                          <a:cs typeface="Times New Roman"/>
                          <a:sym typeface="Times New Roman"/>
                        </a:defRPr>
                      </a:pPr>
                      <a:r>
                        <a:t>Year:</a:t>
                      </a:r>
                      <a:r>
                        <a:rPr b="0"/>
                        <a:t>2015</a:t>
                      </a:r>
                    </a:p>
                  </a:txBody>
                  <a:tcPr marL="0" marR="0" marT="0" marB="0" horzOverflow="overflow">
                    <a:lnB w="25400">
                      <a:solidFill>
                        <a:srgbClr val="000000"/>
                      </a:solidFill>
                    </a:lnB>
                  </a:tcPr>
                </a:tc>
                <a:tc>
                  <a:txBody>
                    <a:bodyPr/>
                    <a:lstStyle/>
                    <a:p>
                      <a:pPr algn="l">
                        <a:lnSpc>
                          <a:spcPct val="115000"/>
                        </a:lnSpc>
                        <a:spcBef>
                          <a:spcPts val="1000"/>
                        </a:spcBef>
                        <a:defRPr sz="1800"/>
                      </a:pPr>
                      <a:r>
                        <a:rPr sz="1200" dirty="0">
                          <a:uFill>
                            <a:solidFill>
                              <a:srgbClr val="000000"/>
                            </a:solidFill>
                          </a:uFill>
                          <a:latin typeface="Times New Roman"/>
                          <a:ea typeface="Times New Roman"/>
                          <a:cs typeface="Times New Roman"/>
                          <a:sym typeface="Times New Roman"/>
                        </a:rPr>
                        <a:t>Software will get the distance between the two locations  by longitude and latitude of destination and </a:t>
                      </a:r>
                      <a:r>
                        <a:rPr sz="1200" dirty="0" err="1">
                          <a:uFill>
                            <a:solidFill>
                              <a:srgbClr val="000000"/>
                            </a:solidFill>
                          </a:uFill>
                          <a:latin typeface="Times New Roman"/>
                          <a:ea typeface="Times New Roman"/>
                          <a:cs typeface="Times New Roman"/>
                          <a:sym typeface="Times New Roman"/>
                        </a:rPr>
                        <a:t>source.Alnd</a:t>
                      </a:r>
                      <a:r>
                        <a:rPr sz="1200" dirty="0">
                          <a:uFill>
                            <a:solidFill>
                              <a:srgbClr val="000000"/>
                            </a:solidFill>
                          </a:uFill>
                          <a:latin typeface="Times New Roman"/>
                          <a:ea typeface="Times New Roman"/>
                          <a:cs typeface="Times New Roman"/>
                          <a:sym typeface="Times New Roman"/>
                        </a:rPr>
                        <a:t> also find the current speed of the user. As the user moves the distance between the two location changes, speed of the user changes and subsequently the user gets the instruction.</a:t>
                      </a:r>
                    </a:p>
                  </a:txBody>
                  <a:tcPr marL="0" marR="0" marT="0" marB="0" horzOverflow="overflow">
                    <a:lnB w="25400">
                      <a:solidFill>
                        <a:srgbClr val="000000"/>
                      </a:solidFill>
                    </a:lnB>
                  </a:tcPr>
                </a:tc>
                <a:tc>
                  <a:txBody>
                    <a:bodyPr/>
                    <a:lstStyle/>
                    <a:p>
                      <a:pPr algn="just">
                        <a:lnSpc>
                          <a:spcPct val="115000"/>
                        </a:lnSpc>
                        <a:spcBef>
                          <a:spcPts val="1000"/>
                        </a:spcBef>
                        <a:defRPr sz="1800"/>
                      </a:pPr>
                      <a:r>
                        <a:rPr sz="1200">
                          <a:uFill>
                            <a:solidFill>
                              <a:srgbClr val="000000"/>
                            </a:solidFill>
                          </a:uFill>
                          <a:latin typeface="Times New Roman"/>
                          <a:ea typeface="Times New Roman"/>
                          <a:cs typeface="Times New Roman"/>
                          <a:sym typeface="Times New Roman"/>
                        </a:rPr>
                        <a:t>Initially many blind people prefer to not use electronic aids, and use only canes or guide dogs. This is because of relatively high costs and poor levels of user satisfaction associated with existing electronic systems. So we tried to develop a low cost and user friendly system for blind people. This project can be extended by incorporating a GSM module. We can interface this module to send messages to the near and dear ones of the Blind person regarding his/her current position.</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dirty="0">
                          <a:latin typeface="Times New Roman"/>
                          <a:ea typeface="Times New Roman"/>
                          <a:cs typeface="Times New Roman"/>
                          <a:sym typeface="Times New Roman"/>
                        </a:rPr>
                        <a:t>Different types of devices which is useful for the voice recognition and make it less cost</a:t>
                      </a:r>
                    </a:p>
                  </a:txBody>
                  <a:tcPr marL="0" marR="0" marT="0" marB="0" horzOverflow="overflow">
                    <a:lnB w="25400">
                      <a:solidFill>
                        <a:srgbClr val="000000"/>
                      </a:solidFill>
                    </a:lnB>
                  </a:tcPr>
                </a:tc>
                <a:extLst>
                  <a:ext uri="{0D108BD9-81ED-4DB2-BD59-A6C34878D82A}">
                    <a16:rowId xmlns:a16="http://schemas.microsoft.com/office/drawing/2014/main" val="10000"/>
                  </a:ext>
                </a:extLst>
              </a:tr>
            </a:tbl>
          </a:graphicData>
        </a:graphic>
      </p:graphicFrame>
      <p:pic>
        <p:nvPicPr>
          <p:cNvPr id="2" name="Picture 5" descr="Picture 5">
            <a:extLst>
              <a:ext uri="{FF2B5EF4-FFF2-40B4-BE49-F238E27FC236}">
                <a16:creationId xmlns:a16="http://schemas.microsoft.com/office/drawing/2014/main" id="{E19B852B-DC48-F9FE-1CC2-C857C304DA67}"/>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graphicFrame>
        <p:nvGraphicFramePr>
          <p:cNvPr id="180" name="Table 3"/>
          <p:cNvGraphicFramePr/>
          <p:nvPr>
            <p:extLst>
              <p:ext uri="{D42A27DB-BD31-4B8C-83A1-F6EECF244321}">
                <p14:modId xmlns:p14="http://schemas.microsoft.com/office/powerpoint/2010/main" val="1504768755"/>
              </p:ext>
            </p:extLst>
          </p:nvPr>
        </p:nvGraphicFramePr>
        <p:xfrm>
          <a:off x="606235" y="1111825"/>
          <a:ext cx="10979530" cy="3348101"/>
        </p:xfrm>
        <a:graphic>
          <a:graphicData uri="http://schemas.openxmlformats.org/drawingml/2006/table">
            <a:tbl>
              <a:tblPr firstCol="1">
                <a:tableStyleId>{4C3C2611-4C71-4FC5-86AE-919BDF0F9419}</a:tableStyleId>
              </a:tblPr>
              <a:tblGrid>
                <a:gridCol w="2317108">
                  <a:extLst>
                    <a:ext uri="{9D8B030D-6E8A-4147-A177-3AD203B41FA5}">
                      <a16:colId xmlns:a16="http://schemas.microsoft.com/office/drawing/2014/main" val="20000"/>
                    </a:ext>
                  </a:extLst>
                </a:gridCol>
                <a:gridCol w="2912540">
                  <a:extLst>
                    <a:ext uri="{9D8B030D-6E8A-4147-A177-3AD203B41FA5}">
                      <a16:colId xmlns:a16="http://schemas.microsoft.com/office/drawing/2014/main" val="20001"/>
                    </a:ext>
                  </a:extLst>
                </a:gridCol>
                <a:gridCol w="1976843">
                  <a:extLst>
                    <a:ext uri="{9D8B030D-6E8A-4147-A177-3AD203B41FA5}">
                      <a16:colId xmlns:a16="http://schemas.microsoft.com/office/drawing/2014/main" val="20002"/>
                    </a:ext>
                  </a:extLst>
                </a:gridCol>
                <a:gridCol w="3773039">
                  <a:extLst>
                    <a:ext uri="{9D8B030D-6E8A-4147-A177-3AD203B41FA5}">
                      <a16:colId xmlns:a16="http://schemas.microsoft.com/office/drawing/2014/main" val="20003"/>
                    </a:ext>
                  </a:extLst>
                </a:gridCol>
              </a:tblGrid>
              <a:tr h="2839600">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 </a:t>
                      </a:r>
                      <a:r>
                        <a:rPr b="0"/>
                        <a:t>Human voice recognition depends on language ability</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Authors name:</a:t>
                      </a:r>
                      <a:r>
                        <a:rPr b="0"/>
                        <a:t> Tyler K. Perrachione, Stephanie N. Del Tufo, and John D.E. Gabrieli</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Source:</a:t>
                      </a:r>
                      <a:r>
                        <a:rPr b="0"/>
                        <a:t>NIH Public Access</a:t>
                      </a:r>
                    </a:p>
                    <a:p>
                      <a:pPr algn="l">
                        <a:spcBef>
                          <a:spcPts val="1200"/>
                        </a:spcBef>
                        <a:defRPr sz="1200" b="1">
                          <a:uFill>
                            <a:solidFill>
                              <a:srgbClr val="000000"/>
                            </a:solidFill>
                          </a:uFill>
                          <a:latin typeface="Times New Roman"/>
                          <a:ea typeface="Times New Roman"/>
                          <a:cs typeface="Times New Roman"/>
                          <a:sym typeface="Times New Roman"/>
                        </a:defRPr>
                      </a:pPr>
                      <a:r>
                        <a:t>Year:</a:t>
                      </a:r>
                      <a:r>
                        <a:rPr b="0"/>
                        <a:t>2011</a:t>
                      </a:r>
                    </a:p>
                  </a:txBody>
                  <a:tcPr marL="0" marR="0" marT="0" marB="0" horzOverflow="overflow">
                    <a:lnB w="25400">
                      <a:solidFill>
                        <a:srgbClr val="000000"/>
                      </a:solidFill>
                    </a:lnB>
                  </a:tcPr>
                </a:tc>
                <a:tc>
                  <a:txBody>
                    <a:bodyPr/>
                    <a:lstStyle/>
                    <a:p>
                      <a:pPr algn="l">
                        <a:lnSpc>
                          <a:spcPct val="115000"/>
                        </a:lnSpc>
                        <a:spcBef>
                          <a:spcPts val="1000"/>
                        </a:spcBef>
                        <a:defRPr sz="1800"/>
                      </a:pPr>
                      <a:r>
                        <a:rPr sz="1200" dirty="0">
                          <a:uFill>
                            <a:solidFill>
                              <a:srgbClr val="000000"/>
                            </a:solidFill>
                          </a:uFill>
                          <a:latin typeface="Times New Roman"/>
                          <a:ea typeface="Times New Roman"/>
                          <a:cs typeface="Times New Roman"/>
                          <a:sym typeface="Times New Roman"/>
                        </a:rPr>
                        <a:t>The ability to compute the discrepancies between the incidental phonetics of a particular </a:t>
                      </a:r>
                      <a:r>
                        <a:rPr sz="1200" dirty="0" err="1">
                          <a:uFill>
                            <a:solidFill>
                              <a:srgbClr val="000000"/>
                            </a:solidFill>
                          </a:uFill>
                          <a:latin typeface="Times New Roman"/>
                          <a:ea typeface="Times New Roman"/>
                          <a:cs typeface="Times New Roman"/>
                          <a:sym typeface="Times New Roman"/>
                        </a:rPr>
                        <a:t>vocalisation</a:t>
                      </a:r>
                      <a:r>
                        <a:rPr sz="1200" dirty="0">
                          <a:uFill>
                            <a:solidFill>
                              <a:srgbClr val="000000"/>
                            </a:solidFill>
                          </a:uFill>
                          <a:latin typeface="Times New Roman"/>
                          <a:ea typeface="Times New Roman"/>
                          <a:cs typeface="Times New Roman"/>
                          <a:sym typeface="Times New Roman"/>
                        </a:rPr>
                        <a:t> and the abstract phonological representations of the words that </a:t>
                      </a:r>
                      <a:r>
                        <a:rPr sz="1200" dirty="0" err="1">
                          <a:uFill>
                            <a:solidFill>
                              <a:srgbClr val="000000"/>
                            </a:solidFill>
                          </a:uFill>
                          <a:latin typeface="Times New Roman"/>
                          <a:ea typeface="Times New Roman"/>
                          <a:cs typeface="Times New Roman"/>
                          <a:sym typeface="Times New Roman"/>
                        </a:rPr>
                        <a:t>vocalisation</a:t>
                      </a:r>
                      <a:r>
                        <a:rPr sz="1200" dirty="0">
                          <a:uFill>
                            <a:solidFill>
                              <a:srgbClr val="000000"/>
                            </a:solidFill>
                          </a:uFill>
                          <a:latin typeface="Times New Roman"/>
                          <a:ea typeface="Times New Roman"/>
                          <a:cs typeface="Times New Roman"/>
                          <a:sym typeface="Times New Roman"/>
                        </a:rPr>
                        <a:t> contains is necessary for voice recognition. The human potential for voice recognition is severely hampered when the linguistic abstractions of words are absent or inadequate.</a:t>
                      </a:r>
                    </a:p>
                  </a:txBody>
                  <a:tcPr marL="0" marR="0" marT="0" marB="0" horzOverflow="overflow">
                    <a:lnB w="25400">
                      <a:solidFill>
                        <a:srgbClr val="000000"/>
                      </a:solidFill>
                    </a:lnB>
                  </a:tcPr>
                </a:tc>
                <a:tc>
                  <a:txBody>
                    <a:bodyPr/>
                    <a:lstStyle/>
                    <a:p>
                      <a:pPr algn="just">
                        <a:lnSpc>
                          <a:spcPct val="115000"/>
                        </a:lnSpc>
                        <a:spcBef>
                          <a:spcPts val="1000"/>
                        </a:spcBef>
                        <a:defRPr sz="1800"/>
                      </a:pPr>
                      <a:r>
                        <a:rPr sz="1200">
                          <a:uFill>
                            <a:solidFill>
                              <a:srgbClr val="000000"/>
                            </a:solidFill>
                          </a:uFill>
                          <a:latin typeface="Times New Roman"/>
                          <a:ea typeface="Times New Roman"/>
                          <a:cs typeface="Times New Roman"/>
                          <a:sym typeface="Times New Roman"/>
                        </a:rPr>
                        <a:t>Human_speaking listeners with normal reading ability were significantly more accurate identifying voices speaking English than Chinese (paired t-test, P &lt; 0.0005), performing on average 42% better in their native language (6). English-speaking listeners with dyslexia were no better able to identify English-speaking voices than Chinese-speaking ones (paired t-test, P = 0.65), with an average performance gain of only 2% in their native language</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dirty="0">
                          <a:latin typeface="Times New Roman"/>
                          <a:ea typeface="Times New Roman"/>
                          <a:cs typeface="Times New Roman"/>
                          <a:sym typeface="Times New Roman"/>
                        </a:rPr>
                        <a:t>We need to consider how the speakers speech features according to that we need to recognize the speech</a:t>
                      </a:r>
                    </a:p>
                  </a:txBody>
                  <a:tcPr marL="0" marR="0" marT="0" marB="0" horzOverflow="overflow">
                    <a:lnB w="25400">
                      <a:solidFill>
                        <a:srgbClr val="000000"/>
                      </a:solidFill>
                    </a:lnB>
                  </a:tcPr>
                </a:tc>
                <a:extLst>
                  <a:ext uri="{0D108BD9-81ED-4DB2-BD59-A6C34878D82A}">
                    <a16:rowId xmlns:a16="http://schemas.microsoft.com/office/drawing/2014/main" val="10000"/>
                  </a:ext>
                </a:extLst>
              </a:tr>
            </a:tbl>
          </a:graphicData>
        </a:graphic>
      </p:graphicFrame>
      <p:pic>
        <p:nvPicPr>
          <p:cNvPr id="2" name="Picture 5" descr="Picture 5">
            <a:extLst>
              <a:ext uri="{FF2B5EF4-FFF2-40B4-BE49-F238E27FC236}">
                <a16:creationId xmlns:a16="http://schemas.microsoft.com/office/drawing/2014/main" id="{7F6D839C-6205-FDF9-A124-B49E62F34579}"/>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183" name="Title 1"/>
          <p:cNvSpPr txBox="1">
            <a:spLocks noGrp="1"/>
          </p:cNvSpPr>
          <p:nvPr>
            <p:ph type="title"/>
          </p:nvPr>
        </p:nvSpPr>
        <p:spPr>
          <a:xfrm>
            <a:off x="1066799" y="287088"/>
            <a:ext cx="10058402" cy="1450758"/>
          </a:xfrm>
          <a:prstGeom prst="rect">
            <a:avLst/>
          </a:prstGeom>
        </p:spPr>
        <p:txBody>
          <a:bodyPr/>
          <a:lstStyle>
            <a:lvl1pPr algn="ctr">
              <a:defRPr spc="-100">
                <a:latin typeface="Times New Roman"/>
                <a:ea typeface="Times New Roman"/>
                <a:cs typeface="Times New Roman"/>
                <a:sym typeface="Times New Roman"/>
              </a:defRPr>
            </a:lvl1pPr>
          </a:lstStyle>
          <a:p>
            <a:r>
              <a:rPr dirty="0"/>
              <a:t>System Design</a:t>
            </a:r>
          </a:p>
        </p:txBody>
      </p:sp>
      <p:pic>
        <p:nvPicPr>
          <p:cNvPr id="185"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186" name="Budget:"/>
          <p:cNvSpPr txBox="1"/>
          <p:nvPr/>
        </p:nvSpPr>
        <p:spPr>
          <a:xfrm>
            <a:off x="8857805" y="7013461"/>
            <a:ext cx="620647" cy="532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just">
              <a:lnSpc>
                <a:spcPct val="107916"/>
              </a:lnSpc>
              <a:spcBef>
                <a:spcPts val="800"/>
              </a:spcBef>
              <a:defRPr sz="1200" b="1">
                <a:uFill>
                  <a:solidFill>
                    <a:srgbClr val="000000"/>
                  </a:solidFill>
                </a:uFill>
                <a:latin typeface="Times New Roman"/>
                <a:ea typeface="Times New Roman"/>
                <a:cs typeface="Times New Roman"/>
                <a:sym typeface="Times New Roman"/>
              </a:defRPr>
            </a:lvl1pPr>
          </a:lstStyle>
          <a:p>
            <a:r>
              <a:t>Budget:</a:t>
            </a:r>
            <a:endParaRPr sz="1100">
              <a:latin typeface="+mj-lt"/>
              <a:ea typeface="+mj-ea"/>
              <a:cs typeface="+mj-cs"/>
              <a:sym typeface="Calibri"/>
            </a:endParaRPr>
          </a:p>
        </p:txBody>
      </p:sp>
      <p:sp>
        <p:nvSpPr>
          <p:cNvPr id="187" name="Software Process Model:…"/>
          <p:cNvSpPr txBox="1"/>
          <p:nvPr/>
        </p:nvSpPr>
        <p:spPr>
          <a:xfrm>
            <a:off x="434559" y="1889138"/>
            <a:ext cx="11322882" cy="3772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spcBef>
                <a:spcPts val="1200"/>
              </a:spcBef>
              <a:defRPr sz="2700" b="1">
                <a:uFill>
                  <a:solidFill>
                    <a:srgbClr val="000000"/>
                  </a:solidFill>
                </a:uFill>
                <a:latin typeface="Times New Roman"/>
                <a:ea typeface="Times New Roman"/>
                <a:cs typeface="Times New Roman"/>
                <a:sym typeface="Times New Roman"/>
              </a:defRPr>
            </a:pPr>
            <a:r>
              <a:rPr dirty="0"/>
              <a:t>Software Process Model:</a:t>
            </a:r>
            <a:endParaRPr dirty="0">
              <a:latin typeface="+mj-lt"/>
              <a:ea typeface="+mj-ea"/>
              <a:cs typeface="+mj-cs"/>
              <a:sym typeface="Calibri"/>
            </a:endParaRPr>
          </a:p>
          <a:p>
            <a:pPr>
              <a:spcBef>
                <a:spcPts val="1200"/>
              </a:spcBef>
              <a:defRPr sz="2700">
                <a:uFill>
                  <a:solidFill>
                    <a:srgbClr val="000000"/>
                  </a:solidFill>
                </a:uFill>
                <a:latin typeface="Times New Roman"/>
                <a:ea typeface="Times New Roman"/>
                <a:cs typeface="Times New Roman"/>
                <a:sym typeface="Times New Roman"/>
              </a:defRPr>
            </a:pPr>
            <a:r>
              <a:rPr dirty="0"/>
              <a:t>Agile methodology is prevalent in situations where a minimal product is easy to make, and is expanded upon to make the final product in increments. Each of these increments is the result of a ‘sprint’, the cycle software engineers go through from conception of ideas all the way to implementing and testing it. Since the core software is relatively basic, it acts as a framework on which all other useful features are based on. This provides simplicity, since the developers will be focused on only a few things at a time, and reliability, since every new feature is tested to work with all old features when it is being implemented.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191"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192" name="Picture 221" descr="Picture 221"/>
          <p:cNvPicPr>
            <a:picLocks noChangeAspect="1"/>
          </p:cNvPicPr>
          <p:nvPr/>
        </p:nvPicPr>
        <p:blipFill>
          <a:blip r:embed="rId3"/>
          <a:stretch>
            <a:fillRect/>
          </a:stretch>
        </p:blipFill>
        <p:spPr>
          <a:xfrm>
            <a:off x="373953" y="1345063"/>
            <a:ext cx="11444093" cy="3214135"/>
          </a:xfrm>
          <a:prstGeom prst="rect">
            <a:avLst/>
          </a:prstGeom>
          <a:ln w="12700">
            <a:miter lim="400000"/>
          </a:ln>
        </p:spPr>
      </p:pic>
      <p:sp>
        <p:nvSpPr>
          <p:cNvPr id="193" name="TextBox 11"/>
          <p:cNvSpPr txBox="1"/>
          <p:nvPr/>
        </p:nvSpPr>
        <p:spPr>
          <a:xfrm>
            <a:off x="3730317" y="4871322"/>
            <a:ext cx="4731366"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200" b="1">
                <a:latin typeface="Times New Roman"/>
                <a:ea typeface="Times New Roman"/>
                <a:cs typeface="Times New Roman"/>
                <a:sym typeface="Times New Roman"/>
              </a:defRPr>
            </a:pPr>
            <a:r>
              <a:rPr sz="1600" dirty="0"/>
              <a:t>Figure 5.1: </a:t>
            </a:r>
            <a:r>
              <a:rPr sz="1600" b="0" dirty="0"/>
              <a:t>Software process model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197"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198" name="The reason Agile development process was chosen for our project is that the core of the project is relatively easy to make, by interacting with a terminal and a small data set. It only needs to identify a few known people against a lot of others. Over ti"/>
          <p:cNvSpPr txBox="1"/>
          <p:nvPr/>
        </p:nvSpPr>
        <p:spPr>
          <a:xfrm>
            <a:off x="434559" y="1866294"/>
            <a:ext cx="11322882" cy="3125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spcBef>
                <a:spcPts val="1200"/>
              </a:spcBef>
              <a:defRPr sz="2600">
                <a:uFill>
                  <a:solidFill>
                    <a:srgbClr val="000000"/>
                  </a:solidFill>
                </a:uFill>
                <a:latin typeface="Times New Roman"/>
                <a:ea typeface="Times New Roman"/>
                <a:cs typeface="Times New Roman"/>
                <a:sym typeface="Times New Roman"/>
              </a:defRPr>
            </a:lvl1pPr>
          </a:lstStyle>
          <a:p>
            <a:r>
              <a:rPr dirty="0"/>
              <a:t>The reason Agile development process was chosen for our project is that the core of the project is relatively easy to make, by interacting with a terminal and a small data set. It only needs to identify a few known people against a lot of others. Over time features need to incorporated that’ll improve the usability of the software, like addition of more people faster, retraining faster and a GUI, all of which are not necessary to get it working at first. All of these need to be done in ordered sprints, since for example, we can’t test the GUI for retraining feature if we haven’t already added the feature before.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ooter Placeholder 6"/>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02" name="Picture 10" descr="Picture 10"/>
          <p:cNvPicPr>
            <a:picLocks noChangeAspect="1"/>
          </p:cNvPicPr>
          <p:nvPr/>
        </p:nvPicPr>
        <p:blipFill>
          <a:blip r:embed="rId2"/>
          <a:stretch>
            <a:fillRect/>
          </a:stretch>
        </p:blipFill>
        <p:spPr>
          <a:xfrm>
            <a:off x="2610752" y="-304800"/>
            <a:ext cx="6970498" cy="6481484"/>
          </a:xfrm>
          <a:prstGeom prst="rect">
            <a:avLst/>
          </a:prstGeom>
          <a:ln w="12700">
            <a:miter lim="400000"/>
          </a:ln>
        </p:spPr>
      </p:pic>
      <p:sp>
        <p:nvSpPr>
          <p:cNvPr id="203" name="TextBox 11"/>
          <p:cNvSpPr txBox="1"/>
          <p:nvPr/>
        </p:nvSpPr>
        <p:spPr>
          <a:xfrm>
            <a:off x="4767943" y="5987145"/>
            <a:ext cx="2665144" cy="311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600" b="1">
                <a:latin typeface="Times New Roman"/>
                <a:ea typeface="Times New Roman"/>
                <a:cs typeface="Times New Roman"/>
                <a:sym typeface="Times New Roman"/>
              </a:defRPr>
            </a:pPr>
            <a:r>
              <a:t>Figure 5.2: </a:t>
            </a:r>
            <a:r>
              <a:rPr b="0"/>
              <a:t>Activity diagram </a:t>
            </a:r>
          </a:p>
        </p:txBody>
      </p:sp>
      <p:pic>
        <p:nvPicPr>
          <p:cNvPr id="204" name="Picture 12" descr="Picture 12"/>
          <p:cNvPicPr>
            <a:picLocks noChangeAspect="1"/>
          </p:cNvPicPr>
          <p:nvPr/>
        </p:nvPicPr>
        <p:blipFill>
          <a:blip r:embed="rId3"/>
          <a:stretch>
            <a:fillRect/>
          </a:stretch>
        </p:blipFill>
        <p:spPr>
          <a:xfrm>
            <a:off x="0" y="0"/>
            <a:ext cx="2189480" cy="72390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08" name="Picture 4" descr="Picture 4"/>
          <p:cNvPicPr>
            <a:picLocks noChangeAspect="1"/>
          </p:cNvPicPr>
          <p:nvPr/>
        </p:nvPicPr>
        <p:blipFill>
          <a:blip r:embed="rId2"/>
          <a:stretch>
            <a:fillRect/>
          </a:stretch>
        </p:blipFill>
        <p:spPr>
          <a:xfrm>
            <a:off x="3450756" y="0"/>
            <a:ext cx="5290488" cy="6035041"/>
          </a:xfrm>
          <a:prstGeom prst="rect">
            <a:avLst/>
          </a:prstGeom>
          <a:ln w="12700">
            <a:miter lim="400000"/>
          </a:ln>
        </p:spPr>
      </p:pic>
      <p:sp>
        <p:nvSpPr>
          <p:cNvPr id="209" name="TextBox 6"/>
          <p:cNvSpPr txBox="1"/>
          <p:nvPr/>
        </p:nvSpPr>
        <p:spPr>
          <a:xfrm>
            <a:off x="4696161" y="6033247"/>
            <a:ext cx="2799680" cy="311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600" b="1">
                <a:latin typeface="Times New Roman"/>
                <a:ea typeface="Times New Roman"/>
                <a:cs typeface="Times New Roman"/>
                <a:sym typeface="Times New Roman"/>
              </a:defRPr>
            </a:pPr>
            <a:r>
              <a:t>Figure 5.3: </a:t>
            </a:r>
            <a:r>
              <a:rPr b="0"/>
              <a:t>Use-case diagram </a:t>
            </a:r>
          </a:p>
        </p:txBody>
      </p:sp>
      <p:pic>
        <p:nvPicPr>
          <p:cNvPr id="210" name="Picture 7" descr="Picture 7"/>
          <p:cNvPicPr>
            <a:picLocks noChangeAspect="1"/>
          </p:cNvPicPr>
          <p:nvPr/>
        </p:nvPicPr>
        <p:blipFill>
          <a:blip r:embed="rId3"/>
          <a:stretch>
            <a:fillRect/>
          </a:stretch>
        </p:blipFill>
        <p:spPr>
          <a:xfrm>
            <a:off x="0" y="0"/>
            <a:ext cx="2189480" cy="7239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214" name="TextBox 3"/>
          <p:cNvSpPr txBox="1"/>
          <p:nvPr/>
        </p:nvSpPr>
        <p:spPr>
          <a:xfrm>
            <a:off x="422562" y="878253"/>
            <a:ext cx="11346875" cy="4340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defRPr sz="2000" b="1" u="sng">
                <a:latin typeface="Times New Roman"/>
                <a:ea typeface="Times New Roman"/>
                <a:cs typeface="Times New Roman"/>
                <a:sym typeface="Times New Roman"/>
              </a:defRPr>
            </a:pPr>
            <a:r>
              <a:rPr dirty="0"/>
              <a:t>Description of Actors</a:t>
            </a:r>
            <a:r>
              <a:rPr u="none" dirty="0"/>
              <a:t>:-</a:t>
            </a:r>
          </a:p>
          <a:p>
            <a:pPr algn="just">
              <a:defRPr>
                <a:latin typeface="Times New Roman"/>
                <a:ea typeface="Times New Roman"/>
                <a:cs typeface="Times New Roman"/>
                <a:sym typeface="Times New Roman"/>
              </a:defRPr>
            </a:pPr>
            <a:endParaRPr u="none" dirty="0"/>
          </a:p>
          <a:p>
            <a:pPr algn="just">
              <a:lnSpc>
                <a:spcPct val="115000"/>
              </a:lnSpc>
              <a:spcBef>
                <a:spcPts val="1000"/>
              </a:spcBef>
              <a:defRPr>
                <a:latin typeface="Times New Roman"/>
                <a:ea typeface="Times New Roman"/>
                <a:cs typeface="Times New Roman"/>
                <a:sym typeface="Times New Roman"/>
              </a:defRPr>
            </a:pPr>
            <a:r>
              <a:rPr dirty="0"/>
              <a:t>1.</a:t>
            </a:r>
            <a:r>
              <a:rPr b="1" dirty="0"/>
              <a:t>USER: </a:t>
            </a:r>
            <a:r>
              <a:rPr dirty="0"/>
              <a:t>The user will insert the card, tell the machine how much money he wants, and then enter his OTP afterward. After this, he'll get paid</a:t>
            </a:r>
          </a:p>
          <a:p>
            <a:pPr algn="just">
              <a:lnSpc>
                <a:spcPct val="115000"/>
              </a:lnSpc>
              <a:spcBef>
                <a:spcPts val="1000"/>
              </a:spcBef>
              <a:defRPr b="1">
                <a:latin typeface="Times New Roman"/>
                <a:ea typeface="Times New Roman"/>
                <a:cs typeface="Times New Roman"/>
                <a:sym typeface="Times New Roman"/>
              </a:defRPr>
            </a:pPr>
            <a:r>
              <a:rPr dirty="0"/>
              <a:t>2.ATM MACHINE: </a:t>
            </a:r>
            <a:r>
              <a:rPr b="0" dirty="0"/>
              <a:t>The ATM will simultaneously read the data from the card and take a picture, which it will subsequently send to the bank server. Furthermore, it accepts voice input for amount. It asks for voice input of the OTP after obtaining the notification that face recognition, voice matching and OTP transfer were successful. Once the OTP amount has been successfully verified, the user will be provided with amount.</a:t>
            </a:r>
          </a:p>
          <a:p>
            <a:pPr algn="just">
              <a:lnSpc>
                <a:spcPct val="115000"/>
              </a:lnSpc>
              <a:spcBef>
                <a:spcPts val="1000"/>
              </a:spcBef>
              <a:defRPr b="1">
                <a:latin typeface="Times New Roman"/>
                <a:ea typeface="Times New Roman"/>
                <a:cs typeface="Times New Roman"/>
                <a:sym typeface="Times New Roman"/>
              </a:defRPr>
            </a:pPr>
            <a:r>
              <a:rPr dirty="0"/>
              <a:t>3.BANK SERVER: </a:t>
            </a:r>
            <a:r>
              <a:rPr b="0" dirty="0"/>
              <a:t>After obtaining the card information from the ATM, it uses the user id to query the database for the person's face and vocal features. It corresponds with the voice and facial input the ATM machine received. If a match is made, it then sends successful; otherwise, failure. After a successful verification, it sends an OTP to the registered mobile number, which it then recognizes and validates after hearing the OTP voice input. If successful, signals the ATM to release the funds, and the funds are then taken out of the account. If not, the transaction will fail.</a:t>
            </a:r>
          </a:p>
        </p:txBody>
      </p:sp>
      <p:pic>
        <p:nvPicPr>
          <p:cNvPr id="215" name="Picture 4" descr="Picture 4"/>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DC27-27EC-C65F-ED49-5250078022E1}"/>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34ECB4B-3701-06F3-3CA7-B99E02DBC8A7}"/>
              </a:ext>
            </a:extLst>
          </p:cNvPr>
          <p:cNvSpPr>
            <a:spLocks noGrp="1"/>
          </p:cNvSpPr>
          <p:nvPr>
            <p:ph type="body" idx="1"/>
          </p:nvPr>
        </p:nvSpPr>
        <p:spPr/>
        <p:txBody>
          <a:bodyPr>
            <a:normAutofit/>
          </a:bodyPr>
          <a:lstStyle/>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Introduction</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Problem statement</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Objectives</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Literature review</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System Design</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Methodology</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Results and Discussions</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Conclusion </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Scope for Future Work</a:t>
            </a:r>
          </a:p>
          <a:p>
            <a:pPr>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References</a:t>
            </a:r>
          </a:p>
        </p:txBody>
      </p:sp>
      <p:sp>
        <p:nvSpPr>
          <p:cNvPr id="6" name="Footer Placeholder 3">
            <a:extLst>
              <a:ext uri="{FF2B5EF4-FFF2-40B4-BE49-F238E27FC236}">
                <a16:creationId xmlns:a16="http://schemas.microsoft.com/office/drawing/2014/main" id="{8A473BA9-B248-0940-5FCC-BFD9CC311AD0}"/>
              </a:ext>
            </a:extLst>
          </p:cNvPr>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rPr dirty="0"/>
              <a:t>DEPARTMENT OF COMPUTER SCIENCE AND ENGINEERING                                                                                                                                                                     (MS RAMAIAH INSTITUTE OF TECHNOLOGY)</a:t>
            </a:r>
          </a:p>
        </p:txBody>
      </p:sp>
      <p:pic>
        <p:nvPicPr>
          <p:cNvPr id="7" name="Picture 7" descr="Picture 7">
            <a:extLst>
              <a:ext uri="{FF2B5EF4-FFF2-40B4-BE49-F238E27FC236}">
                <a16:creationId xmlns:a16="http://schemas.microsoft.com/office/drawing/2014/main" id="{46F4D19B-1873-3A97-47E5-C211537707B7}"/>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extLst>
      <p:ext uri="{BB962C8B-B14F-4D97-AF65-F5344CB8AC3E}">
        <p14:creationId xmlns:p14="http://schemas.microsoft.com/office/powerpoint/2010/main" val="2021801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219" name="TextBox 3"/>
          <p:cNvSpPr txBox="1"/>
          <p:nvPr/>
        </p:nvSpPr>
        <p:spPr>
          <a:xfrm>
            <a:off x="422562" y="1080302"/>
            <a:ext cx="11346876" cy="46973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nSpc>
                <a:spcPct val="115000"/>
              </a:lnSpc>
              <a:spcBef>
                <a:spcPts val="1000"/>
              </a:spcBef>
              <a:defRPr sz="2400">
                <a:uFill>
                  <a:solidFill>
                    <a:srgbClr val="000000"/>
                  </a:solidFill>
                </a:uFill>
                <a:latin typeface="Times New Roman"/>
                <a:ea typeface="Times New Roman"/>
                <a:cs typeface="Times New Roman"/>
                <a:sym typeface="Times New Roman"/>
              </a:defRPr>
            </a:pPr>
            <a:r>
              <a:rPr dirty="0"/>
              <a:t>Through the ATM machines, the user (bank customer) and the bank server are connected in this project. The ATM will read the card's information when the user inserts the card. It takes the picture while simultaneously checking it against database data on facial features.</a:t>
            </a:r>
            <a:endParaRPr dirty="0">
              <a:latin typeface="+mj-lt"/>
              <a:ea typeface="+mj-ea"/>
              <a:cs typeface="+mj-cs"/>
              <a:sym typeface="Calibri"/>
            </a:endParaRPr>
          </a:p>
          <a:p>
            <a:pPr>
              <a:lnSpc>
                <a:spcPct val="115000"/>
              </a:lnSpc>
              <a:spcBef>
                <a:spcPts val="1000"/>
              </a:spcBef>
              <a:defRPr sz="2400">
                <a:uFill>
                  <a:solidFill>
                    <a:srgbClr val="000000"/>
                  </a:solidFill>
                </a:uFill>
                <a:latin typeface="Times New Roman"/>
                <a:ea typeface="Times New Roman"/>
                <a:cs typeface="Times New Roman"/>
                <a:sym typeface="Times New Roman"/>
              </a:defRPr>
            </a:pPr>
            <a:r>
              <a:rPr dirty="0"/>
              <a:t>The user is then prompted for the amount to be withdrawn before the withdrawal process is started. Additionally, following the elimination of the noise, it concurrently recognizes the speech and confirms the voice characteristic that was received.</a:t>
            </a:r>
            <a:endParaRPr dirty="0">
              <a:latin typeface="+mj-lt"/>
              <a:ea typeface="+mj-ea"/>
              <a:cs typeface="+mj-cs"/>
              <a:sym typeface="Calibri"/>
            </a:endParaRPr>
          </a:p>
          <a:p>
            <a:pPr>
              <a:lnSpc>
                <a:spcPct val="115000"/>
              </a:lnSpc>
              <a:spcBef>
                <a:spcPts val="1000"/>
              </a:spcBef>
              <a:defRPr sz="2400">
                <a:uFill>
                  <a:solidFill>
                    <a:srgbClr val="000000"/>
                  </a:solidFill>
                </a:uFill>
                <a:latin typeface="Times New Roman"/>
                <a:ea typeface="Times New Roman"/>
                <a:cs typeface="Times New Roman"/>
                <a:sym typeface="Times New Roman"/>
              </a:defRPr>
            </a:pPr>
            <a:r>
              <a:rPr dirty="0"/>
              <a:t>The OTP will be issued to the registered mobile number if voice verification is completed. The money will be taken out of your bank account once your voice input for the OTP has been recognized and successfully verified.</a:t>
            </a:r>
            <a:r>
              <a:rPr sz="1800" dirty="0"/>
              <a:t> </a:t>
            </a:r>
            <a:r>
              <a:rPr dirty="0"/>
              <a:t>The interaction between various actors with the specifier attributes is depicted in the sequence diagram as shown below:</a:t>
            </a:r>
            <a:endParaRPr dirty="0">
              <a:latin typeface="+mj-lt"/>
              <a:ea typeface="+mj-ea"/>
              <a:cs typeface="+mj-cs"/>
              <a:sym typeface="Calibri"/>
            </a:endParaRPr>
          </a:p>
        </p:txBody>
      </p:sp>
      <p:pic>
        <p:nvPicPr>
          <p:cNvPr id="220" name="Picture 4" descr="Picture 4"/>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24" name="Picture 3" descr="Picture 3"/>
          <p:cNvPicPr>
            <a:picLocks noChangeAspect="1"/>
          </p:cNvPicPr>
          <p:nvPr/>
        </p:nvPicPr>
        <p:blipFill>
          <a:blip r:embed="rId2"/>
          <a:stretch>
            <a:fillRect/>
          </a:stretch>
        </p:blipFill>
        <p:spPr>
          <a:xfrm>
            <a:off x="3191218" y="-324463"/>
            <a:ext cx="5809564" cy="6618524"/>
          </a:xfrm>
          <a:prstGeom prst="rect">
            <a:avLst/>
          </a:prstGeom>
          <a:ln w="12700">
            <a:miter lim="400000"/>
          </a:ln>
        </p:spPr>
      </p:pic>
      <p:sp>
        <p:nvSpPr>
          <p:cNvPr id="225" name="TextBox 4"/>
          <p:cNvSpPr txBox="1"/>
          <p:nvPr/>
        </p:nvSpPr>
        <p:spPr>
          <a:xfrm>
            <a:off x="4758914" y="5977724"/>
            <a:ext cx="2674174" cy="311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600" b="1">
                <a:latin typeface="Times New Roman"/>
                <a:ea typeface="Times New Roman"/>
                <a:cs typeface="Times New Roman"/>
                <a:sym typeface="Times New Roman"/>
              </a:defRPr>
            </a:pPr>
            <a:r>
              <a:t>Figure 5.5: </a:t>
            </a:r>
            <a:r>
              <a:rPr b="0"/>
              <a:t>Sequence diagram </a:t>
            </a:r>
          </a:p>
        </p:txBody>
      </p:sp>
      <p:sp>
        <p:nvSpPr>
          <p:cNvPr id="226" name="TextBox 5"/>
          <p:cNvSpPr txBox="1"/>
          <p:nvPr/>
        </p:nvSpPr>
        <p:spPr>
          <a:xfrm>
            <a:off x="3965864" y="764449"/>
            <a:ext cx="871844" cy="225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000">
                <a:latin typeface="Times New Roman"/>
                <a:ea typeface="Times New Roman"/>
                <a:cs typeface="Times New Roman"/>
                <a:sym typeface="Times New Roman"/>
              </a:defRPr>
            </a:lvl1pPr>
          </a:lstStyle>
          <a:p>
            <a:r>
              <a:t>Insert card</a:t>
            </a:r>
          </a:p>
        </p:txBody>
      </p:sp>
      <p:pic>
        <p:nvPicPr>
          <p:cNvPr id="2" name="Picture 5" descr="Picture 5">
            <a:extLst>
              <a:ext uri="{FF2B5EF4-FFF2-40B4-BE49-F238E27FC236}">
                <a16:creationId xmlns:a16="http://schemas.microsoft.com/office/drawing/2014/main" id="{02BF4DB6-6F34-7434-A55F-D8BDA670619E}"/>
              </a:ext>
            </a:extLst>
          </p:cNvPr>
          <p:cNvPicPr>
            <a:picLocks noChangeAspect="1"/>
          </p:cNvPicPr>
          <p:nvPr/>
        </p:nvPicPr>
        <p:blipFill>
          <a:blip r:embed="rId3"/>
          <a:stretch>
            <a:fillRect/>
          </a:stretch>
        </p:blipFill>
        <p:spPr>
          <a:xfrm>
            <a:off x="0" y="0"/>
            <a:ext cx="2189480" cy="7239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229"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lang="en-US" dirty="0"/>
              <a:t>Proposed </a:t>
            </a:r>
            <a:r>
              <a:rPr dirty="0"/>
              <a:t>Methodology</a:t>
            </a:r>
          </a:p>
        </p:txBody>
      </p:sp>
      <p:sp>
        <p:nvSpPr>
          <p:cNvPr id="230" name="Content Placeholder 2"/>
          <p:cNvSpPr txBox="1">
            <a:spLocks noGrp="1"/>
          </p:cNvSpPr>
          <p:nvPr>
            <p:ph type="body" idx="1"/>
          </p:nvPr>
        </p:nvSpPr>
        <p:spPr>
          <a:xfrm>
            <a:off x="1052051" y="1704433"/>
            <a:ext cx="10103630" cy="4427427"/>
          </a:xfrm>
          <a:prstGeom prst="rect">
            <a:avLst/>
          </a:prstGeom>
        </p:spPr>
        <p:txBody>
          <a:bodyPr/>
          <a:lstStyle/>
          <a:p>
            <a:pPr marL="0" indent="0" algn="just" defTabSz="457200">
              <a:lnSpc>
                <a:spcPct val="115000"/>
              </a:lnSpc>
              <a:spcBef>
                <a:spcPts val="1000"/>
              </a:spcBef>
              <a:buSzTx/>
              <a:buNone/>
              <a:defRPr sz="1400" b="1">
                <a:solidFill>
                  <a:srgbClr val="000000"/>
                </a:solidFill>
                <a:uFill>
                  <a:solidFill>
                    <a:srgbClr val="000000"/>
                  </a:solidFill>
                </a:uFill>
                <a:latin typeface="Times New Roman"/>
                <a:ea typeface="Times New Roman"/>
                <a:cs typeface="Times New Roman"/>
                <a:sym typeface="Times New Roman"/>
              </a:defRPr>
            </a:pPr>
            <a:r>
              <a:rPr dirty="0"/>
              <a:t>Technology:</a:t>
            </a:r>
          </a:p>
          <a:p>
            <a:pPr marL="0" indent="0" algn="just" defTabSz="457200">
              <a:lnSpc>
                <a:spcPct val="115000"/>
              </a:lnSpc>
              <a:spcBef>
                <a:spcPts val="1000"/>
              </a:spcBef>
              <a:buSzTx/>
              <a:buNone/>
              <a:defRPr sz="1400" b="1">
                <a:solidFill>
                  <a:srgbClr val="000000"/>
                </a:solidFill>
                <a:uFill>
                  <a:solidFill>
                    <a:srgbClr val="000000"/>
                  </a:solidFill>
                </a:uFill>
                <a:latin typeface="Times New Roman"/>
                <a:ea typeface="Times New Roman"/>
                <a:cs typeface="Times New Roman"/>
                <a:sym typeface="Times New Roman"/>
              </a:defRPr>
            </a:pPr>
            <a:r>
              <a:rPr dirty="0"/>
              <a:t>Face recognition:</a:t>
            </a:r>
          </a:p>
          <a:p>
            <a:pPr marL="0" indent="0" algn="just" defTabSz="457200">
              <a:lnSpc>
                <a:spcPct val="115000"/>
              </a:lnSpc>
              <a:spcBef>
                <a:spcPts val="1000"/>
              </a:spcBef>
              <a:buSzTx/>
              <a:buNone/>
              <a:defRPr sz="1400">
                <a:solidFill>
                  <a:srgbClr val="000000"/>
                </a:solidFill>
                <a:uFill>
                  <a:solidFill>
                    <a:srgbClr val="000000"/>
                  </a:solidFill>
                </a:uFill>
                <a:latin typeface="Times New Roman"/>
                <a:ea typeface="Times New Roman"/>
                <a:cs typeface="Times New Roman"/>
                <a:sym typeface="Times New Roman"/>
              </a:defRPr>
            </a:pPr>
            <a:r>
              <a:rPr dirty="0"/>
              <a:t>The first step in face recognition is face detection, and this is done via systems such as </a:t>
            </a:r>
            <a:r>
              <a:rPr dirty="0" err="1"/>
              <a:t>Haar</a:t>
            </a:r>
            <a:r>
              <a:rPr dirty="0"/>
              <a:t> cascade.. The output of the </a:t>
            </a:r>
            <a:r>
              <a:rPr dirty="0" err="1"/>
              <a:t>Haar</a:t>
            </a:r>
            <a:r>
              <a:rPr dirty="0"/>
              <a:t> based program, which are all ideally of the same resolution, is the photos on which the face recognition program is run and contains the face to be recognized.</a:t>
            </a:r>
          </a:p>
          <a:p>
            <a:pPr marL="0" indent="0" algn="just" defTabSz="457200">
              <a:lnSpc>
                <a:spcPct val="115000"/>
              </a:lnSpc>
              <a:spcBef>
                <a:spcPts val="1000"/>
              </a:spcBef>
              <a:buSzTx/>
              <a:buNone/>
              <a:defRPr sz="1400">
                <a:solidFill>
                  <a:srgbClr val="000000"/>
                </a:solidFill>
                <a:uFill>
                  <a:solidFill>
                    <a:srgbClr val="000000"/>
                  </a:solidFill>
                </a:uFill>
                <a:latin typeface="Times New Roman"/>
                <a:ea typeface="Times New Roman"/>
                <a:cs typeface="Times New Roman"/>
                <a:sym typeface="Times New Roman"/>
              </a:defRPr>
            </a:pPr>
            <a:r>
              <a:rPr dirty="0"/>
              <a:t>The kind of network we used to make our CNN model, is a Siamese network. Siamese networks, unlike conventional CNNs, don’t classify the images into certain categories or labels, rather it only finds the likelihood of each pair of images given to it being the same person, i.e., label</a:t>
            </a:r>
          </a:p>
          <a:p>
            <a:pPr marL="0" indent="0" algn="just" defTabSz="457200">
              <a:lnSpc>
                <a:spcPct val="115000"/>
              </a:lnSpc>
              <a:spcBef>
                <a:spcPts val="1000"/>
              </a:spcBef>
              <a:buSzTx/>
              <a:buNone/>
              <a:defRPr sz="1400">
                <a:solidFill>
                  <a:srgbClr val="000000"/>
                </a:solidFill>
                <a:uFill>
                  <a:solidFill>
                    <a:srgbClr val="000000"/>
                  </a:solidFill>
                </a:uFill>
                <a:latin typeface="Times New Roman"/>
                <a:ea typeface="Times New Roman"/>
                <a:cs typeface="Times New Roman"/>
                <a:sym typeface="Times New Roman"/>
              </a:defRPr>
            </a:pPr>
            <a:r>
              <a:rPr dirty="0"/>
              <a:t>A sigmoid Function is applied to the distance value to bring it to a range of 0-1. A loss function is applied on the sigmoid result, and that is used to update the weights and biases. Since both networks are a single instance, the updates done affect both equally.</a:t>
            </a:r>
          </a:p>
          <a:p>
            <a:pPr marL="0" indent="0" algn="just" defTabSz="457200">
              <a:lnSpc>
                <a:spcPct val="115000"/>
              </a:lnSpc>
              <a:spcBef>
                <a:spcPts val="1000"/>
              </a:spcBef>
              <a:buSzTx/>
              <a:buNone/>
              <a:defRPr sz="1400">
                <a:solidFill>
                  <a:srgbClr val="000000"/>
                </a:solidFill>
                <a:uFill>
                  <a:solidFill>
                    <a:srgbClr val="000000"/>
                  </a:solidFill>
                </a:uFill>
                <a:latin typeface="Times New Roman"/>
                <a:ea typeface="Times New Roman"/>
                <a:cs typeface="Times New Roman"/>
                <a:sym typeface="Times New Roman"/>
              </a:defRPr>
            </a:pPr>
            <a:r>
              <a:rPr dirty="0"/>
              <a:t>Every-time convolution is applied, </a:t>
            </a:r>
            <a:r>
              <a:rPr dirty="0" err="1"/>
              <a:t>ReLu</a:t>
            </a:r>
            <a:r>
              <a:rPr dirty="0"/>
              <a:t> activation is used. This is to make sure that the values don’t over correct themselves.</a:t>
            </a:r>
          </a:p>
        </p:txBody>
      </p:sp>
      <p:pic>
        <p:nvPicPr>
          <p:cNvPr id="232"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233" name="Picture 85" descr="Picture 85"/>
          <p:cNvPicPr>
            <a:picLocks noChangeAspect="1"/>
          </p:cNvPicPr>
          <p:nvPr/>
        </p:nvPicPr>
        <p:blipFill>
          <a:blip r:embed="rId3"/>
          <a:stretch>
            <a:fillRect/>
          </a:stretch>
        </p:blipFill>
        <p:spPr>
          <a:xfrm>
            <a:off x="2900458" y="5020538"/>
            <a:ext cx="5727575" cy="1186001"/>
          </a:xfrm>
          <a:prstGeom prst="rect">
            <a:avLst/>
          </a:prstGeom>
          <a:ln w="12700">
            <a:miter lim="400000"/>
          </a:ln>
        </p:spPr>
      </p:pic>
      <p:sp>
        <p:nvSpPr>
          <p:cNvPr id="234" name="TextBox 6"/>
          <p:cNvSpPr txBox="1"/>
          <p:nvPr/>
        </p:nvSpPr>
        <p:spPr>
          <a:xfrm>
            <a:off x="3270508" y="6081183"/>
            <a:ext cx="4644168" cy="311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600" b="1">
                <a:latin typeface="Times New Roman"/>
                <a:ea typeface="Times New Roman"/>
                <a:cs typeface="Times New Roman"/>
                <a:sym typeface="Times New Roman"/>
              </a:defRPr>
            </a:pPr>
            <a:r>
              <a:t>Figure 6.1.1: </a:t>
            </a:r>
            <a:r>
              <a:rPr b="0"/>
              <a:t>Illustration of the CNN model</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38"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239" name="Voice recognition:…"/>
          <p:cNvSpPr txBox="1"/>
          <p:nvPr/>
        </p:nvSpPr>
        <p:spPr>
          <a:xfrm>
            <a:off x="364640" y="788167"/>
            <a:ext cx="11462719" cy="4638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lnSpc>
                <a:spcPct val="115000"/>
              </a:lnSpc>
              <a:spcBef>
                <a:spcPts val="1000"/>
              </a:spcBef>
              <a:defRPr sz="2000" b="1">
                <a:uFill>
                  <a:solidFill>
                    <a:srgbClr val="000000"/>
                  </a:solidFill>
                </a:uFill>
                <a:latin typeface="Times New Roman"/>
                <a:ea typeface="Times New Roman"/>
                <a:cs typeface="Times New Roman"/>
                <a:sym typeface="Times New Roman"/>
              </a:defRPr>
            </a:pPr>
            <a:r>
              <a:t>Voice recognition: </a:t>
            </a:r>
            <a:endParaRPr>
              <a:latin typeface="+mj-lt"/>
              <a:ea typeface="+mj-ea"/>
              <a:cs typeface="+mj-cs"/>
              <a:sym typeface="Calibri"/>
            </a:endParaRPr>
          </a:p>
          <a:p>
            <a:pPr algn="just">
              <a:lnSpc>
                <a:spcPct val="115000"/>
              </a:lnSpc>
              <a:spcBef>
                <a:spcPts val="1000"/>
              </a:spcBef>
              <a:defRPr sz="2000">
                <a:uFill>
                  <a:solidFill>
                    <a:srgbClr val="000000"/>
                  </a:solidFill>
                </a:uFill>
                <a:latin typeface="Times New Roman"/>
                <a:ea typeface="Times New Roman"/>
                <a:cs typeface="Times New Roman"/>
                <a:sym typeface="Times New Roman"/>
              </a:defRPr>
            </a:pPr>
            <a:r>
              <a:t>Voice detection is done by audio classification software which can differentiate between human voices and everything else. This is relatively simple, and it consists of pre-processing the file so that all files are of same type and length, and then converting it to a spectrogram. The spectrogram is then passed through 2 convolution layers, then flattened and passed on to 2 dense layers. The output of the final layer is given sigmoid activation and all others ReLu. The final output determines if the voice is human or not.</a:t>
            </a:r>
            <a:endParaRPr b="1"/>
          </a:p>
          <a:p>
            <a:pPr algn="just">
              <a:lnSpc>
                <a:spcPct val="115000"/>
              </a:lnSpc>
              <a:spcBef>
                <a:spcPts val="1000"/>
              </a:spcBef>
              <a:defRPr sz="2000">
                <a:uFill>
                  <a:solidFill>
                    <a:srgbClr val="000000"/>
                  </a:solidFill>
                </a:uFill>
                <a:latin typeface="Times New Roman"/>
                <a:ea typeface="Times New Roman"/>
                <a:cs typeface="Times New Roman"/>
                <a:sym typeface="Times New Roman"/>
              </a:defRPr>
            </a:pPr>
            <a:r>
              <a:t>Voice recognition model on the other hand, act on the same data, but only activates after a human voice is detected in an audio sample. The same audio sample is passed through this model. The idea is to make the correct identification of the speaker by using the Gaussian mixture model. The first step while dealing with an audio sample is to extract the features from it i.e. to identify components from the audio signal. We are using the Mel frequency cepstral coefficient (MFCC) to extract the features from the audio sample. MFCC which maps the signal onto a non-linear Mel-Scale that mimics the human hearing and provides the MFCC feature vectors which individually describes the power spectral envelope of a single frame.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243" name="TextBox 3"/>
          <p:cNvSpPr txBox="1"/>
          <p:nvPr/>
        </p:nvSpPr>
        <p:spPr>
          <a:xfrm>
            <a:off x="278801" y="854881"/>
            <a:ext cx="11634397" cy="17463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lnSpc>
                <a:spcPct val="115000"/>
              </a:lnSpc>
              <a:spcBef>
                <a:spcPts val="1000"/>
              </a:spcBef>
              <a:defRPr sz="1600">
                <a:latin typeface="Times New Roman"/>
                <a:ea typeface="Times New Roman"/>
                <a:cs typeface="Times New Roman"/>
                <a:sym typeface="Times New Roman"/>
              </a:defRPr>
            </a:pPr>
            <a:r>
              <a:rPr dirty="0"/>
              <a:t>We considered the MFCC with tuned parameter as a primary feature and delta MFCC which also known as differential and acceleration coefficients which are used to deal with speech information which is related to dynamics i.e., trajectories of MFCC coefficient over time it turns out to calculation of these trajectories. The model is trained using GMM. The GMM model will be used to calculate the scores of the features for all the models. The speaker model with the maximum score is predicted as the identified speaker of the test speech.</a:t>
            </a:r>
          </a:p>
          <a:p>
            <a:pPr algn="just">
              <a:lnSpc>
                <a:spcPct val="115000"/>
              </a:lnSpc>
              <a:spcBef>
                <a:spcPts val="1000"/>
              </a:spcBef>
              <a:defRPr sz="1600">
                <a:latin typeface="Times New Roman"/>
                <a:ea typeface="Times New Roman"/>
                <a:cs typeface="Times New Roman"/>
                <a:sym typeface="Times New Roman"/>
              </a:defRPr>
            </a:pPr>
            <a:r>
              <a:rPr dirty="0"/>
              <a:t>After voice is recognized to be the correct one, a few audio clips are combined and sent to speech recognition to find its contents. This is simple and is done with a speech to text conversion algorithm and thus won’t be explained here in detail.</a:t>
            </a:r>
          </a:p>
        </p:txBody>
      </p:sp>
      <p:pic>
        <p:nvPicPr>
          <p:cNvPr id="244" name="Picture 4" descr="Picture 4"/>
          <p:cNvPicPr>
            <a:picLocks noChangeAspect="1"/>
          </p:cNvPicPr>
          <p:nvPr/>
        </p:nvPicPr>
        <p:blipFill>
          <a:blip r:embed="rId2"/>
          <a:stretch>
            <a:fillRect/>
          </a:stretch>
        </p:blipFill>
        <p:spPr>
          <a:xfrm>
            <a:off x="8459789" y="3007510"/>
            <a:ext cx="3566296" cy="2499120"/>
          </a:xfrm>
          <a:prstGeom prst="rect">
            <a:avLst/>
          </a:prstGeom>
          <a:ln w="12700">
            <a:miter lim="400000"/>
          </a:ln>
        </p:spPr>
      </p:pic>
      <p:sp>
        <p:nvSpPr>
          <p:cNvPr id="245" name="TextBox 5"/>
          <p:cNvSpPr txBox="1"/>
          <p:nvPr/>
        </p:nvSpPr>
        <p:spPr>
          <a:xfrm>
            <a:off x="8602171" y="5618302"/>
            <a:ext cx="3281532" cy="311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600" b="1">
                <a:latin typeface="Times New Roman"/>
                <a:ea typeface="Times New Roman"/>
                <a:cs typeface="Times New Roman"/>
                <a:sym typeface="Times New Roman"/>
              </a:defRPr>
            </a:pPr>
            <a:r>
              <a:t>Figure 6.1.3: </a:t>
            </a:r>
            <a:r>
              <a:rPr b="0"/>
              <a:t>Illustration of</a:t>
            </a:r>
            <a:r>
              <a:t> </a:t>
            </a:r>
            <a:r>
              <a:rPr b="0"/>
              <a:t>GMM</a:t>
            </a:r>
          </a:p>
        </p:txBody>
      </p:sp>
      <p:pic>
        <p:nvPicPr>
          <p:cNvPr id="246" name="Picture 6" descr="Picture 6"/>
          <p:cNvPicPr>
            <a:picLocks noChangeAspect="1"/>
          </p:cNvPicPr>
          <p:nvPr/>
        </p:nvPicPr>
        <p:blipFill>
          <a:blip r:embed="rId3"/>
          <a:stretch>
            <a:fillRect/>
          </a:stretch>
        </p:blipFill>
        <p:spPr>
          <a:xfrm>
            <a:off x="0" y="0"/>
            <a:ext cx="2189480" cy="723900"/>
          </a:xfrm>
          <a:prstGeom prst="rect">
            <a:avLst/>
          </a:prstGeom>
          <a:ln w="12700">
            <a:miter lim="400000"/>
          </a:ln>
        </p:spPr>
      </p:pic>
      <p:pic>
        <p:nvPicPr>
          <p:cNvPr id="247" name="Picture 5" descr="Picture 5"/>
          <p:cNvPicPr>
            <a:picLocks noChangeAspect="1"/>
          </p:cNvPicPr>
          <p:nvPr/>
        </p:nvPicPr>
        <p:blipFill>
          <a:blip r:embed="rId4"/>
          <a:stretch>
            <a:fillRect/>
          </a:stretch>
        </p:blipFill>
        <p:spPr>
          <a:xfrm>
            <a:off x="919807" y="3621023"/>
            <a:ext cx="5731512" cy="1517652"/>
          </a:xfrm>
          <a:prstGeom prst="rect">
            <a:avLst/>
          </a:prstGeom>
          <a:ln w="12700">
            <a:miter lim="400000"/>
          </a:ln>
        </p:spPr>
      </p:pic>
      <p:sp>
        <p:nvSpPr>
          <p:cNvPr id="248" name="TextBox 6"/>
          <p:cNvSpPr txBox="1"/>
          <p:nvPr/>
        </p:nvSpPr>
        <p:spPr>
          <a:xfrm>
            <a:off x="1463478" y="5200121"/>
            <a:ext cx="4644168" cy="311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1600" b="1">
                <a:latin typeface="Times New Roman"/>
                <a:ea typeface="Times New Roman"/>
                <a:cs typeface="Times New Roman"/>
                <a:sym typeface="Times New Roman"/>
              </a:defRPr>
            </a:pPr>
            <a:r>
              <a:t>Figure 6.1.2: </a:t>
            </a:r>
            <a:r>
              <a:rPr b="0"/>
              <a:t>Spectrogram of MFCC coefficients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52" name="Picture 7" descr="Picture 7"/>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253" name="Dataset:"/>
          <p:cNvSpPr txBox="1"/>
          <p:nvPr/>
        </p:nvSpPr>
        <p:spPr>
          <a:xfrm>
            <a:off x="742067" y="1011173"/>
            <a:ext cx="10707866" cy="48356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nSpc>
                <a:spcPct val="70000"/>
              </a:lnSpc>
              <a:spcBef>
                <a:spcPts val="1000"/>
              </a:spcBef>
              <a:defRPr sz="2000" b="1">
                <a:uFill>
                  <a:solidFill>
                    <a:srgbClr val="000000"/>
                  </a:solidFill>
                </a:uFill>
                <a:latin typeface="Times New Roman"/>
                <a:ea typeface="Times New Roman"/>
                <a:cs typeface="Times New Roman"/>
                <a:sym typeface="Times New Roman"/>
              </a:defRPr>
            </a:pPr>
            <a:r>
              <a:rPr dirty="0"/>
              <a:t>Dataset:</a:t>
            </a:r>
          </a:p>
          <a:p>
            <a:pPr>
              <a:lnSpc>
                <a:spcPct val="70000"/>
              </a:lnSpc>
              <a:spcBef>
                <a:spcPts val="1000"/>
              </a:spcBef>
              <a:defRPr sz="2000" b="1">
                <a:uFill>
                  <a:solidFill>
                    <a:srgbClr val="000000"/>
                  </a:solidFill>
                </a:uFill>
                <a:latin typeface="Times New Roman"/>
                <a:ea typeface="Times New Roman"/>
                <a:cs typeface="Times New Roman"/>
                <a:sym typeface="Times New Roman"/>
              </a:defRPr>
            </a:pPr>
            <a:endParaRPr dirty="0"/>
          </a:p>
          <a:p>
            <a:pPr algn="just">
              <a:lnSpc>
                <a:spcPct val="70000"/>
              </a:lnSpc>
              <a:spcBef>
                <a:spcPts val="1000"/>
              </a:spcBef>
              <a:defRPr b="1">
                <a:latin typeface="Times New Roman"/>
                <a:ea typeface="Times New Roman"/>
                <a:cs typeface="Times New Roman"/>
                <a:sym typeface="Times New Roman"/>
              </a:defRPr>
            </a:pPr>
            <a:r>
              <a:rPr dirty="0"/>
              <a:t>The dataset used for training our face recognition model :</a:t>
            </a:r>
          </a:p>
          <a:p>
            <a:pPr algn="just">
              <a:lnSpc>
                <a:spcPct val="115000"/>
              </a:lnSpc>
              <a:spcBef>
                <a:spcPts val="1000"/>
              </a:spcBef>
              <a:defRPr b="1">
                <a:latin typeface="Times New Roman"/>
                <a:ea typeface="Times New Roman"/>
                <a:cs typeface="Times New Roman"/>
                <a:sym typeface="Times New Roman"/>
              </a:defRPr>
            </a:pPr>
            <a:r>
              <a:rPr dirty="0"/>
              <a:t>Labeled Faces in the Wild:</a:t>
            </a:r>
            <a:r>
              <a:rPr b="0" dirty="0"/>
              <a:t> A database of face photographs designed for studying the problem of unconstrained face recognition. The data set contains more than 13,000 images of faces collected from the web. Each face has been labeled with the name of the person pictured. 1680 of the people pictured have two or more distinct photos in the data set. There are now four different sets of LFW images Among these, LFW-a and the deep funneled images produce superior results for most face verification algorithms over the original </a:t>
            </a:r>
            <a:r>
              <a:rPr b="0" dirty="0" err="1"/>
              <a:t>image.The</a:t>
            </a:r>
            <a:r>
              <a:rPr b="0" dirty="0"/>
              <a:t> facial images of the team members are also used for training the model. </a:t>
            </a:r>
          </a:p>
          <a:p>
            <a:pPr algn="just">
              <a:lnSpc>
                <a:spcPct val="115000"/>
              </a:lnSpc>
              <a:spcBef>
                <a:spcPts val="1000"/>
              </a:spcBef>
              <a:defRPr b="1">
                <a:latin typeface="Times New Roman"/>
                <a:ea typeface="Times New Roman"/>
                <a:cs typeface="Times New Roman"/>
                <a:sym typeface="Times New Roman"/>
              </a:defRPr>
            </a:pPr>
            <a:r>
              <a:rPr dirty="0"/>
              <a:t>The dataset used for training our speaker(voice) recognition model :</a:t>
            </a:r>
          </a:p>
          <a:p>
            <a:pPr algn="just">
              <a:lnSpc>
                <a:spcPct val="115000"/>
              </a:lnSpc>
              <a:spcBef>
                <a:spcPts val="1000"/>
              </a:spcBef>
              <a:defRPr b="1">
                <a:latin typeface="Times New Roman"/>
                <a:ea typeface="Times New Roman"/>
                <a:cs typeface="Times New Roman"/>
                <a:sym typeface="Times New Roman"/>
              </a:defRPr>
            </a:pPr>
            <a:r>
              <a:rPr dirty="0"/>
              <a:t>16000 </a:t>
            </a:r>
            <a:r>
              <a:rPr dirty="0" err="1"/>
              <a:t>pcm</a:t>
            </a:r>
            <a:r>
              <a:rPr dirty="0"/>
              <a:t> speeches</a:t>
            </a:r>
            <a:r>
              <a:rPr b="0" dirty="0"/>
              <a:t>: This dataset contains speeches of five prominent leaders namely; Benjamin Netanyahu, Jens Stoltenberg, Julia Gillard, Margaret </a:t>
            </a:r>
            <a:r>
              <a:rPr b="0" dirty="0" err="1"/>
              <a:t>Tacher</a:t>
            </a:r>
            <a:r>
              <a:rPr b="0" dirty="0"/>
              <a:t> and Nelson Mandela which also represents the folder names. Each audio in the folder is a one-second 16000 sample rate PCM encoded. The also contains voice samples of the team members.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58"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10" name="Picture 9">
            <a:extLst>
              <a:ext uri="{FF2B5EF4-FFF2-40B4-BE49-F238E27FC236}">
                <a16:creationId xmlns:a16="http://schemas.microsoft.com/office/drawing/2014/main" id="{DE833D76-9150-5D52-A39E-8A92E4A18036}"/>
              </a:ext>
            </a:extLst>
          </p:cNvPr>
          <p:cNvPicPr>
            <a:picLocks noChangeAspect="1"/>
          </p:cNvPicPr>
          <p:nvPr/>
        </p:nvPicPr>
        <p:blipFill>
          <a:blip r:embed="rId3"/>
          <a:stretch>
            <a:fillRect/>
          </a:stretch>
        </p:blipFill>
        <p:spPr>
          <a:xfrm>
            <a:off x="2114259" y="603315"/>
            <a:ext cx="7963481" cy="5658439"/>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63"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2" name="Picture 1">
            <a:extLst>
              <a:ext uri="{FF2B5EF4-FFF2-40B4-BE49-F238E27FC236}">
                <a16:creationId xmlns:a16="http://schemas.microsoft.com/office/drawing/2014/main" id="{99E17FAD-00BA-2074-44B3-0977963CC851}"/>
              </a:ext>
            </a:extLst>
          </p:cNvPr>
          <p:cNvPicPr>
            <a:picLocks noChangeAspect="1"/>
          </p:cNvPicPr>
          <p:nvPr/>
        </p:nvPicPr>
        <p:blipFill>
          <a:blip r:embed="rId3"/>
          <a:stretch>
            <a:fillRect/>
          </a:stretch>
        </p:blipFill>
        <p:spPr>
          <a:xfrm>
            <a:off x="1960776" y="736938"/>
            <a:ext cx="8545167" cy="5588448"/>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68"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2" name="Picture 1">
            <a:extLst>
              <a:ext uri="{FF2B5EF4-FFF2-40B4-BE49-F238E27FC236}">
                <a16:creationId xmlns:a16="http://schemas.microsoft.com/office/drawing/2014/main" id="{9E3F1575-B382-E105-BD71-413598102D70}"/>
              </a:ext>
            </a:extLst>
          </p:cNvPr>
          <p:cNvPicPr>
            <a:picLocks noChangeAspect="1"/>
          </p:cNvPicPr>
          <p:nvPr/>
        </p:nvPicPr>
        <p:blipFill>
          <a:blip r:embed="rId3"/>
          <a:stretch>
            <a:fillRect/>
          </a:stretch>
        </p:blipFill>
        <p:spPr>
          <a:xfrm>
            <a:off x="2366128" y="582989"/>
            <a:ext cx="7456602" cy="568962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73"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2" name="Picture 1">
            <a:extLst>
              <a:ext uri="{FF2B5EF4-FFF2-40B4-BE49-F238E27FC236}">
                <a16:creationId xmlns:a16="http://schemas.microsoft.com/office/drawing/2014/main" id="{36BE8DA6-0272-49DA-2DD4-734DD2C8D15B}"/>
              </a:ext>
            </a:extLst>
          </p:cNvPr>
          <p:cNvPicPr>
            <a:picLocks noChangeAspect="1"/>
          </p:cNvPicPr>
          <p:nvPr/>
        </p:nvPicPr>
        <p:blipFill>
          <a:blip r:embed="rId3"/>
          <a:stretch>
            <a:fillRect/>
          </a:stretch>
        </p:blipFill>
        <p:spPr>
          <a:xfrm>
            <a:off x="2117888" y="610465"/>
            <a:ext cx="7956223" cy="5637069"/>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96CF-8D38-F513-15EF-3A6E6FF701E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1713BD1-6798-0E20-B157-616E044A3649}"/>
              </a:ext>
            </a:extLst>
          </p:cNvPr>
          <p:cNvSpPr>
            <a:spLocks noGrp="1"/>
          </p:cNvSpPr>
          <p:nvPr>
            <p:ph type="body" idx="1"/>
          </p:nvPr>
        </p:nvSpPr>
        <p:spPr/>
        <p:txBody>
          <a:bodyPr/>
          <a:lstStyle/>
          <a:p>
            <a:r>
              <a:rPr lang="en-US" sz="1800" dirty="0">
                <a:solidFill>
                  <a:srgbClr val="353740"/>
                </a:solidFill>
                <a:effectLst/>
                <a:latin typeface="Times New Roman" panose="02020603050405020304" pitchFamily="18" charset="0"/>
                <a:ea typeface="Times New Roman" panose="02020603050405020304" pitchFamily="18" charset="0"/>
                <a:cs typeface="Times New Roman" panose="02020603050405020304" pitchFamily="18" charset="0"/>
              </a:rPr>
              <a:t>Our project presents a system for automated teller machine (ATM) authentication using face and voice recognition. The proposed system utilizes facial recognition to identify the customer and voice recognition to confirm their identity. The system is comprised of a camera and microphone for capturing facial and voice features, respectively. A feature extraction module is then used to extract the facial and voice features from the captured video and audio files respectively. The facial recognition component of the system uses a convolutional neural network (CNN) to extract features from the face image and compare them against a database of stored facial features. The speaker recognition system is based on a Long Short-Term Memory (LSTM) neural network trained on a large dataset of speech samples from the users. The voice recognition component utilizes a speech recognition algorithm to compare the customer's voice with that of the stored template. The system then combines the results from these two components to determine if the customer is an authorized user of the ATM. The proposed system has been tested on a dataset of four ATM users and results indicate that the system is able to accurately identify authorized users with an accuracy of 99.75%.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7" name="Footer Placeholder 3">
            <a:extLst>
              <a:ext uri="{FF2B5EF4-FFF2-40B4-BE49-F238E27FC236}">
                <a16:creationId xmlns:a16="http://schemas.microsoft.com/office/drawing/2014/main" id="{388BB3B6-3162-CDCB-7FB8-41420943508F}"/>
              </a:ext>
            </a:extLst>
          </p:cNvPr>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rPr dirty="0"/>
              <a:t>DEPARTMENT OF COMPUTER SCIENCE AND ENGINEERING                                                                                                                                                                     (MS RAMAIAH INSTITUTE OF TECHNOLOGY)</a:t>
            </a:r>
          </a:p>
        </p:txBody>
      </p:sp>
      <p:pic>
        <p:nvPicPr>
          <p:cNvPr id="8" name="Picture 7" descr="Picture 7">
            <a:extLst>
              <a:ext uri="{FF2B5EF4-FFF2-40B4-BE49-F238E27FC236}">
                <a16:creationId xmlns:a16="http://schemas.microsoft.com/office/drawing/2014/main" id="{864105E8-F213-6450-92C9-A67294292658}"/>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extLst>
      <p:ext uri="{BB962C8B-B14F-4D97-AF65-F5344CB8AC3E}">
        <p14:creationId xmlns:p14="http://schemas.microsoft.com/office/powerpoint/2010/main" val="362061612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77"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278" name="Pseudocode:…"/>
          <p:cNvSpPr txBox="1">
            <a:spLocks noGrp="1"/>
          </p:cNvSpPr>
          <p:nvPr>
            <p:ph type="body" idx="4294967295"/>
          </p:nvPr>
        </p:nvSpPr>
        <p:spPr>
          <a:xfrm>
            <a:off x="910471" y="876694"/>
            <a:ext cx="10371057" cy="4879348"/>
          </a:xfrm>
          <a:prstGeom prst="rect">
            <a:avLst/>
          </a:prstGeom>
        </p:spPr>
        <p:txBody>
          <a:bodyPr lIns="0" tIns="0" rIns="0" bIns="0">
            <a:noAutofit/>
          </a:bodyPr>
          <a:lstStyle/>
          <a:p>
            <a:pPr defTabSz="122712">
              <a:lnSpc>
                <a:spcPct val="103500"/>
              </a:lnSpc>
              <a:spcBef>
                <a:spcPts val="200"/>
              </a:spcBef>
              <a:buClr>
                <a:schemeClr val="accent1"/>
              </a:buClr>
              <a:buFont typeface="Calibri"/>
              <a:defRPr sz="1220" b="1" cap="none" spc="0">
                <a:solidFill>
                  <a:srgbClr val="000000"/>
                </a:solidFill>
                <a:uFill>
                  <a:solidFill>
                    <a:srgbClr val="000000"/>
                  </a:solidFill>
                </a:uFill>
                <a:latin typeface="Times New Roman"/>
                <a:ea typeface="Times New Roman"/>
                <a:cs typeface="Times New Roman"/>
                <a:sym typeface="Times New Roman"/>
              </a:defRPr>
            </a:pPr>
            <a:r>
              <a:rPr sz="1600" dirty="0"/>
              <a:t>Pseudocode:</a:t>
            </a:r>
          </a:p>
          <a:p>
            <a:pPr defTabSz="122712">
              <a:lnSpc>
                <a:spcPct val="103500"/>
              </a:lnSpc>
              <a:spcBef>
                <a:spcPts val="200"/>
              </a:spcBef>
              <a:buClr>
                <a:schemeClr val="accent1"/>
              </a:buClr>
              <a:buFont typeface="Calibri"/>
              <a:defRPr sz="1220" b="1" cap="none" spc="0">
                <a:solidFill>
                  <a:srgbClr val="000000"/>
                </a:solidFill>
                <a:uFill>
                  <a:solidFill>
                    <a:srgbClr val="000000"/>
                  </a:solidFill>
                </a:uFill>
                <a:latin typeface="Times New Roman"/>
                <a:ea typeface="Times New Roman"/>
                <a:cs typeface="Times New Roman"/>
                <a:sym typeface="Times New Roman"/>
              </a:defRPr>
            </a:pPr>
            <a:r>
              <a:rPr sz="1600" dirty="0"/>
              <a:t>audiofromvideo.py</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define path </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take the video input</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extract the voice and store it in the path</a:t>
            </a:r>
          </a:p>
          <a:p>
            <a:pPr defTabSz="122712">
              <a:lnSpc>
                <a:spcPct val="103500"/>
              </a:lnSpc>
              <a:spcBef>
                <a:spcPts val="200"/>
              </a:spcBef>
              <a:buClr>
                <a:schemeClr val="accent1"/>
              </a:buClr>
              <a:buFont typeface="Calibri"/>
              <a:defRPr sz="1220" b="1" cap="none" spc="0">
                <a:solidFill>
                  <a:srgbClr val="000000"/>
                </a:solidFill>
                <a:uFill>
                  <a:solidFill>
                    <a:srgbClr val="000000"/>
                  </a:solidFill>
                </a:uFill>
                <a:latin typeface="Times New Roman"/>
                <a:ea typeface="Times New Roman"/>
                <a:cs typeface="Times New Roman"/>
                <a:sym typeface="Times New Roman"/>
              </a:defRPr>
            </a:pPr>
            <a:r>
              <a:rPr sz="1600" dirty="0"/>
              <a:t>atmface.py</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define the path</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take frames from input video and store it</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take some random frame and match with the data and count the hit</a:t>
            </a:r>
            <a:r>
              <a:rPr sz="1600" b="1" dirty="0"/>
              <a:t>	</a:t>
            </a:r>
          </a:p>
          <a:p>
            <a:pPr defTabSz="122712">
              <a:lnSpc>
                <a:spcPct val="103500"/>
              </a:lnSpc>
              <a:spcBef>
                <a:spcPts val="200"/>
              </a:spcBef>
              <a:buClr>
                <a:schemeClr val="accent1"/>
              </a:buClr>
              <a:buFont typeface="Calibri"/>
              <a:defRPr sz="1220" b="1" cap="none" spc="0">
                <a:solidFill>
                  <a:srgbClr val="000000"/>
                </a:solidFill>
                <a:uFill>
                  <a:solidFill>
                    <a:srgbClr val="000000"/>
                  </a:solidFill>
                </a:uFill>
                <a:latin typeface="Times New Roman"/>
                <a:ea typeface="Times New Roman"/>
                <a:cs typeface="Times New Roman"/>
                <a:sym typeface="Times New Roman"/>
              </a:defRPr>
            </a:pPr>
            <a:r>
              <a:rPr sz="1600" dirty="0"/>
              <a:t>photofromvideo.py</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define the path</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input of the video</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while there is a frame in video:</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extract the photo and store it in the path</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increment the counter</a:t>
            </a:r>
          </a:p>
          <a:p>
            <a:pPr defTabSz="122712">
              <a:lnSpc>
                <a:spcPct val="103500"/>
              </a:lnSpc>
              <a:spcBef>
                <a:spcPts val="200"/>
              </a:spcBef>
              <a:buClr>
                <a:schemeClr val="accent1"/>
              </a:buClr>
              <a:buFont typeface="Calibri"/>
              <a:defRPr sz="1220" b="1" cap="none" spc="0">
                <a:solidFill>
                  <a:srgbClr val="000000"/>
                </a:solidFill>
                <a:uFill>
                  <a:solidFill>
                    <a:srgbClr val="000000"/>
                  </a:solidFill>
                </a:uFill>
                <a:latin typeface="Times New Roman"/>
                <a:ea typeface="Times New Roman"/>
                <a:cs typeface="Times New Roman"/>
                <a:sym typeface="Times New Roman"/>
              </a:defRPr>
            </a:pPr>
            <a:r>
              <a:rPr sz="1600" dirty="0"/>
              <a:t>face_cropper.py</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define path which is exist</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detect the photo from the frame</a:t>
            </a:r>
          </a:p>
          <a:p>
            <a:pPr defTabSz="122712">
              <a:lnSpc>
                <a:spcPct val="103500"/>
              </a:lnSpc>
              <a:spcBef>
                <a:spcPts val="200"/>
              </a:spcBef>
              <a:buClr>
                <a:schemeClr val="accent1"/>
              </a:buClr>
              <a:buFont typeface="Calibri"/>
              <a:defRPr sz="1220" cap="none" spc="0">
                <a:solidFill>
                  <a:srgbClr val="000000"/>
                </a:solidFill>
                <a:uFill>
                  <a:solidFill>
                    <a:srgbClr val="000000"/>
                  </a:solidFill>
                </a:uFill>
                <a:latin typeface="Times New Roman"/>
                <a:ea typeface="Times New Roman"/>
                <a:cs typeface="Times New Roman"/>
                <a:sym typeface="Times New Roman"/>
              </a:defRPr>
            </a:pPr>
            <a:r>
              <a:rPr sz="1600" dirty="0"/>
              <a:t>	crop the face and store it in the path</a:t>
            </a:r>
          </a:p>
          <a:p>
            <a:pPr defTabSz="122712">
              <a:lnSpc>
                <a:spcPct val="103500"/>
              </a:lnSpc>
              <a:spcBef>
                <a:spcPts val="200"/>
              </a:spcBef>
              <a:buClr>
                <a:schemeClr val="accent1"/>
              </a:buClr>
              <a:buFont typeface="Calibri"/>
              <a:defRPr sz="244" cap="none" spc="0">
                <a:solidFill>
                  <a:srgbClr val="000000"/>
                </a:solidFill>
                <a:uFill>
                  <a:solidFill>
                    <a:srgbClr val="000000"/>
                  </a:solidFill>
                </a:uFill>
                <a:latin typeface="Times New Roman"/>
                <a:ea typeface="Times New Roman"/>
                <a:cs typeface="Times New Roman"/>
                <a:sym typeface="Times New Roman"/>
              </a:defRPr>
            </a:pPr>
            <a:endParaRPr sz="1600" dirty="0"/>
          </a:p>
          <a:p>
            <a:pPr defTabSz="122712">
              <a:lnSpc>
                <a:spcPct val="103500"/>
              </a:lnSpc>
              <a:spcBef>
                <a:spcPts val="200"/>
              </a:spcBef>
              <a:buClr>
                <a:schemeClr val="accent1"/>
              </a:buClr>
              <a:buFont typeface="Calibri"/>
              <a:defRPr sz="244" cap="none" spc="0">
                <a:solidFill>
                  <a:srgbClr val="000000"/>
                </a:solidFill>
                <a:uFill>
                  <a:solidFill>
                    <a:srgbClr val="000000"/>
                  </a:solidFill>
                </a:uFill>
                <a:latin typeface="Times New Roman"/>
                <a:ea typeface="Times New Roman"/>
                <a:cs typeface="Times New Roman"/>
                <a:sym typeface="Times New Roman"/>
              </a:defRPr>
            </a:pPr>
            <a:r>
              <a:rPr sz="1600" dirty="0"/>
              <a:t>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82"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283" name="speech_extraction.py…"/>
          <p:cNvSpPr txBox="1">
            <a:spLocks noGrp="1"/>
          </p:cNvSpPr>
          <p:nvPr>
            <p:ph type="body" idx="4294967295"/>
          </p:nvPr>
        </p:nvSpPr>
        <p:spPr>
          <a:xfrm>
            <a:off x="1066799" y="1205653"/>
            <a:ext cx="10058402" cy="4446694"/>
          </a:xfrm>
          <a:prstGeom prst="rect">
            <a:avLst/>
          </a:prstGeom>
        </p:spPr>
        <p:txBody>
          <a:bodyPr lIns="0" tIns="0" rIns="0" bIns="0">
            <a:normAutofit lnSpcReduction="10000"/>
          </a:bodyPr>
          <a:lstStyle/>
          <a:p>
            <a:pPr defTabSz="457200">
              <a:lnSpc>
                <a:spcPct val="115000"/>
              </a:lnSpc>
              <a:spcBef>
                <a:spcPts val="1000"/>
              </a:spcBef>
              <a:buClr>
                <a:schemeClr val="accent1"/>
              </a:buClr>
              <a:buFont typeface="Calibri"/>
              <a:defRPr sz="1700" b="1" cap="none" spc="0">
                <a:solidFill>
                  <a:srgbClr val="000000"/>
                </a:solidFill>
                <a:uFill>
                  <a:solidFill>
                    <a:srgbClr val="000000"/>
                  </a:solidFill>
                </a:uFill>
                <a:latin typeface="Times New Roman"/>
                <a:ea typeface="Times New Roman"/>
                <a:cs typeface="Times New Roman"/>
                <a:sym typeface="Times New Roman"/>
              </a:defRPr>
            </a:pPr>
            <a:r>
              <a:rPr dirty="0"/>
              <a:t>speech_extraction.py</a:t>
            </a:r>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r>
              <a:rPr dirty="0"/>
              <a:t>	define the path</a:t>
            </a:r>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r>
              <a:rPr dirty="0"/>
              <a:t>	recognize the voice in string type</a:t>
            </a:r>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r>
              <a:rPr dirty="0"/>
              <a:t>	convert to the int format and check if it matches with the </a:t>
            </a:r>
            <a:r>
              <a:rPr dirty="0" err="1"/>
              <a:t>otp</a:t>
            </a:r>
            <a:r>
              <a:rPr dirty="0"/>
              <a:t> for </a:t>
            </a:r>
            <a:r>
              <a:rPr dirty="0" err="1"/>
              <a:t>otp</a:t>
            </a:r>
            <a:r>
              <a:rPr dirty="0"/>
              <a:t> recognition</a:t>
            </a:r>
          </a:p>
          <a:p>
            <a:pPr defTabSz="457200">
              <a:lnSpc>
                <a:spcPct val="115000"/>
              </a:lnSpc>
              <a:spcBef>
                <a:spcPts val="1000"/>
              </a:spcBef>
              <a:buClr>
                <a:schemeClr val="accent1"/>
              </a:buClr>
              <a:buFont typeface="Calibri"/>
              <a:defRPr sz="1700" b="1" cap="none" spc="0">
                <a:solidFill>
                  <a:srgbClr val="000000"/>
                </a:solidFill>
                <a:uFill>
                  <a:solidFill>
                    <a:srgbClr val="000000"/>
                  </a:solidFill>
                </a:uFill>
                <a:latin typeface="Times New Roman"/>
                <a:ea typeface="Times New Roman"/>
                <a:cs typeface="Times New Roman"/>
                <a:sym typeface="Times New Roman"/>
              </a:defRPr>
            </a:pPr>
            <a:r>
              <a:rPr dirty="0"/>
              <a:t>speaker_recognition.py</a:t>
            </a:r>
          </a:p>
          <a:p>
            <a:pPr defTabSz="457200">
              <a:lnSpc>
                <a:spcPct val="115000"/>
              </a:lnSpc>
              <a:spcBef>
                <a:spcPts val="1000"/>
              </a:spcBef>
              <a:buClr>
                <a:schemeClr val="accent1"/>
              </a:buClr>
              <a:buFont typeface="Calibri"/>
              <a:defRPr sz="1700" b="1" cap="none" spc="0">
                <a:solidFill>
                  <a:srgbClr val="000000"/>
                </a:solidFill>
                <a:uFill>
                  <a:solidFill>
                    <a:srgbClr val="000000"/>
                  </a:solidFill>
                </a:uFill>
                <a:latin typeface="Times New Roman"/>
                <a:ea typeface="Times New Roman"/>
                <a:cs typeface="Times New Roman"/>
                <a:sym typeface="Times New Roman"/>
              </a:defRPr>
            </a:pPr>
            <a:r>
              <a:rPr dirty="0"/>
              <a:t>	</a:t>
            </a:r>
            <a:r>
              <a:rPr b="0" dirty="0"/>
              <a:t>define the path which is exist</a:t>
            </a:r>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r>
              <a:rPr dirty="0"/>
              <a:t>	remove the noise from the voice and store it</a:t>
            </a:r>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r>
              <a:rPr dirty="0"/>
              <a:t>	extract the feature of the voice</a:t>
            </a:r>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r>
              <a:rPr dirty="0"/>
              <a:t>	match with the data</a:t>
            </a:r>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endParaRPr dirty="0"/>
          </a:p>
          <a:p>
            <a:pPr defTabSz="457200">
              <a:lnSpc>
                <a:spcPct val="115000"/>
              </a:lnSpc>
              <a:spcBef>
                <a:spcPts val="1000"/>
              </a:spcBef>
              <a:buClr>
                <a:schemeClr val="accent1"/>
              </a:buClr>
              <a:buFont typeface="Calibri"/>
              <a:defRPr sz="1700" cap="none" spc="0">
                <a:solidFill>
                  <a:srgbClr val="000000"/>
                </a:solidFill>
                <a:uFill>
                  <a:solidFill>
                    <a:srgbClr val="000000"/>
                  </a:solidFill>
                </a:uFill>
                <a:latin typeface="Times New Roman"/>
                <a:ea typeface="Times New Roman"/>
                <a:cs typeface="Times New Roman"/>
                <a:sym typeface="Times New Roman"/>
              </a:defRPr>
            </a:pPr>
            <a:r>
              <a:rPr dirty="0"/>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87"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288" name="Testing:"/>
          <p:cNvSpPr txBox="1">
            <a:spLocks noGrp="1"/>
          </p:cNvSpPr>
          <p:nvPr>
            <p:ph type="body" idx="4294967295"/>
          </p:nvPr>
        </p:nvSpPr>
        <p:spPr>
          <a:xfrm>
            <a:off x="791851" y="669303"/>
            <a:ext cx="10655745" cy="5641960"/>
          </a:xfrm>
          <a:prstGeom prst="rect">
            <a:avLst/>
          </a:prstGeom>
        </p:spPr>
        <p:txBody>
          <a:bodyPr lIns="0" tIns="0" rIns="0" bIns="0"/>
          <a:lstStyle/>
          <a:p>
            <a:pPr defTabSz="457200">
              <a:lnSpc>
                <a:spcPct val="115000"/>
              </a:lnSpc>
              <a:spcBef>
                <a:spcPts val="1000"/>
              </a:spcBef>
              <a:buClr>
                <a:schemeClr val="accent1"/>
              </a:buClr>
              <a:buFont typeface="Calibri"/>
              <a:defRPr sz="2000" b="1" cap="none" spc="0">
                <a:solidFill>
                  <a:srgbClr val="000000"/>
                </a:solidFill>
                <a:uFill>
                  <a:solidFill>
                    <a:srgbClr val="000000"/>
                  </a:solidFill>
                </a:uFill>
                <a:latin typeface="Times New Roman"/>
                <a:ea typeface="Times New Roman"/>
                <a:cs typeface="Times New Roman"/>
                <a:sym typeface="Times New Roman"/>
              </a:defRPr>
            </a:pPr>
            <a:r>
              <a:rPr dirty="0"/>
              <a:t>Testing:</a:t>
            </a:r>
          </a:p>
          <a:p>
            <a:pPr defTabSz="457200">
              <a:lnSpc>
                <a:spcPct val="115000"/>
              </a:lnSpc>
              <a:spcBef>
                <a:spcPts val="1000"/>
              </a:spcBef>
              <a:buClr>
                <a:schemeClr val="accent1"/>
              </a:buClr>
              <a:buFont typeface="Calibri"/>
              <a:defRPr sz="1100" cap="none" spc="0">
                <a:solidFill>
                  <a:srgbClr val="000000"/>
                </a:solidFill>
                <a:uFill>
                  <a:solidFill>
                    <a:srgbClr val="000000"/>
                  </a:solidFill>
                </a:uFill>
                <a:latin typeface="Times New Roman"/>
                <a:ea typeface="Times New Roman"/>
                <a:cs typeface="Times New Roman"/>
                <a:sym typeface="Times New Roman"/>
              </a:defRPr>
            </a:pPr>
            <a:endParaRPr dirty="0"/>
          </a:p>
          <a:p>
            <a:pPr defTabSz="457200">
              <a:lnSpc>
                <a:spcPct val="115000"/>
              </a:lnSpc>
              <a:spcBef>
                <a:spcPts val="1000"/>
              </a:spcBef>
              <a:buClr>
                <a:schemeClr val="accent1"/>
              </a:buClr>
              <a:buFont typeface="Calibri"/>
              <a:defRPr sz="1100" cap="none" spc="0">
                <a:solidFill>
                  <a:srgbClr val="000000"/>
                </a:solidFill>
                <a:uFill>
                  <a:solidFill>
                    <a:srgbClr val="000000"/>
                  </a:solidFill>
                </a:uFill>
                <a:latin typeface="Times New Roman"/>
                <a:ea typeface="Times New Roman"/>
                <a:cs typeface="Times New Roman"/>
                <a:sym typeface="Times New Roman"/>
              </a:defRPr>
            </a:pPr>
            <a:r>
              <a:rPr dirty="0"/>
              <a:t>	</a:t>
            </a:r>
          </a:p>
        </p:txBody>
      </p:sp>
      <p:pic>
        <p:nvPicPr>
          <p:cNvPr id="3" name="Picture 2">
            <a:extLst>
              <a:ext uri="{FF2B5EF4-FFF2-40B4-BE49-F238E27FC236}">
                <a16:creationId xmlns:a16="http://schemas.microsoft.com/office/drawing/2014/main" id="{5EED40DD-359E-AFA3-6532-75397431934E}"/>
              </a:ext>
            </a:extLst>
          </p:cNvPr>
          <p:cNvPicPr>
            <a:picLocks noChangeAspect="1"/>
          </p:cNvPicPr>
          <p:nvPr/>
        </p:nvPicPr>
        <p:blipFill>
          <a:blip r:embed="rId3"/>
          <a:stretch>
            <a:fillRect/>
          </a:stretch>
        </p:blipFill>
        <p:spPr>
          <a:xfrm>
            <a:off x="2046295" y="1011024"/>
            <a:ext cx="8099410" cy="4835951"/>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CAC471-54AC-7BE3-EA1F-E268AE9EE415}"/>
              </a:ext>
            </a:extLst>
          </p:cNvPr>
          <p:cNvPicPr>
            <a:picLocks noChangeAspect="1"/>
          </p:cNvPicPr>
          <p:nvPr/>
        </p:nvPicPr>
        <p:blipFill>
          <a:blip r:embed="rId2"/>
          <a:stretch>
            <a:fillRect/>
          </a:stretch>
        </p:blipFill>
        <p:spPr>
          <a:xfrm>
            <a:off x="2608070" y="485657"/>
            <a:ext cx="6975859" cy="5886685"/>
          </a:xfrm>
          <a:prstGeom prst="rect">
            <a:avLst/>
          </a:prstGeom>
        </p:spPr>
      </p:pic>
      <p:pic>
        <p:nvPicPr>
          <p:cNvPr id="3" name="Picture 5" descr="Picture 5">
            <a:extLst>
              <a:ext uri="{FF2B5EF4-FFF2-40B4-BE49-F238E27FC236}">
                <a16:creationId xmlns:a16="http://schemas.microsoft.com/office/drawing/2014/main" id="{6BF10AC8-296B-7EE5-E1BA-7E3E3B85B84B}"/>
              </a:ext>
            </a:extLst>
          </p:cNvPr>
          <p:cNvPicPr>
            <a:picLocks noChangeAspect="1"/>
          </p:cNvPicPr>
          <p:nvPr/>
        </p:nvPicPr>
        <p:blipFill>
          <a:blip r:embed="rId3"/>
          <a:stretch>
            <a:fillRect/>
          </a:stretch>
        </p:blipFill>
        <p:spPr>
          <a:xfrm>
            <a:off x="0" y="0"/>
            <a:ext cx="2189480" cy="723900"/>
          </a:xfrm>
          <a:prstGeom prst="rect">
            <a:avLst/>
          </a:prstGeom>
          <a:ln w="12700">
            <a:miter lim="400000"/>
          </a:ln>
        </p:spPr>
      </p:pic>
    </p:spTree>
    <p:extLst>
      <p:ext uri="{BB962C8B-B14F-4D97-AF65-F5344CB8AC3E}">
        <p14:creationId xmlns:p14="http://schemas.microsoft.com/office/powerpoint/2010/main" val="28349463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7.jpg">
            <a:extLst>
              <a:ext uri="{FF2B5EF4-FFF2-40B4-BE49-F238E27FC236}">
                <a16:creationId xmlns:a16="http://schemas.microsoft.com/office/drawing/2014/main" id="{6EE4D99F-1B56-C47F-BC9D-FA3B4719E499}"/>
              </a:ext>
            </a:extLst>
          </p:cNvPr>
          <p:cNvPicPr/>
          <p:nvPr/>
        </p:nvPicPr>
        <p:blipFill>
          <a:blip r:embed="rId2"/>
          <a:srcRect/>
          <a:stretch>
            <a:fillRect/>
          </a:stretch>
        </p:blipFill>
        <p:spPr>
          <a:xfrm>
            <a:off x="3717654" y="443060"/>
            <a:ext cx="4756692" cy="2818613"/>
          </a:xfrm>
          <a:prstGeom prst="rect">
            <a:avLst/>
          </a:prstGeom>
          <a:ln/>
        </p:spPr>
      </p:pic>
      <p:sp>
        <p:nvSpPr>
          <p:cNvPr id="5" name="TextBox 4">
            <a:extLst>
              <a:ext uri="{FF2B5EF4-FFF2-40B4-BE49-F238E27FC236}">
                <a16:creationId xmlns:a16="http://schemas.microsoft.com/office/drawing/2014/main" id="{27C0F68E-3BB1-F8F5-E206-24CB8D9EB031}"/>
              </a:ext>
            </a:extLst>
          </p:cNvPr>
          <p:cNvSpPr txBox="1"/>
          <p:nvPr/>
        </p:nvSpPr>
        <p:spPr>
          <a:xfrm>
            <a:off x="783996" y="3429000"/>
            <a:ext cx="10624008" cy="1793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Figure 6.4.1: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Test cases for the successful OTP verification and transaction.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Following amount verification, the software delivers the OTP to the registered mobile number. And, after the user obtains the OTP, it records the voice for the OTP. It verifies OTP by translating it to text format with the received OTP after user confirmation. And the amount will be transacted after successful OTP verification and user voice verification. It displays the amount before and after the transaction following the transaction.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descr="Picture 5">
            <a:extLst>
              <a:ext uri="{FF2B5EF4-FFF2-40B4-BE49-F238E27FC236}">
                <a16:creationId xmlns:a16="http://schemas.microsoft.com/office/drawing/2014/main" id="{E6B1C156-1E32-954E-E57D-2A0C8DA4C5A0}"/>
              </a:ext>
            </a:extLst>
          </p:cNvPr>
          <p:cNvPicPr>
            <a:picLocks noChangeAspect="1"/>
          </p:cNvPicPr>
          <p:nvPr/>
        </p:nvPicPr>
        <p:blipFill>
          <a:blip r:embed="rId3"/>
          <a:stretch>
            <a:fillRect/>
          </a:stretch>
        </p:blipFill>
        <p:spPr>
          <a:xfrm>
            <a:off x="0" y="0"/>
            <a:ext cx="2189480" cy="723900"/>
          </a:xfrm>
          <a:prstGeom prst="rect">
            <a:avLst/>
          </a:prstGeom>
          <a:ln w="12700">
            <a:miter lim="400000"/>
          </a:ln>
        </p:spPr>
      </p:pic>
    </p:spTree>
    <p:extLst>
      <p:ext uri="{BB962C8B-B14F-4D97-AF65-F5344CB8AC3E}">
        <p14:creationId xmlns:p14="http://schemas.microsoft.com/office/powerpoint/2010/main" val="383344100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292"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graphicFrame>
        <p:nvGraphicFramePr>
          <p:cNvPr id="293" name="Table"/>
          <p:cNvGraphicFramePr/>
          <p:nvPr>
            <p:extLst>
              <p:ext uri="{D42A27DB-BD31-4B8C-83A1-F6EECF244321}">
                <p14:modId xmlns:p14="http://schemas.microsoft.com/office/powerpoint/2010/main" val="1973343104"/>
              </p:ext>
            </p:extLst>
          </p:nvPr>
        </p:nvGraphicFramePr>
        <p:xfrm>
          <a:off x="1461722" y="1701935"/>
          <a:ext cx="9268555" cy="3990863"/>
        </p:xfrm>
        <a:graphic>
          <a:graphicData uri="http://schemas.openxmlformats.org/drawingml/2006/table">
            <a:tbl>
              <a:tblPr firstRow="1" bandRow="1">
                <a:tableStyleId>{4C3C2611-4C71-4FC5-86AE-919BDF0F9419}</a:tableStyleId>
              </a:tblPr>
              <a:tblGrid>
                <a:gridCol w="2885377">
                  <a:extLst>
                    <a:ext uri="{9D8B030D-6E8A-4147-A177-3AD203B41FA5}">
                      <a16:colId xmlns:a16="http://schemas.microsoft.com/office/drawing/2014/main" val="20000"/>
                    </a:ext>
                  </a:extLst>
                </a:gridCol>
                <a:gridCol w="3580005">
                  <a:extLst>
                    <a:ext uri="{9D8B030D-6E8A-4147-A177-3AD203B41FA5}">
                      <a16:colId xmlns:a16="http://schemas.microsoft.com/office/drawing/2014/main" val="20001"/>
                    </a:ext>
                  </a:extLst>
                </a:gridCol>
                <a:gridCol w="2803173">
                  <a:extLst>
                    <a:ext uri="{9D8B030D-6E8A-4147-A177-3AD203B41FA5}">
                      <a16:colId xmlns:a16="http://schemas.microsoft.com/office/drawing/2014/main" val="20002"/>
                    </a:ext>
                  </a:extLst>
                </a:gridCol>
              </a:tblGrid>
              <a:tr h="333273">
                <a:tc>
                  <a:txBody>
                    <a:bodyPr/>
                    <a:lstStyle/>
                    <a:p>
                      <a:pPr algn="ctr">
                        <a:defRPr sz="1800"/>
                      </a:pPr>
                      <a:r>
                        <a:rPr sz="1400" b="1">
                          <a:uFill>
                            <a:solidFill>
                              <a:srgbClr val="000000"/>
                            </a:solidFill>
                          </a:uFill>
                          <a:latin typeface="Times New Roman"/>
                          <a:ea typeface="Times New Roman"/>
                          <a:cs typeface="Times New Roman"/>
                          <a:sym typeface="Times New Roman"/>
                        </a:rPr>
                        <a:t>NAME (USN)</a:t>
                      </a:r>
                    </a:p>
                  </a:txBody>
                  <a:tcPr marL="50800" marR="50800" marT="50800" marB="50800" horzOverflow="overflow"/>
                </a:tc>
                <a:tc>
                  <a:txBody>
                    <a:bodyPr/>
                    <a:lstStyle/>
                    <a:p>
                      <a:pPr algn="ctr">
                        <a:defRPr sz="1800"/>
                      </a:pPr>
                      <a:r>
                        <a:rPr sz="1400" b="1">
                          <a:uFill>
                            <a:solidFill>
                              <a:srgbClr val="000000"/>
                            </a:solidFill>
                          </a:uFill>
                          <a:latin typeface="Times New Roman"/>
                          <a:ea typeface="Times New Roman"/>
                          <a:cs typeface="Times New Roman"/>
                          <a:sym typeface="Times New Roman"/>
                        </a:rPr>
                        <a:t>ROLES</a:t>
                      </a:r>
                    </a:p>
                  </a:txBody>
                  <a:tcPr marL="0" marR="0" marT="0" marB="0" horzOverflow="overflow"/>
                </a:tc>
                <a:tc>
                  <a:txBody>
                    <a:bodyPr/>
                    <a:lstStyle/>
                    <a:p>
                      <a:pPr algn="ctr">
                        <a:defRPr sz="1800"/>
                      </a:pPr>
                      <a:r>
                        <a:rPr sz="1400" b="1">
                          <a:uFill>
                            <a:solidFill>
                              <a:srgbClr val="000000"/>
                            </a:solidFill>
                          </a:uFill>
                          <a:latin typeface="Times New Roman"/>
                          <a:ea typeface="Times New Roman"/>
                          <a:cs typeface="Times New Roman"/>
                          <a:sym typeface="Times New Roman"/>
                        </a:rPr>
                        <a:t>RESPONSIBILITY</a:t>
                      </a:r>
                    </a:p>
                  </a:txBody>
                  <a:tcPr marL="50800" marR="50800" marT="50800" marB="50800" horzOverflow="overflow"/>
                </a:tc>
                <a:extLst>
                  <a:ext uri="{0D108BD9-81ED-4DB2-BD59-A6C34878D82A}">
                    <a16:rowId xmlns:a16="http://schemas.microsoft.com/office/drawing/2014/main" val="10000"/>
                  </a:ext>
                </a:extLst>
              </a:tr>
              <a:tr h="845429">
                <a:tc>
                  <a:txBody>
                    <a:bodyPr/>
                    <a:lstStyle/>
                    <a:p>
                      <a:pPr algn="ctr">
                        <a:defRPr sz="1800"/>
                      </a:pPr>
                      <a:r>
                        <a:rPr sz="1400" dirty="0">
                          <a:uFill>
                            <a:solidFill>
                              <a:srgbClr val="000000"/>
                            </a:solidFill>
                          </a:uFill>
                          <a:latin typeface="Times New Roman"/>
                          <a:ea typeface="Times New Roman"/>
                          <a:cs typeface="Times New Roman"/>
                          <a:sym typeface="Times New Roman"/>
                        </a:rPr>
                        <a:t>S D HRUDHAY (1MS20CS098)</a:t>
                      </a:r>
                    </a:p>
                  </a:txBody>
                  <a:tcPr marL="50800" marR="50800" marT="50800" marB="50800" horzOverflow="overflow"/>
                </a:tc>
                <a:tc>
                  <a:txBody>
                    <a:bodyPr/>
                    <a:lstStyle/>
                    <a:p>
                      <a:pPr algn="l">
                        <a:defRPr sz="1800"/>
                      </a:pPr>
                      <a:r>
                        <a:rPr sz="1400">
                          <a:uFill>
                            <a:solidFill>
                              <a:srgbClr val="000000"/>
                            </a:solidFill>
                          </a:uFill>
                          <a:latin typeface="Times New Roman"/>
                          <a:ea typeface="Times New Roman"/>
                          <a:cs typeface="Times New Roman"/>
                          <a:sym typeface="Times New Roman"/>
                        </a:rPr>
                        <a:t>Implementing programming, examining the project's general operation, and offering insightful information.</a:t>
                      </a:r>
                    </a:p>
                  </a:txBody>
                  <a:tcPr marL="0" marR="0" marT="0" marB="0" horzOverflow="overflow"/>
                </a:tc>
                <a:tc>
                  <a:txBody>
                    <a:bodyPr/>
                    <a:lstStyle/>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Face Recognition.</a:t>
                      </a:r>
                      <a:endParaRPr>
                        <a:latin typeface="Helvetica Neue"/>
                        <a:ea typeface="Helvetica Neue"/>
                        <a:cs typeface="Helvetica Neue"/>
                        <a:sym typeface="Helvetica Neue"/>
                      </a:endParaRP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Image to Data Conversion.</a:t>
                      </a:r>
                      <a:endParaRPr>
                        <a:latin typeface="Helvetica Neue"/>
                        <a:ea typeface="Helvetica Neue"/>
                        <a:cs typeface="Helvetica Neue"/>
                        <a:sym typeface="Helvetica Neue"/>
                      </a:endParaRP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Training.</a:t>
                      </a:r>
                    </a:p>
                  </a:txBody>
                  <a:tcPr marL="50800" marR="50800" marT="50800" marB="50800" horzOverflow="overflow"/>
                </a:tc>
                <a:extLst>
                  <a:ext uri="{0D108BD9-81ED-4DB2-BD59-A6C34878D82A}">
                    <a16:rowId xmlns:a16="http://schemas.microsoft.com/office/drawing/2014/main" val="10001"/>
                  </a:ext>
                </a:extLst>
              </a:tr>
              <a:tr h="1017631">
                <a:tc>
                  <a:txBody>
                    <a:bodyPr/>
                    <a:lstStyle/>
                    <a:p>
                      <a:pPr algn="ctr">
                        <a:defRPr sz="1800"/>
                      </a:pPr>
                      <a:r>
                        <a:rPr sz="1400">
                          <a:uFill>
                            <a:solidFill>
                              <a:srgbClr val="000000"/>
                            </a:solidFill>
                          </a:uFill>
                          <a:latin typeface="Times New Roman"/>
                          <a:ea typeface="Times New Roman"/>
                          <a:cs typeface="Times New Roman"/>
                          <a:sym typeface="Times New Roman"/>
                        </a:rPr>
                        <a:t>SAFWAN G A (1MS20CS099)</a:t>
                      </a:r>
                    </a:p>
                  </a:txBody>
                  <a:tcPr marL="50800" marR="50800" marT="50800" marB="50800" horzOverflow="overflow"/>
                </a:tc>
                <a:tc>
                  <a:txBody>
                    <a:bodyPr/>
                    <a:lstStyle/>
                    <a:p>
                      <a:pPr algn="l">
                        <a:defRPr sz="1800"/>
                      </a:pPr>
                      <a:r>
                        <a:rPr sz="1400">
                          <a:uFill>
                            <a:solidFill>
                              <a:srgbClr val="000000"/>
                            </a:solidFill>
                          </a:uFill>
                          <a:latin typeface="Times New Roman"/>
                          <a:ea typeface="Times New Roman"/>
                          <a:cs typeface="Times New Roman"/>
                          <a:sym typeface="Times New Roman"/>
                        </a:rPr>
                        <a:t>Evaluating and testing the project's efficient execution and giving it implementation dimensions.</a:t>
                      </a:r>
                    </a:p>
                  </a:txBody>
                  <a:tcPr marL="0" marR="0" marT="0" marB="0" horzOverflow="overflow"/>
                </a:tc>
                <a:tc>
                  <a:txBody>
                    <a:bodyPr/>
                    <a:lstStyle/>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Face Detection.</a:t>
                      </a: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Ignoring Background.</a:t>
                      </a: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Process Video Frames.</a:t>
                      </a: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Getting facial features contours.</a:t>
                      </a:r>
                    </a:p>
                  </a:txBody>
                  <a:tcPr marL="50800" marR="50800" marT="50800" marB="50800" horzOverflow="overflow"/>
                </a:tc>
                <a:extLst>
                  <a:ext uri="{0D108BD9-81ED-4DB2-BD59-A6C34878D82A}">
                    <a16:rowId xmlns:a16="http://schemas.microsoft.com/office/drawing/2014/main" val="10002"/>
                  </a:ext>
                </a:extLst>
              </a:tr>
              <a:tr h="839490">
                <a:tc>
                  <a:txBody>
                    <a:bodyPr/>
                    <a:lstStyle/>
                    <a:p>
                      <a:pPr algn="ctr">
                        <a:defRPr sz="1800"/>
                      </a:pPr>
                      <a:r>
                        <a:rPr sz="1400">
                          <a:uFill>
                            <a:solidFill>
                              <a:srgbClr val="000000"/>
                            </a:solidFill>
                          </a:uFill>
                          <a:latin typeface="Times New Roman"/>
                          <a:ea typeface="Times New Roman"/>
                          <a:cs typeface="Times New Roman"/>
                          <a:sym typeface="Times New Roman"/>
                        </a:rPr>
                        <a:t>SANSKAR GONDKAR (1MS20CS107)</a:t>
                      </a:r>
                    </a:p>
                  </a:txBody>
                  <a:tcPr marL="50800" marR="50800" marT="50800" marB="50800" horzOverflow="overflow"/>
                </a:tc>
                <a:tc>
                  <a:txBody>
                    <a:bodyPr/>
                    <a:lstStyle/>
                    <a:p>
                      <a:pPr algn="l">
                        <a:defRPr sz="1800"/>
                      </a:pPr>
                      <a:r>
                        <a:rPr sz="1400">
                          <a:uFill>
                            <a:solidFill>
                              <a:srgbClr val="000000"/>
                            </a:solidFill>
                          </a:uFill>
                          <a:latin typeface="Times New Roman"/>
                          <a:ea typeface="Times New Roman"/>
                          <a:cs typeface="Times New Roman"/>
                          <a:sym typeface="Times New Roman"/>
                        </a:rPr>
                        <a:t>The project's technical and programming components, as well as the recognition and use of the best operating procedures.</a:t>
                      </a:r>
                    </a:p>
                  </a:txBody>
                  <a:tcPr marL="0" marR="0" marT="0" marB="0" horzOverflow="overflow"/>
                </a:tc>
                <a:tc>
                  <a:txBody>
                    <a:bodyPr/>
                    <a:lstStyle/>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Speaker Identification.</a:t>
                      </a:r>
                      <a:endParaRPr>
                        <a:latin typeface="Helvetica Neue"/>
                        <a:ea typeface="Helvetica Neue"/>
                        <a:cs typeface="Helvetica Neue"/>
                        <a:sym typeface="Helvetica Neue"/>
                      </a:endParaRP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Open and closed set voice            biometrics.</a:t>
                      </a: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t>Training.</a:t>
                      </a:r>
                    </a:p>
                  </a:txBody>
                  <a:tcPr marL="50800" marR="50800" marT="50800" marB="50800" horzOverflow="overflow"/>
                </a:tc>
                <a:extLst>
                  <a:ext uri="{0D108BD9-81ED-4DB2-BD59-A6C34878D82A}">
                    <a16:rowId xmlns:a16="http://schemas.microsoft.com/office/drawing/2014/main" val="10003"/>
                  </a:ext>
                </a:extLst>
              </a:tr>
              <a:tr h="839490">
                <a:tc>
                  <a:txBody>
                    <a:bodyPr/>
                    <a:lstStyle/>
                    <a:p>
                      <a:pPr algn="ctr">
                        <a:defRPr sz="1800"/>
                      </a:pPr>
                      <a:r>
                        <a:rPr sz="1400">
                          <a:uFill>
                            <a:solidFill>
                              <a:srgbClr val="000000"/>
                            </a:solidFill>
                          </a:uFill>
                          <a:latin typeface="Times New Roman"/>
                          <a:ea typeface="Times New Roman"/>
                          <a:cs typeface="Times New Roman"/>
                          <a:sym typeface="Times New Roman"/>
                        </a:rPr>
                        <a:t>VAIEBHAV CHETTRI (1MS20CS134)</a:t>
                      </a:r>
                    </a:p>
                  </a:txBody>
                  <a:tcPr marL="50800" marR="50800" marT="50800" marB="50800" horzOverflow="overflow"/>
                </a:tc>
                <a:tc>
                  <a:txBody>
                    <a:bodyPr/>
                    <a:lstStyle/>
                    <a:p>
                      <a:pPr algn="l">
                        <a:defRPr sz="1800"/>
                      </a:pPr>
                      <a:r>
                        <a:rPr sz="1400">
                          <a:uFill>
                            <a:solidFill>
                              <a:srgbClr val="000000"/>
                            </a:solidFill>
                          </a:uFill>
                          <a:latin typeface="Times New Roman"/>
                          <a:ea typeface="Times New Roman"/>
                          <a:cs typeface="Times New Roman"/>
                          <a:sym typeface="Times New Roman"/>
                        </a:rPr>
                        <a:t>Supplying the project with the implementation dimensions and reviewing and testing the project's efficient execution.</a:t>
                      </a:r>
                    </a:p>
                  </a:txBody>
                  <a:tcPr marL="0" marR="0" marT="0" marB="0" horzOverflow="overflow"/>
                </a:tc>
                <a:tc>
                  <a:txBody>
                    <a:bodyPr/>
                    <a:lstStyle/>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rPr dirty="0"/>
                        <a:t>Speech Extraction.</a:t>
                      </a: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rPr dirty="0"/>
                        <a:t>Audio to Data Conversion.</a:t>
                      </a:r>
                    </a:p>
                    <a:p>
                      <a:pPr marL="104139" indent="-104139" algn="l">
                        <a:buSzPct val="100000"/>
                        <a:buFont typeface="Helvetica Neue"/>
                        <a:buChar char="•"/>
                        <a:defRPr sz="1400">
                          <a:uFill>
                            <a:solidFill>
                              <a:srgbClr val="000000"/>
                            </a:solidFill>
                          </a:uFill>
                          <a:latin typeface="Times New Roman"/>
                          <a:ea typeface="Times New Roman"/>
                          <a:cs typeface="Times New Roman"/>
                          <a:sym typeface="Times New Roman"/>
                        </a:defRPr>
                      </a:pPr>
                      <a:r>
                        <a:rPr dirty="0"/>
                        <a:t>Noise cancellation.</a:t>
                      </a:r>
                    </a:p>
                  </a:txBody>
                  <a:tcPr marL="50800" marR="50800" marT="50800" marB="50800" horzOverflow="overflow"/>
                </a:tc>
                <a:extLst>
                  <a:ext uri="{0D108BD9-81ED-4DB2-BD59-A6C34878D82A}">
                    <a16:rowId xmlns:a16="http://schemas.microsoft.com/office/drawing/2014/main" val="10004"/>
                  </a:ext>
                </a:extLst>
              </a:tr>
            </a:tbl>
          </a:graphicData>
        </a:graphic>
      </p:graphicFrame>
      <p:sp>
        <p:nvSpPr>
          <p:cNvPr id="294" name="Roles and Responsibility:"/>
          <p:cNvSpPr txBox="1"/>
          <p:nvPr/>
        </p:nvSpPr>
        <p:spPr>
          <a:xfrm>
            <a:off x="973650" y="955597"/>
            <a:ext cx="2856343" cy="372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nSpc>
                <a:spcPct val="115000"/>
              </a:lnSpc>
              <a:spcBef>
                <a:spcPts val="1000"/>
              </a:spcBef>
              <a:defRPr sz="2000" b="1">
                <a:uFill>
                  <a:solidFill>
                    <a:srgbClr val="000000"/>
                  </a:solidFill>
                </a:uFill>
                <a:latin typeface="Times New Roman"/>
                <a:ea typeface="Times New Roman"/>
                <a:cs typeface="Times New Roman"/>
                <a:sym typeface="Times New Roman"/>
              </a:defRPr>
            </a:lvl1pPr>
          </a:lstStyle>
          <a:p>
            <a:r>
              <a:rPr dirty="0"/>
              <a:t>Roles and Responsibility:</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297"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dirty="0"/>
              <a:t>Results and Discussions </a:t>
            </a:r>
          </a:p>
        </p:txBody>
      </p:sp>
      <p:sp>
        <p:nvSpPr>
          <p:cNvPr id="298" name="Content Placeholder 2"/>
          <p:cNvSpPr txBox="1">
            <a:spLocks noGrp="1"/>
          </p:cNvSpPr>
          <p:nvPr>
            <p:ph type="body" idx="1"/>
          </p:nvPr>
        </p:nvSpPr>
        <p:spPr>
          <a:xfrm>
            <a:off x="1066799" y="1845734"/>
            <a:ext cx="10058401" cy="4023360"/>
          </a:xfrm>
          <a:prstGeom prst="rect">
            <a:avLst/>
          </a:prstGeom>
        </p:spPr>
        <p:txBody>
          <a:bodyPr/>
          <a:lstStyle/>
          <a:p>
            <a:pPr marL="0" indent="0" defTabSz="457200">
              <a:lnSpc>
                <a:spcPct val="115000"/>
              </a:lnSpc>
              <a:spcBef>
                <a:spcPts val="1000"/>
              </a:spcBef>
              <a:buSzTx/>
              <a:buNone/>
              <a:defRPr sz="2600" b="1">
                <a:solidFill>
                  <a:srgbClr val="000000"/>
                </a:solidFill>
                <a:uFill>
                  <a:solidFill>
                    <a:srgbClr val="000000"/>
                  </a:solidFill>
                </a:uFill>
                <a:latin typeface="Times New Roman"/>
                <a:ea typeface="Times New Roman"/>
                <a:cs typeface="Times New Roman"/>
                <a:sym typeface="Times New Roman"/>
              </a:defRPr>
            </a:pPr>
            <a:r>
              <a:rPr dirty="0"/>
              <a:t>Performance metrics:</a:t>
            </a:r>
          </a:p>
          <a:p>
            <a:pPr marL="0" indent="0" defTabSz="457200">
              <a:lnSpc>
                <a:spcPct val="115000"/>
              </a:lnSpc>
              <a:spcBef>
                <a:spcPts val="1000"/>
              </a:spcBef>
              <a:buSzTx/>
              <a:buNone/>
              <a:defRPr sz="2600" b="1">
                <a:solidFill>
                  <a:srgbClr val="000000"/>
                </a:solidFill>
                <a:uFill>
                  <a:solidFill>
                    <a:srgbClr val="000000"/>
                  </a:solidFill>
                </a:uFill>
                <a:latin typeface="Times New Roman"/>
                <a:ea typeface="Times New Roman"/>
                <a:cs typeface="Times New Roman"/>
                <a:sym typeface="Times New Roman"/>
              </a:defRPr>
            </a:pPr>
            <a:r>
              <a:rPr dirty="0"/>
              <a:t>	</a:t>
            </a:r>
            <a:r>
              <a:rPr b="0" dirty="0"/>
              <a:t>The performance metrics used for the efficiency of the project are</a:t>
            </a:r>
          </a:p>
          <a:p>
            <a:pPr marL="914400" indent="-228600" defTabSz="457200">
              <a:lnSpc>
                <a:spcPct val="115000"/>
              </a:lnSpc>
              <a:spcBef>
                <a:spcPts val="1000"/>
              </a:spcBef>
              <a:buClrTx/>
              <a:buFont typeface="Symbol"/>
              <a:buChar char="·"/>
              <a:defRPr sz="2600">
                <a:solidFill>
                  <a:srgbClr val="000000"/>
                </a:solidFill>
                <a:uFill>
                  <a:solidFill>
                    <a:srgbClr val="000000"/>
                  </a:solidFill>
                </a:uFill>
                <a:latin typeface="Times New Roman"/>
                <a:ea typeface="Times New Roman"/>
                <a:cs typeface="Times New Roman"/>
                <a:sym typeface="Times New Roman"/>
              </a:defRPr>
            </a:pPr>
            <a:r>
              <a:rPr dirty="0"/>
              <a:t>Accuracy of the training and validation.</a:t>
            </a:r>
          </a:p>
          <a:p>
            <a:pPr marL="914400" indent="-228600" defTabSz="457200">
              <a:lnSpc>
                <a:spcPct val="115000"/>
              </a:lnSpc>
              <a:spcBef>
                <a:spcPts val="1000"/>
              </a:spcBef>
              <a:buClrTx/>
              <a:buFont typeface="Symbol"/>
              <a:buChar char="·"/>
              <a:defRPr sz="2600">
                <a:solidFill>
                  <a:srgbClr val="000000"/>
                </a:solidFill>
                <a:uFill>
                  <a:solidFill>
                    <a:srgbClr val="000000"/>
                  </a:solidFill>
                </a:uFill>
                <a:latin typeface="Times New Roman"/>
                <a:ea typeface="Times New Roman"/>
                <a:cs typeface="Times New Roman"/>
                <a:sym typeface="Times New Roman"/>
              </a:defRPr>
            </a:pPr>
            <a:r>
              <a:rPr dirty="0"/>
              <a:t>Loss in the training and validation.</a:t>
            </a:r>
          </a:p>
          <a:p>
            <a:pPr marL="914400" indent="-228600" defTabSz="457200">
              <a:lnSpc>
                <a:spcPct val="115000"/>
              </a:lnSpc>
              <a:spcBef>
                <a:spcPts val="1000"/>
              </a:spcBef>
              <a:buClrTx/>
              <a:buFont typeface="Symbol"/>
              <a:buChar char="·"/>
              <a:defRPr sz="2600">
                <a:solidFill>
                  <a:srgbClr val="000000"/>
                </a:solidFill>
                <a:uFill>
                  <a:solidFill>
                    <a:srgbClr val="000000"/>
                  </a:solidFill>
                </a:uFill>
                <a:latin typeface="Times New Roman"/>
                <a:ea typeface="Times New Roman"/>
                <a:cs typeface="Times New Roman"/>
                <a:sym typeface="Times New Roman"/>
              </a:defRPr>
            </a:pPr>
            <a:r>
              <a:rPr dirty="0"/>
              <a:t>Recall used for the how complete the model.</a:t>
            </a:r>
          </a:p>
        </p:txBody>
      </p:sp>
      <p:pic>
        <p:nvPicPr>
          <p:cNvPr id="300"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304"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305" name="Picture 2" descr="Picture 2"/>
          <p:cNvPicPr>
            <a:picLocks noChangeAspect="1"/>
          </p:cNvPicPr>
          <p:nvPr/>
        </p:nvPicPr>
        <p:blipFill>
          <a:blip r:embed="rId3"/>
          <a:stretch>
            <a:fillRect/>
          </a:stretch>
        </p:blipFill>
        <p:spPr>
          <a:xfrm>
            <a:off x="4139278" y="2080216"/>
            <a:ext cx="3913444" cy="3264271"/>
          </a:xfrm>
          <a:prstGeom prst="rect">
            <a:avLst/>
          </a:prstGeom>
          <a:ln w="12700">
            <a:miter lim="400000"/>
          </a:ln>
        </p:spPr>
      </p:pic>
      <p:sp>
        <p:nvSpPr>
          <p:cNvPr id="306" name="RESULTS TABULATION…"/>
          <p:cNvSpPr txBox="1"/>
          <p:nvPr/>
        </p:nvSpPr>
        <p:spPr>
          <a:xfrm>
            <a:off x="729402" y="980322"/>
            <a:ext cx="10733196" cy="834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lnSpc>
                <a:spcPct val="115000"/>
              </a:lnSpc>
              <a:spcBef>
                <a:spcPts val="1000"/>
              </a:spcBef>
              <a:defRPr sz="2000" b="1">
                <a:uFill>
                  <a:solidFill>
                    <a:srgbClr val="000000"/>
                  </a:solidFill>
                </a:uFill>
                <a:latin typeface="Times New Roman"/>
                <a:ea typeface="Times New Roman"/>
                <a:cs typeface="Times New Roman"/>
                <a:sym typeface="Times New Roman"/>
              </a:defRPr>
            </a:pPr>
            <a:r>
              <a:rPr dirty="0"/>
              <a:t>Results tabulation and graphs:</a:t>
            </a:r>
          </a:p>
          <a:p>
            <a:pPr>
              <a:lnSpc>
                <a:spcPct val="115000"/>
              </a:lnSpc>
              <a:spcBef>
                <a:spcPts val="1000"/>
              </a:spcBef>
              <a:defRPr sz="2000">
                <a:uFill>
                  <a:solidFill>
                    <a:srgbClr val="000000"/>
                  </a:solidFill>
                </a:uFill>
                <a:latin typeface="Times New Roman"/>
                <a:ea typeface="Times New Roman"/>
                <a:cs typeface="Times New Roman"/>
                <a:sym typeface="Times New Roman"/>
              </a:defRPr>
            </a:pPr>
            <a:r>
              <a:rPr dirty="0"/>
              <a:t>At the end, we got the precision and recall of face recognition value nearly 0.99 and the loss nearly 0.01.</a:t>
            </a:r>
          </a:p>
        </p:txBody>
      </p:sp>
      <p:sp>
        <p:nvSpPr>
          <p:cNvPr id="307" name="fig 7.2.1: graph of the precision, loss, recall with respect to the epochs for the face."/>
          <p:cNvSpPr txBox="1"/>
          <p:nvPr/>
        </p:nvSpPr>
        <p:spPr>
          <a:xfrm>
            <a:off x="2431158" y="5332992"/>
            <a:ext cx="7329683" cy="764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nSpc>
                <a:spcPct val="115000"/>
              </a:lnSpc>
              <a:spcBef>
                <a:spcPts val="1000"/>
              </a:spcBef>
              <a:defRPr sz="1200" b="1">
                <a:uFill>
                  <a:solidFill>
                    <a:srgbClr val="000000"/>
                  </a:solidFill>
                </a:uFill>
                <a:latin typeface="Times New Roman"/>
                <a:ea typeface="Times New Roman"/>
                <a:cs typeface="Times New Roman"/>
                <a:sym typeface="Times New Roman"/>
              </a:defRPr>
            </a:pPr>
            <a:endParaRPr sz="1600" dirty="0"/>
          </a:p>
          <a:p>
            <a:pPr>
              <a:lnSpc>
                <a:spcPct val="115000"/>
              </a:lnSpc>
              <a:spcBef>
                <a:spcPts val="1000"/>
              </a:spcBef>
              <a:defRPr sz="1200" b="1">
                <a:uFill>
                  <a:solidFill>
                    <a:srgbClr val="000000"/>
                  </a:solidFill>
                </a:uFill>
                <a:latin typeface="Times New Roman"/>
                <a:ea typeface="Times New Roman"/>
                <a:cs typeface="Times New Roman"/>
                <a:sym typeface="Times New Roman"/>
              </a:defRPr>
            </a:pPr>
            <a:r>
              <a:rPr sz="1600" dirty="0"/>
              <a:t>Figure 7.2.1: </a:t>
            </a:r>
            <a:r>
              <a:rPr sz="1600" b="0" dirty="0"/>
              <a:t>graph of the precision, loss, recall with respect to the epochs for the face.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311"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pic>
        <p:nvPicPr>
          <p:cNvPr id="312" name="Picture 111" descr="Picture 111"/>
          <p:cNvPicPr>
            <a:picLocks noChangeAspect="1"/>
          </p:cNvPicPr>
          <p:nvPr/>
        </p:nvPicPr>
        <p:blipFill>
          <a:blip r:embed="rId3"/>
          <a:stretch>
            <a:fillRect/>
          </a:stretch>
        </p:blipFill>
        <p:spPr>
          <a:xfrm>
            <a:off x="3582166" y="1722597"/>
            <a:ext cx="5027668" cy="3974846"/>
          </a:xfrm>
          <a:prstGeom prst="rect">
            <a:avLst/>
          </a:prstGeom>
          <a:ln w="12700">
            <a:miter lim="400000"/>
          </a:ln>
        </p:spPr>
      </p:pic>
      <p:sp>
        <p:nvSpPr>
          <p:cNvPr id="313" name="At the end, we got the accuracy of voice recognition nearly equal to 0.99."/>
          <p:cNvSpPr txBox="1"/>
          <p:nvPr/>
        </p:nvSpPr>
        <p:spPr>
          <a:xfrm>
            <a:off x="1471930" y="1026694"/>
            <a:ext cx="9248139" cy="421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lnSpc>
                <a:spcPct val="115000"/>
              </a:lnSpc>
              <a:spcBef>
                <a:spcPts val="1000"/>
              </a:spcBef>
              <a:defRPr sz="2400">
                <a:uFill>
                  <a:solidFill>
                    <a:srgbClr val="000000"/>
                  </a:solidFill>
                </a:uFill>
                <a:latin typeface="Times New Roman"/>
                <a:ea typeface="Times New Roman"/>
                <a:cs typeface="Times New Roman"/>
                <a:sym typeface="Times New Roman"/>
              </a:defRPr>
            </a:pPr>
            <a:r>
              <a:rPr dirty="0"/>
              <a:t>At the end, we got the accuracy of voice recognition nearly equal to 0.99.</a:t>
            </a:r>
            <a:r>
              <a:rPr b="1" dirty="0"/>
              <a:t>	</a:t>
            </a:r>
          </a:p>
        </p:txBody>
      </p:sp>
      <p:sp>
        <p:nvSpPr>
          <p:cNvPr id="314" name="Fig 7.2.2: Accuracy of the model with respect to the number of epochs for the voice."/>
          <p:cNvSpPr txBox="1"/>
          <p:nvPr/>
        </p:nvSpPr>
        <p:spPr>
          <a:xfrm>
            <a:off x="2362165" y="5470859"/>
            <a:ext cx="7467669" cy="764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nSpc>
                <a:spcPct val="115000"/>
              </a:lnSpc>
              <a:spcBef>
                <a:spcPts val="1000"/>
              </a:spcBef>
              <a:defRPr sz="1200">
                <a:uFill>
                  <a:solidFill>
                    <a:srgbClr val="000000"/>
                  </a:solidFill>
                </a:uFill>
                <a:latin typeface="Times New Roman"/>
                <a:ea typeface="Times New Roman"/>
                <a:cs typeface="Times New Roman"/>
                <a:sym typeface="Times New Roman"/>
              </a:defRPr>
            </a:pPr>
            <a:endParaRPr sz="1600" dirty="0"/>
          </a:p>
          <a:p>
            <a:pPr>
              <a:lnSpc>
                <a:spcPct val="115000"/>
              </a:lnSpc>
              <a:spcBef>
                <a:spcPts val="1000"/>
              </a:spcBef>
              <a:defRPr sz="1200" b="1">
                <a:uFill>
                  <a:solidFill>
                    <a:srgbClr val="000000"/>
                  </a:solidFill>
                </a:uFill>
                <a:latin typeface="Times New Roman"/>
                <a:ea typeface="Times New Roman"/>
                <a:cs typeface="Times New Roman"/>
                <a:sym typeface="Times New Roman"/>
              </a:defRPr>
            </a:pPr>
            <a:r>
              <a:rPr sz="1600" dirty="0"/>
              <a:t>Figure 7.2.2: </a:t>
            </a:r>
            <a:r>
              <a:rPr sz="1600" b="0" dirty="0"/>
              <a:t>Accuracy of the model with respect to the number of epochs for the voice.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318"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319" name="At the end, we got the loss of voice recognition nearly equal to 0.01."/>
          <p:cNvSpPr txBox="1"/>
          <p:nvPr/>
        </p:nvSpPr>
        <p:spPr>
          <a:xfrm>
            <a:off x="1700530" y="1139816"/>
            <a:ext cx="8790939" cy="421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lnSpc>
                <a:spcPct val="115000"/>
              </a:lnSpc>
              <a:spcBef>
                <a:spcPts val="1000"/>
              </a:spcBef>
              <a:defRPr sz="2400">
                <a:uFill>
                  <a:solidFill>
                    <a:srgbClr val="000000"/>
                  </a:solidFill>
                </a:uFill>
                <a:latin typeface="Times New Roman"/>
                <a:ea typeface="Times New Roman"/>
                <a:cs typeface="Times New Roman"/>
                <a:sym typeface="Times New Roman"/>
              </a:defRPr>
            </a:pPr>
            <a:r>
              <a:rPr dirty="0"/>
              <a:t>At the end, we got the loss of voice recognition nearly equal to 0.01.</a:t>
            </a:r>
            <a:r>
              <a:rPr b="1" dirty="0"/>
              <a:t>	</a:t>
            </a:r>
          </a:p>
        </p:txBody>
      </p:sp>
      <p:pic>
        <p:nvPicPr>
          <p:cNvPr id="320" name="Picture 112" descr="Picture 112"/>
          <p:cNvPicPr>
            <a:picLocks noChangeAspect="1"/>
          </p:cNvPicPr>
          <p:nvPr/>
        </p:nvPicPr>
        <p:blipFill>
          <a:blip r:embed="rId3"/>
          <a:stretch>
            <a:fillRect/>
          </a:stretch>
        </p:blipFill>
        <p:spPr>
          <a:xfrm>
            <a:off x="4112006" y="2093849"/>
            <a:ext cx="3967987" cy="3005803"/>
          </a:xfrm>
          <a:prstGeom prst="rect">
            <a:avLst/>
          </a:prstGeom>
          <a:ln w="12700">
            <a:miter lim="400000"/>
          </a:ln>
        </p:spPr>
      </p:pic>
      <p:sp>
        <p:nvSpPr>
          <p:cNvPr id="321" name="Fig 7.2.3: loss of the model with respect to the number of epochs for the voice."/>
          <p:cNvSpPr txBox="1"/>
          <p:nvPr/>
        </p:nvSpPr>
        <p:spPr>
          <a:xfrm>
            <a:off x="2645057" y="5075510"/>
            <a:ext cx="6901885" cy="764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lnSpc>
                <a:spcPct val="115000"/>
              </a:lnSpc>
              <a:spcBef>
                <a:spcPts val="1000"/>
              </a:spcBef>
              <a:defRPr sz="1200" b="1">
                <a:uFill>
                  <a:solidFill>
                    <a:srgbClr val="000000"/>
                  </a:solidFill>
                </a:uFill>
                <a:latin typeface="Times New Roman"/>
                <a:ea typeface="Times New Roman"/>
                <a:cs typeface="Times New Roman"/>
                <a:sym typeface="Times New Roman"/>
              </a:defRPr>
            </a:pPr>
            <a:endParaRPr sz="1600" dirty="0"/>
          </a:p>
          <a:p>
            <a:pPr>
              <a:lnSpc>
                <a:spcPct val="115000"/>
              </a:lnSpc>
              <a:spcBef>
                <a:spcPts val="1000"/>
              </a:spcBef>
              <a:defRPr sz="1200" b="1">
                <a:uFill>
                  <a:solidFill>
                    <a:srgbClr val="000000"/>
                  </a:solidFill>
                </a:uFill>
                <a:latin typeface="Times New Roman"/>
                <a:ea typeface="Times New Roman"/>
                <a:cs typeface="Times New Roman"/>
                <a:sym typeface="Times New Roman"/>
              </a:defRPr>
            </a:pPr>
            <a:r>
              <a:rPr sz="1600" dirty="0"/>
              <a:t>Figure 7.2.3: </a:t>
            </a:r>
            <a:r>
              <a:rPr sz="1600" b="0" dirty="0"/>
              <a:t>loss of the model with respect to the number of epochs for the voice.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rPr dirty="0"/>
              <a:t>DEPARTMENT OF COMPUTER SCIENCE AND ENGINEERING                                                                                                                                                                     (MS RAMAIAH INSTITUTE OF TECHNOLOGY)</a:t>
            </a:r>
          </a:p>
        </p:txBody>
      </p:sp>
      <p:sp>
        <p:nvSpPr>
          <p:cNvPr id="138"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dirty="0"/>
              <a:t>Problem statement</a:t>
            </a:r>
          </a:p>
        </p:txBody>
      </p:sp>
      <p:sp>
        <p:nvSpPr>
          <p:cNvPr id="139" name="Content Placeholder 2"/>
          <p:cNvSpPr txBox="1">
            <a:spLocks noGrp="1"/>
          </p:cNvSpPr>
          <p:nvPr>
            <p:ph type="body" idx="1"/>
          </p:nvPr>
        </p:nvSpPr>
        <p:spPr>
          <a:xfrm>
            <a:off x="1066799" y="1836307"/>
            <a:ext cx="10058401" cy="4023360"/>
          </a:xfrm>
          <a:prstGeom prst="rect">
            <a:avLst/>
          </a:prstGeom>
        </p:spPr>
        <p:txBody>
          <a:bodyPr/>
          <a:lstStyle>
            <a:lvl1pPr algn="just">
              <a:defRPr sz="2600">
                <a:solidFill>
                  <a:srgbClr val="000000"/>
                </a:solidFill>
                <a:latin typeface="Times New Roman"/>
                <a:ea typeface="Times New Roman"/>
                <a:cs typeface="Times New Roman"/>
                <a:sym typeface="Times New Roman"/>
              </a:defRPr>
            </a:lvl1pPr>
          </a:lstStyle>
          <a:p>
            <a:r>
              <a:rPr dirty="0"/>
              <a:t>“As the use of ATMs has grown, so have the number of incidents of fraud involving ATMs. Fraudsters have used a variety of methods to defraud ATM users, including skimming devices that capture account information and PINs, malicious software that captures account information and PINs, and shoulder surfing, where they watch users enter their PINs.”</a:t>
            </a:r>
          </a:p>
        </p:txBody>
      </p:sp>
      <p:pic>
        <p:nvPicPr>
          <p:cNvPr id="141"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325"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326" name="Comparison and analysis:…"/>
          <p:cNvSpPr txBox="1"/>
          <p:nvPr/>
        </p:nvSpPr>
        <p:spPr>
          <a:xfrm>
            <a:off x="434420" y="1130389"/>
            <a:ext cx="11323160" cy="41016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nSpc>
                <a:spcPct val="115000"/>
              </a:lnSpc>
              <a:spcBef>
                <a:spcPts val="1000"/>
              </a:spcBef>
              <a:defRPr sz="1900" b="1">
                <a:uFill>
                  <a:solidFill>
                    <a:srgbClr val="000000"/>
                  </a:solidFill>
                </a:uFill>
                <a:latin typeface="Times New Roman"/>
                <a:ea typeface="Times New Roman"/>
                <a:cs typeface="Times New Roman"/>
                <a:sym typeface="Times New Roman"/>
              </a:defRPr>
            </a:pPr>
            <a:r>
              <a:rPr dirty="0"/>
              <a:t>Comparison and analysis:</a:t>
            </a:r>
            <a:endParaRPr dirty="0">
              <a:latin typeface="+mj-lt"/>
              <a:ea typeface="+mj-ea"/>
              <a:cs typeface="+mj-cs"/>
              <a:sym typeface="Calibri"/>
            </a:endParaRPr>
          </a:p>
          <a:p>
            <a:pPr>
              <a:lnSpc>
                <a:spcPct val="115000"/>
              </a:lnSpc>
              <a:spcBef>
                <a:spcPts val="1000"/>
              </a:spcBef>
              <a:defRPr>
                <a:latin typeface="Times New Roman"/>
                <a:ea typeface="Times New Roman"/>
                <a:cs typeface="Times New Roman"/>
                <a:sym typeface="Times New Roman"/>
              </a:defRPr>
            </a:pPr>
            <a:r>
              <a:rPr dirty="0"/>
              <a:t>Figure 7.2.1 shows the face recognition model loss, accuracy, and recall with respect to the number of epochs. As we can see, recall—a metric of our model's completeness—increases in the vicinity of (0,8) epochs. After then, it rises linearly with little variation. Therefore, 8 epochs are the bare minimum needed for a satisfactory recall measure. Additionally, as the number of epochs rises, the precision and loss for face recognition increase and decrease respectively.</a:t>
            </a:r>
            <a:endParaRPr dirty="0">
              <a:latin typeface="+mj-lt"/>
              <a:ea typeface="+mj-ea"/>
              <a:cs typeface="+mj-cs"/>
              <a:sym typeface="Calibri"/>
            </a:endParaRPr>
          </a:p>
          <a:p>
            <a:pPr>
              <a:lnSpc>
                <a:spcPct val="115000"/>
              </a:lnSpc>
              <a:spcBef>
                <a:spcPts val="1000"/>
              </a:spcBef>
              <a:defRPr>
                <a:latin typeface="Times New Roman"/>
                <a:ea typeface="Times New Roman"/>
                <a:cs typeface="Times New Roman"/>
                <a:sym typeface="Times New Roman"/>
              </a:defRPr>
            </a:pPr>
            <a:r>
              <a:rPr dirty="0"/>
              <a:t>Figure 7.2.2 shows how our model's accuracy rises during training and validation in the range of (0,20) epochs. After then, the accuracy grows linearly with minimal variation and what appears to be a continual increase. Therefore, 20 epochs are the bare minimum needed for the good accuracy measure.</a:t>
            </a:r>
            <a:endParaRPr dirty="0">
              <a:latin typeface="+mj-lt"/>
              <a:ea typeface="+mj-ea"/>
              <a:cs typeface="+mj-cs"/>
              <a:sym typeface="Calibri"/>
            </a:endParaRPr>
          </a:p>
          <a:p>
            <a:pPr>
              <a:lnSpc>
                <a:spcPct val="115000"/>
              </a:lnSpc>
              <a:spcBef>
                <a:spcPts val="1000"/>
              </a:spcBef>
              <a:defRPr>
                <a:latin typeface="Times New Roman"/>
                <a:ea typeface="Times New Roman"/>
                <a:cs typeface="Times New Roman"/>
                <a:sym typeface="Times New Roman"/>
              </a:defRPr>
            </a:pPr>
            <a:r>
              <a:rPr dirty="0"/>
              <a:t>The loss in our model's training and validation decreases in the range of (0,20) epochs, as seen in Fig. 7.2.3. After that, it decreases linearly with little variation and appears to be decreasing continuously without increasing accuracy. Therefore, 20 epochs are the bare minimum needed for the least loss measure.</a:t>
            </a:r>
            <a:endParaRPr dirty="0">
              <a:latin typeface="+mj-lt"/>
              <a:ea typeface="+mj-ea"/>
              <a:cs typeface="+mj-cs"/>
              <a:sym typeface="Calibri"/>
            </a:endParaRPr>
          </a:p>
          <a:p>
            <a:pPr>
              <a:lnSpc>
                <a:spcPct val="115000"/>
              </a:lnSpc>
              <a:spcBef>
                <a:spcPts val="1000"/>
              </a:spcBef>
              <a:defRPr>
                <a:latin typeface="Times New Roman"/>
                <a:ea typeface="Times New Roman"/>
                <a:cs typeface="Times New Roman"/>
                <a:sym typeface="Times New Roman"/>
              </a:defRPr>
            </a:pPr>
            <a:r>
              <a:rPr dirty="0"/>
              <a:t>So, 20 epochs are the bare minimum needed for successful recognition performance.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330"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331" name="So, for the good recognition performance, minimum number of epochs required is 20.…"/>
          <p:cNvSpPr txBox="1"/>
          <p:nvPr/>
        </p:nvSpPr>
        <p:spPr>
          <a:xfrm>
            <a:off x="818477" y="1224028"/>
            <a:ext cx="10555045" cy="3830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nSpc>
                <a:spcPct val="115000"/>
              </a:lnSpc>
              <a:spcBef>
                <a:spcPts val="1000"/>
              </a:spcBef>
              <a:defRPr sz="2100">
                <a:uFill>
                  <a:solidFill>
                    <a:srgbClr val="000000"/>
                  </a:solidFill>
                </a:uFill>
                <a:latin typeface="Times New Roman"/>
                <a:ea typeface="Times New Roman"/>
                <a:cs typeface="Times New Roman"/>
                <a:sym typeface="Times New Roman"/>
              </a:defRPr>
            </a:pPr>
            <a:r>
              <a:rPr dirty="0"/>
              <a:t>But, we use 30 epochs for the higher the accuracy and for which the performance is given by,</a:t>
            </a:r>
            <a:endParaRPr dirty="0">
              <a:latin typeface="+mj-lt"/>
              <a:ea typeface="+mj-ea"/>
              <a:cs typeface="+mj-cs"/>
              <a:sym typeface="Calibri"/>
            </a:endParaRPr>
          </a:p>
          <a:p>
            <a:pPr>
              <a:lnSpc>
                <a:spcPct val="115000"/>
              </a:lnSpc>
              <a:spcBef>
                <a:spcPts val="1000"/>
              </a:spcBef>
              <a:defRPr sz="2100">
                <a:uFill>
                  <a:solidFill>
                    <a:srgbClr val="000000"/>
                  </a:solidFill>
                </a:uFill>
                <a:latin typeface="Times New Roman"/>
                <a:ea typeface="Times New Roman"/>
                <a:cs typeface="Times New Roman"/>
                <a:sym typeface="Times New Roman"/>
              </a:defRPr>
            </a:pPr>
            <a:r>
              <a:rPr dirty="0"/>
              <a:t>For the face,</a:t>
            </a:r>
            <a:endParaRPr dirty="0">
              <a:latin typeface="+mj-lt"/>
              <a:ea typeface="+mj-ea"/>
              <a:cs typeface="+mj-cs"/>
              <a:sym typeface="Calibri"/>
            </a:endParaRPr>
          </a:p>
          <a:p>
            <a:pPr marL="457200" indent="-228600">
              <a:lnSpc>
                <a:spcPct val="115000"/>
              </a:lnSpc>
              <a:spcBef>
                <a:spcPts val="1000"/>
              </a:spcBef>
              <a:buSzPct val="100000"/>
              <a:buFont typeface="Symbol"/>
              <a:buChar char="·"/>
              <a:defRPr sz="2100">
                <a:uFill>
                  <a:solidFill>
                    <a:srgbClr val="000000"/>
                  </a:solidFill>
                </a:uFill>
                <a:latin typeface="Times New Roman"/>
                <a:ea typeface="Times New Roman"/>
                <a:cs typeface="Times New Roman"/>
                <a:sym typeface="Times New Roman"/>
              </a:defRPr>
            </a:pPr>
            <a:r>
              <a:rPr dirty="0"/>
              <a:t>Accuracy value nearly equal to 0.99</a:t>
            </a:r>
          </a:p>
          <a:p>
            <a:pPr marL="457200" indent="-228600">
              <a:lnSpc>
                <a:spcPct val="115000"/>
              </a:lnSpc>
              <a:spcBef>
                <a:spcPts val="1000"/>
              </a:spcBef>
              <a:buSzPct val="100000"/>
              <a:buFont typeface="Symbol"/>
              <a:buChar char="·"/>
              <a:defRPr sz="2100">
                <a:uFill>
                  <a:solidFill>
                    <a:srgbClr val="000000"/>
                  </a:solidFill>
                </a:uFill>
                <a:latin typeface="Times New Roman"/>
                <a:ea typeface="Times New Roman"/>
                <a:cs typeface="Times New Roman"/>
                <a:sym typeface="Times New Roman"/>
              </a:defRPr>
            </a:pPr>
            <a:r>
              <a:rPr dirty="0"/>
              <a:t>Recall value nearly equal to 0.99</a:t>
            </a:r>
          </a:p>
          <a:p>
            <a:pPr marL="457200" indent="-228600">
              <a:lnSpc>
                <a:spcPct val="115000"/>
              </a:lnSpc>
              <a:spcBef>
                <a:spcPts val="1000"/>
              </a:spcBef>
              <a:buSzPct val="100000"/>
              <a:buFont typeface="Symbol"/>
              <a:buChar char="·"/>
              <a:defRPr sz="2100">
                <a:uFill>
                  <a:solidFill>
                    <a:srgbClr val="000000"/>
                  </a:solidFill>
                </a:uFill>
                <a:latin typeface="Times New Roman"/>
                <a:ea typeface="Times New Roman"/>
                <a:cs typeface="Times New Roman"/>
                <a:sym typeface="Times New Roman"/>
              </a:defRPr>
            </a:pPr>
            <a:r>
              <a:rPr dirty="0"/>
              <a:t>Loss value nearly equal to 0.01</a:t>
            </a:r>
          </a:p>
          <a:p>
            <a:pPr>
              <a:lnSpc>
                <a:spcPct val="115000"/>
              </a:lnSpc>
              <a:spcBef>
                <a:spcPts val="1000"/>
              </a:spcBef>
              <a:defRPr sz="2100">
                <a:uFill>
                  <a:solidFill>
                    <a:srgbClr val="000000"/>
                  </a:solidFill>
                </a:uFill>
                <a:latin typeface="Times New Roman"/>
                <a:ea typeface="Times New Roman"/>
                <a:cs typeface="Times New Roman"/>
                <a:sym typeface="Times New Roman"/>
              </a:defRPr>
            </a:pPr>
            <a:r>
              <a:rPr dirty="0"/>
              <a:t>For the voice,</a:t>
            </a:r>
            <a:endParaRPr dirty="0">
              <a:latin typeface="+mj-lt"/>
              <a:ea typeface="+mj-ea"/>
              <a:cs typeface="+mj-cs"/>
              <a:sym typeface="Calibri"/>
            </a:endParaRPr>
          </a:p>
          <a:p>
            <a:pPr marL="457200" indent="-228600">
              <a:lnSpc>
                <a:spcPct val="115000"/>
              </a:lnSpc>
              <a:spcBef>
                <a:spcPts val="1000"/>
              </a:spcBef>
              <a:buSzPct val="100000"/>
              <a:buFont typeface="Symbol"/>
              <a:buChar char="·"/>
              <a:defRPr sz="2100">
                <a:uFill>
                  <a:solidFill>
                    <a:srgbClr val="000000"/>
                  </a:solidFill>
                </a:uFill>
                <a:latin typeface="Times New Roman"/>
                <a:ea typeface="Times New Roman"/>
                <a:cs typeface="Times New Roman"/>
                <a:sym typeface="Times New Roman"/>
              </a:defRPr>
            </a:pPr>
            <a:r>
              <a:rPr dirty="0"/>
              <a:t>Accuracy value nearly equal to 0.99</a:t>
            </a:r>
          </a:p>
          <a:p>
            <a:pPr marL="457200" indent="-228600">
              <a:lnSpc>
                <a:spcPct val="115000"/>
              </a:lnSpc>
              <a:spcBef>
                <a:spcPts val="1000"/>
              </a:spcBef>
              <a:buSzPct val="100000"/>
              <a:buFont typeface="Symbol"/>
              <a:buChar char="·"/>
              <a:defRPr sz="2100">
                <a:uFill>
                  <a:solidFill>
                    <a:srgbClr val="000000"/>
                  </a:solidFill>
                </a:uFill>
                <a:latin typeface="Times New Roman"/>
                <a:ea typeface="Times New Roman"/>
                <a:cs typeface="Times New Roman"/>
                <a:sym typeface="Times New Roman"/>
              </a:defRPr>
            </a:pPr>
            <a:r>
              <a:rPr dirty="0"/>
              <a:t>Loss value nearly equal to 0.01</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334"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dirty="0"/>
              <a:t>Conclusion</a:t>
            </a:r>
          </a:p>
        </p:txBody>
      </p:sp>
      <p:sp>
        <p:nvSpPr>
          <p:cNvPr id="335" name="Content Placeholder 2"/>
          <p:cNvSpPr txBox="1">
            <a:spLocks noGrp="1"/>
          </p:cNvSpPr>
          <p:nvPr>
            <p:ph type="body" idx="1"/>
          </p:nvPr>
        </p:nvSpPr>
        <p:spPr>
          <a:xfrm>
            <a:off x="1066799" y="1833884"/>
            <a:ext cx="10058401" cy="4023361"/>
          </a:xfrm>
          <a:prstGeom prst="rect">
            <a:avLst/>
          </a:prstGeom>
        </p:spPr>
        <p:txBody>
          <a:bodyPr/>
          <a:lstStyle>
            <a:lvl1pPr marL="0" indent="457200" defTabSz="457200">
              <a:lnSpc>
                <a:spcPct val="115000"/>
              </a:lnSpc>
              <a:spcBef>
                <a:spcPts val="1000"/>
              </a:spcBef>
              <a:buSzTx/>
              <a:buNone/>
              <a:defRPr>
                <a:solidFill>
                  <a:srgbClr val="000000"/>
                </a:solidFill>
                <a:uFill>
                  <a:solidFill>
                    <a:srgbClr val="000000"/>
                  </a:solidFill>
                </a:uFill>
                <a:latin typeface="Times New Roman"/>
                <a:ea typeface="Times New Roman"/>
                <a:cs typeface="Times New Roman"/>
                <a:sym typeface="Times New Roman"/>
              </a:defRPr>
            </a:lvl1pPr>
          </a:lstStyle>
          <a:p>
            <a:r>
              <a:rPr dirty="0"/>
              <a:t>In this project, the bank system's money withdrawals are authenticated using speech and face recognition. The project also generates OTP so that the user can benefit from a more secure service and without having to remember their pin number. The user's English accent will, however, affect the speech extraction. This offers the user a simple and safe means of making a payment.</a:t>
            </a:r>
          </a:p>
        </p:txBody>
      </p:sp>
      <p:pic>
        <p:nvPicPr>
          <p:cNvPr id="337"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340"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dirty="0"/>
              <a:t>Scope for Future Work</a:t>
            </a:r>
          </a:p>
        </p:txBody>
      </p:sp>
      <p:sp>
        <p:nvSpPr>
          <p:cNvPr id="341" name="Content Placeholder 2"/>
          <p:cNvSpPr txBox="1">
            <a:spLocks noGrp="1"/>
          </p:cNvSpPr>
          <p:nvPr>
            <p:ph type="body" idx="1"/>
          </p:nvPr>
        </p:nvSpPr>
        <p:spPr>
          <a:xfrm>
            <a:off x="1066799" y="1845734"/>
            <a:ext cx="10058401" cy="4023360"/>
          </a:xfrm>
          <a:prstGeom prst="rect">
            <a:avLst/>
          </a:prstGeom>
        </p:spPr>
        <p:txBody>
          <a:bodyPr/>
          <a:lstStyle/>
          <a:p>
            <a:pPr marL="0" indent="0" algn="just" defTabSz="452627">
              <a:spcBef>
                <a:spcPts val="1100"/>
              </a:spcBef>
              <a:buSzTx/>
              <a:buNone/>
              <a:defRPr>
                <a:solidFill>
                  <a:srgbClr val="000000"/>
                </a:solidFill>
                <a:uFill>
                  <a:solidFill>
                    <a:srgbClr val="000000"/>
                  </a:solidFill>
                </a:uFill>
                <a:latin typeface="Times New Roman"/>
                <a:ea typeface="Times New Roman"/>
                <a:cs typeface="Times New Roman"/>
                <a:sym typeface="Times New Roman"/>
              </a:defRPr>
            </a:pPr>
            <a:r>
              <a:rPr dirty="0"/>
              <a:t>Future scope of our project includes,</a:t>
            </a:r>
          </a:p>
          <a:p>
            <a:pPr marL="452627" indent="-226313" algn="just" defTabSz="452627">
              <a:spcBef>
                <a:spcPts val="1100"/>
              </a:spcBef>
              <a:buClrTx/>
              <a:buFont typeface="Symbol"/>
              <a:buChar char="·"/>
              <a:defRPr>
                <a:solidFill>
                  <a:srgbClr val="000000"/>
                </a:solidFill>
                <a:uFill>
                  <a:solidFill>
                    <a:srgbClr val="000000"/>
                  </a:solidFill>
                </a:uFill>
                <a:latin typeface="Times New Roman"/>
                <a:ea typeface="Times New Roman"/>
                <a:cs typeface="Times New Roman"/>
                <a:sym typeface="Times New Roman"/>
              </a:defRPr>
            </a:pPr>
            <a:r>
              <a:rPr dirty="0"/>
              <a:t>AI-based authentication systems can be fooled by pictures or recordings of the person whose identity is being verified.</a:t>
            </a:r>
          </a:p>
          <a:p>
            <a:pPr marL="452627" indent="-226313" algn="just" defTabSz="452627">
              <a:spcBef>
                <a:spcPts val="1100"/>
              </a:spcBef>
              <a:buClrTx/>
              <a:buFont typeface="Symbol"/>
              <a:buChar char="·"/>
              <a:defRPr>
                <a:solidFill>
                  <a:srgbClr val="000000"/>
                </a:solidFill>
                <a:uFill>
                  <a:solidFill>
                    <a:srgbClr val="000000"/>
                  </a:solidFill>
                </a:uFill>
                <a:latin typeface="Times New Roman"/>
                <a:ea typeface="Times New Roman"/>
                <a:cs typeface="Times New Roman"/>
                <a:sym typeface="Times New Roman"/>
              </a:defRPr>
            </a:pPr>
            <a:r>
              <a:rPr dirty="0"/>
              <a:t>AI-based systems can be slow and may not be able to handle large numbers of authentication requests in a short period of time i.e. they are difficult to implement and maintain.</a:t>
            </a:r>
          </a:p>
          <a:p>
            <a:pPr marL="452627" indent="-226313" algn="just" defTabSz="452627">
              <a:spcBef>
                <a:spcPts val="1100"/>
              </a:spcBef>
              <a:buClrTx/>
              <a:buFont typeface="Symbol"/>
              <a:buChar char="·"/>
              <a:defRPr>
                <a:solidFill>
                  <a:srgbClr val="000000"/>
                </a:solidFill>
                <a:uFill>
                  <a:solidFill>
                    <a:srgbClr val="000000"/>
                  </a:solidFill>
                </a:uFill>
                <a:latin typeface="Times New Roman"/>
                <a:ea typeface="Times New Roman"/>
                <a:cs typeface="Times New Roman"/>
                <a:sym typeface="Times New Roman"/>
              </a:defRPr>
            </a:pPr>
            <a:r>
              <a:rPr dirty="0"/>
              <a:t>The accuracy of AI-based authentication systems can vary depending on the quality of the data used to train the system. Finally, AI-based authentication systems may not be compatible with all types of devices.</a:t>
            </a:r>
            <a:endParaRPr b="1" dirty="0"/>
          </a:p>
          <a:p>
            <a:pPr marL="452627" indent="-226313" algn="just" defTabSz="452627">
              <a:spcBef>
                <a:spcPts val="1100"/>
              </a:spcBef>
              <a:buClrTx/>
              <a:buFont typeface="Symbol"/>
              <a:buChar char="·"/>
              <a:defRPr>
                <a:solidFill>
                  <a:srgbClr val="000000"/>
                </a:solidFill>
                <a:uFill>
                  <a:solidFill>
                    <a:srgbClr val="000000"/>
                  </a:solidFill>
                </a:uFill>
                <a:latin typeface="Times New Roman"/>
                <a:ea typeface="Times New Roman"/>
                <a:cs typeface="Times New Roman"/>
                <a:sym typeface="Times New Roman"/>
              </a:defRPr>
            </a:pPr>
            <a:r>
              <a:rPr dirty="0"/>
              <a:t>Only English is supported by the present model. The model has to be improved to enable diverse languages that are spoken locally.</a:t>
            </a:r>
          </a:p>
        </p:txBody>
      </p:sp>
      <p:pic>
        <p:nvPicPr>
          <p:cNvPr id="343"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346"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dirty="0"/>
              <a:t>References</a:t>
            </a:r>
          </a:p>
        </p:txBody>
      </p:sp>
      <p:sp>
        <p:nvSpPr>
          <p:cNvPr id="347" name="Content Placeholder 2"/>
          <p:cNvSpPr txBox="1">
            <a:spLocks noGrp="1"/>
          </p:cNvSpPr>
          <p:nvPr>
            <p:ph type="body" idx="1"/>
          </p:nvPr>
        </p:nvSpPr>
        <p:spPr>
          <a:xfrm>
            <a:off x="907901" y="1845734"/>
            <a:ext cx="10376198" cy="4023360"/>
          </a:xfrm>
          <a:prstGeom prst="rect">
            <a:avLst/>
          </a:prstGeom>
        </p:spPr>
        <p:txBody>
          <a:bodyPr/>
          <a:lstStyle/>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Practical Machine Learning and Image Processing_ For Facial Recognition, Object Detection, and Pattern Recognition Using Python by</a:t>
            </a:r>
            <a:r>
              <a:rPr b="1" dirty="0"/>
              <a:t> </a:t>
            </a:r>
            <a:r>
              <a:rPr dirty="0"/>
              <a:t>Himanshu Singh, APRESS publication 2019.</a:t>
            </a:r>
            <a:endParaRPr b="1" dirty="0"/>
          </a:p>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Automatic Speech Recognition_ A Deep Learning Approach by Dong Yu and Li Deng, Springer, 2014.</a:t>
            </a:r>
          </a:p>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Face Detection and Recognition_ Theory and Practice by </a:t>
            </a:r>
            <a:r>
              <a:rPr dirty="0" err="1"/>
              <a:t>Asit</a:t>
            </a:r>
            <a:r>
              <a:rPr dirty="0"/>
              <a:t> Kumar, Madhura , </a:t>
            </a:r>
            <a:r>
              <a:rPr dirty="0" err="1"/>
              <a:t>Pradipta</a:t>
            </a:r>
            <a:r>
              <a:rPr dirty="0"/>
              <a:t> Kumar Banerjee, CRC PRESS, 2016.</a:t>
            </a:r>
          </a:p>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Pro Deep Learning with TensorFlow by </a:t>
            </a:r>
            <a:r>
              <a:rPr dirty="0" err="1"/>
              <a:t>Santanu</a:t>
            </a:r>
            <a:r>
              <a:rPr dirty="0"/>
              <a:t> </a:t>
            </a:r>
            <a:r>
              <a:rPr dirty="0" err="1"/>
              <a:t>Pattanayak,APRESS</a:t>
            </a:r>
            <a:r>
              <a:rPr dirty="0"/>
              <a:t> publication, 2017.</a:t>
            </a:r>
          </a:p>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‘Impact of Artificial Intelligence in chosen Indian commercial Bank-A Cost benefit analysis’ by Sindhu J and Renee </a:t>
            </a:r>
            <a:r>
              <a:rPr dirty="0" err="1"/>
              <a:t>Namratha</a:t>
            </a:r>
            <a:r>
              <a:rPr dirty="0"/>
              <a:t>, </a:t>
            </a:r>
            <a:r>
              <a:rPr dirty="0" err="1"/>
              <a:t>Asiam</a:t>
            </a:r>
            <a:r>
              <a:rPr dirty="0"/>
              <a:t> journal of Management, ISSN 2321-5763, Volume 10, issue 4, 2019.</a:t>
            </a:r>
          </a:p>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‘Artificial Intelligence in Banking-Mini Review’ by </a:t>
            </a:r>
            <a:r>
              <a:rPr dirty="0" err="1"/>
              <a:t>Aoron</a:t>
            </a:r>
            <a:r>
              <a:rPr dirty="0"/>
              <a:t> Smith and Haitham </a:t>
            </a:r>
            <a:r>
              <a:rPr dirty="0" err="1"/>
              <a:t>Nobanee</a:t>
            </a:r>
            <a:r>
              <a:rPr dirty="0"/>
              <a:t>, SSRN electronic journal, Feb 2020.</a:t>
            </a:r>
          </a:p>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Benton, A. L., &amp; Van Allen, M. W. Manual: Test of </a:t>
            </a:r>
            <a:r>
              <a:rPr dirty="0" err="1"/>
              <a:t>fucial</a:t>
            </a:r>
            <a:r>
              <a:rPr dirty="0"/>
              <a:t> recognition. </a:t>
            </a:r>
            <a:r>
              <a:rPr dirty="0" err="1"/>
              <a:t>Nemosensory</a:t>
            </a:r>
            <a:r>
              <a:rPr dirty="0"/>
              <a:t> Center Publication No. 287, Department of Neurology, University Hospitals, Iowa City, IO, 1973.</a:t>
            </a:r>
          </a:p>
          <a:p>
            <a:pPr marL="571500" indent="-342900" algn="just" defTabSz="457200">
              <a:lnSpc>
                <a:spcPct val="103500"/>
              </a:lnSpc>
              <a:spcBef>
                <a:spcPts val="0"/>
              </a:spcBef>
              <a:buClrTx/>
              <a:buFont typeface="+mj-lt"/>
              <a:buAutoNum type="arabicPeriod"/>
              <a:defRPr sz="1700">
                <a:solidFill>
                  <a:srgbClr val="000000"/>
                </a:solidFill>
                <a:uFill>
                  <a:solidFill>
                    <a:srgbClr val="000000"/>
                  </a:solidFill>
                </a:uFill>
                <a:latin typeface="Times New Roman"/>
                <a:ea typeface="Times New Roman"/>
                <a:cs typeface="Times New Roman"/>
                <a:sym typeface="Times New Roman"/>
              </a:defRPr>
            </a:pPr>
            <a:r>
              <a:rPr dirty="0"/>
              <a:t>PANTIC, M. AND ROTHKRANTZ, L. J. M. 2000. Automatic analysis of facial expressions: The state of the art. IEEE Trans. </a:t>
            </a:r>
            <a:r>
              <a:rPr dirty="0" err="1"/>
              <a:t>Patt</a:t>
            </a:r>
            <a:r>
              <a:rPr dirty="0"/>
              <a:t>. Anal. Mach. </a:t>
            </a:r>
            <a:r>
              <a:rPr dirty="0" err="1"/>
              <a:t>Intell</a:t>
            </a:r>
            <a:r>
              <a:rPr dirty="0"/>
              <a:t>. 22, 1424–1446.</a:t>
            </a:r>
          </a:p>
        </p:txBody>
      </p:sp>
      <p:pic>
        <p:nvPicPr>
          <p:cNvPr id="349"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358"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
        <p:nvSpPr>
          <p:cNvPr id="359" name="Automatic Speech Recognition: Systematic Literature Review, SADEEN ALHARBI , MUNA ALRAZGAN, ALANOUD ALRASHED and collegues ,IEEE Access, 2021.…"/>
          <p:cNvSpPr txBox="1"/>
          <p:nvPr/>
        </p:nvSpPr>
        <p:spPr>
          <a:xfrm>
            <a:off x="674174" y="1216020"/>
            <a:ext cx="10843652" cy="4775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571500" indent="-342900" algn="just">
              <a:lnSpc>
                <a:spcPct val="115000"/>
              </a:lnSpc>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Automatic Speech Recognition: Systematic Literature Review, SADEEN ALHARBI , MUNA ALRAZGAN, ALANOUD ALRASHED and </a:t>
            </a:r>
            <a:r>
              <a:rPr dirty="0" err="1"/>
              <a:t>collegues</a:t>
            </a:r>
            <a:r>
              <a:rPr dirty="0"/>
              <a:t> ,IEEE Access, 2021.</a:t>
            </a:r>
          </a:p>
          <a:p>
            <a:pPr marL="571500" indent="-342900" algn="just">
              <a:lnSpc>
                <a:spcPct val="115000"/>
              </a:lnSpc>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Face Recognition: A Literature </a:t>
            </a:r>
            <a:r>
              <a:rPr dirty="0" err="1"/>
              <a:t>Survey,W</a:t>
            </a:r>
            <a:r>
              <a:rPr dirty="0"/>
              <a:t>. </a:t>
            </a:r>
            <a:r>
              <a:rPr dirty="0" err="1"/>
              <a:t>Zhao,R</a:t>
            </a:r>
            <a:r>
              <a:rPr dirty="0"/>
              <a:t> </a:t>
            </a:r>
            <a:r>
              <a:rPr dirty="0" err="1"/>
              <a:t>Chellappa</a:t>
            </a:r>
            <a:r>
              <a:rPr dirty="0"/>
              <a:t> , P. J. Phillips, A. Rosenfeld ,ACM Computing Surveys, 2003.</a:t>
            </a:r>
          </a:p>
          <a:p>
            <a:pPr marL="571500" indent="-342900" algn="just">
              <a:lnSpc>
                <a:spcPct val="115000"/>
              </a:lnSpc>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Development of voice </a:t>
            </a:r>
            <a:r>
              <a:rPr dirty="0" err="1"/>
              <a:t>recognition:Parallels</a:t>
            </a:r>
            <a:r>
              <a:rPr dirty="0"/>
              <a:t> with face </a:t>
            </a:r>
            <a:r>
              <a:rPr dirty="0" err="1"/>
              <a:t>recognition,V</a:t>
            </a:r>
            <a:r>
              <a:rPr dirty="0"/>
              <a:t>. A. Mann, R. Diamond, And S. </a:t>
            </a:r>
            <a:r>
              <a:rPr dirty="0" err="1"/>
              <a:t>Carey,Journal</a:t>
            </a:r>
            <a:r>
              <a:rPr dirty="0"/>
              <a:t> Of Experimental Child Psychology, 1979.</a:t>
            </a:r>
          </a:p>
          <a:p>
            <a:pPr marL="571500" indent="-342900" algn="just">
              <a:lnSpc>
                <a:spcPct val="115000"/>
              </a:lnSpc>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Face Recognition System, </a:t>
            </a:r>
            <a:r>
              <a:rPr dirty="0" err="1"/>
              <a:t>Shivam</a:t>
            </a:r>
            <a:r>
              <a:rPr dirty="0"/>
              <a:t> Singh and Prof. S. </a:t>
            </a:r>
            <a:r>
              <a:rPr dirty="0" err="1"/>
              <a:t>Graceline</a:t>
            </a:r>
            <a:r>
              <a:rPr dirty="0"/>
              <a:t> </a:t>
            </a:r>
            <a:r>
              <a:rPr dirty="0" err="1"/>
              <a:t>Jasmine,International</a:t>
            </a:r>
            <a:r>
              <a:rPr dirty="0"/>
              <a:t> Journal of Engineering Research &amp; Technology (IJERT), 2019.</a:t>
            </a:r>
          </a:p>
          <a:p>
            <a:pPr marL="571500" indent="-342900" algn="just">
              <a:lnSpc>
                <a:spcPct val="115000"/>
              </a:lnSpc>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Face Detection in Extreme Conditions: A Machine-learning Approach Sameer Aqib Hashmi.</a:t>
            </a:r>
          </a:p>
          <a:p>
            <a:pPr marL="571500" indent="-342900" algn="just">
              <a:lnSpc>
                <a:spcPct val="115000"/>
              </a:lnSpc>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Face detection and Recognition: A </a:t>
            </a:r>
            <a:r>
              <a:rPr dirty="0" err="1"/>
              <a:t>review,Akanksha</a:t>
            </a:r>
            <a:r>
              <a:rPr dirty="0"/>
              <a:t> ,</a:t>
            </a:r>
            <a:r>
              <a:rPr dirty="0" err="1"/>
              <a:t>Jashanpreet</a:t>
            </a:r>
            <a:r>
              <a:rPr dirty="0"/>
              <a:t> Kaur and </a:t>
            </a:r>
            <a:r>
              <a:rPr dirty="0" err="1"/>
              <a:t>prof.Harjeet</a:t>
            </a:r>
            <a:r>
              <a:rPr dirty="0"/>
              <a:t> Singh ,International Conference on Advancements in Engineering &amp; Technology, 2018.</a:t>
            </a:r>
          </a:p>
          <a:p>
            <a:pPr marL="571500" indent="-342900" algn="just">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VOICE RECOGNITION SYSTEM: SPEECH-TO-</a:t>
            </a:r>
            <a:r>
              <a:rPr dirty="0" err="1"/>
              <a:t>TEXT,Prerana</a:t>
            </a:r>
            <a:r>
              <a:rPr dirty="0"/>
              <a:t> Das, </a:t>
            </a:r>
            <a:r>
              <a:rPr dirty="0" err="1"/>
              <a:t>Kakali</a:t>
            </a:r>
            <a:r>
              <a:rPr dirty="0"/>
              <a:t> </a:t>
            </a:r>
            <a:r>
              <a:rPr dirty="0" err="1"/>
              <a:t>Acharjee</a:t>
            </a:r>
            <a:r>
              <a:rPr dirty="0"/>
              <a:t>, Pranab Das and Vijay </a:t>
            </a:r>
            <a:r>
              <a:rPr dirty="0" err="1"/>
              <a:t>Prasad,Journal</a:t>
            </a:r>
            <a:r>
              <a:rPr dirty="0"/>
              <a:t> of Applied and Fundamental Sciences.</a:t>
            </a:r>
          </a:p>
          <a:p>
            <a:pPr marL="571500" indent="-342900" algn="just">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Voice Recognition and Voice Navigation for Blind using GPS, Manisha </a:t>
            </a:r>
            <a:r>
              <a:rPr dirty="0" err="1"/>
              <a:t>Bansode</a:t>
            </a:r>
            <a:r>
              <a:rPr dirty="0"/>
              <a:t>, Shivani Jadhav, Anjali Kashyap, INTERNATIONAL JOURNAL OF INNOVATIVE RESEARCH IN ELECTRICAL, ELECTRONICS, INSTRUMENTATION AND CONTROL ENGINEERING ,2015.</a:t>
            </a:r>
          </a:p>
          <a:p>
            <a:pPr marL="571500" indent="-342900" algn="just">
              <a:spcBef>
                <a:spcPts val="1000"/>
              </a:spcBef>
              <a:buSzPct val="100000"/>
              <a:buFont typeface="+mj-lt"/>
              <a:buAutoNum type="arabicPeriod" startAt="9"/>
              <a:defRPr sz="1600">
                <a:uFill>
                  <a:solidFill>
                    <a:srgbClr val="000000"/>
                  </a:solidFill>
                </a:uFill>
                <a:latin typeface="Times New Roman"/>
                <a:ea typeface="Times New Roman"/>
                <a:cs typeface="Times New Roman"/>
                <a:sym typeface="Times New Roman"/>
              </a:defRPr>
            </a:pPr>
            <a:r>
              <a:rPr dirty="0"/>
              <a:t>Human voice recognition depends on language ability Tyler K. </a:t>
            </a:r>
            <a:r>
              <a:rPr dirty="0" err="1"/>
              <a:t>Perrachione</a:t>
            </a:r>
            <a:r>
              <a:rPr dirty="0"/>
              <a:t>, Stephanie N. Del </a:t>
            </a:r>
            <a:r>
              <a:rPr dirty="0" err="1"/>
              <a:t>Tufo</a:t>
            </a:r>
            <a:r>
              <a:rPr dirty="0"/>
              <a:t>, and John D.E. </a:t>
            </a:r>
            <a:r>
              <a:rPr dirty="0" err="1"/>
              <a:t>Gabrieli</a:t>
            </a:r>
            <a:r>
              <a:rPr dirty="0"/>
              <a:t>, NIH Public Access, 2011.</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O’TOOLE, A. J., ROARK, D., AND ABDI, H. 2002. Recognitizing moving faces. A psychological and neural synthesis. Trends Cogn. Sci. 6.…"/>
          <p:cNvSpPr txBox="1">
            <a:spLocks noGrp="1"/>
          </p:cNvSpPr>
          <p:nvPr>
            <p:ph type="body" idx="4294967295"/>
          </p:nvPr>
        </p:nvSpPr>
        <p:spPr>
          <a:xfrm>
            <a:off x="1066799" y="1417320"/>
            <a:ext cx="10058401" cy="4023360"/>
          </a:xfrm>
          <a:prstGeom prst="rect">
            <a:avLst/>
          </a:prstGeom>
        </p:spPr>
        <p:txBody>
          <a:bodyPr lIns="0" tIns="0" rIns="0" bIns="0">
            <a:normAutofit lnSpcReduction="10000"/>
          </a:bodyPr>
          <a:lstStyle/>
          <a:p>
            <a:pPr marL="571500" indent="-342900" algn="just" defTabSz="457200">
              <a:lnSpc>
                <a:spcPct val="103500"/>
              </a:lnSpc>
              <a:spcBef>
                <a:spcPts val="0"/>
              </a:spcBef>
              <a:buSzPct val="100000"/>
              <a:buFont typeface="+mj-lt"/>
              <a:buAutoNum type="arabicPeriod" startAt="18"/>
              <a:defRPr sz="1700" cap="none" spc="0">
                <a:solidFill>
                  <a:srgbClr val="000000"/>
                </a:solidFill>
                <a:uFill>
                  <a:solidFill>
                    <a:srgbClr val="000000"/>
                  </a:solidFill>
                </a:uFill>
                <a:latin typeface="Times New Roman"/>
                <a:ea typeface="Times New Roman"/>
                <a:cs typeface="Times New Roman"/>
                <a:sym typeface="Times New Roman"/>
              </a:defRPr>
            </a:pPr>
            <a:r>
              <a:rPr dirty="0"/>
              <a:t>O’TOOLE, A. J., ROARK, D., AND ABDI, H. 2002. </a:t>
            </a:r>
            <a:r>
              <a:rPr dirty="0" err="1"/>
              <a:t>Recognitizing</a:t>
            </a:r>
            <a:r>
              <a:rPr dirty="0"/>
              <a:t> moving faces. A psychological and neural synthesis. Trends </a:t>
            </a:r>
            <a:r>
              <a:rPr dirty="0" err="1"/>
              <a:t>Cogn</a:t>
            </a:r>
            <a:r>
              <a:rPr dirty="0"/>
              <a:t>. Sci. 6.</a:t>
            </a:r>
          </a:p>
          <a:p>
            <a:pPr marL="571500" indent="-342900" algn="just" defTabSz="457200">
              <a:lnSpc>
                <a:spcPct val="103500"/>
              </a:lnSpc>
              <a:spcBef>
                <a:spcPts val="0"/>
              </a:spcBef>
              <a:buSzPct val="100000"/>
              <a:buFont typeface="+mj-lt"/>
              <a:buAutoNum type="arabicPeriod" startAt="18"/>
              <a:defRPr sz="1700" cap="none" spc="0">
                <a:solidFill>
                  <a:srgbClr val="000000"/>
                </a:solidFill>
                <a:uFill>
                  <a:solidFill>
                    <a:srgbClr val="000000"/>
                  </a:solidFill>
                </a:uFill>
                <a:latin typeface="Times New Roman"/>
                <a:ea typeface="Times New Roman"/>
                <a:cs typeface="Times New Roman"/>
                <a:sym typeface="Times New Roman"/>
              </a:defRPr>
            </a:pPr>
            <a:r>
              <a:rPr dirty="0"/>
              <a:t>Accuracy of facial recognition </a:t>
            </a:r>
            <a:r>
              <a:rPr dirty="0" err="1"/>
              <a:t>softwares</a:t>
            </a:r>
            <a:r>
              <a:rPr dirty="0"/>
              <a:t>, M. A. </a:t>
            </a:r>
            <a:r>
              <a:rPr dirty="0" err="1"/>
              <a:t>Lazarini,R</a:t>
            </a:r>
            <a:r>
              <a:rPr dirty="0"/>
              <a:t>. Rossi and K. </a:t>
            </a:r>
            <a:r>
              <a:rPr dirty="0" err="1"/>
              <a:t>Hirama,EAD</a:t>
            </a:r>
            <a:r>
              <a:rPr dirty="0"/>
              <a:t> Endorsed transaction, 2022.</a:t>
            </a:r>
          </a:p>
          <a:p>
            <a:pPr marL="571500" indent="-342900" algn="just" defTabSz="457200">
              <a:lnSpc>
                <a:spcPct val="103500"/>
              </a:lnSpc>
              <a:spcBef>
                <a:spcPts val="0"/>
              </a:spcBef>
              <a:buSzPct val="100000"/>
              <a:buFont typeface="+mj-lt"/>
              <a:buAutoNum type="arabicPeriod" startAt="18"/>
              <a:defRPr sz="1700" cap="none" spc="0">
                <a:solidFill>
                  <a:srgbClr val="000000"/>
                </a:solidFill>
                <a:uFill>
                  <a:solidFill>
                    <a:srgbClr val="000000"/>
                  </a:solidFill>
                </a:uFill>
                <a:latin typeface="Times New Roman"/>
                <a:ea typeface="Times New Roman"/>
                <a:cs typeface="Times New Roman"/>
                <a:sym typeface="Times New Roman"/>
              </a:defRPr>
            </a:pPr>
            <a:r>
              <a:rPr dirty="0"/>
              <a:t>Artificial Intelligence in Banking and Finance </a:t>
            </a:r>
            <a:r>
              <a:rPr dirty="0" err="1"/>
              <a:t>sectors,A</a:t>
            </a:r>
            <a:r>
              <a:rPr dirty="0"/>
              <a:t>. Geetha Assistant Professor, Department of Commerce, Dr. M.G.R. Educational and Research, International Journal of Creative Research Thoughts, 2021.</a:t>
            </a:r>
          </a:p>
          <a:p>
            <a:pPr marL="571500" indent="-342900" algn="just" defTabSz="457200">
              <a:lnSpc>
                <a:spcPct val="103500"/>
              </a:lnSpc>
              <a:spcBef>
                <a:spcPts val="0"/>
              </a:spcBef>
              <a:buSzPct val="100000"/>
              <a:buFont typeface="+mj-lt"/>
              <a:buAutoNum type="arabicPeriod" startAt="18"/>
              <a:defRPr sz="1700" cap="none" spc="0">
                <a:solidFill>
                  <a:srgbClr val="000000"/>
                </a:solidFill>
                <a:uFill>
                  <a:solidFill>
                    <a:srgbClr val="000000"/>
                  </a:solidFill>
                </a:uFill>
                <a:latin typeface="Times New Roman"/>
                <a:ea typeface="Times New Roman"/>
                <a:cs typeface="Times New Roman"/>
                <a:sym typeface="Times New Roman"/>
              </a:defRPr>
            </a:pPr>
            <a:r>
              <a:rPr dirty="0"/>
              <a:t>Speech Recognition by Machine </a:t>
            </a:r>
            <a:r>
              <a:rPr dirty="0" err="1"/>
              <a:t>M.A.Anusuya</a:t>
            </a:r>
            <a:r>
              <a:rPr dirty="0"/>
              <a:t>, </a:t>
            </a:r>
            <a:r>
              <a:rPr dirty="0" err="1"/>
              <a:t>S.K.Katti</a:t>
            </a:r>
            <a:r>
              <a:rPr dirty="0"/>
              <a:t> . Department of Computer Science and Engineering Sri </a:t>
            </a:r>
            <a:r>
              <a:rPr dirty="0" err="1"/>
              <a:t>Jayachamarajendra</a:t>
            </a:r>
            <a:r>
              <a:rPr dirty="0"/>
              <a:t> College of Engineering Mysore, </a:t>
            </a:r>
            <a:r>
              <a:rPr dirty="0" err="1"/>
              <a:t>India,International</a:t>
            </a:r>
            <a:r>
              <a:rPr dirty="0"/>
              <a:t> Journal of Computer science and Information Technology, 2009.</a:t>
            </a:r>
          </a:p>
          <a:p>
            <a:pPr marL="571500" indent="-342900" algn="just" defTabSz="457200">
              <a:lnSpc>
                <a:spcPct val="103500"/>
              </a:lnSpc>
              <a:spcBef>
                <a:spcPts val="0"/>
              </a:spcBef>
              <a:buSzPct val="100000"/>
              <a:buFont typeface="+mj-lt"/>
              <a:buAutoNum type="arabicPeriod" startAt="18"/>
              <a:defRPr sz="1700" cap="none" spc="0">
                <a:solidFill>
                  <a:srgbClr val="000000"/>
                </a:solidFill>
                <a:uFill>
                  <a:solidFill>
                    <a:srgbClr val="000000"/>
                  </a:solidFill>
                </a:uFill>
                <a:latin typeface="Times New Roman"/>
                <a:ea typeface="Times New Roman"/>
                <a:cs typeface="Times New Roman"/>
                <a:sym typeface="Times New Roman"/>
              </a:defRPr>
            </a:pPr>
            <a:r>
              <a:rPr dirty="0"/>
              <a:t>Speech </a:t>
            </a:r>
            <a:r>
              <a:rPr dirty="0" err="1"/>
              <a:t>Recognition,Manjutha</a:t>
            </a:r>
            <a:r>
              <a:rPr dirty="0"/>
              <a:t> M, </a:t>
            </a:r>
            <a:r>
              <a:rPr dirty="0" err="1"/>
              <a:t>Gracy</a:t>
            </a:r>
            <a:r>
              <a:rPr dirty="0"/>
              <a:t> J, Dr P </a:t>
            </a:r>
            <a:r>
              <a:rPr dirty="0" err="1"/>
              <a:t>Subashini</a:t>
            </a:r>
            <a:r>
              <a:rPr dirty="0"/>
              <a:t>, Dr M </a:t>
            </a:r>
            <a:r>
              <a:rPr dirty="0" err="1"/>
              <a:t>Krishnaveni,international</a:t>
            </a:r>
            <a:r>
              <a:rPr dirty="0"/>
              <a:t> Journal of Engineering trends and Applications (IJETA), 2017.</a:t>
            </a:r>
          </a:p>
          <a:p>
            <a:pPr marL="571500" indent="-342900" algn="just" defTabSz="457200">
              <a:lnSpc>
                <a:spcPct val="103500"/>
              </a:lnSpc>
              <a:spcBef>
                <a:spcPts val="0"/>
              </a:spcBef>
              <a:buSzPct val="100000"/>
              <a:buFont typeface="+mj-lt"/>
              <a:buAutoNum type="arabicPeriod" startAt="18"/>
              <a:defRPr sz="1700" cap="none" spc="0">
                <a:solidFill>
                  <a:srgbClr val="000000"/>
                </a:solidFill>
                <a:uFill>
                  <a:solidFill>
                    <a:srgbClr val="000000"/>
                  </a:solidFill>
                </a:uFill>
                <a:latin typeface="Times New Roman"/>
                <a:ea typeface="Times New Roman"/>
                <a:cs typeface="Times New Roman"/>
                <a:sym typeface="Times New Roman"/>
              </a:defRPr>
            </a:pPr>
            <a:r>
              <a:rPr dirty="0"/>
              <a:t>Application of Artificial Intelligence in Indian Banking-Opportunities and </a:t>
            </a:r>
            <a:r>
              <a:rPr dirty="0" err="1"/>
              <a:t>Challenges,Prof</a:t>
            </a:r>
            <a:r>
              <a:rPr dirty="0"/>
              <a:t>. Mohammed Nawaz, Prof. Triveni. K, Prof. Bharathi. G. R ,International Journal of Trend in Scientific Research and Development, 2020.</a:t>
            </a:r>
          </a:p>
        </p:txBody>
      </p:sp>
      <p:sp>
        <p:nvSpPr>
          <p:cNvPr id="353"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pic>
        <p:nvPicPr>
          <p:cNvPr id="354"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363" name="Title 1"/>
          <p:cNvSpPr txBox="1"/>
          <p:nvPr/>
        </p:nvSpPr>
        <p:spPr>
          <a:xfrm>
            <a:off x="3762881" y="2760241"/>
            <a:ext cx="4666239" cy="133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defTabSz="914400">
              <a:lnSpc>
                <a:spcPct val="76500"/>
              </a:lnSpc>
              <a:defRPr sz="6100" spc="-99">
                <a:solidFill>
                  <a:srgbClr val="404040"/>
                </a:solidFill>
                <a:latin typeface="Times New Roman"/>
                <a:ea typeface="Times New Roman"/>
                <a:cs typeface="Times New Roman"/>
                <a:sym typeface="Times New Roman"/>
              </a:defRPr>
            </a:lvl1pPr>
          </a:lstStyle>
          <a:p>
            <a:r>
              <a:t>THANK YOU</a:t>
            </a:r>
          </a:p>
        </p:txBody>
      </p:sp>
      <p:pic>
        <p:nvPicPr>
          <p:cNvPr id="364" name="Picture 4" descr="Picture 4"/>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ooter Placeholder 3"/>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144"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dirty="0"/>
              <a:t>Objectives</a:t>
            </a:r>
          </a:p>
        </p:txBody>
      </p:sp>
      <p:sp>
        <p:nvSpPr>
          <p:cNvPr id="145" name="Content Placeholder 2"/>
          <p:cNvSpPr txBox="1">
            <a:spLocks noGrp="1"/>
          </p:cNvSpPr>
          <p:nvPr>
            <p:ph type="body" idx="1"/>
          </p:nvPr>
        </p:nvSpPr>
        <p:spPr>
          <a:xfrm>
            <a:off x="1066799" y="1845734"/>
            <a:ext cx="10058401" cy="4023360"/>
          </a:xfrm>
          <a:prstGeom prst="rect">
            <a:avLst/>
          </a:prstGeom>
        </p:spPr>
        <p:txBody>
          <a:bodyPr/>
          <a:lstStyle/>
          <a:p>
            <a:pPr marL="457200" indent="-228600" algn="just" defTabSz="457200">
              <a:lnSpc>
                <a:spcPct val="115000"/>
              </a:lnSpc>
              <a:spcBef>
                <a:spcPts val="1000"/>
              </a:spcBef>
              <a:buClrTx/>
              <a:buFont typeface="Symbol"/>
              <a:buChar char="·"/>
              <a:defRPr sz="2200">
                <a:solidFill>
                  <a:srgbClr val="000000"/>
                </a:solidFill>
                <a:uFill>
                  <a:solidFill>
                    <a:srgbClr val="000000"/>
                  </a:solidFill>
                </a:uFill>
                <a:latin typeface="Times New Roman"/>
                <a:ea typeface="Times New Roman"/>
                <a:cs typeface="Times New Roman"/>
                <a:sym typeface="Times New Roman"/>
              </a:defRPr>
            </a:pPr>
            <a:r>
              <a:rPr dirty="0"/>
              <a:t>Provide a more secure and convenient way for customers to access their accounts in ATMs:</a:t>
            </a:r>
          </a:p>
          <a:p>
            <a:pPr marL="1104900" indent="-228600" algn="just" defTabSz="457200">
              <a:lnSpc>
                <a:spcPct val="115000"/>
              </a:lnSpc>
              <a:spcBef>
                <a:spcPts val="1000"/>
              </a:spcBef>
              <a:buClrTx/>
              <a:buFont typeface="Symbol"/>
              <a:buChar char="·"/>
              <a:defRPr sz="2200">
                <a:solidFill>
                  <a:srgbClr val="000000"/>
                </a:solidFill>
                <a:uFill>
                  <a:solidFill>
                    <a:srgbClr val="000000"/>
                  </a:solidFill>
                </a:uFill>
                <a:latin typeface="Times New Roman"/>
                <a:ea typeface="Times New Roman"/>
                <a:cs typeface="Times New Roman"/>
                <a:sym typeface="Times New Roman"/>
              </a:defRPr>
            </a:pPr>
            <a:r>
              <a:rPr dirty="0"/>
              <a:t>A system that should be able to work in real-time and be robust against various types of spoofing attacks.</a:t>
            </a:r>
          </a:p>
          <a:p>
            <a:pPr marL="1104900" indent="-228600" algn="just" defTabSz="457200">
              <a:lnSpc>
                <a:spcPct val="115000"/>
              </a:lnSpc>
              <a:spcBef>
                <a:spcPts val="1000"/>
              </a:spcBef>
              <a:buClrTx/>
              <a:buFont typeface="Symbol"/>
              <a:buChar char="·"/>
              <a:defRPr sz="2200">
                <a:solidFill>
                  <a:srgbClr val="000000"/>
                </a:solidFill>
                <a:uFill>
                  <a:solidFill>
                    <a:srgbClr val="000000"/>
                  </a:solidFill>
                </a:uFill>
                <a:latin typeface="Times New Roman"/>
                <a:ea typeface="Times New Roman"/>
                <a:cs typeface="Times New Roman"/>
                <a:sym typeface="Times New Roman"/>
              </a:defRPr>
            </a:pPr>
            <a:r>
              <a:rPr dirty="0"/>
              <a:t>Prevent fraud and reduce the chances of people being able to access someone else's account in ATMs.</a:t>
            </a:r>
          </a:p>
          <a:p>
            <a:pPr marL="457200" indent="-228600" algn="just" defTabSz="457200">
              <a:lnSpc>
                <a:spcPct val="115000"/>
              </a:lnSpc>
              <a:spcBef>
                <a:spcPts val="1000"/>
              </a:spcBef>
              <a:buClrTx/>
              <a:buFont typeface="Symbol"/>
              <a:buChar char="·"/>
              <a:defRPr sz="2200">
                <a:solidFill>
                  <a:srgbClr val="000000"/>
                </a:solidFill>
                <a:uFill>
                  <a:solidFill>
                    <a:srgbClr val="000000"/>
                  </a:solidFill>
                </a:uFill>
                <a:latin typeface="Times New Roman"/>
                <a:ea typeface="Times New Roman"/>
                <a:cs typeface="Times New Roman"/>
                <a:sym typeface="Times New Roman"/>
              </a:defRPr>
            </a:pPr>
            <a:r>
              <a:rPr dirty="0"/>
              <a:t>A system that can authenticate a person based on their face and voice. </a:t>
            </a:r>
          </a:p>
          <a:p>
            <a:pPr marL="457200" indent="-228600" algn="just" defTabSz="457200">
              <a:lnSpc>
                <a:spcPct val="115000"/>
              </a:lnSpc>
              <a:spcBef>
                <a:spcPts val="1000"/>
              </a:spcBef>
              <a:buClrTx/>
              <a:buFont typeface="Symbol"/>
              <a:buChar char="·"/>
              <a:defRPr sz="2200">
                <a:solidFill>
                  <a:srgbClr val="000000"/>
                </a:solidFill>
                <a:uFill>
                  <a:solidFill>
                    <a:srgbClr val="000000"/>
                  </a:solidFill>
                </a:uFill>
                <a:latin typeface="Times New Roman"/>
                <a:ea typeface="Times New Roman"/>
                <a:cs typeface="Times New Roman"/>
                <a:sym typeface="Times New Roman"/>
              </a:defRPr>
            </a:pPr>
            <a:r>
              <a:rPr dirty="0"/>
              <a:t>To reduce the need for customers to remember PIN codes.</a:t>
            </a:r>
          </a:p>
        </p:txBody>
      </p:sp>
      <p:pic>
        <p:nvPicPr>
          <p:cNvPr id="147" name="Picture 5" descr="Picture 5"/>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Footer Placeholder 2"/>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sp>
        <p:nvSpPr>
          <p:cNvPr id="150" name="Title 1"/>
          <p:cNvSpPr txBox="1">
            <a:spLocks noGrp="1"/>
          </p:cNvSpPr>
          <p:nvPr>
            <p:ph type="title"/>
          </p:nvPr>
        </p:nvSpPr>
        <p:spPr>
          <a:xfrm>
            <a:off x="1097280" y="286603"/>
            <a:ext cx="10058401" cy="1450757"/>
          </a:xfrm>
          <a:prstGeom prst="rect">
            <a:avLst/>
          </a:prstGeom>
        </p:spPr>
        <p:txBody>
          <a:bodyPr/>
          <a:lstStyle>
            <a:lvl1pPr algn="ctr">
              <a:defRPr spc="-100">
                <a:latin typeface="Times New Roman"/>
                <a:ea typeface="Times New Roman"/>
                <a:cs typeface="Times New Roman"/>
                <a:sym typeface="Times New Roman"/>
              </a:defRPr>
            </a:lvl1pPr>
          </a:lstStyle>
          <a:p>
            <a:r>
              <a:rPr dirty="0"/>
              <a:t>Literature review</a:t>
            </a:r>
          </a:p>
        </p:txBody>
      </p:sp>
      <p:graphicFrame>
        <p:nvGraphicFramePr>
          <p:cNvPr id="152" name="Table 4"/>
          <p:cNvGraphicFramePr/>
          <p:nvPr>
            <p:extLst>
              <p:ext uri="{D42A27DB-BD31-4B8C-83A1-F6EECF244321}">
                <p14:modId xmlns:p14="http://schemas.microsoft.com/office/powerpoint/2010/main" val="1943024696"/>
              </p:ext>
            </p:extLst>
          </p:nvPr>
        </p:nvGraphicFramePr>
        <p:xfrm>
          <a:off x="986789" y="1845766"/>
          <a:ext cx="10218421" cy="4434305"/>
        </p:xfrm>
        <a:graphic>
          <a:graphicData uri="http://schemas.openxmlformats.org/drawingml/2006/table">
            <a:tbl>
              <a:tblPr>
                <a:tableStyleId>{4C3C2611-4C71-4FC5-86AE-919BDF0F9419}</a:tableStyleId>
              </a:tblPr>
              <a:tblGrid>
                <a:gridCol w="2220956">
                  <a:extLst>
                    <a:ext uri="{9D8B030D-6E8A-4147-A177-3AD203B41FA5}">
                      <a16:colId xmlns:a16="http://schemas.microsoft.com/office/drawing/2014/main" val="20000"/>
                    </a:ext>
                  </a:extLst>
                </a:gridCol>
                <a:gridCol w="2585368">
                  <a:extLst>
                    <a:ext uri="{9D8B030D-6E8A-4147-A177-3AD203B41FA5}">
                      <a16:colId xmlns:a16="http://schemas.microsoft.com/office/drawing/2014/main" val="20001"/>
                    </a:ext>
                  </a:extLst>
                </a:gridCol>
                <a:gridCol w="1756237">
                  <a:extLst>
                    <a:ext uri="{9D8B030D-6E8A-4147-A177-3AD203B41FA5}">
                      <a16:colId xmlns:a16="http://schemas.microsoft.com/office/drawing/2014/main" val="20002"/>
                    </a:ext>
                  </a:extLst>
                </a:gridCol>
                <a:gridCol w="3655860">
                  <a:extLst>
                    <a:ext uri="{9D8B030D-6E8A-4147-A177-3AD203B41FA5}">
                      <a16:colId xmlns:a16="http://schemas.microsoft.com/office/drawing/2014/main" val="20003"/>
                    </a:ext>
                  </a:extLst>
                </a:gridCol>
              </a:tblGrid>
              <a:tr h="259252">
                <a:tc>
                  <a:txBody>
                    <a:bodyPr/>
                    <a:lstStyle/>
                    <a:p>
                      <a:pPr algn="ctr" defTabSz="914400">
                        <a:lnSpc>
                          <a:spcPct val="115000"/>
                        </a:lnSpc>
                        <a:spcBef>
                          <a:spcPts val="1200"/>
                        </a:spcBef>
                        <a:defRPr sz="1800"/>
                      </a:pPr>
                      <a:r>
                        <a:rPr sz="1200" b="1">
                          <a:latin typeface="Times New Roman"/>
                          <a:ea typeface="Times New Roman"/>
                          <a:cs typeface="Times New Roman"/>
                          <a:sym typeface="Times New Roman"/>
                        </a:rPr>
                        <a:t>Title</a:t>
                      </a:r>
                    </a:p>
                  </a:txBody>
                  <a:tcPr marL="0" marR="0" marT="0" marB="0" anchor="ctr" horzOverflow="overflow"/>
                </a:tc>
                <a:tc>
                  <a:txBody>
                    <a:bodyPr/>
                    <a:lstStyle/>
                    <a:p>
                      <a:pPr algn="ctr" defTabSz="914400">
                        <a:lnSpc>
                          <a:spcPct val="115000"/>
                        </a:lnSpc>
                        <a:spcBef>
                          <a:spcPts val="1200"/>
                        </a:spcBef>
                        <a:defRPr sz="1800"/>
                      </a:pPr>
                      <a:r>
                        <a:rPr sz="1200" b="1">
                          <a:latin typeface="Times New Roman"/>
                          <a:ea typeface="Times New Roman"/>
                          <a:cs typeface="Times New Roman"/>
                          <a:sym typeface="Times New Roman"/>
                        </a:rPr>
                        <a:t>Technique used</a:t>
                      </a:r>
                    </a:p>
                  </a:txBody>
                  <a:tcPr marL="0" marR="0" marT="0" marB="0" anchor="ctr" horzOverflow="overflow"/>
                </a:tc>
                <a:tc>
                  <a:txBody>
                    <a:bodyPr/>
                    <a:lstStyle/>
                    <a:p>
                      <a:pPr algn="ctr" defTabSz="914400">
                        <a:lnSpc>
                          <a:spcPct val="115000"/>
                        </a:lnSpc>
                        <a:spcBef>
                          <a:spcPts val="1200"/>
                        </a:spcBef>
                        <a:defRPr sz="1800"/>
                      </a:pPr>
                      <a:r>
                        <a:rPr sz="1200" b="1">
                          <a:latin typeface="Times New Roman"/>
                          <a:ea typeface="Times New Roman"/>
                          <a:cs typeface="Times New Roman"/>
                          <a:sym typeface="Times New Roman"/>
                        </a:rPr>
                        <a:t>Result</a:t>
                      </a:r>
                    </a:p>
                  </a:txBody>
                  <a:tcPr marL="0" marR="0" marT="0" marB="0" anchor="ctr" horzOverflow="overflow"/>
                </a:tc>
                <a:tc>
                  <a:txBody>
                    <a:bodyPr/>
                    <a:lstStyle/>
                    <a:p>
                      <a:pPr algn="ctr" defTabSz="914400">
                        <a:lnSpc>
                          <a:spcPct val="115000"/>
                        </a:lnSpc>
                        <a:spcBef>
                          <a:spcPts val="1200"/>
                        </a:spcBef>
                        <a:defRPr sz="1800"/>
                      </a:pPr>
                      <a:r>
                        <a:rPr sz="1200" b="1">
                          <a:latin typeface="Times New Roman"/>
                          <a:ea typeface="Times New Roman"/>
                          <a:cs typeface="Times New Roman"/>
                          <a:sym typeface="Times New Roman"/>
                        </a:rPr>
                        <a:t>Remarks</a:t>
                      </a:r>
                    </a:p>
                  </a:txBody>
                  <a:tcPr marL="0" marR="0" marT="0" marB="0" anchor="ctr" horzOverflow="overflow"/>
                </a:tc>
                <a:extLst>
                  <a:ext uri="{0D108BD9-81ED-4DB2-BD59-A6C34878D82A}">
                    <a16:rowId xmlns:a16="http://schemas.microsoft.com/office/drawing/2014/main" val="10000"/>
                  </a:ext>
                </a:extLst>
              </a:tr>
              <a:tr h="1324460">
                <a:tc>
                  <a:txBody>
                    <a:bodyPr/>
                    <a:lstStyle/>
                    <a:p>
                      <a:pPr algn="l" defTabSz="914400">
                        <a:lnSpc>
                          <a:spcPct val="115000"/>
                        </a:lnSpc>
                        <a:spcBef>
                          <a:spcPts val="1000"/>
                        </a:spcBef>
                        <a:defRPr sz="1200" b="1">
                          <a:latin typeface="Times New Roman"/>
                          <a:ea typeface="Times New Roman"/>
                          <a:cs typeface="Times New Roman"/>
                          <a:sym typeface="Times New Roman"/>
                        </a:defRPr>
                      </a:pPr>
                      <a:r>
                        <a:t>Paper Title: </a:t>
                      </a:r>
                      <a:r>
                        <a:rPr b="0"/>
                        <a:t>Accuracy of facial recognition softwares</a:t>
                      </a:r>
                    </a:p>
                    <a:p>
                      <a:pPr algn="l" defTabSz="914400">
                        <a:lnSpc>
                          <a:spcPct val="115000"/>
                        </a:lnSpc>
                        <a:spcBef>
                          <a:spcPts val="1000"/>
                        </a:spcBef>
                        <a:defRPr sz="1200" b="1">
                          <a:latin typeface="Times New Roman"/>
                          <a:ea typeface="Times New Roman"/>
                          <a:cs typeface="Times New Roman"/>
                          <a:sym typeface="Times New Roman"/>
                        </a:defRPr>
                      </a:pPr>
                      <a:r>
                        <a:t>Author Name: </a:t>
                      </a:r>
                      <a:r>
                        <a:rPr b="0"/>
                        <a:t>M. A. Lazarini,R. Rossi and K. Hirama</a:t>
                      </a:r>
                    </a:p>
                    <a:p>
                      <a:pPr algn="l" defTabSz="914400">
                        <a:lnSpc>
                          <a:spcPct val="115000"/>
                        </a:lnSpc>
                        <a:spcBef>
                          <a:spcPts val="1000"/>
                        </a:spcBef>
                        <a:defRPr sz="1200" b="1">
                          <a:latin typeface="Times New Roman"/>
                          <a:ea typeface="Times New Roman"/>
                          <a:cs typeface="Times New Roman"/>
                          <a:sym typeface="Times New Roman"/>
                        </a:defRPr>
                      </a:pPr>
                      <a:r>
                        <a:t>Source: </a:t>
                      </a:r>
                      <a:r>
                        <a:rPr b="0"/>
                        <a:t>EAD Endorsed transaction</a:t>
                      </a:r>
                    </a:p>
                    <a:p>
                      <a:pPr algn="l" defTabSz="914400">
                        <a:lnSpc>
                          <a:spcPct val="115000"/>
                        </a:lnSpc>
                        <a:spcBef>
                          <a:spcPts val="1200"/>
                        </a:spcBef>
                        <a:defRPr sz="1200" b="1">
                          <a:latin typeface="Times New Roman"/>
                          <a:ea typeface="Times New Roman"/>
                          <a:cs typeface="Times New Roman"/>
                          <a:sym typeface="Times New Roman"/>
                        </a:defRPr>
                      </a:pPr>
                      <a:r>
                        <a:t>Year:</a:t>
                      </a:r>
                      <a:r>
                        <a:rPr b="0"/>
                        <a:t>2022</a:t>
                      </a:r>
                    </a:p>
                  </a:txBody>
                  <a:tcPr marL="0" marR="0" marT="0" marB="0" horzOverflow="overflow"/>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HAAR Cascade Algorithm,viola-Jones Algorithm,Fisherface algorithm,Binary Local Pattern Algorithm</a:t>
                      </a:r>
                    </a:p>
                  </a:txBody>
                  <a:tcPr marL="0" marR="0" marT="0" marB="0" horzOverflow="overflow"/>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Researched and found that all Algorithm used gave varying accuracies and established the differences in all the algorithm used.</a:t>
                      </a:r>
                    </a:p>
                  </a:txBody>
                  <a:tcPr marL="0" marR="0" marT="0" marB="0" horzOverflow="overflow"/>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We have understood that there are various algorithm for facial recognition and are still developing. We also learnt what algorithm we could for facial recognition. </a:t>
                      </a:r>
                    </a:p>
                  </a:txBody>
                  <a:tcPr marL="0" marR="0" marT="0" marB="0" horzOverflow="overflow"/>
                </a:tc>
                <a:extLst>
                  <a:ext uri="{0D108BD9-81ED-4DB2-BD59-A6C34878D82A}">
                    <a16:rowId xmlns:a16="http://schemas.microsoft.com/office/drawing/2014/main" val="10001"/>
                  </a:ext>
                </a:extLst>
              </a:tr>
              <a:tr h="2523672">
                <a:tc>
                  <a:txBody>
                    <a:bodyPr/>
                    <a:lstStyle/>
                    <a:p>
                      <a:pPr marR="455930" indent="45084" algn="l" defTabSz="914400">
                        <a:lnSpc>
                          <a:spcPct val="103000"/>
                        </a:lnSpc>
                        <a:spcBef>
                          <a:spcPts val="1000"/>
                        </a:spcBef>
                        <a:defRPr sz="1200" b="1">
                          <a:latin typeface="Times New Roman"/>
                          <a:ea typeface="Times New Roman"/>
                          <a:cs typeface="Times New Roman"/>
                          <a:sym typeface="Times New Roman"/>
                        </a:defRPr>
                      </a:pPr>
                      <a:r>
                        <a:t>Paper Title: </a:t>
                      </a:r>
                      <a:r>
                        <a:rPr b="0"/>
                        <a:t>Artificial Intelligence in Banking and Finance sectors</a:t>
                      </a:r>
                    </a:p>
                    <a:p>
                      <a:pPr marR="455930" indent="45084" algn="l" defTabSz="914400">
                        <a:lnSpc>
                          <a:spcPct val="103000"/>
                        </a:lnSpc>
                        <a:spcBef>
                          <a:spcPts val="1000"/>
                        </a:spcBef>
                        <a:defRPr sz="1200" b="1">
                          <a:latin typeface="Times New Roman"/>
                          <a:ea typeface="Times New Roman"/>
                          <a:cs typeface="Times New Roman"/>
                          <a:sym typeface="Times New Roman"/>
                        </a:defRPr>
                      </a:pPr>
                      <a:r>
                        <a:t>Author Names: </a:t>
                      </a:r>
                      <a:r>
                        <a:rPr b="0"/>
                        <a:t>A. Geetha Assistant Professor, Department of Commerce, Dr. M.G.R. Educational and Research</a:t>
                      </a:r>
                    </a:p>
                    <a:p>
                      <a:pPr marR="101600" indent="45084" algn="l" defTabSz="914400">
                        <a:lnSpc>
                          <a:spcPct val="103000"/>
                        </a:lnSpc>
                        <a:spcBef>
                          <a:spcPts val="1000"/>
                        </a:spcBef>
                        <a:defRPr sz="1200" b="1">
                          <a:latin typeface="Times New Roman"/>
                          <a:ea typeface="Times New Roman"/>
                          <a:cs typeface="Times New Roman"/>
                          <a:sym typeface="Times New Roman"/>
                        </a:defRPr>
                      </a:pPr>
                      <a:r>
                        <a:t>Source: </a:t>
                      </a:r>
                      <a:r>
                        <a:rPr b="0"/>
                        <a:t>International Journal of Creative Research Thoughts</a:t>
                      </a:r>
                    </a:p>
                    <a:p>
                      <a:pPr algn="l" defTabSz="914400">
                        <a:lnSpc>
                          <a:spcPct val="115000"/>
                        </a:lnSpc>
                        <a:spcBef>
                          <a:spcPts val="1200"/>
                        </a:spcBef>
                        <a:defRPr sz="1200" b="1">
                          <a:latin typeface="Times New Roman"/>
                          <a:ea typeface="Times New Roman"/>
                          <a:cs typeface="Times New Roman"/>
                          <a:sym typeface="Times New Roman"/>
                        </a:defRPr>
                      </a:pPr>
                      <a:r>
                        <a:t>Year: </a:t>
                      </a:r>
                      <a:r>
                        <a:rPr b="0"/>
                        <a:t>2021</a:t>
                      </a:r>
                    </a:p>
                  </a:txBody>
                  <a:tcPr marL="0" marR="0" marT="0" marB="0" horzOverflow="overflow"/>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Deep Research on AI in banking sector</a:t>
                      </a:r>
                    </a:p>
                  </a:txBody>
                  <a:tcPr marL="0" marR="0" marT="0" marB="0" horzOverflow="overflow"/>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Concluded that Banking and Financial Services consumers have good awareness about Artificial Intelligence applications.</a:t>
                      </a:r>
                    </a:p>
                  </a:txBody>
                  <a:tcPr marL="0" marR="0" marT="0" marB="0" horzOverflow="overflow"/>
                </a:tc>
                <a:tc>
                  <a:txBody>
                    <a:bodyPr/>
                    <a:lstStyle/>
                    <a:p>
                      <a:pPr algn="l" defTabSz="914400">
                        <a:lnSpc>
                          <a:spcPct val="115000"/>
                        </a:lnSpc>
                        <a:spcBef>
                          <a:spcPts val="1200"/>
                        </a:spcBef>
                        <a:defRPr sz="1800"/>
                      </a:pPr>
                      <a:r>
                        <a:rPr sz="1200" dirty="0">
                          <a:latin typeface="Times New Roman"/>
                          <a:ea typeface="Times New Roman"/>
                          <a:cs typeface="Times New Roman"/>
                          <a:sym typeface="Times New Roman"/>
                        </a:rPr>
                        <a:t>We understood about the various applications which were being used and it helped us further evolve our project, after careful introspection.</a:t>
                      </a:r>
                    </a:p>
                  </a:txBody>
                  <a:tcPr marL="0" marR="0" marT="0" marB="0" horzOverflow="overflow"/>
                </a:tc>
                <a:extLst>
                  <a:ext uri="{0D108BD9-81ED-4DB2-BD59-A6C34878D82A}">
                    <a16:rowId xmlns:a16="http://schemas.microsoft.com/office/drawing/2014/main" val="10002"/>
                  </a:ext>
                </a:extLst>
              </a:tr>
            </a:tbl>
          </a:graphicData>
        </a:graphic>
      </p:graphicFrame>
      <p:pic>
        <p:nvPicPr>
          <p:cNvPr id="2" name="Picture 5" descr="Picture 5">
            <a:extLst>
              <a:ext uri="{FF2B5EF4-FFF2-40B4-BE49-F238E27FC236}">
                <a16:creationId xmlns:a16="http://schemas.microsoft.com/office/drawing/2014/main" id="{9A00663E-37F5-C4EF-0B46-AB42A78223D4}"/>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graphicFrame>
        <p:nvGraphicFramePr>
          <p:cNvPr id="156" name="Table 3"/>
          <p:cNvGraphicFramePr/>
          <p:nvPr>
            <p:extLst>
              <p:ext uri="{D42A27DB-BD31-4B8C-83A1-F6EECF244321}">
                <p14:modId xmlns:p14="http://schemas.microsoft.com/office/powerpoint/2010/main" val="255946011"/>
              </p:ext>
            </p:extLst>
          </p:nvPr>
        </p:nvGraphicFramePr>
        <p:xfrm>
          <a:off x="606235" y="777935"/>
          <a:ext cx="10979530" cy="5528597"/>
        </p:xfrm>
        <a:graphic>
          <a:graphicData uri="http://schemas.openxmlformats.org/drawingml/2006/table">
            <a:tbl>
              <a:tblPr firstCol="1">
                <a:tableStyleId>{4C3C2611-4C71-4FC5-86AE-919BDF0F9419}</a:tableStyleId>
              </a:tblPr>
              <a:tblGrid>
                <a:gridCol w="2317108">
                  <a:extLst>
                    <a:ext uri="{9D8B030D-6E8A-4147-A177-3AD203B41FA5}">
                      <a16:colId xmlns:a16="http://schemas.microsoft.com/office/drawing/2014/main" val="20000"/>
                    </a:ext>
                  </a:extLst>
                </a:gridCol>
                <a:gridCol w="2912540">
                  <a:extLst>
                    <a:ext uri="{9D8B030D-6E8A-4147-A177-3AD203B41FA5}">
                      <a16:colId xmlns:a16="http://schemas.microsoft.com/office/drawing/2014/main" val="20001"/>
                    </a:ext>
                  </a:extLst>
                </a:gridCol>
                <a:gridCol w="1976843">
                  <a:extLst>
                    <a:ext uri="{9D8B030D-6E8A-4147-A177-3AD203B41FA5}">
                      <a16:colId xmlns:a16="http://schemas.microsoft.com/office/drawing/2014/main" val="20002"/>
                    </a:ext>
                  </a:extLst>
                </a:gridCol>
                <a:gridCol w="3773039">
                  <a:extLst>
                    <a:ext uri="{9D8B030D-6E8A-4147-A177-3AD203B41FA5}">
                      <a16:colId xmlns:a16="http://schemas.microsoft.com/office/drawing/2014/main" val="20003"/>
                    </a:ext>
                  </a:extLst>
                </a:gridCol>
              </a:tblGrid>
              <a:tr h="2794606">
                <a:tc>
                  <a:txBody>
                    <a:bodyPr/>
                    <a:lstStyle/>
                    <a:p>
                      <a:pPr marR="491490" algn="l">
                        <a:lnSpc>
                          <a:spcPct val="103750"/>
                        </a:lnSpc>
                        <a:spcBef>
                          <a:spcPts val="1000"/>
                        </a:spcBef>
                        <a:defRPr sz="1200" b="1">
                          <a:uFill>
                            <a:solidFill>
                              <a:srgbClr val="000000"/>
                            </a:solidFill>
                          </a:uFill>
                          <a:latin typeface="Times New Roman"/>
                          <a:ea typeface="Times New Roman"/>
                          <a:cs typeface="Times New Roman"/>
                          <a:sym typeface="Times New Roman"/>
                        </a:defRPr>
                      </a:pPr>
                      <a:r>
                        <a:rPr dirty="0"/>
                        <a:t>Paper</a:t>
                      </a:r>
                      <a:r>
                        <a:rPr b="0" dirty="0"/>
                        <a:t> </a:t>
                      </a:r>
                      <a:r>
                        <a:rPr dirty="0"/>
                        <a:t>Title</a:t>
                      </a:r>
                      <a:r>
                        <a:rPr b="0" dirty="0"/>
                        <a:t>: Speech Recognition by Machine</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rPr dirty="0"/>
                        <a:t>Author</a:t>
                      </a:r>
                      <a:r>
                        <a:rPr b="0" dirty="0"/>
                        <a:t> </a:t>
                      </a:r>
                      <a:r>
                        <a:rPr dirty="0"/>
                        <a:t>Names</a:t>
                      </a:r>
                      <a:r>
                        <a:rPr b="0" dirty="0"/>
                        <a:t>: </a:t>
                      </a:r>
                      <a:r>
                        <a:rPr b="0" dirty="0" err="1"/>
                        <a:t>M.A.Anusuya</a:t>
                      </a:r>
                      <a:r>
                        <a:rPr b="0" dirty="0"/>
                        <a:t>, </a:t>
                      </a:r>
                      <a:r>
                        <a:rPr b="0" dirty="0" err="1"/>
                        <a:t>S.K.Katti</a:t>
                      </a:r>
                      <a:r>
                        <a:rPr b="0" dirty="0"/>
                        <a:t> . Department of Computer Science and Engineering Sri </a:t>
                      </a:r>
                      <a:r>
                        <a:rPr b="0" dirty="0" err="1"/>
                        <a:t>Jayachamarajendra</a:t>
                      </a:r>
                      <a:r>
                        <a:rPr b="0" dirty="0"/>
                        <a:t> College of Engineering Mysore, India</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rPr dirty="0"/>
                        <a:t>Source: </a:t>
                      </a:r>
                      <a:r>
                        <a:rPr b="0" dirty="0"/>
                        <a:t>International Journal of Computer science and Information Technology</a:t>
                      </a:r>
                    </a:p>
                    <a:p>
                      <a:pPr algn="l">
                        <a:spcBef>
                          <a:spcPts val="1200"/>
                        </a:spcBef>
                        <a:defRPr sz="1200" b="1">
                          <a:uFill>
                            <a:solidFill>
                              <a:srgbClr val="000000"/>
                            </a:solidFill>
                          </a:uFill>
                          <a:latin typeface="Times New Roman"/>
                          <a:ea typeface="Times New Roman"/>
                          <a:cs typeface="Times New Roman"/>
                          <a:sym typeface="Times New Roman"/>
                        </a:defRPr>
                      </a:pPr>
                      <a:r>
                        <a:rPr dirty="0"/>
                        <a:t>Year:</a:t>
                      </a:r>
                      <a:r>
                        <a:rPr b="0" dirty="0"/>
                        <a:t>2009</a:t>
                      </a:r>
                    </a:p>
                  </a:txBody>
                  <a:tcPr marL="0" marR="0" marT="0" marB="0" horzOverflow="overflow">
                    <a:lnB w="25400">
                      <a:solidFill>
                        <a:srgbClr val="000000"/>
                      </a:solidFill>
                    </a:lnB>
                  </a:tcPr>
                </a:tc>
                <a:tc>
                  <a:txBody>
                    <a:bodyPr/>
                    <a:lstStyle/>
                    <a:p>
                      <a:pPr algn="l" defTabSz="914400">
                        <a:lnSpc>
                          <a:spcPct val="115000"/>
                        </a:lnSpc>
                        <a:spcBef>
                          <a:spcPts val="1000"/>
                        </a:spcBef>
                        <a:defRPr sz="1800"/>
                      </a:pPr>
                      <a:r>
                        <a:rPr sz="1200" dirty="0">
                          <a:latin typeface="Times New Roman"/>
                          <a:ea typeface="Times New Roman"/>
                          <a:cs typeface="Times New Roman"/>
                          <a:sym typeface="Times New Roman"/>
                        </a:rPr>
                        <a:t>Dynamic Time Warping, Robust Speech Recognition, Noisy Speech Recognition</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Provides a comprehensive survey of research on speech recognition and establishes the importance of Robust Speech Recognition.</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Understood the various concepts such as isolated Words, Completed words Continuous and Spontaneous speech. Also, developed understanding of various factors to be taken into account for speech recognition.</a:t>
                      </a:r>
                    </a:p>
                  </a:txBody>
                  <a:tcPr marL="0" marR="0" marT="0" marB="0" horzOverflow="overflow">
                    <a:lnB w="25400">
                      <a:solidFill>
                        <a:srgbClr val="000000"/>
                      </a:solidFill>
                    </a:lnB>
                  </a:tcPr>
                </a:tc>
                <a:extLst>
                  <a:ext uri="{0D108BD9-81ED-4DB2-BD59-A6C34878D82A}">
                    <a16:rowId xmlns:a16="http://schemas.microsoft.com/office/drawing/2014/main" val="10000"/>
                  </a:ext>
                </a:extLst>
              </a:tr>
              <a:tr h="2733991">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rPr dirty="0"/>
                        <a:t>Paper</a:t>
                      </a:r>
                      <a:r>
                        <a:rPr b="0" dirty="0"/>
                        <a:t> </a:t>
                      </a:r>
                      <a:r>
                        <a:rPr dirty="0"/>
                        <a:t>Title</a:t>
                      </a:r>
                      <a:r>
                        <a:rPr b="0" dirty="0"/>
                        <a:t>: Speech Recognition</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rPr dirty="0"/>
                        <a:t>Author</a:t>
                      </a:r>
                      <a:r>
                        <a:rPr b="0" dirty="0"/>
                        <a:t> </a:t>
                      </a:r>
                      <a:r>
                        <a:rPr dirty="0"/>
                        <a:t>Names</a:t>
                      </a:r>
                      <a:r>
                        <a:rPr b="0" dirty="0"/>
                        <a:t>: </a:t>
                      </a:r>
                      <a:r>
                        <a:rPr b="0" dirty="0" err="1"/>
                        <a:t>Manjutha</a:t>
                      </a:r>
                      <a:r>
                        <a:rPr b="0" dirty="0"/>
                        <a:t> M, </a:t>
                      </a:r>
                      <a:r>
                        <a:rPr b="0" dirty="0" err="1"/>
                        <a:t>Gracy</a:t>
                      </a:r>
                      <a:r>
                        <a:rPr b="0" dirty="0"/>
                        <a:t> J, Dr P </a:t>
                      </a:r>
                      <a:r>
                        <a:rPr b="0" dirty="0" err="1"/>
                        <a:t>Subashini</a:t>
                      </a:r>
                      <a:r>
                        <a:rPr b="0" dirty="0"/>
                        <a:t>, Dr M </a:t>
                      </a:r>
                      <a:r>
                        <a:rPr b="0" dirty="0" err="1"/>
                        <a:t>Krishnaveni</a:t>
                      </a:r>
                      <a:endParaRPr b="0" dirty="0"/>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rPr dirty="0"/>
                        <a:t>Source: </a:t>
                      </a:r>
                      <a:r>
                        <a:rPr b="0" dirty="0"/>
                        <a:t>international Journal of Engineering trends and Applications (IJETA)</a:t>
                      </a:r>
                    </a:p>
                    <a:p>
                      <a:pPr algn="l">
                        <a:spcBef>
                          <a:spcPts val="1200"/>
                        </a:spcBef>
                        <a:defRPr sz="1200" b="1">
                          <a:uFill>
                            <a:solidFill>
                              <a:srgbClr val="000000"/>
                            </a:solidFill>
                          </a:uFill>
                          <a:latin typeface="Times New Roman"/>
                          <a:ea typeface="Times New Roman"/>
                          <a:cs typeface="Times New Roman"/>
                          <a:sym typeface="Times New Roman"/>
                        </a:defRPr>
                      </a:pPr>
                      <a:r>
                        <a:rPr dirty="0"/>
                        <a:t>Year: </a:t>
                      </a:r>
                      <a:r>
                        <a:rPr b="0" dirty="0"/>
                        <a:t>2017</a:t>
                      </a:r>
                    </a:p>
                  </a:txBody>
                  <a:tcPr marL="0" marR="0" marT="0" marB="0" horzOverflow="overflow">
                    <a:lnT w="25400">
                      <a:solidFill>
                        <a:srgbClr val="000000"/>
                      </a:solidFill>
                    </a:lnT>
                    <a:lnB w="25400">
                      <a:solidFill>
                        <a:srgbClr val="000000"/>
                      </a:solidFill>
                    </a:lnB>
                  </a:tcPr>
                </a:tc>
                <a:tc>
                  <a:txBody>
                    <a:bodyPr/>
                    <a:lstStyle/>
                    <a:p>
                      <a:pPr algn="l">
                        <a:lnSpc>
                          <a:spcPct val="100833"/>
                        </a:lnSpc>
                        <a:spcBef>
                          <a:spcPts val="1000"/>
                        </a:spcBef>
                        <a:defRPr sz="1800"/>
                      </a:pPr>
                      <a:r>
                        <a:rPr sz="1200">
                          <a:uFill>
                            <a:solidFill>
                              <a:srgbClr val="000000"/>
                            </a:solidFill>
                          </a:uFill>
                          <a:latin typeface="Times New Roman"/>
                          <a:ea typeface="Times New Roman"/>
                          <a:cs typeface="Times New Roman"/>
                          <a:sym typeface="Times New Roman"/>
                        </a:rPr>
                        <a:t>VQLBG Algorithm, Conjugate Algorithm, Levenberg-Merquardt Algorithm.</a:t>
                      </a:r>
                    </a:p>
                  </a:txBody>
                  <a:tcPr marL="0" marR="0" marT="0" marB="0" horzOverflow="overflow">
                    <a:lnT w="25400">
                      <a:solidFill>
                        <a:srgbClr val="000000"/>
                      </a:solidFill>
                    </a:lnT>
                    <a:lnB w="25400">
                      <a:solidFill>
                        <a:srgbClr val="000000"/>
                      </a:solidFill>
                    </a:lnB>
                  </a:tcPr>
                </a:tc>
                <a:tc>
                  <a:txBody>
                    <a:bodyPr/>
                    <a:lstStyle/>
                    <a:p>
                      <a:pPr algn="just">
                        <a:lnSpc>
                          <a:spcPct val="101666"/>
                        </a:lnSpc>
                        <a:spcBef>
                          <a:spcPts val="1000"/>
                        </a:spcBef>
                        <a:defRPr sz="1800"/>
                      </a:pPr>
                      <a:r>
                        <a:rPr sz="1200">
                          <a:uFill>
                            <a:solidFill>
                              <a:srgbClr val="000000"/>
                            </a:solidFill>
                          </a:uFill>
                          <a:latin typeface="Times New Roman"/>
                          <a:ea typeface="Times New Roman"/>
                          <a:cs typeface="Times New Roman"/>
                          <a:sym typeface="Times New Roman"/>
                        </a:rPr>
                        <a:t>The recognition accuracy is calculated for connected and continuous words, overall recognition rate for connected and continuous speech.</a:t>
                      </a:r>
                    </a:p>
                  </a:txBody>
                  <a:tcPr marL="0" marR="0" marT="0" marB="0" horzOverflow="overflow">
                    <a:lnT w="25400">
                      <a:solidFill>
                        <a:srgbClr val="000000"/>
                      </a:solidFill>
                    </a:lnT>
                    <a:lnB w="25400">
                      <a:solidFill>
                        <a:srgbClr val="000000"/>
                      </a:solidFill>
                    </a:lnB>
                  </a:tcPr>
                </a:tc>
                <a:tc>
                  <a:txBody>
                    <a:bodyPr/>
                    <a:lstStyle/>
                    <a:p>
                      <a:pPr marR="725169" algn="l">
                        <a:lnSpc>
                          <a:spcPct val="115000"/>
                        </a:lnSpc>
                        <a:spcBef>
                          <a:spcPts val="1000"/>
                        </a:spcBef>
                        <a:defRPr sz="1800"/>
                      </a:pPr>
                      <a:r>
                        <a:rPr sz="1200" dirty="0">
                          <a:uFill>
                            <a:solidFill>
                              <a:srgbClr val="000000"/>
                            </a:solidFill>
                          </a:uFill>
                          <a:latin typeface="Times New Roman"/>
                          <a:ea typeface="Times New Roman"/>
                          <a:cs typeface="Times New Roman"/>
                          <a:sym typeface="Times New Roman"/>
                        </a:rPr>
                        <a:t>Understood various speech recognition techniques.</a:t>
                      </a:r>
                    </a:p>
                  </a:txBody>
                  <a:tcPr marL="0" marR="0" marT="0" marB="0" horzOverflow="overflow">
                    <a:lnT w="25400">
                      <a:solidFill>
                        <a:srgbClr val="000000"/>
                      </a:solidFill>
                    </a:lnT>
                    <a:lnB w="25400">
                      <a:solidFill>
                        <a:srgbClr val="000000"/>
                      </a:solidFill>
                    </a:lnB>
                  </a:tcPr>
                </a:tc>
                <a:extLst>
                  <a:ext uri="{0D108BD9-81ED-4DB2-BD59-A6C34878D82A}">
                    <a16:rowId xmlns:a16="http://schemas.microsoft.com/office/drawing/2014/main" val="10001"/>
                  </a:ext>
                </a:extLst>
              </a:tr>
            </a:tbl>
          </a:graphicData>
        </a:graphic>
      </p:graphicFrame>
      <p:pic>
        <p:nvPicPr>
          <p:cNvPr id="2" name="Picture 5" descr="Picture 5">
            <a:extLst>
              <a:ext uri="{FF2B5EF4-FFF2-40B4-BE49-F238E27FC236}">
                <a16:creationId xmlns:a16="http://schemas.microsoft.com/office/drawing/2014/main" id="{1317E761-7AA4-6B99-5CCE-C5441FA1A08E}"/>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graphicFrame>
        <p:nvGraphicFramePr>
          <p:cNvPr id="160" name="Table 3"/>
          <p:cNvGraphicFramePr/>
          <p:nvPr>
            <p:extLst>
              <p:ext uri="{D42A27DB-BD31-4B8C-83A1-F6EECF244321}">
                <p14:modId xmlns:p14="http://schemas.microsoft.com/office/powerpoint/2010/main" val="745496944"/>
              </p:ext>
            </p:extLst>
          </p:nvPr>
        </p:nvGraphicFramePr>
        <p:xfrm>
          <a:off x="606235" y="791851"/>
          <a:ext cx="10979530" cy="5542736"/>
        </p:xfrm>
        <a:graphic>
          <a:graphicData uri="http://schemas.openxmlformats.org/drawingml/2006/table">
            <a:tbl>
              <a:tblPr firstCol="1">
                <a:tableStyleId>{4C3C2611-4C71-4FC5-86AE-919BDF0F9419}</a:tableStyleId>
              </a:tblPr>
              <a:tblGrid>
                <a:gridCol w="2317108">
                  <a:extLst>
                    <a:ext uri="{9D8B030D-6E8A-4147-A177-3AD203B41FA5}">
                      <a16:colId xmlns:a16="http://schemas.microsoft.com/office/drawing/2014/main" val="20000"/>
                    </a:ext>
                  </a:extLst>
                </a:gridCol>
                <a:gridCol w="2912540">
                  <a:extLst>
                    <a:ext uri="{9D8B030D-6E8A-4147-A177-3AD203B41FA5}">
                      <a16:colId xmlns:a16="http://schemas.microsoft.com/office/drawing/2014/main" val="20001"/>
                    </a:ext>
                  </a:extLst>
                </a:gridCol>
                <a:gridCol w="1976843">
                  <a:extLst>
                    <a:ext uri="{9D8B030D-6E8A-4147-A177-3AD203B41FA5}">
                      <a16:colId xmlns:a16="http://schemas.microsoft.com/office/drawing/2014/main" val="20002"/>
                    </a:ext>
                  </a:extLst>
                </a:gridCol>
                <a:gridCol w="3773039">
                  <a:extLst>
                    <a:ext uri="{9D8B030D-6E8A-4147-A177-3AD203B41FA5}">
                      <a16:colId xmlns:a16="http://schemas.microsoft.com/office/drawing/2014/main" val="20003"/>
                    </a:ext>
                  </a:extLst>
                </a:gridCol>
              </a:tblGrid>
              <a:tr h="2771368">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a:t>
                      </a:r>
                      <a:r>
                        <a:rPr b="0"/>
                        <a:t>: Application of Artificial Intelligence in Indian Banking-Opportunities and Challenges.</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Authors Name</a:t>
                      </a:r>
                      <a:r>
                        <a:rPr b="0"/>
                        <a:t>: Prof. Mohammed Nawaz, Prof. Triveni. K, Prof. Bharathi. G. R </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Source</a:t>
                      </a:r>
                      <a:r>
                        <a:rPr b="0"/>
                        <a:t>: International Journal of Trend in Scientific Research and Development</a:t>
                      </a:r>
                    </a:p>
                    <a:p>
                      <a:pPr algn="l">
                        <a:spcBef>
                          <a:spcPts val="1200"/>
                        </a:spcBef>
                        <a:defRPr sz="1200" b="1">
                          <a:uFill>
                            <a:solidFill>
                              <a:srgbClr val="000000"/>
                            </a:solidFill>
                          </a:uFill>
                          <a:latin typeface="Times New Roman"/>
                          <a:ea typeface="Times New Roman"/>
                          <a:cs typeface="Times New Roman"/>
                          <a:sym typeface="Times New Roman"/>
                        </a:defRPr>
                      </a:pPr>
                      <a:r>
                        <a:t>Year</a:t>
                      </a:r>
                      <a:r>
                        <a:rPr b="0"/>
                        <a:t>:2020</a:t>
                      </a:r>
                    </a:p>
                  </a:txBody>
                  <a:tcPr marL="0" marR="0" marT="0" marB="0" horzOverflow="overflow">
                    <a:lnB w="25400">
                      <a:solidFill>
                        <a:srgbClr val="000000"/>
                      </a:solidFill>
                    </a:lnB>
                  </a:tcPr>
                </a:tc>
                <a:tc>
                  <a:txBody>
                    <a:bodyPr/>
                    <a:lstStyle/>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rPr dirty="0"/>
                        <a:t>With data analytics, block chain and machine learning, banks are advancing their services and offerings.</a:t>
                      </a:r>
                    </a:p>
                    <a:p>
                      <a:pPr algn="l">
                        <a:spcBef>
                          <a:spcPts val="1200"/>
                        </a:spcBef>
                        <a:defRPr sz="1200">
                          <a:uFill>
                            <a:solidFill>
                              <a:srgbClr val="000000"/>
                            </a:solidFill>
                          </a:uFill>
                          <a:latin typeface="Times New Roman"/>
                          <a:ea typeface="Times New Roman"/>
                          <a:cs typeface="Times New Roman"/>
                          <a:sym typeface="Times New Roman"/>
                        </a:defRPr>
                      </a:pPr>
                      <a:r>
                        <a:rPr dirty="0"/>
                        <a:t>The technology itself is getting better and smarter day by day, allowing more and newer banks to adopt the AI for various applications.</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The aspects of understanding Artificial intelligence and its application in Indian banking sector and also analyses the opportunities and challenges of its application.</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Image and face recognition using real time camera images and deep learning can be used at ATM’s to prevent and detect frauds and crimes. </a:t>
                      </a:r>
                    </a:p>
                  </a:txBody>
                  <a:tcPr marL="0" marR="0" marT="0" marB="0" horzOverflow="overflow">
                    <a:lnB w="25400">
                      <a:solidFill>
                        <a:srgbClr val="000000"/>
                      </a:solidFill>
                    </a:lnB>
                  </a:tcPr>
                </a:tc>
                <a:extLst>
                  <a:ext uri="{0D108BD9-81ED-4DB2-BD59-A6C34878D82A}">
                    <a16:rowId xmlns:a16="http://schemas.microsoft.com/office/drawing/2014/main" val="10000"/>
                  </a:ext>
                </a:extLst>
              </a:tr>
              <a:tr h="2771368">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a:t>
                      </a:r>
                      <a:r>
                        <a:rPr b="0"/>
                        <a:t>: Automatic Speech Recognition: Systematic Literature Review                   </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 names</a:t>
                      </a:r>
                      <a:r>
                        <a:rPr b="0"/>
                        <a:t>: SADEEN ALHARBI , MUNA ALRAZGAN, ALANOUD ALRASHED and collegues        </a:t>
                      </a:r>
                    </a:p>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 </a:t>
                      </a:r>
                      <a:r>
                        <a:rPr b="1"/>
                        <a:t>Source</a:t>
                      </a:r>
                      <a:r>
                        <a:t>: IEEE Access </a:t>
                      </a:r>
                    </a:p>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 </a:t>
                      </a:r>
                      <a:r>
                        <a:rPr b="1"/>
                        <a:t>Year</a:t>
                      </a:r>
                      <a:r>
                        <a:t>:2021</a:t>
                      </a:r>
                    </a:p>
                  </a:txBody>
                  <a:tcPr marL="0" marR="0" marT="0" marB="0" horzOverflow="overflow">
                    <a:lnT w="25400">
                      <a:solidFill>
                        <a:srgbClr val="000000"/>
                      </a:solidFill>
                    </a:lnT>
                    <a:lnB w="25400">
                      <a:solidFill>
                        <a:srgbClr val="000000"/>
                      </a:solidFill>
                    </a:lnB>
                  </a:tcPr>
                </a:tc>
                <a:tc>
                  <a:txBody>
                    <a:bodyPr/>
                    <a:lstStyle/>
                    <a:p>
                      <a:pPr algn="l">
                        <a:lnSpc>
                          <a:spcPct val="100833"/>
                        </a:lnSpc>
                        <a:spcBef>
                          <a:spcPts val="1000"/>
                        </a:spcBef>
                        <a:defRPr sz="1800"/>
                      </a:pPr>
                      <a:r>
                        <a:rPr sz="1200">
                          <a:uFill>
                            <a:solidFill>
                              <a:srgbClr val="000000"/>
                            </a:solidFill>
                          </a:uFill>
                          <a:latin typeface="Times New Roman"/>
                          <a:ea typeface="Times New Roman"/>
                          <a:cs typeface="Times New Roman"/>
                          <a:sym typeface="Times New Roman"/>
                        </a:rPr>
                        <a:t>Applying the preferred reporting items for systematic reviews and meta-analyses (PRISMA) protocol</a:t>
                      </a:r>
                    </a:p>
                  </a:txBody>
                  <a:tcPr marL="0" marR="0" marT="0" marB="0" horzOverflow="overflow">
                    <a:lnT w="25400">
                      <a:solidFill>
                        <a:srgbClr val="000000"/>
                      </a:solidFill>
                    </a:lnT>
                    <a:lnB w="25400">
                      <a:solidFill>
                        <a:srgbClr val="000000"/>
                      </a:solidFill>
                    </a:lnB>
                  </a:tcPr>
                </a:tc>
                <a:tc>
                  <a:txBody>
                    <a:bodyPr/>
                    <a:lstStyle/>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rPr dirty="0"/>
                        <a:t>Automatic Speech Recognition  is affected by</a:t>
                      </a:r>
                    </a:p>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rPr dirty="0"/>
                        <a:t>1.Nature of the Speech. </a:t>
                      </a:r>
                    </a:p>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rPr dirty="0"/>
                        <a:t>2.Vocabulary Size. </a:t>
                      </a:r>
                    </a:p>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rPr dirty="0"/>
                        <a:t>3.Spectral Bandwidth.</a:t>
                      </a:r>
                    </a:p>
                    <a:p>
                      <a:pPr algn="just">
                        <a:spcBef>
                          <a:spcPts val="1200"/>
                        </a:spcBef>
                        <a:defRPr sz="1200">
                          <a:uFill>
                            <a:solidFill>
                              <a:srgbClr val="000000"/>
                            </a:solidFill>
                          </a:uFill>
                          <a:latin typeface="Times New Roman"/>
                          <a:ea typeface="Times New Roman"/>
                          <a:cs typeface="Times New Roman"/>
                          <a:sym typeface="Times New Roman"/>
                        </a:defRPr>
                      </a:pPr>
                      <a:r>
                        <a:rPr dirty="0"/>
                        <a:t>4.Number of Speakers.</a:t>
                      </a:r>
                    </a:p>
                  </a:txBody>
                  <a:tcPr marL="0" marR="0" marT="0" marB="0" horzOverflow="overflow">
                    <a:lnT w="25400">
                      <a:solidFill>
                        <a:srgbClr val="000000"/>
                      </a:solidFill>
                    </a:lnT>
                    <a:lnB w="25400">
                      <a:solidFill>
                        <a:srgbClr val="000000"/>
                      </a:solidFill>
                    </a:lnB>
                  </a:tcPr>
                </a:tc>
                <a:tc>
                  <a:txBody>
                    <a:bodyPr/>
                    <a:lstStyle/>
                    <a:p>
                      <a:pPr marR="725169" algn="l">
                        <a:lnSpc>
                          <a:spcPct val="115000"/>
                        </a:lnSpc>
                        <a:spcBef>
                          <a:spcPts val="1000"/>
                        </a:spcBef>
                        <a:defRPr sz="1800"/>
                      </a:pPr>
                      <a:r>
                        <a:rPr sz="1200" dirty="0">
                          <a:uFill>
                            <a:solidFill>
                              <a:srgbClr val="000000"/>
                            </a:solidFill>
                          </a:uFill>
                          <a:latin typeface="Times New Roman"/>
                          <a:ea typeface="Times New Roman"/>
                          <a:cs typeface="Times New Roman"/>
                          <a:sym typeface="Times New Roman"/>
                        </a:rPr>
                        <a:t>It helps us to know about the problem will be faced and are solved. And also the problem which are yet to be </a:t>
                      </a:r>
                      <a:r>
                        <a:rPr sz="1200" dirty="0" err="1">
                          <a:uFill>
                            <a:solidFill>
                              <a:srgbClr val="000000"/>
                            </a:solidFill>
                          </a:uFill>
                          <a:latin typeface="Times New Roman"/>
                          <a:ea typeface="Times New Roman"/>
                          <a:cs typeface="Times New Roman"/>
                          <a:sym typeface="Times New Roman"/>
                        </a:rPr>
                        <a:t>resilved</a:t>
                      </a:r>
                      <a:r>
                        <a:rPr sz="1200" dirty="0">
                          <a:uFill>
                            <a:solidFill>
                              <a:srgbClr val="000000"/>
                            </a:solidFill>
                          </a:uFill>
                          <a:latin typeface="Times New Roman"/>
                          <a:ea typeface="Times New Roman"/>
                          <a:cs typeface="Times New Roman"/>
                          <a:sym typeface="Times New Roman"/>
                        </a:rPr>
                        <a:t> </a:t>
                      </a:r>
                    </a:p>
                  </a:txBody>
                  <a:tcPr marL="0" marR="0" marT="0" marB="0" horzOverflow="overflow">
                    <a:lnT w="25400">
                      <a:solidFill>
                        <a:srgbClr val="000000"/>
                      </a:solidFill>
                    </a:lnT>
                    <a:lnB w="25400">
                      <a:solidFill>
                        <a:srgbClr val="000000"/>
                      </a:solidFill>
                    </a:lnB>
                  </a:tcPr>
                </a:tc>
                <a:extLst>
                  <a:ext uri="{0D108BD9-81ED-4DB2-BD59-A6C34878D82A}">
                    <a16:rowId xmlns:a16="http://schemas.microsoft.com/office/drawing/2014/main" val="10001"/>
                  </a:ext>
                </a:extLst>
              </a:tr>
            </a:tbl>
          </a:graphicData>
        </a:graphic>
      </p:graphicFrame>
      <p:pic>
        <p:nvPicPr>
          <p:cNvPr id="2" name="Picture 5" descr="Picture 5">
            <a:extLst>
              <a:ext uri="{FF2B5EF4-FFF2-40B4-BE49-F238E27FC236}">
                <a16:creationId xmlns:a16="http://schemas.microsoft.com/office/drawing/2014/main" id="{F330360B-FC91-AAF0-7BB1-1E8E2AE24CFA}"/>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ooter Placeholder 1"/>
          <p:cNvSpPr txBox="1"/>
          <p:nvPr/>
        </p:nvSpPr>
        <p:spPr>
          <a:xfrm>
            <a:off x="3731905" y="6469542"/>
            <a:ext cx="4731366" cy="345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900" cap="all">
                <a:solidFill>
                  <a:srgbClr val="FFFFFF"/>
                </a:solidFill>
                <a:latin typeface="+mj-lt"/>
                <a:ea typeface="+mj-ea"/>
                <a:cs typeface="+mj-cs"/>
                <a:sym typeface="Calibri"/>
              </a:defRPr>
            </a:lvl1pPr>
          </a:lstStyle>
          <a:p>
            <a:r>
              <a:t>DEPARTMENT OF COMPUTER SCIENCE AND ENGINEERING                                                                                                                                                                     (MS RAMAIAH INSTITUTE OF TECHNOLOGY)</a:t>
            </a:r>
          </a:p>
        </p:txBody>
      </p:sp>
      <p:graphicFrame>
        <p:nvGraphicFramePr>
          <p:cNvPr id="164" name="Table 3"/>
          <p:cNvGraphicFramePr/>
          <p:nvPr>
            <p:extLst>
              <p:ext uri="{D42A27DB-BD31-4B8C-83A1-F6EECF244321}">
                <p14:modId xmlns:p14="http://schemas.microsoft.com/office/powerpoint/2010/main" val="163542666"/>
              </p:ext>
            </p:extLst>
          </p:nvPr>
        </p:nvGraphicFramePr>
        <p:xfrm>
          <a:off x="606235" y="763569"/>
          <a:ext cx="10979530" cy="5561818"/>
        </p:xfrm>
        <a:graphic>
          <a:graphicData uri="http://schemas.openxmlformats.org/drawingml/2006/table">
            <a:tbl>
              <a:tblPr firstCol="1">
                <a:tableStyleId>{4C3C2611-4C71-4FC5-86AE-919BDF0F9419}</a:tableStyleId>
              </a:tblPr>
              <a:tblGrid>
                <a:gridCol w="2317108">
                  <a:extLst>
                    <a:ext uri="{9D8B030D-6E8A-4147-A177-3AD203B41FA5}">
                      <a16:colId xmlns:a16="http://schemas.microsoft.com/office/drawing/2014/main" val="20000"/>
                    </a:ext>
                  </a:extLst>
                </a:gridCol>
                <a:gridCol w="2912540">
                  <a:extLst>
                    <a:ext uri="{9D8B030D-6E8A-4147-A177-3AD203B41FA5}">
                      <a16:colId xmlns:a16="http://schemas.microsoft.com/office/drawing/2014/main" val="20001"/>
                    </a:ext>
                  </a:extLst>
                </a:gridCol>
                <a:gridCol w="1976843">
                  <a:extLst>
                    <a:ext uri="{9D8B030D-6E8A-4147-A177-3AD203B41FA5}">
                      <a16:colId xmlns:a16="http://schemas.microsoft.com/office/drawing/2014/main" val="20002"/>
                    </a:ext>
                  </a:extLst>
                </a:gridCol>
                <a:gridCol w="3773039">
                  <a:extLst>
                    <a:ext uri="{9D8B030D-6E8A-4147-A177-3AD203B41FA5}">
                      <a16:colId xmlns:a16="http://schemas.microsoft.com/office/drawing/2014/main" val="20003"/>
                    </a:ext>
                  </a:extLst>
                </a:gridCol>
              </a:tblGrid>
              <a:tr h="2780909">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a:t>
                      </a:r>
                      <a:r>
                        <a:rPr b="0"/>
                        <a:t>: Face Recognition: A Literature Survey</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Authors Name</a:t>
                      </a:r>
                      <a:r>
                        <a:rPr b="0"/>
                        <a:t>:        </a:t>
                      </a:r>
                    </a:p>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W. Zhao,R Chellappa , P. J. Phillips, A. Rosenfeld </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Source</a:t>
                      </a:r>
                      <a:r>
                        <a:rPr b="0"/>
                        <a:t>: ACM Computing Surveys</a:t>
                      </a:r>
                    </a:p>
                    <a:p>
                      <a:pPr algn="l">
                        <a:spcBef>
                          <a:spcPts val="1200"/>
                        </a:spcBef>
                        <a:defRPr sz="1200" b="1">
                          <a:uFill>
                            <a:solidFill>
                              <a:srgbClr val="000000"/>
                            </a:solidFill>
                          </a:uFill>
                          <a:latin typeface="Times New Roman"/>
                          <a:ea typeface="Times New Roman"/>
                          <a:cs typeface="Times New Roman"/>
                          <a:sym typeface="Times New Roman"/>
                        </a:defRPr>
                      </a:pPr>
                      <a:r>
                        <a:t>Year</a:t>
                      </a:r>
                      <a:r>
                        <a:rPr b="0"/>
                        <a:t>:2003</a:t>
                      </a:r>
                    </a:p>
                  </a:txBody>
                  <a:tcPr marL="0" marR="0" marT="0" marB="0" horzOverflow="overflow">
                    <a:lnB w="25400">
                      <a:solidFill>
                        <a:srgbClr val="000000"/>
                      </a:solidFill>
                    </a:lnB>
                  </a:tcPr>
                </a:tc>
                <a:tc>
                  <a:txBody>
                    <a:bodyPr/>
                    <a:lstStyle/>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Holistic matching methods.</a:t>
                      </a:r>
                    </a:p>
                    <a:p>
                      <a:pPr algn="l">
                        <a:spcBef>
                          <a:spcPts val="1200"/>
                        </a:spcBef>
                        <a:defRPr sz="1200">
                          <a:uFill>
                            <a:solidFill>
                              <a:srgbClr val="000000"/>
                            </a:solidFill>
                          </a:uFill>
                          <a:latin typeface="Times New Roman"/>
                          <a:ea typeface="Times New Roman"/>
                          <a:cs typeface="Times New Roman"/>
                          <a:sym typeface="Times New Roman"/>
                        </a:defRPr>
                      </a:pPr>
                      <a:r>
                        <a:t>Feature-based (structural) matching methods</a:t>
                      </a:r>
                    </a:p>
                  </a:txBody>
                  <a:tcPr marL="0" marR="0" marT="0" marB="0" horzOverflow="overflow">
                    <a:lnB w="25400">
                      <a:solidFill>
                        <a:srgbClr val="000000"/>
                      </a:solidFill>
                    </a:lnB>
                  </a:tcPr>
                </a:tc>
                <a:tc>
                  <a:txBody>
                    <a:bodyPr/>
                    <a:lstStyle/>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t>Effect of lighting changing,Psychophysics/neuroscience issues relevant to face recognition.</a:t>
                      </a:r>
                    </a:p>
                    <a:p>
                      <a:pPr algn="just">
                        <a:lnSpc>
                          <a:spcPct val="115000"/>
                        </a:lnSpc>
                        <a:spcBef>
                          <a:spcPts val="1000"/>
                        </a:spcBef>
                        <a:defRPr sz="1200">
                          <a:uFill>
                            <a:solidFill>
                              <a:srgbClr val="000000"/>
                            </a:solidFill>
                          </a:uFill>
                          <a:latin typeface="Times New Roman"/>
                          <a:ea typeface="Times New Roman"/>
                          <a:cs typeface="Times New Roman"/>
                          <a:sym typeface="Times New Roman"/>
                        </a:defRPr>
                      </a:pPr>
                      <a:r>
                        <a:t>Recognition rates were 100% and 93.9%, using 10 and 2 kernel discriminant analysis vectors, respectively.</a:t>
                      </a:r>
                    </a:p>
                  </a:txBody>
                  <a:tcPr marL="0" marR="0" marT="0" marB="0" horzOverflow="overflow">
                    <a:lnB w="25400">
                      <a:solidFill>
                        <a:srgbClr val="000000"/>
                      </a:solidFill>
                    </a:lnB>
                  </a:tcPr>
                </a:tc>
                <a:tc>
                  <a:txBody>
                    <a:bodyPr/>
                    <a:lstStyle/>
                    <a:p>
                      <a:pPr algn="l" defTabSz="914400">
                        <a:lnSpc>
                          <a:spcPct val="115000"/>
                        </a:lnSpc>
                        <a:spcBef>
                          <a:spcPts val="1200"/>
                        </a:spcBef>
                        <a:defRPr sz="1800"/>
                      </a:pPr>
                      <a:r>
                        <a:rPr sz="1200">
                          <a:latin typeface="Times New Roman"/>
                          <a:ea typeface="Times New Roman"/>
                          <a:cs typeface="Times New Roman"/>
                          <a:sym typeface="Times New Roman"/>
                        </a:rPr>
                        <a:t>Recognition of Face from the video is little time consuming than from the still photo because of the low quality and size of photo</a:t>
                      </a:r>
                    </a:p>
                  </a:txBody>
                  <a:tcPr marL="0" marR="0" marT="0" marB="0" horzOverflow="overflow">
                    <a:lnB w="25400">
                      <a:solidFill>
                        <a:srgbClr val="000000"/>
                      </a:solidFill>
                    </a:lnB>
                  </a:tcPr>
                </a:tc>
                <a:extLst>
                  <a:ext uri="{0D108BD9-81ED-4DB2-BD59-A6C34878D82A}">
                    <a16:rowId xmlns:a16="http://schemas.microsoft.com/office/drawing/2014/main" val="10000"/>
                  </a:ext>
                </a:extLst>
              </a:tr>
              <a:tr h="2780909">
                <a:tc>
                  <a:txBody>
                    <a:bodyPr/>
                    <a:lstStyle/>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Paper Title</a:t>
                      </a:r>
                      <a:r>
                        <a:rPr b="0"/>
                        <a:t>: Development of voice recognition: Parallels with face recognition</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Author Name</a:t>
                      </a:r>
                      <a:r>
                        <a:rPr b="0"/>
                        <a:t>: V. A. Mann, R. Diamond, And S. Carey</a:t>
                      </a:r>
                    </a:p>
                    <a:p>
                      <a:pPr algn="l">
                        <a:lnSpc>
                          <a:spcPct val="115000"/>
                        </a:lnSpc>
                        <a:spcBef>
                          <a:spcPts val="1000"/>
                        </a:spcBef>
                        <a:defRPr sz="1200" b="1">
                          <a:uFill>
                            <a:solidFill>
                              <a:srgbClr val="000000"/>
                            </a:solidFill>
                          </a:uFill>
                          <a:latin typeface="Times New Roman"/>
                          <a:ea typeface="Times New Roman"/>
                          <a:cs typeface="Times New Roman"/>
                          <a:sym typeface="Times New Roman"/>
                        </a:defRPr>
                      </a:pPr>
                      <a:r>
                        <a:t>Source</a:t>
                      </a:r>
                      <a:r>
                        <a:rPr b="0"/>
                        <a:t>: Journal Of Experimental Child Psychology</a:t>
                      </a:r>
                    </a:p>
                    <a:p>
                      <a:pPr algn="l">
                        <a:spcBef>
                          <a:spcPts val="1200"/>
                        </a:spcBef>
                        <a:defRPr sz="1200" b="1">
                          <a:uFill>
                            <a:solidFill>
                              <a:srgbClr val="000000"/>
                            </a:solidFill>
                          </a:uFill>
                          <a:latin typeface="Times New Roman"/>
                          <a:ea typeface="Times New Roman"/>
                          <a:cs typeface="Times New Roman"/>
                          <a:sym typeface="Times New Roman"/>
                        </a:defRPr>
                      </a:pPr>
                      <a:r>
                        <a:t>Year</a:t>
                      </a:r>
                      <a:r>
                        <a:rPr b="0"/>
                        <a:t>:1979</a:t>
                      </a:r>
                    </a:p>
                  </a:txBody>
                  <a:tcPr marL="0" marR="0" marT="0" marB="0" horzOverflow="overflow">
                    <a:lnT w="25400">
                      <a:solidFill>
                        <a:srgbClr val="000000"/>
                      </a:solidFill>
                    </a:lnT>
                    <a:lnB w="25400">
                      <a:solidFill>
                        <a:srgbClr val="000000"/>
                      </a:solidFill>
                    </a:lnB>
                  </a:tcPr>
                </a:tc>
                <a:tc>
                  <a:txBody>
                    <a:bodyPr/>
                    <a:lstStyle/>
                    <a:p>
                      <a:pPr algn="l">
                        <a:lnSpc>
                          <a:spcPct val="115000"/>
                        </a:lnSpc>
                        <a:spcBef>
                          <a:spcPts val="1000"/>
                        </a:spcBef>
                        <a:defRPr sz="1200">
                          <a:uFill>
                            <a:solidFill>
                              <a:srgbClr val="000000"/>
                            </a:solidFill>
                          </a:uFill>
                          <a:latin typeface="Times New Roman"/>
                          <a:ea typeface="Times New Roman"/>
                          <a:cs typeface="Times New Roman"/>
                          <a:sym typeface="Times New Roman"/>
                        </a:defRPr>
                      </a:pPr>
                      <a:r>
                        <a:t>Several studies suggest that children under age 10 represent highly familiar faces as do adults.</a:t>
                      </a:r>
                    </a:p>
                    <a:p>
                      <a:pPr algn="l">
                        <a:spcBef>
                          <a:spcPts val="1200"/>
                        </a:spcBef>
                        <a:defRPr sz="1200">
                          <a:uFill>
                            <a:solidFill>
                              <a:srgbClr val="000000"/>
                            </a:solidFill>
                          </a:uFill>
                          <a:latin typeface="Times New Roman"/>
                          <a:ea typeface="Times New Roman"/>
                          <a:cs typeface="Times New Roman"/>
                          <a:sym typeface="Times New Roman"/>
                        </a:defRPr>
                      </a:pPr>
                      <a:r>
                        <a:t>Minimal change in voice recognition capacity occurs after age 4.</a:t>
                      </a:r>
                    </a:p>
                  </a:txBody>
                  <a:tcPr marL="0" marR="0" marT="0" marB="0" horzOverflow="overflow">
                    <a:lnT w="25400">
                      <a:solidFill>
                        <a:srgbClr val="000000"/>
                      </a:solidFill>
                    </a:lnT>
                    <a:lnB w="25400">
                      <a:solidFill>
                        <a:srgbClr val="000000"/>
                      </a:solidFill>
                    </a:lnB>
                  </a:tcPr>
                </a:tc>
                <a:tc>
                  <a:txBody>
                    <a:bodyPr/>
                    <a:lstStyle/>
                    <a:p>
                      <a:pPr algn="just">
                        <a:lnSpc>
                          <a:spcPct val="101666"/>
                        </a:lnSpc>
                        <a:spcBef>
                          <a:spcPts val="1000"/>
                        </a:spcBef>
                        <a:defRPr sz="1800"/>
                      </a:pPr>
                      <a:r>
                        <a:rPr sz="1200" dirty="0">
                          <a:uFill>
                            <a:solidFill>
                              <a:srgbClr val="000000"/>
                            </a:solidFill>
                          </a:uFill>
                          <a:latin typeface="Times New Roman"/>
                          <a:ea typeface="Times New Roman"/>
                          <a:cs typeface="Times New Roman"/>
                          <a:sym typeface="Times New Roman"/>
                        </a:rPr>
                        <a:t>Performance of recognition changed markedly with age, improving sharply between ages 6 and 10, with 10-year-olds approaching adult levels. After age 10 accuracy declined significantly but returned to the adult level by age 14.</a:t>
                      </a:r>
                    </a:p>
                  </a:txBody>
                  <a:tcPr marL="0" marR="0" marT="0" marB="0" horzOverflow="overflow">
                    <a:lnT w="25400">
                      <a:solidFill>
                        <a:srgbClr val="000000"/>
                      </a:solidFill>
                    </a:lnT>
                    <a:lnB w="25400">
                      <a:solidFill>
                        <a:srgbClr val="000000"/>
                      </a:solidFill>
                    </a:lnB>
                  </a:tcPr>
                </a:tc>
                <a:tc>
                  <a:txBody>
                    <a:bodyPr/>
                    <a:lstStyle/>
                    <a:p>
                      <a:pPr marR="725169" algn="l">
                        <a:lnSpc>
                          <a:spcPct val="115000"/>
                        </a:lnSpc>
                        <a:spcBef>
                          <a:spcPts val="1000"/>
                        </a:spcBef>
                        <a:defRPr sz="1800"/>
                      </a:pPr>
                      <a:r>
                        <a:rPr sz="1200" dirty="0">
                          <a:uFill>
                            <a:solidFill>
                              <a:srgbClr val="000000"/>
                            </a:solidFill>
                          </a:uFill>
                          <a:latin typeface="Times New Roman"/>
                          <a:ea typeface="Times New Roman"/>
                          <a:cs typeface="Times New Roman"/>
                          <a:sym typeface="Times New Roman"/>
                        </a:rPr>
                        <a:t>We use the face recognition for authentication as the voice may change because of health issues.</a:t>
                      </a:r>
                    </a:p>
                  </a:txBody>
                  <a:tcPr marL="0" marR="0" marT="0" marB="0" horzOverflow="overflow">
                    <a:lnT w="25400">
                      <a:solidFill>
                        <a:srgbClr val="000000"/>
                      </a:solidFill>
                    </a:lnT>
                    <a:lnB w="25400">
                      <a:solidFill>
                        <a:srgbClr val="000000"/>
                      </a:solidFill>
                    </a:lnB>
                  </a:tcPr>
                </a:tc>
                <a:extLst>
                  <a:ext uri="{0D108BD9-81ED-4DB2-BD59-A6C34878D82A}">
                    <a16:rowId xmlns:a16="http://schemas.microsoft.com/office/drawing/2014/main" val="10001"/>
                  </a:ext>
                </a:extLst>
              </a:tr>
            </a:tbl>
          </a:graphicData>
        </a:graphic>
      </p:graphicFrame>
      <p:pic>
        <p:nvPicPr>
          <p:cNvPr id="2" name="Picture 5" descr="Picture 5">
            <a:extLst>
              <a:ext uri="{FF2B5EF4-FFF2-40B4-BE49-F238E27FC236}">
                <a16:creationId xmlns:a16="http://schemas.microsoft.com/office/drawing/2014/main" id="{03723628-0D0B-4D76-8072-BE1E4B598520}"/>
              </a:ext>
            </a:extLst>
          </p:cNvPr>
          <p:cNvPicPr>
            <a:picLocks noChangeAspect="1"/>
          </p:cNvPicPr>
          <p:nvPr/>
        </p:nvPicPr>
        <p:blipFill>
          <a:blip r:embed="rId2"/>
          <a:stretch>
            <a:fillRect/>
          </a:stretch>
        </p:blipFill>
        <p:spPr>
          <a:xfrm>
            <a:off x="0" y="0"/>
            <a:ext cx="2189480" cy="7239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rgbClr val="000000"/>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TotalTime>
  <Words>6022</Words>
  <Application>Microsoft Office PowerPoint</Application>
  <PresentationFormat>Widescreen</PresentationFormat>
  <Paragraphs>349</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Helvetica</vt:lpstr>
      <vt:lpstr>Helvetica Neue</vt:lpstr>
      <vt:lpstr>Symbol</vt:lpstr>
      <vt:lpstr>Times New Roman</vt:lpstr>
      <vt:lpstr>Retrospect</vt:lpstr>
      <vt:lpstr>BIOMETRIC AUTHENTICATION  FOR ATM’s</vt:lpstr>
      <vt:lpstr>Agenda</vt:lpstr>
      <vt:lpstr>Introduction</vt:lpstr>
      <vt:lpstr>Problem statement</vt:lpstr>
      <vt:lpstr>Objectives</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Discussions </vt:lpstr>
      <vt:lpstr>PowerPoint Presentation</vt:lpstr>
      <vt:lpstr>PowerPoint Presentation</vt:lpstr>
      <vt:lpstr>PowerPoint Presentation</vt:lpstr>
      <vt:lpstr>PowerPoint Presentation</vt:lpstr>
      <vt:lpstr>PowerPoint Presentation</vt:lpstr>
      <vt:lpstr>Conclusion</vt:lpstr>
      <vt:lpstr>Scope for Future Work</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AUTHENTICATION  FOR ATM’s</dc:title>
  <dc:creator>HRUDHAY</dc:creator>
  <cp:lastModifiedBy>SD HRUDHAY</cp:lastModifiedBy>
  <cp:revision>18</cp:revision>
  <dcterms:modified xsi:type="dcterms:W3CDTF">2022-12-10T10:48:12Z</dcterms:modified>
</cp:coreProperties>
</file>