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4"/>
  </p:sldMasterIdLst>
  <p:notesMasterIdLst>
    <p:notesMasterId r:id="rId23"/>
  </p:notesMasterIdLst>
  <p:handoutMasterIdLst>
    <p:handoutMasterId r:id="rId24"/>
  </p:handoutMasterIdLst>
  <p:sldIdLst>
    <p:sldId id="257" r:id="rId5"/>
    <p:sldId id="277" r:id="rId6"/>
    <p:sldId id="262" r:id="rId7"/>
    <p:sldId id="263" r:id="rId8"/>
    <p:sldId id="264" r:id="rId9"/>
    <p:sldId id="265" r:id="rId10"/>
    <p:sldId id="266" r:id="rId11"/>
    <p:sldId id="267" r:id="rId12"/>
    <p:sldId id="274" r:id="rId13"/>
    <p:sldId id="268" r:id="rId14"/>
    <p:sldId id="269" r:id="rId15"/>
    <p:sldId id="278" r:id="rId16"/>
    <p:sldId id="270" r:id="rId17"/>
    <p:sldId id="273" r:id="rId18"/>
    <p:sldId id="276" r:id="rId19"/>
    <p:sldId id="271" r:id="rId20"/>
    <p:sldId id="27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71"/>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19" autoAdjust="0"/>
  </p:normalViewPr>
  <p:slideViewPr>
    <p:cSldViewPr snapToGrid="0">
      <p:cViewPr varScale="1">
        <p:scale>
          <a:sx n="59" d="100"/>
          <a:sy n="59"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handoutMaster" Target="handoutMasters/handout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689EF-BFEE-9302-3B28-55562331EB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473E39D-D46A-5104-26FF-D396530123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08BE8B-3AF9-4B93-B379-E1A90B9FA7C1}" type="datetimeFigureOut">
              <a:rPr lang="en-IN" smtClean="0"/>
              <a:t>21-06-2022</a:t>
            </a:fld>
            <a:endParaRPr lang="en-IN"/>
          </a:p>
        </p:txBody>
      </p:sp>
      <p:sp>
        <p:nvSpPr>
          <p:cNvPr id="4" name="Footer Placeholder 3">
            <a:extLst>
              <a:ext uri="{FF2B5EF4-FFF2-40B4-BE49-F238E27FC236}">
                <a16:creationId xmlns:a16="http://schemas.microsoft.com/office/drawing/2014/main" id="{67A07202-30EF-FD40-1407-3BBA57F273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BE425EB-D7DC-463A-61B1-A10AEF62DD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1094D8-5033-4FA3-B433-202C2FF07140}" type="slidenum">
              <a:rPr lang="en-IN" smtClean="0"/>
              <a:t>‹#›</a:t>
            </a:fld>
            <a:endParaRPr lang="en-IN"/>
          </a:p>
        </p:txBody>
      </p:sp>
    </p:spTree>
    <p:extLst>
      <p:ext uri="{BB962C8B-B14F-4D97-AF65-F5344CB8AC3E}">
        <p14:creationId xmlns:p14="http://schemas.microsoft.com/office/powerpoint/2010/main" val="416457385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5A840-900A-4D4B-8112-48E1747FC386}" type="datetimeFigureOut">
              <a:rPr lang="en-IN" smtClean="0"/>
              <a:t>21-06-2022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32915-7BF2-4BD6-852E-38D13E0385FE}" type="slidenum">
              <a:rPr lang="en-IN" smtClean="0"/>
              <a:t>‹#›</a:t>
            </a:fld>
            <a:endParaRPr lang="en-IN"/>
          </a:p>
        </p:txBody>
      </p:sp>
    </p:spTree>
    <p:extLst>
      <p:ext uri="{BB962C8B-B14F-4D97-AF65-F5344CB8AC3E}">
        <p14:creationId xmlns:p14="http://schemas.microsoft.com/office/powerpoint/2010/main" val="34546651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BEE9E-2F4C-472A-968F-F138AA4F0EFE}"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16FFD-23E1-40E1-B78C-B20339465CE0}"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624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DF321-E837-496A-AFD8-922D45F1775C}"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1131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0CBEA-EBB3-4DB3-A606-D7398C8AAD50}"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219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40DBB-F5A6-4B57-9CF7-A8CCD9FA9DE5}" type="datetime1">
              <a:rPr lang="en-US" smtClean="0"/>
              <a:t>6/21/2022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9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29286-4FD7-4108-81EB-879F4C12F932}" type="datetime1">
              <a:rPr lang="en-US" smtClean="0"/>
              <a:t>6/21/2022</a:t>
            </a:fld>
            <a:endParaRPr lang="en-US" dirty="0"/>
          </a:p>
        </p:txBody>
      </p:sp>
      <p:sp>
        <p:nvSpPr>
          <p:cNvPr id="6" name="Footer Placeholder 5"/>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743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13FEB-509F-4A64-9E1B-AFDCCA79F45C}" type="datetime1">
              <a:rPr lang="en-US" smtClean="0"/>
              <a:t>6/21/2022</a:t>
            </a:fld>
            <a:endParaRPr lang="en-US" dirty="0"/>
          </a:p>
        </p:txBody>
      </p:sp>
      <p:sp>
        <p:nvSpPr>
          <p:cNvPr id="8" name="Footer Placeholder 7"/>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9855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8F6E1A-EA1C-4132-90DE-F30FD357B02B}" type="datetime1">
              <a:rPr lang="en-US" smtClean="0"/>
              <a:t>6/21/2022</a:t>
            </a:fld>
            <a:endParaRPr lang="en-US" dirty="0"/>
          </a:p>
        </p:txBody>
      </p:sp>
      <p:sp>
        <p:nvSpPr>
          <p:cNvPr id="4" name="Footer Placeholder 3"/>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330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CC9216-CF77-46CD-B8B4-95649B682569}" type="datetime1">
              <a:rPr lang="en-US" smtClean="0"/>
              <a:t>6/21/2022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                                                                                                                                                                     (MS RAMAIAH INSTITUTE OF TECHNOLOGY)</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942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53E688-38FD-4E4D-9B87-FA2BCFBD4C59}" type="datetime1">
              <a:rPr lang="en-US" smtClean="0"/>
              <a:t>6/21/2022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                                                                                                                                                                     (MS RAMAIAH INSTITUTE OF TECHNOLOGY)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9547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D2AE4-C425-49AD-B6E2-E58C631F7C84}" type="datetime1">
              <a:rPr lang="en-US" smtClean="0"/>
              <a:t>6/21/2022</a:t>
            </a:fld>
            <a:endParaRPr lang="en-US" dirty="0"/>
          </a:p>
        </p:txBody>
      </p:sp>
      <p:sp>
        <p:nvSpPr>
          <p:cNvPr id="6" name="Footer Placeholder 5"/>
          <p:cNvSpPr>
            <a:spLocks noGrp="1"/>
          </p:cNvSpPr>
          <p:nvPr>
            <p:ph type="ftr" sz="quarter" idx="11"/>
          </p:nvPr>
        </p:nvSpPr>
        <p:spPr/>
        <p:txBody>
          <a:bodyPr/>
          <a:lstStyle/>
          <a:p>
            <a:pPr algn="l"/>
            <a:r>
              <a:rPr lang="en-US"/>
              <a:t>DEPARTMENT OF COMPUTER SCIENCE AND ENGINEERING                                                                                                                                                                     (MS RAMAIAH INSTITUTE OF TECHNOLOGY)</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3745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8EF589-9F6A-4EA8-A757-323BF66712C7}" type="datetime1">
              <a:rPr lang="en-US" smtClean="0"/>
              <a:t>6/21/2022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                                                                                                                                                                     (MS RAMAIAH INSTITUTE OF TECHNOLOGY)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827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145/359340.359342" TargetMode="External" /><Relationship Id="rId3" Type="http://schemas.openxmlformats.org/officeDocument/2006/relationships/hyperlink" Target="https://scholar.google.com/scholar_lookup?title=An%20efficient%20public%20auditing%20protocol%20with%20novel%20dynamic%20structure%20for%20cloud%20data&amp;author=J.%20Shen&amp;author=J.%20Shen&amp;author=X.%20Chen&amp;author=X.%20Huang&amp;author=&amp;author=W.%20Susilo&amp;publication_year=2017" TargetMode="External" /><Relationship Id="rId7" Type="http://schemas.openxmlformats.org/officeDocument/2006/relationships/hyperlink" Target="https://scholar.google.com/scholar_lookup?title=Movie%20Recommendation%20System%20Employing%20the%20User-Based%20CF%20in%20Cloud%20Computing&amp;author=T.%20Zhou&amp;author=L.%20Chen&amp;author=&amp;author=J.%20Shen" TargetMode="External" /><Relationship Id="rId12" Type="http://schemas.openxmlformats.org/officeDocument/2006/relationships/image" Target="../media/image3.jpg" /><Relationship Id="rId2" Type="http://schemas.openxmlformats.org/officeDocument/2006/relationships/hyperlink" Target="https://doi.org/10.1109/TIFS.2017.2705620" TargetMode="External" /><Relationship Id="rId1" Type="http://schemas.openxmlformats.org/officeDocument/2006/relationships/slideLayout" Target="../slideLayouts/slideLayout2.xml" /><Relationship Id="rId6" Type="http://schemas.openxmlformats.org/officeDocument/2006/relationships/hyperlink" Target="https://doi.org/10.1109/CSE-EUC.2017.194" TargetMode="External" /><Relationship Id="rId11" Type="http://schemas.openxmlformats.org/officeDocument/2006/relationships/hyperlink" Target="https://www.ams.org/mathscinet-getitem?mr=MR700103" TargetMode="External" /><Relationship Id="rId5" Type="http://schemas.openxmlformats.org/officeDocument/2006/relationships/hyperlink" Target="https://scholar.google.com/scholar_lookup?title=Secure%20attribute-based%20data%20sharing%20for%20resource-limited%20users%20in%20cloud%20computing&amp;author=J.%20Li&amp;author=Y.%20Zhang&amp;author=X.%20Chen&amp;author=&amp;author=Y.%20Xiang&amp;publication_year=2017" TargetMode="External" /><Relationship Id="rId10" Type="http://schemas.openxmlformats.org/officeDocument/2006/relationships/hyperlink" Target="https://www.zentralblatt-math.org/zmath/en/advanced/?q=an:l0368.94005" TargetMode="External" /><Relationship Id="rId4" Type="http://schemas.openxmlformats.org/officeDocument/2006/relationships/hyperlink" Target="https://doi.org/10.1016/j.cose.2017.08.007" TargetMode="External" /><Relationship Id="rId9" Type="http://schemas.openxmlformats.org/officeDocument/2006/relationships/hyperlink" Target="https://scholar.google.com/scholar_lookup?title=A%20method%20for%20obtaining%20digital%20signatures%20and%20public-key%20cryptosystems&amp;author=R.%20L.%20Rivest&amp;author=A.%20Shamir&amp;author=&amp;author=L.%20Adleman&amp;publication_year=1978" TargetMode="External" /></Relationships>
</file>

<file path=ppt/slides/_rels/slide1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794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721039" y="1783977"/>
            <a:ext cx="5716369" cy="230392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3">
            <a:schemeClr val="dk1"/>
          </a:fillRef>
          <a:effectRef idx="2">
            <a:schemeClr val="dk1"/>
          </a:effectRef>
          <a:fontRef idx="minor">
            <a:schemeClr val="lt1"/>
          </a:fontRef>
        </p:style>
        <p:txBody>
          <a:bodyPr anchor="ctr">
            <a:noAutofit/>
          </a:bodyPr>
          <a:lstStyle/>
          <a:p>
            <a:pPr algn="ctr"/>
            <a:r>
              <a:rPr lang="en-US" sz="5400" dirty="0">
                <a:solidFill>
                  <a:schemeClr val="tx1"/>
                </a:solidFill>
                <a:latin typeface="Times New Roman" panose="02020603050405020304" pitchFamily="18" charset="0"/>
                <a:cs typeface="Times New Roman" panose="02020603050405020304" pitchFamily="18" charset="0"/>
              </a:rPr>
              <a:t>QUANTUM</a:t>
            </a:r>
            <a:br>
              <a:rPr lang="en-US" sz="5400" dirty="0">
                <a:solidFill>
                  <a:schemeClr val="tx1"/>
                </a:solidFill>
                <a:latin typeface="Times New Roman" panose="02020603050405020304" pitchFamily="18" charset="0"/>
                <a:cs typeface="Times New Roman" panose="02020603050405020304" pitchFamily="18" charset="0"/>
              </a:rPr>
            </a:br>
            <a:r>
              <a:rPr lang="en-US" sz="5400" dirty="0">
                <a:solidFill>
                  <a:schemeClr val="tx1"/>
                </a:solidFill>
                <a:latin typeface="Times New Roman" panose="02020603050405020304" pitchFamily="18" charset="0"/>
                <a:cs typeface="Times New Roman" panose="02020603050405020304" pitchFamily="18" charset="0"/>
              </a:rPr>
              <a:t>CRYPTOGRAPHY</a:t>
            </a:r>
          </a:p>
        </p:txBody>
      </p:sp>
      <p:sp>
        <p:nvSpPr>
          <p:cNvPr id="7" name="TextBox 6">
            <a:extLst>
              <a:ext uri="{FF2B5EF4-FFF2-40B4-BE49-F238E27FC236}">
                <a16:creationId xmlns:a16="http://schemas.microsoft.com/office/drawing/2014/main" id="{1D15C8B4-6413-C35A-2D56-381422D0FE87}"/>
              </a:ext>
            </a:extLst>
          </p:cNvPr>
          <p:cNvSpPr txBox="1"/>
          <p:nvPr/>
        </p:nvSpPr>
        <p:spPr>
          <a:xfrm>
            <a:off x="267596" y="4985028"/>
            <a:ext cx="3843767" cy="1477328"/>
          </a:xfrm>
          <a:prstGeom prst="rect">
            <a:avLst/>
          </a:prstGeom>
          <a:ln>
            <a:solidFill>
              <a:schemeClr val="tx1"/>
            </a:solidFill>
          </a:ln>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Presentation by:</a:t>
            </a:r>
          </a:p>
          <a:p>
            <a:pPr marL="285750" indent="-285750">
              <a:buFont typeface="Arial" panose="020B0604020202020204" pitchFamily="34" charset="0"/>
              <a:buChar char="•"/>
            </a:pPr>
            <a:r>
              <a:rPr lang="en-US" dirty="0"/>
              <a:t>S D </a:t>
            </a:r>
            <a:r>
              <a:rPr lang="en-US" dirty="0" err="1"/>
              <a:t>Hrudhay</a:t>
            </a:r>
            <a:r>
              <a:rPr lang="en-US" dirty="0"/>
              <a:t>              (1MS20CS098)</a:t>
            </a:r>
          </a:p>
          <a:p>
            <a:pPr marL="285750" indent="-285750">
              <a:buFont typeface="Arial" panose="020B0604020202020204" pitchFamily="34" charset="0"/>
              <a:buChar char="•"/>
            </a:pPr>
            <a:r>
              <a:rPr lang="en-US" dirty="0"/>
              <a:t>Safwan G A                (1MS20CS099)</a:t>
            </a:r>
          </a:p>
          <a:p>
            <a:pPr marL="285750" indent="-285750">
              <a:buFont typeface="Arial" panose="020B0604020202020204" pitchFamily="34" charset="0"/>
              <a:buChar char="•"/>
            </a:pPr>
            <a:r>
              <a:rPr lang="en-US" dirty="0"/>
              <a:t>Sai Aishwarya            (1MS20CS100)</a:t>
            </a:r>
          </a:p>
          <a:p>
            <a:pPr marL="285750" indent="-285750">
              <a:buFont typeface="Arial" panose="020B0604020202020204" pitchFamily="34" charset="0"/>
              <a:buChar char="•"/>
            </a:pPr>
            <a:r>
              <a:rPr lang="en-US" dirty="0" err="1"/>
              <a:t>Sanskar</a:t>
            </a:r>
            <a:r>
              <a:rPr lang="en-US" dirty="0"/>
              <a:t> R </a:t>
            </a:r>
            <a:r>
              <a:rPr lang="en-US" dirty="0" err="1"/>
              <a:t>Gondkar</a:t>
            </a:r>
            <a:r>
              <a:rPr lang="en-US" dirty="0"/>
              <a:t>   (1MS20CS107)</a:t>
            </a:r>
          </a:p>
        </p:txBody>
      </p:sp>
      <p:pic>
        <p:nvPicPr>
          <p:cNvPr id="8" name="Picture 7">
            <a:extLst>
              <a:ext uri="{FF2B5EF4-FFF2-40B4-BE49-F238E27FC236}">
                <a16:creationId xmlns:a16="http://schemas.microsoft.com/office/drawing/2014/main" id="{32984020-4F14-917C-F80D-1F775612CB83}"/>
              </a:ext>
            </a:extLst>
          </p:cNvPr>
          <p:cNvPicPr/>
          <p:nvPr/>
        </p:nvPicPr>
        <p:blipFill>
          <a:blip r:embed="rId3"/>
          <a:stretch>
            <a:fillRect/>
          </a:stretch>
        </p:blipFill>
        <p:spPr>
          <a:xfrm>
            <a:off x="0" y="0"/>
            <a:ext cx="2189480" cy="723900"/>
          </a:xfrm>
          <a:prstGeom prst="rect">
            <a:avLst/>
          </a:prstGeom>
        </p:spPr>
      </p:pic>
      <p:sp>
        <p:nvSpPr>
          <p:cNvPr id="9" name="TextBox 8">
            <a:extLst>
              <a:ext uri="{FF2B5EF4-FFF2-40B4-BE49-F238E27FC236}">
                <a16:creationId xmlns:a16="http://schemas.microsoft.com/office/drawing/2014/main" id="{DF99D791-27E9-A0C4-B373-3F693E7CCE5A}"/>
              </a:ext>
            </a:extLst>
          </p:cNvPr>
          <p:cNvSpPr txBox="1"/>
          <p:nvPr/>
        </p:nvSpPr>
        <p:spPr>
          <a:xfrm>
            <a:off x="7938223" y="4958698"/>
            <a:ext cx="3986181" cy="1046440"/>
          </a:xfrm>
          <a:prstGeom prst="rect">
            <a:avLst/>
          </a:prstGeom>
          <a:solidFill>
            <a:schemeClr val="bg1"/>
          </a:solidFill>
          <a:ln>
            <a:solidFill>
              <a:schemeClr val="tx1"/>
            </a:solidFill>
          </a:ln>
        </p:spPr>
        <p:txBody>
          <a:bodyPr wrap="square" rtlCol="0" anchor="t">
            <a:spAutoFit/>
          </a:bodyPr>
          <a:lstStyle/>
          <a:p>
            <a:r>
              <a:rPr lang="en-US" sz="2400" dirty="0"/>
              <a:t>Supervised by:</a:t>
            </a:r>
          </a:p>
          <a:p>
            <a:r>
              <a:rPr lang="en-US" sz="2400" dirty="0"/>
              <a:t>	Dr. S. Rajarajeswari</a:t>
            </a:r>
          </a:p>
          <a:p>
            <a:r>
              <a:rPr lang="en-US" sz="1400" dirty="0"/>
              <a:t>(Department of Computer Science and Engineering)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97B076-97BC-4D44-3136-7EC4FCFF3CF1}"/>
              </a:ext>
            </a:extLst>
          </p:cNvPr>
          <p:cNvPicPr>
            <a:picLocks noChangeAspect="1"/>
          </p:cNvPicPr>
          <p:nvPr/>
        </p:nvPicPr>
        <p:blipFill>
          <a:blip r:embed="rId2"/>
          <a:stretch>
            <a:fillRect/>
          </a:stretch>
        </p:blipFill>
        <p:spPr>
          <a:xfrm>
            <a:off x="876300" y="1090612"/>
            <a:ext cx="10439400" cy="4676775"/>
          </a:xfrm>
          <a:prstGeom prst="rect">
            <a:avLst/>
          </a:prstGeom>
        </p:spPr>
      </p:pic>
      <p:pic>
        <p:nvPicPr>
          <p:cNvPr id="3" name="Picture 2">
            <a:extLst>
              <a:ext uri="{FF2B5EF4-FFF2-40B4-BE49-F238E27FC236}">
                <a16:creationId xmlns:a16="http://schemas.microsoft.com/office/drawing/2014/main" id="{FA577FD3-5D91-8C67-D239-A0C1732A3986}"/>
              </a:ext>
            </a:extLst>
          </p:cNvPr>
          <p:cNvPicPr/>
          <p:nvPr/>
        </p:nvPicPr>
        <p:blipFill>
          <a:blip r:embed="rId3"/>
          <a:stretch>
            <a:fillRect/>
          </a:stretch>
        </p:blipFill>
        <p:spPr>
          <a:xfrm>
            <a:off x="0" y="0"/>
            <a:ext cx="2189480" cy="723900"/>
          </a:xfrm>
          <a:prstGeom prst="rect">
            <a:avLst/>
          </a:prstGeom>
        </p:spPr>
      </p:pic>
      <p:sp>
        <p:nvSpPr>
          <p:cNvPr id="6" name="Footer Placeholder 5">
            <a:extLst>
              <a:ext uri="{FF2B5EF4-FFF2-40B4-BE49-F238E27FC236}">
                <a16:creationId xmlns:a16="http://schemas.microsoft.com/office/drawing/2014/main" id="{0815037F-5D00-2498-B544-996818FF0496}"/>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C4F33EB1-BBB5-FDC0-0BD1-15CF3DF05263}"/>
              </a:ext>
            </a:extLst>
          </p:cNvPr>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419914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539B-3718-5526-10D2-D6484CA55FA9}"/>
              </a:ext>
            </a:extLst>
          </p:cNvPr>
          <p:cNvSpPr>
            <a:spLocks noGrp="1"/>
          </p:cNvSpPr>
          <p:nvPr>
            <p:ph type="title"/>
          </p:nvPr>
        </p:nvSpPr>
        <p:spPr>
          <a:xfrm>
            <a:off x="2893807" y="361950"/>
            <a:ext cx="6404386" cy="1373436"/>
          </a:xfrm>
        </p:spPr>
        <p:txBody>
          <a:bodyPr>
            <a:normAutofit/>
          </a:bodyPr>
          <a:lstStyle/>
          <a:p>
            <a:pPr algn="ctr"/>
            <a:r>
              <a:rPr lang="en-US" i="0" dirty="0">
                <a:effectLst/>
                <a:latin typeface="Times New Roman" panose="02020603050405020304" pitchFamily="18" charset="0"/>
                <a:cs typeface="Times New Roman" panose="02020603050405020304" pitchFamily="18" charset="0"/>
              </a:rPr>
              <a:t>Quantum cryptography </a:t>
            </a:r>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a:t>
            </a:r>
            <a:br>
              <a:rPr lang="en-US"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real-world </a:t>
            </a:r>
            <a:r>
              <a:rPr lang="en-US" dirty="0">
                <a:latin typeface="Times New Roman" panose="02020603050405020304" pitchFamily="18" charset="0"/>
                <a:cs typeface="Times New Roman" panose="02020603050405020304" pitchFamily="18" charset="0"/>
              </a:rPr>
              <a:t>a</a:t>
            </a:r>
            <a:r>
              <a:rPr lang="en-US" i="0" dirty="0">
                <a:effectLst/>
                <a:latin typeface="Times New Roman" panose="02020603050405020304" pitchFamily="18" charset="0"/>
                <a:cs typeface="Times New Roman" panose="02020603050405020304" pitchFamily="18" charset="0"/>
              </a:rPr>
              <a:t>pplications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A0586-F842-1C23-8D78-3B741F61AEE3}"/>
              </a:ext>
            </a:extLst>
          </p:cNvPr>
          <p:cNvSpPr>
            <a:spLocks noGrp="1"/>
          </p:cNvSpPr>
          <p:nvPr>
            <p:ph idx="1"/>
          </p:nvPr>
        </p:nvSpPr>
        <p:spPr>
          <a:xfrm>
            <a:off x="905435" y="1891553"/>
            <a:ext cx="10381129" cy="3854824"/>
          </a:xfrm>
        </p:spPr>
        <p:txBody>
          <a:bodyPr>
            <a:noAutofit/>
          </a:bodyPr>
          <a:lstStyle/>
          <a:p>
            <a:pPr algn="just"/>
            <a:r>
              <a:rPr lang="en-IN" sz="1800" b="1" i="0" u="sng" dirty="0">
                <a:solidFill>
                  <a:schemeClr val="tx1"/>
                </a:solidFill>
                <a:effectLst/>
                <a:latin typeface="Times New Roman" panose="02020603050405020304" pitchFamily="18" charset="0"/>
                <a:cs typeface="Times New Roman" panose="02020603050405020304" pitchFamily="18" charset="0"/>
              </a:rPr>
              <a:t>Quantum Key Distribution</a:t>
            </a:r>
            <a:r>
              <a:rPr lang="en-IN"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The best-known example of how our modern society uses quantum cryptography is </a:t>
            </a:r>
            <a:r>
              <a:rPr lang="en-US" sz="1800" i="0" dirty="0">
                <a:solidFill>
                  <a:schemeClr val="tx1"/>
                </a:solidFill>
                <a:effectLst/>
                <a:latin typeface="Times New Roman" panose="02020603050405020304" pitchFamily="18" charset="0"/>
                <a:cs typeface="Times New Roman" panose="02020603050405020304" pitchFamily="18" charset="0"/>
              </a:rPr>
              <a:t>quantum key distribution (QKD). </a:t>
            </a:r>
            <a:r>
              <a:rPr lang="en-US" sz="1800" b="0" i="0" dirty="0">
                <a:solidFill>
                  <a:schemeClr val="tx1"/>
                </a:solidFill>
                <a:effectLst/>
                <a:latin typeface="Times New Roman" panose="02020603050405020304" pitchFamily="18" charset="0"/>
                <a:cs typeface="Times New Roman" panose="02020603050405020304" pitchFamily="18" charset="0"/>
              </a:rPr>
              <a:t>This protected communication method enables the secure distribution of secret keys known only by the authorized parties.</a:t>
            </a:r>
            <a:endParaRPr lang="en-IN" sz="1800" b="1" i="0" dirty="0">
              <a:solidFill>
                <a:schemeClr val="tx1"/>
              </a:solidFill>
              <a:effectLst/>
              <a:latin typeface="Times New Roman" panose="02020603050405020304" pitchFamily="18" charset="0"/>
              <a:cs typeface="Times New Roman" panose="02020603050405020304" pitchFamily="18" charset="0"/>
            </a:endParaRPr>
          </a:p>
          <a:p>
            <a:pPr algn="just"/>
            <a:r>
              <a:rPr lang="en-IN" sz="1800" b="1" i="0" u="sng" dirty="0">
                <a:solidFill>
                  <a:schemeClr val="tx1"/>
                </a:solidFill>
                <a:effectLst/>
                <a:latin typeface="Times New Roman" panose="02020603050405020304" pitchFamily="18" charset="0"/>
                <a:cs typeface="Times New Roman" panose="02020603050405020304" pitchFamily="18" charset="0"/>
              </a:rPr>
              <a:t>Quantum Coin Flipping</a:t>
            </a:r>
            <a:r>
              <a:rPr lang="en-IN"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Another protocol that two participants who do not trust each other can use is quantum coin flipping. The transmission of qubits allows participants to exchange information and communicate via a quantum channel. Coin flipping aims to reduce the bias of a dishonest player (AKA cheating).</a:t>
            </a:r>
          </a:p>
          <a:p>
            <a:pPr algn="just"/>
            <a:r>
              <a:rPr lang="en-IN" sz="1800" b="1" i="0" u="sng" dirty="0">
                <a:solidFill>
                  <a:schemeClr val="tx1"/>
                </a:solidFill>
                <a:effectLst/>
                <a:latin typeface="Times New Roman" panose="02020603050405020304" pitchFamily="18" charset="0"/>
                <a:cs typeface="Times New Roman" panose="02020603050405020304" pitchFamily="18" charset="0"/>
              </a:rPr>
              <a:t>Position-Based Quantum Cryptography</a:t>
            </a:r>
            <a:r>
              <a:rPr lang="en-IN"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Here the geographical location of a player is used as its (only) credential. For instance, a participant sends a message to the receiving party at a known position to guarantee that the recipient can only read the data at the specified location.</a:t>
            </a:r>
            <a:endParaRPr lang="en-IN" sz="1800" b="1" i="0" dirty="0">
              <a:solidFill>
                <a:schemeClr val="tx1"/>
              </a:solidFill>
              <a:effectLst/>
              <a:latin typeface="Times New Roman" panose="02020603050405020304" pitchFamily="18" charset="0"/>
              <a:cs typeface="Times New Roman" panose="02020603050405020304" pitchFamily="18" charset="0"/>
            </a:endParaRPr>
          </a:p>
          <a:p>
            <a:pPr algn="just"/>
            <a:r>
              <a:rPr lang="en-IN" sz="1800" b="1" i="0" u="sng" dirty="0">
                <a:solidFill>
                  <a:schemeClr val="tx1"/>
                </a:solidFill>
                <a:effectLst/>
                <a:latin typeface="Times New Roman" panose="02020603050405020304" pitchFamily="18" charset="0"/>
                <a:cs typeface="Times New Roman" panose="02020603050405020304" pitchFamily="18" charset="0"/>
              </a:rPr>
              <a:t>Measurement-Device-Independent Quantum Cryptography</a:t>
            </a:r>
            <a:r>
              <a:rPr lang="en-IN"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A unique protocol, often referred to as MDI, removes all attacks from the detection system, the most vulnerable part in many cryptographic implementations. As a result, security is held independently of the quality of the underlying physical devices.                                                                                                                      </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endParaRPr lang="en-IN" sz="1800" b="1" i="0"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US" sz="1800" dirty="0">
                <a:solidFill>
                  <a:schemeClr val="tx1"/>
                </a:solidFill>
                <a:latin typeface="Times New Roman" panose="02020603050405020304" pitchFamily="18" charset="0"/>
                <a:cs typeface="Times New Roman" panose="02020603050405020304" pitchFamily="18" charset="0"/>
              </a:rPr>
            </a:br>
            <a:endParaRPr lang="en-IN" sz="1800" b="1" i="0" dirty="0">
              <a:solidFill>
                <a:schemeClr val="tx1"/>
              </a:solidFill>
              <a:effectLst/>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D72E86-DED2-1FB7-C228-69FC135DA503}"/>
              </a:ext>
            </a:extLst>
          </p:cNvPr>
          <p:cNvPicPr/>
          <p:nvPr/>
        </p:nvPicPr>
        <p:blipFill>
          <a:blip r:embed="rId2"/>
          <a:stretch>
            <a:fillRect/>
          </a:stretch>
        </p:blipFill>
        <p:spPr>
          <a:xfrm>
            <a:off x="0" y="0"/>
            <a:ext cx="2189480" cy="723900"/>
          </a:xfrm>
          <a:prstGeom prst="rect">
            <a:avLst/>
          </a:prstGeom>
        </p:spPr>
      </p:pic>
      <p:sp>
        <p:nvSpPr>
          <p:cNvPr id="7" name="Footer Placeholder 6">
            <a:extLst>
              <a:ext uri="{FF2B5EF4-FFF2-40B4-BE49-F238E27FC236}">
                <a16:creationId xmlns:a16="http://schemas.microsoft.com/office/drawing/2014/main" id="{B4E42A86-9CA1-C809-DDE8-C4728EFB9C9E}"/>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CFBBD6E2-AD92-6BDD-038D-502F99A8B00A}"/>
              </a:ext>
            </a:extLst>
          </p:cNvPr>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48136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A0A1-517A-0AB1-C5C0-A2E885ADF602}"/>
              </a:ext>
            </a:extLst>
          </p:cNvPr>
          <p:cNvSpPr>
            <a:spLocks noGrp="1"/>
          </p:cNvSpPr>
          <p:nvPr>
            <p:ph type="title"/>
          </p:nvPr>
        </p:nvSpPr>
        <p:spPr>
          <a:xfrm>
            <a:off x="1066800" y="456693"/>
            <a:ext cx="10058400" cy="1264531"/>
          </a:xfrm>
        </p:spPr>
        <p:txBody>
          <a:bodyPr>
            <a:noAutofit/>
          </a:bodyPr>
          <a:lstStyle/>
          <a:p>
            <a:pPr algn="ctr"/>
            <a:r>
              <a:rPr lang="en-IN" sz="4400" b="0" i="0">
                <a:effectLst/>
                <a:latin typeface="Times New Roman" panose="02020603050405020304" pitchFamily="18" charset="0"/>
                <a:cs typeface="Times New Roman" panose="02020603050405020304" pitchFamily="18" charset="0"/>
              </a:rPr>
              <a:t>Some </a:t>
            </a:r>
            <a:r>
              <a:rPr lang="en-US" sz="4400" b="0" i="0">
                <a:effectLst/>
                <a:latin typeface="Times New Roman" panose="02020603050405020304" pitchFamily="18" charset="0"/>
                <a:cs typeface="Times New Roman" panose="02020603050405020304" pitchFamily="18" charset="0"/>
              </a:rPr>
              <a:t>q</a:t>
            </a:r>
            <a:r>
              <a:rPr lang="en-IN" sz="4400" b="0" i="0">
                <a:effectLst/>
                <a:latin typeface="Times New Roman" panose="02020603050405020304" pitchFamily="18" charset="0"/>
                <a:cs typeface="Times New Roman" panose="02020603050405020304" pitchFamily="18" charset="0"/>
              </a:rPr>
              <a:t>uantum </a:t>
            </a:r>
            <a:r>
              <a:rPr lang="en-US" sz="4400" b="0" i="0">
                <a:effectLst/>
                <a:latin typeface="Times New Roman" panose="02020603050405020304" pitchFamily="18" charset="0"/>
                <a:cs typeface="Times New Roman" panose="02020603050405020304" pitchFamily="18" charset="0"/>
              </a:rPr>
              <a:t>c</a:t>
            </a:r>
            <a:r>
              <a:rPr lang="en-IN" sz="4400" b="0" i="0">
                <a:effectLst/>
                <a:latin typeface="Times New Roman" panose="02020603050405020304" pitchFamily="18" charset="0"/>
                <a:cs typeface="Times New Roman" panose="02020603050405020304" pitchFamily="18" charset="0"/>
              </a:rPr>
              <a:t>ryptography </a:t>
            </a:r>
            <a:r>
              <a:rPr lang="en-US" sz="4400" b="0" i="0">
                <a:effectLst/>
                <a:latin typeface="Times New Roman" panose="02020603050405020304" pitchFamily="18" charset="0"/>
                <a:cs typeface="Times New Roman" panose="02020603050405020304" pitchFamily="18" charset="0"/>
              </a:rPr>
              <a:t>a</a:t>
            </a:r>
            <a:r>
              <a:rPr lang="en-IN" sz="4400" b="0" i="0">
                <a:effectLst/>
                <a:latin typeface="Times New Roman" panose="02020603050405020304" pitchFamily="18" charset="0"/>
                <a:cs typeface="Times New Roman" panose="02020603050405020304" pitchFamily="18" charset="0"/>
              </a:rPr>
              <a:t>nd</a:t>
            </a:r>
            <a:br>
              <a:rPr lang="en-US" sz="4400" b="0" i="0">
                <a:effectLst/>
                <a:latin typeface="Times New Roman" panose="02020603050405020304" pitchFamily="18" charset="0"/>
                <a:cs typeface="Times New Roman" panose="02020603050405020304" pitchFamily="18" charset="0"/>
              </a:rPr>
            </a:br>
            <a:r>
              <a:rPr lang="en-IN" sz="4400" b="0" i="0">
                <a:effectLst/>
                <a:latin typeface="Times New Roman" panose="02020603050405020304" pitchFamily="18" charset="0"/>
                <a:cs typeface="Times New Roman" panose="02020603050405020304" pitchFamily="18" charset="0"/>
              </a:rPr>
              <a:t> </a:t>
            </a:r>
            <a:r>
              <a:rPr lang="en-US" sz="4400" b="0" i="0">
                <a:effectLst/>
                <a:latin typeface="Times New Roman" panose="02020603050405020304" pitchFamily="18" charset="0"/>
                <a:cs typeface="Times New Roman" panose="02020603050405020304" pitchFamily="18" charset="0"/>
              </a:rPr>
              <a:t>e</a:t>
            </a:r>
            <a:r>
              <a:rPr lang="en-IN" sz="4400" b="0" i="0">
                <a:effectLst/>
                <a:latin typeface="Times New Roman" panose="02020603050405020304" pitchFamily="18" charset="0"/>
                <a:cs typeface="Times New Roman" panose="02020603050405020304" pitchFamily="18" charset="0"/>
              </a:rPr>
              <a:t>ncryption </a:t>
            </a:r>
            <a:r>
              <a:rPr lang="en-US" sz="4400" b="0" i="0">
                <a:effectLst/>
                <a:latin typeface="Times New Roman" panose="02020603050405020304" pitchFamily="18" charset="0"/>
                <a:cs typeface="Times New Roman" panose="02020603050405020304" pitchFamily="18" charset="0"/>
              </a:rPr>
              <a:t>c</a:t>
            </a:r>
            <a:r>
              <a:rPr lang="en-IN" sz="4400" b="0" i="0">
                <a:effectLst/>
                <a:latin typeface="Times New Roman" panose="02020603050405020304" pitchFamily="18" charset="0"/>
                <a:cs typeface="Times New Roman" panose="02020603050405020304" pitchFamily="18" charset="0"/>
              </a:rPr>
              <a:t>ompanies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72BDF3-3D79-D2EB-FF78-9269A61517BB}"/>
              </a:ext>
            </a:extLst>
          </p:cNvPr>
          <p:cNvSpPr>
            <a:spLocks noGrp="1"/>
          </p:cNvSpPr>
          <p:nvPr>
            <p:ph idx="1"/>
          </p:nvPr>
        </p:nvSpPr>
        <p:spPr>
          <a:xfrm>
            <a:off x="1066800" y="1953310"/>
            <a:ext cx="10058400" cy="4023360"/>
          </a:xfrm>
        </p:spPr>
        <p:txBody>
          <a:bodyPr>
            <a:normAutofit fontScale="85000" lnSpcReduction="10000"/>
          </a:bodyPr>
          <a:lstStyle/>
          <a:p>
            <a:r>
              <a:rPr lang="en-IN" b="1" i="0" u="sng" dirty="0" err="1">
                <a:solidFill>
                  <a:srgbClr val="111111"/>
                </a:solidFill>
                <a:effectLst/>
                <a:latin typeface="Times New Roman" panose="02020603050405020304" pitchFamily="18" charset="0"/>
                <a:cs typeface="Times New Roman" panose="02020603050405020304" pitchFamily="18" charset="0"/>
              </a:rPr>
              <a:t>Agnostiq</a:t>
            </a:r>
            <a:r>
              <a:rPr lang="en-IN" b="1" dirty="0">
                <a:solidFill>
                  <a:srgbClr val="111111"/>
                </a:solidFill>
                <a:latin typeface="Times New Roman" panose="02020603050405020304" pitchFamily="18" charset="0"/>
                <a:cs typeface="Times New Roman" panose="02020603050405020304" pitchFamily="18" charset="0"/>
              </a:rPr>
              <a:t> </a:t>
            </a:r>
            <a:r>
              <a:rPr lang="en-IN" b="1" i="0" dirty="0">
                <a:solidFill>
                  <a:srgbClr val="111111"/>
                </a:solidFill>
                <a:effectLst/>
                <a:latin typeface="Times New Roman" panose="02020603050405020304" pitchFamily="18" charset="0"/>
                <a:cs typeface="Times New Roman" panose="02020603050405020304" pitchFamily="18" charset="0"/>
              </a:rPr>
              <a:t>(Canada):- </a:t>
            </a:r>
            <a:r>
              <a:rPr lang="en-IN" b="0" i="0" dirty="0" err="1">
                <a:solidFill>
                  <a:schemeClr val="tx1"/>
                </a:solidFill>
                <a:effectLst/>
                <a:latin typeface="Times New Roman" panose="02020603050405020304" pitchFamily="18" charset="0"/>
                <a:cs typeface="Times New Roman" panose="02020603050405020304" pitchFamily="18" charset="0"/>
              </a:rPr>
              <a:t>Agnostiq</a:t>
            </a:r>
            <a:r>
              <a:rPr lang="en-IN" b="0" i="0" dirty="0">
                <a:solidFill>
                  <a:schemeClr val="tx1"/>
                </a:solidFill>
                <a:effectLst/>
                <a:latin typeface="Times New Roman" panose="02020603050405020304" pitchFamily="18" charset="0"/>
                <a:cs typeface="Times New Roman" panose="02020603050405020304" pitchFamily="18" charset="0"/>
              </a:rPr>
              <a:t> is a quantum cryptography company founded in 2018 by </a:t>
            </a:r>
            <a:r>
              <a:rPr lang="en-IN" b="0" i="0" dirty="0" err="1">
                <a:solidFill>
                  <a:schemeClr val="tx1"/>
                </a:solidFill>
                <a:effectLst/>
                <a:latin typeface="Times New Roman" panose="02020603050405020304" pitchFamily="18" charset="0"/>
                <a:cs typeface="Times New Roman" panose="02020603050405020304" pitchFamily="18" charset="0"/>
              </a:rPr>
              <a:t>Otkay</a:t>
            </a:r>
            <a:r>
              <a:rPr lang="en-IN" b="0" i="0" dirty="0">
                <a:solidFill>
                  <a:schemeClr val="tx1"/>
                </a:solidFill>
                <a:effectLst/>
                <a:latin typeface="Times New Roman" panose="02020603050405020304" pitchFamily="18" charset="0"/>
                <a:cs typeface="Times New Roman" panose="02020603050405020304" pitchFamily="18" charset="0"/>
              </a:rPr>
              <a:t> </a:t>
            </a:r>
            <a:r>
              <a:rPr lang="en-IN" b="0" i="0" dirty="0" err="1">
                <a:solidFill>
                  <a:schemeClr val="tx1"/>
                </a:solidFill>
                <a:effectLst/>
                <a:latin typeface="Times New Roman" panose="02020603050405020304" pitchFamily="18" charset="0"/>
                <a:cs typeface="Times New Roman" panose="02020603050405020304" pitchFamily="18" charset="0"/>
              </a:rPr>
              <a:t>Goktas</a:t>
            </a:r>
            <a:r>
              <a:rPr lang="en-IN" b="0" i="0" dirty="0">
                <a:solidFill>
                  <a:schemeClr val="tx1"/>
                </a:solidFill>
                <a:effectLst/>
                <a:latin typeface="Times New Roman" panose="02020603050405020304" pitchFamily="18" charset="0"/>
                <a:cs typeface="Times New Roman" panose="02020603050405020304" pitchFamily="18" charset="0"/>
              </a:rPr>
              <a:t>, Elliot </a:t>
            </a:r>
            <a:r>
              <a:rPr lang="en-IN" b="0" i="0" dirty="0" err="1">
                <a:solidFill>
                  <a:schemeClr val="tx1"/>
                </a:solidFill>
                <a:effectLst/>
                <a:latin typeface="Times New Roman" panose="02020603050405020304" pitchFamily="18" charset="0"/>
                <a:cs typeface="Times New Roman" panose="02020603050405020304" pitchFamily="18" charset="0"/>
              </a:rPr>
              <a:t>MacGowan</a:t>
            </a:r>
            <a:r>
              <a:rPr lang="en-IN" b="0" i="0" dirty="0">
                <a:solidFill>
                  <a:schemeClr val="tx1"/>
                </a:solidFill>
                <a:effectLst/>
                <a:latin typeface="Times New Roman" panose="02020603050405020304" pitchFamily="18" charset="0"/>
                <a:cs typeface="Times New Roman" panose="02020603050405020304" pitchFamily="18" charset="0"/>
              </a:rPr>
              <a:t> and Ewin </a:t>
            </a:r>
            <a:r>
              <a:rPr lang="en-IN" b="0" i="0" dirty="0" err="1">
                <a:solidFill>
                  <a:schemeClr val="tx1"/>
                </a:solidFill>
                <a:effectLst/>
                <a:latin typeface="Times New Roman" panose="02020603050405020304" pitchFamily="18" charset="0"/>
                <a:cs typeface="Times New Roman" panose="02020603050405020304" pitchFamily="18" charset="0"/>
              </a:rPr>
              <a:t>Tham</a:t>
            </a:r>
            <a:r>
              <a:rPr lang="en-IN" b="0" i="0" dirty="0">
                <a:solidFill>
                  <a:schemeClr val="tx1"/>
                </a:solidFill>
                <a:effectLst/>
                <a:latin typeface="Times New Roman" panose="02020603050405020304" pitchFamily="18" charset="0"/>
                <a:cs typeface="Times New Roman" panose="02020603050405020304" pitchFamily="18" charset="0"/>
              </a:rPr>
              <a:t>, Toronto-based </a:t>
            </a:r>
            <a:r>
              <a:rPr lang="en-IN" b="0" i="0" strike="noStrike" dirty="0" err="1">
                <a:solidFill>
                  <a:schemeClr val="tx1"/>
                </a:solidFill>
                <a:effectLst/>
                <a:latin typeface="Times New Roman" panose="02020603050405020304" pitchFamily="18" charset="0"/>
                <a:cs typeface="Times New Roman" panose="02020603050405020304" pitchFamily="18" charset="0"/>
              </a:rPr>
              <a:t>Agnostiq</a:t>
            </a:r>
            <a:r>
              <a:rPr lang="en-IN" b="0" i="0" strike="noStrike" dirty="0">
                <a:solidFill>
                  <a:schemeClr val="tx1"/>
                </a:solidFill>
                <a:effectLst/>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specializes in providing cloud-based users with security software.</a:t>
            </a:r>
          </a:p>
          <a:p>
            <a:r>
              <a:rPr lang="en-IN" b="1" i="0" u="sng" dirty="0">
                <a:solidFill>
                  <a:srgbClr val="111111"/>
                </a:solidFill>
                <a:effectLst/>
                <a:latin typeface="Times New Roman" panose="02020603050405020304" pitchFamily="18" charset="0"/>
                <a:cs typeface="Times New Roman" panose="02020603050405020304" pitchFamily="18" charset="0"/>
              </a:rPr>
              <a:t>Crypto </a:t>
            </a:r>
            <a:r>
              <a:rPr lang="en-IN" b="1" i="0" u="sng" dirty="0" err="1">
                <a:solidFill>
                  <a:srgbClr val="111111"/>
                </a:solidFill>
                <a:effectLst/>
                <a:latin typeface="Times New Roman" panose="02020603050405020304" pitchFamily="18" charset="0"/>
                <a:cs typeface="Times New Roman" panose="02020603050405020304" pitchFamily="18" charset="0"/>
              </a:rPr>
              <a:t>Quantique</a:t>
            </a:r>
            <a:r>
              <a:rPr lang="en-IN" b="1" i="0" dirty="0">
                <a:solidFill>
                  <a:srgbClr val="111111"/>
                </a:solidFill>
                <a:effectLst/>
                <a:latin typeface="Times New Roman" panose="02020603050405020304" pitchFamily="18" charset="0"/>
                <a:cs typeface="Times New Roman" panose="02020603050405020304" pitchFamily="18" charset="0"/>
              </a:rPr>
              <a:t> (UK):- </a:t>
            </a:r>
            <a:r>
              <a:rPr lang="en-US" dirty="0">
                <a:solidFill>
                  <a:schemeClr val="tx1"/>
                </a:solidFill>
                <a:latin typeface="Times New Roman" panose="02020603050405020304" pitchFamily="18" charset="0"/>
                <a:cs typeface="Times New Roman" panose="02020603050405020304" pitchFamily="18" charset="0"/>
              </a:rPr>
              <a:t>Crypto </a:t>
            </a:r>
            <a:r>
              <a:rPr lang="en-US" dirty="0" err="1">
                <a:solidFill>
                  <a:schemeClr val="tx1"/>
                </a:solidFill>
                <a:latin typeface="Times New Roman" panose="02020603050405020304" pitchFamily="18" charset="0"/>
                <a:cs typeface="Times New Roman" panose="02020603050405020304" pitchFamily="18" charset="0"/>
              </a:rPr>
              <a:t>Quantique</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is a British quantum cryptography startup based in London that ‘is building the most secure end-to-end IoT security platform’, while at the same time determined to revolutionize the quantum cybersecurity industry.</a:t>
            </a:r>
          </a:p>
          <a:p>
            <a:r>
              <a:rPr lang="en-IN" b="1" i="0" u="sng" dirty="0" err="1">
                <a:solidFill>
                  <a:srgbClr val="111111"/>
                </a:solidFill>
                <a:effectLst/>
                <a:latin typeface="Times New Roman" panose="02020603050405020304" pitchFamily="18" charset="0"/>
                <a:cs typeface="Times New Roman" panose="02020603050405020304" pitchFamily="18" charset="0"/>
              </a:rPr>
              <a:t>InfiniQuant</a:t>
            </a:r>
            <a:r>
              <a:rPr lang="en-IN" b="1" i="0" dirty="0">
                <a:solidFill>
                  <a:srgbClr val="111111"/>
                </a:solidFill>
                <a:effectLst/>
                <a:latin typeface="Times New Roman" panose="02020603050405020304" pitchFamily="18" charset="0"/>
                <a:cs typeface="Times New Roman" panose="02020603050405020304" pitchFamily="18" charset="0"/>
              </a:rPr>
              <a:t> (Germany):- </a:t>
            </a:r>
            <a:r>
              <a:rPr lang="en-US" b="0" i="0" dirty="0">
                <a:solidFill>
                  <a:srgbClr val="222222"/>
                </a:solidFill>
                <a:effectLst/>
                <a:latin typeface="Times New Roman" panose="02020603050405020304" pitchFamily="18" charset="0"/>
                <a:cs typeface="Times New Roman" panose="02020603050405020304" pitchFamily="18" charset="0"/>
              </a:rPr>
              <a:t>A project focusing on the commercialization of quantum encryption, Germany’s </a:t>
            </a:r>
            <a:r>
              <a:rPr lang="en-US" b="0" i="0" dirty="0" err="1">
                <a:solidFill>
                  <a:srgbClr val="222222"/>
                </a:solidFill>
                <a:effectLst/>
                <a:latin typeface="Times New Roman" panose="02020603050405020304" pitchFamily="18" charset="0"/>
                <a:cs typeface="Times New Roman" panose="02020603050405020304" pitchFamily="18" charset="0"/>
              </a:rPr>
              <a:t>InfiniQuant</a:t>
            </a:r>
            <a:r>
              <a:rPr lang="en-US" b="0" i="0" dirty="0">
                <a:solidFill>
                  <a:srgbClr val="222222"/>
                </a:solidFill>
                <a:effectLst/>
                <a:latin typeface="Times New Roman" panose="02020603050405020304" pitchFamily="18" charset="0"/>
                <a:cs typeface="Times New Roman" panose="02020603050405020304" pitchFamily="18" charset="0"/>
              </a:rPr>
              <a:t>, which was incorporated in 2018, is supported by the Quantum Information Processing group of Christoph Marquardt at the Max Planck Institute for the Science of Light.</a:t>
            </a:r>
            <a:endParaRPr lang="en-IN" b="0" i="0" dirty="0">
              <a:solidFill>
                <a:srgbClr val="111111"/>
              </a:solidFill>
              <a:effectLst/>
              <a:latin typeface="Times New Roman" panose="02020603050405020304" pitchFamily="18" charset="0"/>
              <a:cs typeface="Times New Roman" panose="02020603050405020304" pitchFamily="18" charset="0"/>
            </a:endParaRPr>
          </a:p>
          <a:p>
            <a:r>
              <a:rPr lang="en-IN" b="1" i="0" u="sng" dirty="0" err="1">
                <a:solidFill>
                  <a:srgbClr val="111111"/>
                </a:solidFill>
                <a:effectLst/>
                <a:latin typeface="Times New Roman" panose="02020603050405020304" pitchFamily="18" charset="0"/>
                <a:cs typeface="Times New Roman" panose="02020603050405020304" pitchFamily="18" charset="0"/>
              </a:rPr>
              <a:t>MagiQ</a:t>
            </a:r>
            <a:r>
              <a:rPr lang="en-IN" b="1" i="0" u="sng" dirty="0">
                <a:solidFill>
                  <a:srgbClr val="111111"/>
                </a:solidFill>
                <a:effectLst/>
                <a:latin typeface="Times New Roman" panose="02020603050405020304" pitchFamily="18" charset="0"/>
                <a:cs typeface="Times New Roman" panose="02020603050405020304" pitchFamily="18" charset="0"/>
              </a:rPr>
              <a:t> Technologies</a:t>
            </a:r>
            <a:r>
              <a:rPr lang="en-IN" b="1" i="0" dirty="0">
                <a:solidFill>
                  <a:srgbClr val="111111"/>
                </a:solidFill>
                <a:effectLst/>
                <a:latin typeface="Times New Roman" panose="02020603050405020304" pitchFamily="18" charset="0"/>
                <a:cs typeface="Times New Roman" panose="02020603050405020304" pitchFamily="18" charset="0"/>
              </a:rPr>
              <a:t> (US):-</a:t>
            </a:r>
            <a:r>
              <a:rPr lang="en-US" b="0" i="0" dirty="0" err="1">
                <a:solidFill>
                  <a:srgbClr val="222222"/>
                </a:solidFill>
                <a:effectLst/>
                <a:latin typeface="Times New Roman" panose="02020603050405020304" pitchFamily="18" charset="0"/>
                <a:cs typeface="Times New Roman" panose="02020603050405020304" pitchFamily="18" charset="0"/>
              </a:rPr>
              <a:t>MagiQ</a:t>
            </a:r>
            <a:r>
              <a:rPr lang="en-US" b="0" i="0" dirty="0">
                <a:solidFill>
                  <a:srgbClr val="222222"/>
                </a:solidFill>
                <a:effectLst/>
                <a:latin typeface="Times New Roman" panose="02020603050405020304" pitchFamily="18" charset="0"/>
                <a:cs typeface="Times New Roman" panose="02020603050405020304" pitchFamily="18" charset="0"/>
              </a:rPr>
              <a:t> Technologies is a quantum encryption company founded in the same year as D-Wave Systems way back in 1999 by Bob </a:t>
            </a:r>
            <a:r>
              <a:rPr lang="en-US" b="0" i="0" dirty="0" err="1">
                <a:solidFill>
                  <a:srgbClr val="222222"/>
                </a:solidFill>
                <a:effectLst/>
                <a:latin typeface="Times New Roman" panose="02020603050405020304" pitchFamily="18" charset="0"/>
                <a:cs typeface="Times New Roman" panose="02020603050405020304" pitchFamily="18" charset="0"/>
              </a:rPr>
              <a:t>Gelfond</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MagiQ</a:t>
            </a:r>
            <a:r>
              <a:rPr lang="en-US" b="0" i="0" dirty="0">
                <a:solidFill>
                  <a:srgbClr val="222222"/>
                </a:solidFill>
                <a:effectLst/>
                <a:latin typeface="Times New Roman" panose="02020603050405020304" pitchFamily="18" charset="0"/>
                <a:cs typeface="Times New Roman" panose="02020603050405020304" pitchFamily="18" charset="0"/>
              </a:rPr>
              <a:t> is based in Somerville, Massachusetts (not far from Harvard University and MIT), and is famous for being the first company to commercialize a ‘quantum cryptography product that delivered advanced, future-proof network security’.</a:t>
            </a:r>
          </a:p>
          <a:p>
            <a:r>
              <a:rPr lang="en-IN" b="1" i="0" u="sng" dirty="0" err="1">
                <a:solidFill>
                  <a:srgbClr val="111111"/>
                </a:solidFill>
                <a:effectLst/>
                <a:latin typeface="Times New Roman" panose="02020603050405020304" pitchFamily="18" charset="0"/>
                <a:cs typeface="Times New Roman" panose="02020603050405020304" pitchFamily="18" charset="0"/>
              </a:rPr>
              <a:t>QNu</a:t>
            </a:r>
            <a:r>
              <a:rPr lang="en-IN" b="1" i="0" u="sng" dirty="0">
                <a:solidFill>
                  <a:srgbClr val="111111"/>
                </a:solidFill>
                <a:effectLst/>
                <a:latin typeface="Times New Roman" panose="02020603050405020304" pitchFamily="18" charset="0"/>
                <a:cs typeface="Times New Roman" panose="02020603050405020304" pitchFamily="18" charset="0"/>
              </a:rPr>
              <a:t> Labs</a:t>
            </a:r>
            <a:r>
              <a:rPr lang="en-IN" b="1" i="0" dirty="0">
                <a:solidFill>
                  <a:srgbClr val="111111"/>
                </a:solidFill>
                <a:effectLst/>
                <a:latin typeface="Times New Roman" panose="02020603050405020304" pitchFamily="18" charset="0"/>
                <a:cs typeface="Times New Roman" panose="02020603050405020304" pitchFamily="18" charset="0"/>
              </a:rPr>
              <a:t> (India):-</a:t>
            </a:r>
            <a:r>
              <a:rPr lang="en-US" b="0" i="0" dirty="0">
                <a:solidFill>
                  <a:srgbClr val="222222"/>
                </a:solidFill>
                <a:effectLst/>
                <a:latin typeface="Times New Roman" panose="02020603050405020304" pitchFamily="18" charset="0"/>
                <a:cs typeface="Times New Roman" panose="02020603050405020304" pitchFamily="18" charset="0"/>
              </a:rPr>
              <a:t>The first and only Indian startup on the list, </a:t>
            </a:r>
            <a:r>
              <a:rPr lang="en-US" b="0" i="0" dirty="0" err="1">
                <a:solidFill>
                  <a:srgbClr val="222222"/>
                </a:solidFill>
                <a:effectLst/>
                <a:latin typeface="Times New Roman" panose="02020603050405020304" pitchFamily="18" charset="0"/>
                <a:cs typeface="Times New Roman" panose="02020603050405020304" pitchFamily="18" charset="0"/>
              </a:rPr>
              <a:t>QNu</a:t>
            </a:r>
            <a:r>
              <a:rPr lang="en-US" b="0" i="0" dirty="0">
                <a:solidFill>
                  <a:srgbClr val="222222"/>
                </a:solidFill>
                <a:effectLst/>
                <a:latin typeface="Times New Roman" panose="02020603050405020304" pitchFamily="18" charset="0"/>
                <a:cs typeface="Times New Roman" panose="02020603050405020304" pitchFamily="18" charset="0"/>
              </a:rPr>
              <a:t> Labs began life in 2016 in the Silicon Valley of the country, Bengaluru.</a:t>
            </a:r>
            <a:endParaRPr lang="en-IN" b="0" i="0" dirty="0">
              <a:solidFill>
                <a:srgbClr val="111111"/>
              </a:solidFill>
              <a:effectLst/>
              <a:latin typeface="Times New Roman" panose="02020603050405020304" pitchFamily="18" charset="0"/>
              <a:cs typeface="Times New Roman" panose="02020603050405020304" pitchFamily="18" charset="0"/>
            </a:endParaRPr>
          </a:p>
          <a:p>
            <a:endParaRPr lang="en-IN" b="0" i="0" dirty="0">
              <a:solidFill>
                <a:srgbClr val="111111"/>
              </a:solidFill>
              <a:effectLst/>
              <a:latin typeface="Times New Roman" panose="02020603050405020304" pitchFamily="18" charset="0"/>
              <a:cs typeface="Times New Roman" panose="02020603050405020304" pitchFamily="18" charset="0"/>
            </a:endParaRPr>
          </a:p>
          <a:p>
            <a:endParaRPr lang="en-IN" b="0" i="0" dirty="0">
              <a:solidFill>
                <a:srgbClr val="111111"/>
              </a:solidFill>
              <a:effectLst/>
              <a:latin typeface="Times New Roman" panose="02020603050405020304" pitchFamily="18" charset="0"/>
              <a:cs typeface="Times New Roman" panose="02020603050405020304" pitchFamily="18" charset="0"/>
            </a:endParaRPr>
          </a:p>
          <a:p>
            <a:endParaRPr lang="en-IN" b="0" i="0" dirty="0">
              <a:solidFill>
                <a:srgbClr val="11111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EC2D73-7B30-BF5A-221B-2DAB9F5C1011}"/>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5" name="Slide Number Placeholder 4">
            <a:extLst>
              <a:ext uri="{FF2B5EF4-FFF2-40B4-BE49-F238E27FC236}">
                <a16:creationId xmlns:a16="http://schemas.microsoft.com/office/drawing/2014/main" id="{64E220A3-53F0-B1D8-7AB1-91A45DBFADA5}"/>
              </a:ext>
            </a:extLst>
          </p:cNvPr>
          <p:cNvSpPr>
            <a:spLocks noGrp="1"/>
          </p:cNvSpPr>
          <p:nvPr>
            <p:ph type="sldNum" sz="quarter" idx="12"/>
          </p:nvPr>
        </p:nvSpPr>
        <p:spPr/>
        <p:txBody>
          <a:bodyPr/>
          <a:lstStyle/>
          <a:p>
            <a:fld id="{34B7E4EF-A1BD-40F4-AB7B-04F084DD991D}" type="slidenum">
              <a:rPr lang="en-US" smtClean="0"/>
              <a:t>12</a:t>
            </a:fld>
            <a:endParaRPr lang="en-US" dirty="0"/>
          </a:p>
        </p:txBody>
      </p:sp>
      <p:pic>
        <p:nvPicPr>
          <p:cNvPr id="8" name="Picture 7">
            <a:extLst>
              <a:ext uri="{FF2B5EF4-FFF2-40B4-BE49-F238E27FC236}">
                <a16:creationId xmlns:a16="http://schemas.microsoft.com/office/drawing/2014/main" id="{86786D3F-3D14-ED61-D191-F13C06566809}"/>
              </a:ext>
            </a:extLst>
          </p:cNvPr>
          <p:cNvPicPr/>
          <p:nvPr/>
        </p:nvPicPr>
        <p:blipFill>
          <a:blip r:embed="rId2"/>
          <a:stretch>
            <a:fillRect/>
          </a:stretch>
        </p:blipFill>
        <p:spPr>
          <a:xfrm>
            <a:off x="0" y="0"/>
            <a:ext cx="2189480" cy="723900"/>
          </a:xfrm>
          <a:prstGeom prst="rect">
            <a:avLst/>
          </a:prstGeom>
        </p:spPr>
      </p:pic>
    </p:spTree>
    <p:extLst>
      <p:ext uri="{BB962C8B-B14F-4D97-AF65-F5344CB8AC3E}">
        <p14:creationId xmlns:p14="http://schemas.microsoft.com/office/powerpoint/2010/main" val="353591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BB69-AEB6-4667-AB71-D7C872E6BC25}"/>
              </a:ext>
            </a:extLst>
          </p:cNvPr>
          <p:cNvSpPr>
            <a:spLocks noGrp="1"/>
          </p:cNvSpPr>
          <p:nvPr>
            <p:ph type="title"/>
          </p:nvPr>
        </p:nvSpPr>
        <p:spPr>
          <a:xfrm>
            <a:off x="3985968" y="965856"/>
            <a:ext cx="3874417" cy="780737"/>
          </a:xfrm>
        </p:spPr>
        <p:txBody>
          <a:bodyPr/>
          <a:lstStyle/>
          <a:p>
            <a:pPr algn="ctr"/>
            <a:r>
              <a:rPr lang="en-US">
                <a:latin typeface="Times New Roman" panose="02020603050405020304" pitchFamily="18" charset="0"/>
                <a:cs typeface="Times New Roman" panose="02020603050405020304" pitchFamily="18" charset="0"/>
              </a:rPr>
              <a:t>Future scopes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9C974-44B1-4DD2-BC66-78B1CD714910}"/>
              </a:ext>
            </a:extLst>
          </p:cNvPr>
          <p:cNvSpPr>
            <a:spLocks noGrp="1"/>
          </p:cNvSpPr>
          <p:nvPr>
            <p:ph idx="1"/>
          </p:nvPr>
        </p:nvSpPr>
        <p:spPr>
          <a:xfrm>
            <a:off x="960267" y="1956651"/>
            <a:ext cx="5451836" cy="4293076"/>
          </a:xfrm>
        </p:spPr>
        <p:txBody>
          <a:bodyPr>
            <a:noAutofit/>
          </a:bodyPr>
          <a:lstStyle/>
          <a:p>
            <a:r>
              <a:rPr lang="en-US" sz="1800" b="1" u="sng" dirty="0">
                <a:solidFill>
                  <a:schemeClr val="tx1"/>
                </a:solidFill>
                <a:latin typeface="Times New Roman" panose="02020603050405020304" pitchFamily="18" charset="0"/>
                <a:cs typeface="Times New Roman" panose="02020603050405020304" pitchFamily="18" charset="0"/>
              </a:rPr>
              <a:t>Unconditional Security</a:t>
            </a:r>
            <a:r>
              <a:rPr lang="en-US" sz="1800" b="1" dirty="0">
                <a:solidFill>
                  <a:schemeClr val="tx1"/>
                </a:solidFill>
                <a:latin typeface="Times New Roman" panose="02020603050405020304" pitchFamily="18" charset="0"/>
                <a:cs typeface="Times New Roman" panose="02020603050405020304" pitchFamily="18" charset="0"/>
              </a:rPr>
              <a:t>:-</a:t>
            </a:r>
          </a:p>
          <a:p>
            <a:pPr algn="just"/>
            <a:r>
              <a:rPr lang="en-US" sz="1800" dirty="0">
                <a:solidFill>
                  <a:schemeClr val="tx1"/>
                </a:solidFill>
                <a:latin typeface="Times New Roman" panose="02020603050405020304" pitchFamily="18" charset="0"/>
                <a:cs typeface="Times New Roman" panose="02020603050405020304" pitchFamily="18" charset="0"/>
              </a:rPr>
              <a:t>Cable and light are the main carriers of today’s Internet communication. This communication system model is shown in Figure. Let Alice and Bob be legitimate users in the system with Eve being an eavesdropper. In order to ensure security, the duo encrypt messages and then transmit it on the public channel. The classical cryptographic-system is roughly divided into two kinds, which are symmetric key cryptosystems and asymmetric key cryptosystems.</a:t>
            </a:r>
          </a:p>
          <a:p>
            <a:pPr algn="just"/>
            <a:r>
              <a:rPr lang="en-US" sz="1800" dirty="0">
                <a:solidFill>
                  <a:schemeClr val="tx1"/>
                </a:solidFill>
                <a:latin typeface="Times New Roman" panose="02020603050405020304" pitchFamily="18" charset="0"/>
                <a:cs typeface="Times New Roman" panose="02020603050405020304" pitchFamily="18" charset="0"/>
              </a:rPr>
              <a:t> For these two cryptographic-systems, their security is mostly based on the complexity of computing. However, the rapid development of hardware equipment and the newly-proposed advanced algorithms have presented unprecedented challenges to the security of classical cryptographic-systems.</a:t>
            </a:r>
          </a:p>
          <a:p>
            <a:endParaRPr lang="en-IN" sz="1800" dirty="0">
              <a:solidFill>
                <a:schemeClr val="tx1"/>
              </a:solidFill>
            </a:endParaRPr>
          </a:p>
        </p:txBody>
      </p:sp>
      <p:sp>
        <p:nvSpPr>
          <p:cNvPr id="6" name="Rectangle 5">
            <a:extLst>
              <a:ext uri="{FF2B5EF4-FFF2-40B4-BE49-F238E27FC236}">
                <a16:creationId xmlns:a16="http://schemas.microsoft.com/office/drawing/2014/main" id="{41FF92B8-176E-412B-89F3-2506F09CEE04}"/>
              </a:ext>
            </a:extLst>
          </p:cNvPr>
          <p:cNvSpPr/>
          <p:nvPr/>
        </p:nvSpPr>
        <p:spPr>
          <a:xfrm flipV="1">
            <a:off x="4207498" y="3299381"/>
            <a:ext cx="9612959" cy="369332"/>
          </a:xfrm>
          <a:prstGeom prst="rect">
            <a:avLst/>
          </a:prstGeom>
        </p:spPr>
        <p:txBody>
          <a:bodyPr wrap="square">
            <a:spAutoFit/>
          </a:bodyPr>
          <a:lstStyle/>
          <a:p>
            <a:r>
              <a:rPr lang="en-IN" dirty="0"/>
              <a:t>.</a:t>
            </a:r>
          </a:p>
        </p:txBody>
      </p:sp>
      <p:pic>
        <p:nvPicPr>
          <p:cNvPr id="8" name="Picture 7">
            <a:extLst>
              <a:ext uri="{FF2B5EF4-FFF2-40B4-BE49-F238E27FC236}">
                <a16:creationId xmlns:a16="http://schemas.microsoft.com/office/drawing/2014/main" id="{633AB818-1253-4C36-99CD-E5043B2A0B08}"/>
              </a:ext>
            </a:extLst>
          </p:cNvPr>
          <p:cNvPicPr>
            <a:picLocks noChangeAspect="1"/>
          </p:cNvPicPr>
          <p:nvPr/>
        </p:nvPicPr>
        <p:blipFill>
          <a:blip r:embed="rId2"/>
          <a:stretch>
            <a:fillRect/>
          </a:stretch>
        </p:blipFill>
        <p:spPr>
          <a:xfrm>
            <a:off x="6474552" y="1956651"/>
            <a:ext cx="4903599" cy="2760700"/>
          </a:xfrm>
          <a:prstGeom prst="rect">
            <a:avLst/>
          </a:prstGeom>
        </p:spPr>
      </p:pic>
      <p:sp>
        <p:nvSpPr>
          <p:cNvPr id="9" name="Rectangle 8">
            <a:extLst>
              <a:ext uri="{FF2B5EF4-FFF2-40B4-BE49-F238E27FC236}">
                <a16:creationId xmlns:a16="http://schemas.microsoft.com/office/drawing/2014/main" id="{5A3B56EC-A662-4CDF-824C-B8C936710C44}"/>
              </a:ext>
            </a:extLst>
          </p:cNvPr>
          <p:cNvSpPr/>
          <p:nvPr/>
        </p:nvSpPr>
        <p:spPr>
          <a:xfrm>
            <a:off x="6988684" y="4880393"/>
            <a:ext cx="3874416" cy="338554"/>
          </a:xfrm>
          <a:prstGeom prst="rect">
            <a:avLst/>
          </a:prstGeom>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 3: Classical communication model</a:t>
            </a:r>
            <a:endParaRPr lang="en-IN" b="1" dirty="0"/>
          </a:p>
        </p:txBody>
      </p:sp>
      <p:sp>
        <p:nvSpPr>
          <p:cNvPr id="12" name="Rectangle 11">
            <a:extLst>
              <a:ext uri="{FF2B5EF4-FFF2-40B4-BE49-F238E27FC236}">
                <a16:creationId xmlns:a16="http://schemas.microsoft.com/office/drawing/2014/main" id="{BEF1EE1C-372A-474A-9AD3-B66D78D8D99B}"/>
              </a:ext>
            </a:extLst>
          </p:cNvPr>
          <p:cNvSpPr/>
          <p:nvPr/>
        </p:nvSpPr>
        <p:spPr>
          <a:xfrm>
            <a:off x="8305013" y="2678322"/>
            <a:ext cx="3073139" cy="369332"/>
          </a:xfrm>
          <a:prstGeom prst="rect">
            <a:avLst/>
          </a:prstGeom>
        </p:spPr>
        <p:txBody>
          <a:bodyPr wrap="square">
            <a:spAutoFit/>
          </a:bodyPr>
          <a:lstStyle/>
          <a:p>
            <a:r>
              <a:rPr lang="en-IN" dirty="0"/>
              <a:t>.</a:t>
            </a:r>
          </a:p>
        </p:txBody>
      </p:sp>
      <p:pic>
        <p:nvPicPr>
          <p:cNvPr id="10" name="Picture 9">
            <a:extLst>
              <a:ext uri="{FF2B5EF4-FFF2-40B4-BE49-F238E27FC236}">
                <a16:creationId xmlns:a16="http://schemas.microsoft.com/office/drawing/2014/main" id="{5876DFCA-9637-1641-D1AF-9DC54658A0CA}"/>
              </a:ext>
            </a:extLst>
          </p:cNvPr>
          <p:cNvPicPr/>
          <p:nvPr/>
        </p:nvPicPr>
        <p:blipFill>
          <a:blip r:embed="rId3"/>
          <a:stretch>
            <a:fillRect/>
          </a:stretch>
        </p:blipFill>
        <p:spPr>
          <a:xfrm>
            <a:off x="0" y="0"/>
            <a:ext cx="2189480" cy="723900"/>
          </a:xfrm>
          <a:prstGeom prst="rect">
            <a:avLst/>
          </a:prstGeom>
        </p:spPr>
      </p:pic>
      <p:sp>
        <p:nvSpPr>
          <p:cNvPr id="7" name="Footer Placeholder 6">
            <a:extLst>
              <a:ext uri="{FF2B5EF4-FFF2-40B4-BE49-F238E27FC236}">
                <a16:creationId xmlns:a16="http://schemas.microsoft.com/office/drawing/2014/main" id="{7FF16F27-C156-8A86-4BB9-90F5CA0F4D27}"/>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11" name="Slide Number Placeholder 10">
            <a:extLst>
              <a:ext uri="{FF2B5EF4-FFF2-40B4-BE49-F238E27FC236}">
                <a16:creationId xmlns:a16="http://schemas.microsoft.com/office/drawing/2014/main" id="{7263D79F-8C31-CD04-A2E6-E6F5D0B39752}"/>
              </a:ext>
            </a:extLst>
          </p:cNvPr>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1286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C1ECE9A-7F29-5F3C-9937-5B8D7D44DA83}"/>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225BE318-61FC-6458-9EC7-25C16F000552}"/>
              </a:ext>
            </a:extLst>
          </p:cNvPr>
          <p:cNvSpPr>
            <a:spLocks noGrp="1"/>
          </p:cNvSpPr>
          <p:nvPr>
            <p:ph type="sldNum" sz="quarter" idx="12"/>
          </p:nvPr>
        </p:nvSpPr>
        <p:spPr/>
        <p:txBody>
          <a:bodyPr/>
          <a:lstStyle/>
          <a:p>
            <a:fld id="{34B7E4EF-A1BD-40F4-AB7B-04F084DD991D}" type="slidenum">
              <a:rPr lang="en-US" smtClean="0"/>
              <a:t>14</a:t>
            </a:fld>
            <a:endParaRPr lang="en-US" dirty="0"/>
          </a:p>
        </p:txBody>
      </p:sp>
      <p:sp>
        <p:nvSpPr>
          <p:cNvPr id="3" name="Content Placeholder 2">
            <a:extLst>
              <a:ext uri="{FF2B5EF4-FFF2-40B4-BE49-F238E27FC236}">
                <a16:creationId xmlns:a16="http://schemas.microsoft.com/office/drawing/2014/main" id="{BB34D2A3-18A3-4510-87AC-CF78439A3317}"/>
              </a:ext>
            </a:extLst>
          </p:cNvPr>
          <p:cNvSpPr>
            <a:spLocks noGrp="1"/>
          </p:cNvSpPr>
          <p:nvPr>
            <p:ph idx="4294967295"/>
          </p:nvPr>
        </p:nvSpPr>
        <p:spPr>
          <a:xfrm>
            <a:off x="739588" y="723900"/>
            <a:ext cx="10712824" cy="5336240"/>
          </a:xfrm>
        </p:spPr>
        <p:txBody>
          <a:bodyPr>
            <a:noAutofit/>
          </a:bodyPr>
          <a:lstStyle/>
          <a:p>
            <a:pPr algn="just"/>
            <a:r>
              <a:rPr lang="en-US" b="1" u="sng" dirty="0">
                <a:solidFill>
                  <a:schemeClr val="tx1"/>
                </a:solidFill>
                <a:latin typeface="Times New Roman" panose="02020603050405020304" pitchFamily="18" charset="0"/>
                <a:cs typeface="Times New Roman" panose="02020603050405020304" pitchFamily="18" charset="0"/>
              </a:rPr>
              <a:t>Sniffing Detection</a:t>
            </a:r>
            <a:r>
              <a:rPr lang="en-US" b="1"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Alice and Bob exchange information in public channel. In order to ensure confidentiality, their information is encrypted, but they cannot prevent an attacker from eavesdropping on the channel. Moreover, because of the characteristics of the device itself, the eavesdropper can not be detected whether it is in cable communications or in optical fiber communications.</a:t>
            </a:r>
          </a:p>
          <a:p>
            <a:pPr algn="just"/>
            <a:r>
              <a:rPr lang="en-US" b="1" u="sng" dirty="0">
                <a:solidFill>
                  <a:schemeClr val="tx1"/>
                </a:solidFill>
                <a:latin typeface="Times New Roman" panose="02020603050405020304" pitchFamily="18" charset="0"/>
                <a:cs typeface="Times New Roman" panose="02020603050405020304" pitchFamily="18" charset="0"/>
              </a:rPr>
              <a:t>Security of the QKD</a:t>
            </a:r>
            <a:r>
              <a:rPr lang="en-US" b="1"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In this subsection, in order to simulate real situations in the future Internet, we first analyze the quantum key distribution protocol in noise-free channel. Moreover, we further search the quantum key distribution protocol in noisy channel.</a:t>
            </a:r>
          </a:p>
          <a:p>
            <a:pPr algn="just"/>
            <a:r>
              <a:rPr lang="en-US" dirty="0">
                <a:solidFill>
                  <a:schemeClr val="tx1"/>
                </a:solidFill>
                <a:latin typeface="Times New Roman" panose="02020603050405020304" pitchFamily="18" charset="0"/>
                <a:cs typeface="Times New Roman" panose="02020603050405020304" pitchFamily="18" charset="0"/>
              </a:rPr>
              <a:t>In order to analysis security of QKD protocol, we list the encoding of quantum information and the measurement results under different measurement bases. The two parties agree in advance that the horizontal and oblique downwards polarization represents “1” while the vertical and oblique upward polarization represents “0”.</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From the above discussion, we can conclude that the quantum cryptography offers unconditional security and the sniffing detection properties for secure communication. These properties can ensure security for cyberspace in the future Internet.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394F1CE1-0D22-4CCF-F320-D88D5D4DE3D8}"/>
              </a:ext>
            </a:extLst>
          </p:cNvPr>
          <p:cNvPicPr/>
          <p:nvPr/>
        </p:nvPicPr>
        <p:blipFill>
          <a:blip r:embed="rId2"/>
          <a:stretch>
            <a:fillRect/>
          </a:stretch>
        </p:blipFill>
        <p:spPr>
          <a:xfrm>
            <a:off x="0" y="0"/>
            <a:ext cx="2189480" cy="723900"/>
          </a:xfrm>
          <a:prstGeom prst="rect">
            <a:avLst/>
          </a:prstGeom>
        </p:spPr>
      </p:pic>
    </p:spTree>
    <p:extLst>
      <p:ext uri="{BB962C8B-B14F-4D97-AF65-F5344CB8AC3E}">
        <p14:creationId xmlns:p14="http://schemas.microsoft.com/office/powerpoint/2010/main" val="16473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892D-3018-16B7-20C4-3862359D331E}"/>
              </a:ext>
            </a:extLst>
          </p:cNvPr>
          <p:cNvSpPr>
            <a:spLocks noGrp="1"/>
          </p:cNvSpPr>
          <p:nvPr>
            <p:ph type="title"/>
          </p:nvPr>
        </p:nvSpPr>
        <p:spPr>
          <a:xfrm>
            <a:off x="2221768" y="824418"/>
            <a:ext cx="7748464" cy="912829"/>
          </a:xfrm>
        </p:spPr>
        <p:txBody>
          <a:bodyPr/>
          <a:lstStyle/>
          <a:p>
            <a:pPr algn="ctr"/>
            <a:r>
              <a:rPr lang="en-US" dirty="0">
                <a:latin typeface="Times New Roman" panose="02020603050405020304" pitchFamily="18" charset="0"/>
                <a:cs typeface="Times New Roman" panose="02020603050405020304" pitchFamily="18" charset="0"/>
              </a:rPr>
              <a:t>Advantages and Disadvantages</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994F4A2-25F7-4CF6-8B75-D574268F009C}"/>
              </a:ext>
            </a:extLst>
          </p:cNvPr>
          <p:cNvSpPr>
            <a:spLocks noGrp="1"/>
          </p:cNvSpPr>
          <p:nvPr>
            <p:ph idx="1"/>
          </p:nvPr>
        </p:nvSpPr>
        <p:spPr>
          <a:xfrm>
            <a:off x="1027640" y="1951805"/>
            <a:ext cx="10136719" cy="4096870"/>
          </a:xfrm>
        </p:spPr>
        <p:txBody>
          <a:bodyPr>
            <a:noAutofit/>
          </a:bodyPr>
          <a:lstStyle/>
          <a:p>
            <a:pPr marL="0" indent="0" algn="just">
              <a:buNone/>
            </a:pPr>
            <a:r>
              <a:rPr lang="en-US" sz="1800" b="1" u="sng" dirty="0">
                <a:solidFill>
                  <a:schemeClr val="tx1"/>
                </a:solidFill>
                <a:latin typeface="Times New Roman" panose="02020603050405020304" pitchFamily="18" charset="0"/>
                <a:cs typeface="Times New Roman" panose="02020603050405020304" pitchFamily="18" charset="0"/>
              </a:rPr>
              <a:t>Advantages</a:t>
            </a:r>
            <a:r>
              <a:rPr lang="en-US" sz="1800" b="1" dirty="0">
                <a:solidFill>
                  <a:schemeClr val="tx1"/>
                </a:solidFill>
                <a:latin typeface="Times New Roman" panose="02020603050405020304" pitchFamily="18" charset="0"/>
                <a:cs typeface="Times New Roman" panose="02020603050405020304" pitchFamily="18" charset="0"/>
              </a:rPr>
              <a:t>:-</a:t>
            </a:r>
          </a:p>
          <a:p>
            <a:pPr algn="just"/>
            <a:r>
              <a:rPr lang="en-US" sz="1800" dirty="0">
                <a:solidFill>
                  <a:schemeClr val="tx1"/>
                </a:solidFill>
                <a:latin typeface="Times New Roman" panose="02020603050405020304" pitchFamily="18" charset="0"/>
                <a:cs typeface="Times New Roman" panose="02020603050405020304" pitchFamily="18" charset="0"/>
              </a:rPr>
              <a:t>It detects eavesdropping in real-time.</a:t>
            </a:r>
          </a:p>
          <a:p>
            <a:pPr algn="just"/>
            <a:r>
              <a:rPr lang="en-US" sz="1800" dirty="0">
                <a:solidFill>
                  <a:schemeClr val="tx1"/>
                </a:solidFill>
                <a:latin typeface="Times New Roman" panose="02020603050405020304" pitchFamily="18" charset="0"/>
                <a:cs typeface="Times New Roman" panose="02020603050405020304" pitchFamily="18" charset="0"/>
              </a:rPr>
              <a:t>It relies on unchanging laws of physics.</a:t>
            </a:r>
          </a:p>
          <a:p>
            <a:pPr algn="just"/>
            <a:r>
              <a:rPr lang="en-US" sz="1800" dirty="0">
                <a:solidFill>
                  <a:schemeClr val="tx1"/>
                </a:solidFill>
                <a:latin typeface="Times New Roman" panose="02020603050405020304" pitchFamily="18" charset="0"/>
                <a:cs typeface="Times New Roman" panose="02020603050405020304" pitchFamily="18" charset="0"/>
              </a:rPr>
              <a:t>The eavesdropper needs to have exactly identical equipment as the sender and receiver, which is highly impractical.</a:t>
            </a:r>
          </a:p>
          <a:p>
            <a:pPr marL="0" indent="0" algn="just">
              <a:buNone/>
            </a:pPr>
            <a:r>
              <a:rPr lang="en-US" sz="1800" b="1" u="sng" dirty="0">
                <a:solidFill>
                  <a:schemeClr val="tx1"/>
                </a:solidFill>
                <a:latin typeface="Times New Roman" panose="02020603050405020304" pitchFamily="18" charset="0"/>
                <a:cs typeface="Times New Roman" panose="02020603050405020304" pitchFamily="18" charset="0"/>
              </a:rPr>
              <a:t>Disadvantages</a:t>
            </a:r>
            <a:r>
              <a:rPr lang="en-US" sz="1800" b="1"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While travelling through the channel(i.e. optical </a:t>
            </a:r>
            <a:r>
              <a:rPr lang="en-US" sz="1800" dirty="0" err="1">
                <a:solidFill>
                  <a:schemeClr val="tx1"/>
                </a:solidFill>
                <a:latin typeface="Times New Roman" panose="02020603050405020304" pitchFamily="18" charset="0"/>
                <a:cs typeface="Times New Roman" panose="02020603050405020304" pitchFamily="18" charset="0"/>
              </a:rPr>
              <a:t>fibre</a:t>
            </a:r>
            <a:r>
              <a:rPr lang="en-US" sz="1800" dirty="0">
                <a:solidFill>
                  <a:schemeClr val="tx1"/>
                </a:solidFill>
                <a:latin typeface="Times New Roman" panose="02020603050405020304" pitchFamily="18" charset="0"/>
                <a:cs typeface="Times New Roman" panose="02020603050405020304" pitchFamily="18" charset="0"/>
              </a:rPr>
              <a:t> or air) there is possibility of change in polarization of photon due to various causes.</a:t>
            </a:r>
          </a:p>
          <a:p>
            <a:pPr algn="just"/>
            <a:r>
              <a:rPr lang="en-US" sz="1800" dirty="0">
                <a:solidFill>
                  <a:schemeClr val="tx1"/>
                </a:solidFill>
                <a:latin typeface="Times New Roman" panose="02020603050405020304" pitchFamily="18" charset="0"/>
                <a:cs typeface="Times New Roman" panose="02020603050405020304" pitchFamily="18" charset="0"/>
              </a:rPr>
              <a:t>It is very distance sensitive and costly.</a:t>
            </a:r>
          </a:p>
          <a:p>
            <a:pPr algn="just"/>
            <a:r>
              <a:rPr lang="en-US" sz="1800" dirty="0">
                <a:solidFill>
                  <a:schemeClr val="tx1"/>
                </a:solidFill>
                <a:latin typeface="Times New Roman" panose="02020603050405020304" pitchFamily="18" charset="0"/>
                <a:cs typeface="Times New Roman" panose="02020603050405020304" pitchFamily="18" charset="0"/>
              </a:rPr>
              <a:t>While sending a single photon is impractical, sending several would allow only some of them to be intercepted, rendering the encryption useless.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36B2B5-C6A7-CE46-2456-D3BD07248189}"/>
              </a:ext>
            </a:extLst>
          </p:cNvPr>
          <p:cNvPicPr/>
          <p:nvPr/>
        </p:nvPicPr>
        <p:blipFill>
          <a:blip r:embed="rId2"/>
          <a:stretch>
            <a:fillRect/>
          </a:stretch>
        </p:blipFill>
        <p:spPr>
          <a:xfrm>
            <a:off x="0" y="0"/>
            <a:ext cx="2189480" cy="723900"/>
          </a:xfrm>
          <a:prstGeom prst="rect">
            <a:avLst/>
          </a:prstGeom>
        </p:spPr>
      </p:pic>
      <p:sp>
        <p:nvSpPr>
          <p:cNvPr id="6" name="Footer Placeholder 5">
            <a:extLst>
              <a:ext uri="{FF2B5EF4-FFF2-40B4-BE49-F238E27FC236}">
                <a16:creationId xmlns:a16="http://schemas.microsoft.com/office/drawing/2014/main" id="{6DD67CBD-C839-D8DF-23E9-B5138ACBC959}"/>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2D5DB3DB-962A-A4E4-9A46-09917DEFBA05}"/>
              </a:ext>
            </a:extLst>
          </p:cNvPr>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11908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EC69-24D9-42A5-A20E-FBF120A1282D}"/>
              </a:ext>
            </a:extLst>
          </p:cNvPr>
          <p:cNvSpPr>
            <a:spLocks noGrp="1"/>
          </p:cNvSpPr>
          <p:nvPr>
            <p:ph type="title"/>
          </p:nvPr>
        </p:nvSpPr>
        <p:spPr>
          <a:xfrm>
            <a:off x="4574689" y="914400"/>
            <a:ext cx="3042621" cy="815788"/>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8CB10-F09C-41F3-931E-6E60583CE86B}"/>
              </a:ext>
            </a:extLst>
          </p:cNvPr>
          <p:cNvSpPr>
            <a:spLocks noGrp="1"/>
          </p:cNvSpPr>
          <p:nvPr>
            <p:ph idx="1"/>
          </p:nvPr>
        </p:nvSpPr>
        <p:spPr>
          <a:xfrm>
            <a:off x="600635" y="2250142"/>
            <a:ext cx="10990730" cy="235771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Based on quantum mechanics and classical cryptography, quantum cryptography is a novel one in the field of cryptography. Compared with classical cryptography, its ultimate advantages are the unconditional security and the sniffing detection. These characteristics can solve cyberspace security critical problem for the future Internet.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In particular, quantum cryptography provides security for various applications (e.g., Internet of things and smart cities) in cyberspace for the future Internet. Our experimental analysis results show the unconditional security and sniffing detection of quantum cryptography, which makes it suitable for future Internet.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2233EE-55C2-F7A5-F75B-2E99371204DD}"/>
              </a:ext>
            </a:extLst>
          </p:cNvPr>
          <p:cNvPicPr/>
          <p:nvPr/>
        </p:nvPicPr>
        <p:blipFill>
          <a:blip r:embed="rId2"/>
          <a:stretch>
            <a:fillRect/>
          </a:stretch>
        </p:blipFill>
        <p:spPr>
          <a:xfrm>
            <a:off x="2540" y="0"/>
            <a:ext cx="2189480" cy="723900"/>
          </a:xfrm>
          <a:prstGeom prst="rect">
            <a:avLst/>
          </a:prstGeom>
        </p:spPr>
      </p:pic>
      <p:sp>
        <p:nvSpPr>
          <p:cNvPr id="7" name="Footer Placeholder 6">
            <a:extLst>
              <a:ext uri="{FF2B5EF4-FFF2-40B4-BE49-F238E27FC236}">
                <a16:creationId xmlns:a16="http://schemas.microsoft.com/office/drawing/2014/main" id="{CD5B61D3-9EB8-F02E-62D5-874BE4839A0A}"/>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61FB5E8C-EBD9-A083-C651-AF2325112C81}"/>
              </a:ext>
            </a:extLst>
          </p:cNvPr>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166349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6E94-83D9-464A-8200-FB62DCF6225B}"/>
              </a:ext>
            </a:extLst>
          </p:cNvPr>
          <p:cNvSpPr>
            <a:spLocks noGrp="1"/>
          </p:cNvSpPr>
          <p:nvPr>
            <p:ph type="title"/>
          </p:nvPr>
        </p:nvSpPr>
        <p:spPr>
          <a:xfrm>
            <a:off x="4609615" y="903021"/>
            <a:ext cx="2959692" cy="837414"/>
          </a:xfrm>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E8A016A-107D-4853-AED3-695514A5AAFD}"/>
              </a:ext>
            </a:extLst>
          </p:cNvPr>
          <p:cNvSpPr>
            <a:spLocks noGrp="1" noChangeArrowheads="1"/>
          </p:cNvSpPr>
          <p:nvPr>
            <p:ph idx="1"/>
          </p:nvPr>
        </p:nvSpPr>
        <p:spPr bwMode="auto">
          <a:xfrm>
            <a:off x="669927" y="1990165"/>
            <a:ext cx="10852146" cy="378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IN" sz="1500" dirty="0">
                <a:solidFill>
                  <a:schemeClr val="tx1"/>
                </a:solidFill>
                <a:latin typeface="Times New Roman" panose="02020603050405020304" pitchFamily="18" charset="0"/>
                <a:cs typeface="Times New Roman" panose="02020603050405020304" pitchFamily="18" charset="0"/>
              </a:rPr>
              <a:t>Bennett, C.H, Brassard. And </a:t>
            </a:r>
            <a:r>
              <a:rPr lang="en-IN" sz="1500" dirty="0" err="1">
                <a:solidFill>
                  <a:schemeClr val="tx1"/>
                </a:solidFill>
                <a:latin typeface="Times New Roman" panose="02020603050405020304" pitchFamily="18" charset="0"/>
                <a:cs typeface="Times New Roman" panose="02020603050405020304" pitchFamily="18" charset="0"/>
              </a:rPr>
              <a:t>Ekert</a:t>
            </a:r>
            <a:r>
              <a:rPr lang="en-IN" sz="1500" dirty="0">
                <a:solidFill>
                  <a:schemeClr val="tx1"/>
                </a:solidFill>
                <a:latin typeface="Times New Roman" panose="02020603050405020304" pitchFamily="18" charset="0"/>
                <a:cs typeface="Times New Roman" panose="02020603050405020304" pitchFamily="18" charset="0"/>
              </a:rPr>
              <a:t>, A.K. Quantum cryptography. Sci. Am. 267, 4 (Oct, 1992), 50.</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1500" dirty="0">
                <a:solidFill>
                  <a:schemeClr val="tx1"/>
                </a:solidFill>
                <a:latin typeface="Times New Roman" panose="02020603050405020304" pitchFamily="18" charset="0"/>
                <a:cs typeface="Times New Roman" panose="02020603050405020304" pitchFamily="18" charset="0"/>
              </a:rPr>
              <a:t>Bennett, C. H., and Shor, P. W. Quantum information theory. IEEE Transactions on Information Theory 44, 6 (1998), 2724–42.</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5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Shen, J. Shen, X. Chen, X. Huang, and W. Susilo, “An efficient public auditing protocol with novel dynamic structure for cloud data,”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Information Forensics and Security</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12, pp. 2402–2415, 2017. View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Publisher Site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Scholar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Li, Y. Zhang, X. Chen, and Y. Xiang, “Secure attribute-based data sharing for resource-limited users in cloud computing,”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&amp; Security</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2017. View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Publisher Site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Google Scholar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Zhou, L. Chen, and J. Shen, “Movie Recommendation System Employing the User-Based CF in Cloud Computing,”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2017 IEEE International Conference on Computational Science and Engineering (CSE) and IEEE International Conference on Embedded and Ubiquitous Computing (EUC)</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pp. 46–50, Guangzhou, China, July 2017. View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Publisher Site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Google Scholar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 L.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Rivest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Shamir, and L.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Adleman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method for obtaining digital signatures and public-key cryptosystems,”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Communications of the ACM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21, no. 2, pp. 120–126, 1978. View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Publisher Site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Google Scholar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Zentralblatt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 MATH</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MathSciNet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EF57B44-ECD0-36D4-7C51-AF1FD5815C56}"/>
              </a:ext>
            </a:extLst>
          </p:cNvPr>
          <p:cNvPicPr/>
          <p:nvPr/>
        </p:nvPicPr>
        <p:blipFill>
          <a:blip r:embed="rId12"/>
          <a:stretch>
            <a:fillRect/>
          </a:stretch>
        </p:blipFill>
        <p:spPr>
          <a:xfrm>
            <a:off x="0" y="0"/>
            <a:ext cx="2189480" cy="723900"/>
          </a:xfrm>
          <a:prstGeom prst="rect">
            <a:avLst/>
          </a:prstGeom>
        </p:spPr>
      </p:pic>
      <p:sp>
        <p:nvSpPr>
          <p:cNvPr id="7" name="Footer Placeholder 6">
            <a:extLst>
              <a:ext uri="{FF2B5EF4-FFF2-40B4-BE49-F238E27FC236}">
                <a16:creationId xmlns:a16="http://schemas.microsoft.com/office/drawing/2014/main" id="{F6BEAB9F-FDC7-C778-2849-47CB4E3D1734}"/>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841A8FF4-644A-D577-10F5-9258857CED41}"/>
              </a:ext>
            </a:extLst>
          </p:cNvPr>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23945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06DD5DC-88EA-E8E3-14C4-6A4A305AFB0F}"/>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E5B26D87-AFA2-A6A6-324C-414CEF351D2A}"/>
              </a:ext>
            </a:extLst>
          </p:cNvPr>
          <p:cNvSpPr>
            <a:spLocks noGrp="1"/>
          </p:cNvSpPr>
          <p:nvPr>
            <p:ph type="sldNum" sz="quarter" idx="12"/>
          </p:nvPr>
        </p:nvSpPr>
        <p:spPr/>
        <p:txBody>
          <a:bodyPr/>
          <a:lstStyle/>
          <a:p>
            <a:fld id="{34B7E4EF-A1BD-40F4-AB7B-04F084DD991D}" type="slidenum">
              <a:rPr lang="en-US" smtClean="0"/>
              <a:t>18</a:t>
            </a:fld>
            <a:endParaRPr lang="en-US" dirty="0"/>
          </a:p>
        </p:txBody>
      </p:sp>
      <p:sp>
        <p:nvSpPr>
          <p:cNvPr id="2" name="Title 1">
            <a:extLst>
              <a:ext uri="{FF2B5EF4-FFF2-40B4-BE49-F238E27FC236}">
                <a16:creationId xmlns:a16="http://schemas.microsoft.com/office/drawing/2014/main" id="{1120BE23-FEB9-3068-88BE-F2DEE651AA78}"/>
              </a:ext>
            </a:extLst>
          </p:cNvPr>
          <p:cNvSpPr>
            <a:spLocks noGrp="1"/>
          </p:cNvSpPr>
          <p:nvPr>
            <p:ph type="title" idx="4294967295"/>
          </p:nvPr>
        </p:nvSpPr>
        <p:spPr>
          <a:xfrm>
            <a:off x="3332629" y="2919132"/>
            <a:ext cx="5526741" cy="1019736"/>
          </a:xfrm>
        </p:spPr>
        <p:txBody>
          <a:bodyPr>
            <a:noAutofit/>
          </a:bodyPr>
          <a:lstStyle/>
          <a:p>
            <a:pPr algn="ct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A651C62-D346-C449-80A5-9E198DE96E9D}"/>
              </a:ext>
            </a:extLst>
          </p:cNvPr>
          <p:cNvPicPr/>
          <p:nvPr/>
        </p:nvPicPr>
        <p:blipFill>
          <a:blip r:embed="rId2"/>
          <a:stretch>
            <a:fillRect/>
          </a:stretch>
        </p:blipFill>
        <p:spPr>
          <a:xfrm>
            <a:off x="0" y="0"/>
            <a:ext cx="2189480" cy="723900"/>
          </a:xfrm>
          <a:prstGeom prst="rect">
            <a:avLst/>
          </a:prstGeom>
        </p:spPr>
      </p:pic>
    </p:spTree>
    <p:extLst>
      <p:ext uri="{BB962C8B-B14F-4D97-AF65-F5344CB8AC3E}">
        <p14:creationId xmlns:p14="http://schemas.microsoft.com/office/powerpoint/2010/main" val="115795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4740" y="1762585"/>
            <a:ext cx="10058400" cy="4023360"/>
          </a:xfrm>
        </p:spPr>
        <p:txBody>
          <a:bodyPr>
            <a:normAutofit fontScale="85000" lnSpcReduction="20000"/>
          </a:bodyPr>
          <a:lstStyle/>
          <a:p>
            <a:pPr>
              <a:buClr>
                <a:srgbClr val="2B3922"/>
              </a:buClr>
              <a:buFont typeface="Courier New" panose="02070309020205020404" pitchFamily="49" charset="0"/>
              <a:buChar char="o"/>
            </a:pPr>
            <a:r>
              <a:rPr lang="en-US"/>
              <a:t>Problem statement</a:t>
            </a:r>
            <a:endParaRPr lang="en-US" dirty="0"/>
          </a:p>
          <a:p>
            <a:pPr>
              <a:buClr>
                <a:srgbClr val="2B3922"/>
              </a:buClr>
              <a:buFont typeface="Courier New" panose="02070309020205020404" pitchFamily="49" charset="0"/>
              <a:buChar char="o"/>
            </a:pPr>
            <a:r>
              <a:rPr lang="en-US" dirty="0"/>
              <a:t>Literature survey</a:t>
            </a:r>
          </a:p>
          <a:p>
            <a:pPr>
              <a:buClr>
                <a:srgbClr val="2B3922"/>
              </a:buClr>
              <a:buFont typeface="Courier New" panose="02070309020205020404" pitchFamily="49" charset="0"/>
              <a:buChar char="o"/>
            </a:pPr>
            <a:r>
              <a:rPr lang="en-US" dirty="0"/>
              <a:t>Algorithm explanation</a:t>
            </a:r>
          </a:p>
          <a:p>
            <a:pPr>
              <a:buClr>
                <a:srgbClr val="2B3922"/>
              </a:buClr>
              <a:buFont typeface="Courier New" panose="02070309020205020404" pitchFamily="49" charset="0"/>
              <a:buChar char="o"/>
            </a:pPr>
            <a:r>
              <a:rPr lang="en-US" dirty="0"/>
              <a:t>Demonstration</a:t>
            </a:r>
          </a:p>
          <a:p>
            <a:pPr>
              <a:buClr>
                <a:srgbClr val="2B3922"/>
              </a:buClr>
              <a:buFont typeface="Courier New" panose="02070309020205020404" pitchFamily="49" charset="0"/>
              <a:buChar char="o"/>
            </a:pPr>
            <a:r>
              <a:rPr lang="en-US" dirty="0"/>
              <a:t>Differences between classical and quantum cryptography</a:t>
            </a:r>
          </a:p>
          <a:p>
            <a:pPr>
              <a:buClr>
                <a:srgbClr val="2B3922"/>
              </a:buClr>
              <a:buFont typeface="Courier New" panose="02070309020205020404" pitchFamily="49" charset="0"/>
              <a:buChar char="o"/>
            </a:pPr>
            <a:r>
              <a:rPr lang="en-US"/>
              <a:t>Real-world applications</a:t>
            </a:r>
          </a:p>
          <a:p>
            <a:pPr>
              <a:buClr>
                <a:srgbClr val="2B3922"/>
              </a:buClr>
              <a:buFont typeface="Courier New" panose="02070309020205020404" pitchFamily="49" charset="0"/>
              <a:buChar char="o"/>
            </a:pPr>
            <a:r>
              <a:rPr lang="en-US"/>
              <a:t>Some quantum cryptography and encryption companies</a:t>
            </a:r>
          </a:p>
          <a:p>
            <a:pPr>
              <a:buClr>
                <a:srgbClr val="2B3922"/>
              </a:buClr>
              <a:buFont typeface="Courier New" panose="02070309020205020404" pitchFamily="49" charset="0"/>
              <a:buChar char="o"/>
            </a:pPr>
            <a:r>
              <a:rPr lang="en-US"/>
              <a:t>Future scopes</a:t>
            </a:r>
            <a:endParaRPr lang="en-US" dirty="0"/>
          </a:p>
          <a:p>
            <a:pPr>
              <a:buClr>
                <a:srgbClr val="2B3922"/>
              </a:buClr>
              <a:buFont typeface="Courier New" panose="02070309020205020404" pitchFamily="49" charset="0"/>
              <a:buChar char="o"/>
            </a:pPr>
            <a:r>
              <a:rPr lang="en-US" dirty="0"/>
              <a:t>Advantages </a:t>
            </a:r>
            <a:r>
              <a:rPr lang="en-US"/>
              <a:t>and Disadvantages</a:t>
            </a:r>
            <a:endParaRPr lang="en-US" dirty="0"/>
          </a:p>
          <a:p>
            <a:pPr>
              <a:buClr>
                <a:srgbClr val="2B3922"/>
              </a:buClr>
              <a:buFont typeface="Courier New" panose="02070309020205020404" pitchFamily="49" charset="0"/>
              <a:buChar char="o"/>
            </a:pPr>
            <a:r>
              <a:rPr lang="en-US" dirty="0"/>
              <a:t>Conclusion</a:t>
            </a:r>
          </a:p>
          <a:p>
            <a:pPr>
              <a:buClr>
                <a:srgbClr val="2B3922"/>
              </a:buClr>
              <a:buFont typeface="Courier New" panose="02070309020205020404" pitchFamily="49" charset="0"/>
              <a:buChar char="o"/>
            </a:pPr>
            <a:r>
              <a:rPr lang="en-US" dirty="0"/>
              <a:t>References</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7" name="Footer Placeholder 6">
            <a:extLst>
              <a:ext uri="{FF2B5EF4-FFF2-40B4-BE49-F238E27FC236}">
                <a16:creationId xmlns:a16="http://schemas.microsoft.com/office/drawing/2014/main" id="{D3EAB64E-68C7-0C0A-CAB4-A469CBFDF7FB}"/>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1C9ED19F-4D06-CF94-2846-582B44806D8D}"/>
              </a:ext>
            </a:extLst>
          </p:cNvPr>
          <p:cNvSpPr>
            <a:spLocks noGrp="1"/>
          </p:cNvSpPr>
          <p:nvPr>
            <p:ph type="sldNum" sz="quarter" idx="12"/>
          </p:nvPr>
        </p:nvSpPr>
        <p:spPr/>
        <p:txBody>
          <a:bodyPr/>
          <a:lstStyle/>
          <a:p>
            <a:fld id="{34B7E4EF-A1BD-40F4-AB7B-04F084DD991D}" type="slidenum">
              <a:rPr lang="en-US" smtClean="0"/>
              <a:t>2</a:t>
            </a:fld>
            <a:endParaRPr lang="en-US" dirty="0"/>
          </a:p>
        </p:txBody>
      </p:sp>
      <p:pic>
        <p:nvPicPr>
          <p:cNvPr id="6" name="Picture 5">
            <a:extLst>
              <a:ext uri="{FF2B5EF4-FFF2-40B4-BE49-F238E27FC236}">
                <a16:creationId xmlns:a16="http://schemas.microsoft.com/office/drawing/2014/main" id="{25DB9A6B-2A4D-0995-BAE1-A668FFA73A1C}"/>
              </a:ext>
            </a:extLst>
          </p:cNvPr>
          <p:cNvPicPr/>
          <p:nvPr/>
        </p:nvPicPr>
        <p:blipFill>
          <a:blip r:embed="rId2"/>
          <a:stretch>
            <a:fillRect/>
          </a:stretch>
        </p:blipFill>
        <p:spPr>
          <a:xfrm>
            <a:off x="0" y="0"/>
            <a:ext cx="2189480" cy="723900"/>
          </a:xfrm>
          <a:prstGeom prst="rect">
            <a:avLst/>
          </a:prstGeom>
        </p:spPr>
      </p:pic>
      <p:sp>
        <p:nvSpPr>
          <p:cNvPr id="9" name="Title 1">
            <a:extLst>
              <a:ext uri="{FF2B5EF4-FFF2-40B4-BE49-F238E27FC236}">
                <a16:creationId xmlns:a16="http://schemas.microsoft.com/office/drawing/2014/main" id="{4AA41E6B-F0E6-CA55-11AF-C94CC6539ED9}"/>
              </a:ext>
            </a:extLst>
          </p:cNvPr>
          <p:cNvSpPr>
            <a:spLocks noGrp="1"/>
          </p:cNvSpPr>
          <p:nvPr>
            <p:ph type="title" idx="4294967295"/>
          </p:nvPr>
        </p:nvSpPr>
        <p:spPr>
          <a:xfrm>
            <a:off x="4048902" y="1072055"/>
            <a:ext cx="4097370" cy="641130"/>
          </a:xfrm>
        </p:spPr>
        <p:txBody>
          <a:bodyPr anchor="ctr">
            <a:noAutofit/>
          </a:bodyPr>
          <a:lstStyle/>
          <a:p>
            <a:pPr algn="ctr"/>
            <a:r>
              <a:rPr lang="en-US" dirty="0">
                <a:latin typeface="Times New Roman" panose="02020603050405020304" pitchFamily="18" charset="0"/>
                <a:cs typeface="Times New Roman" panose="02020603050405020304" pitchFamily="18" charset="0"/>
              </a:rPr>
              <a:t>AGENDA</a:t>
            </a:r>
            <a:endParaRPr lang="en-US" dirty="0"/>
          </a:p>
        </p:txBody>
      </p:sp>
    </p:spTree>
    <p:extLst>
      <p:ext uri="{BB962C8B-B14F-4D97-AF65-F5344CB8AC3E}">
        <p14:creationId xmlns:p14="http://schemas.microsoft.com/office/powerpoint/2010/main" val="112092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89B6-CC83-A5B6-B4A6-E930EA4D9E7C}"/>
              </a:ext>
            </a:extLst>
          </p:cNvPr>
          <p:cNvSpPr>
            <a:spLocks noGrp="1"/>
          </p:cNvSpPr>
          <p:nvPr>
            <p:ph type="title"/>
          </p:nvPr>
        </p:nvSpPr>
        <p:spPr>
          <a:xfrm>
            <a:off x="3718560" y="892839"/>
            <a:ext cx="4754880" cy="849854"/>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1BAFBC-9354-31F3-0C95-9A30DA97050F}"/>
              </a:ext>
            </a:extLst>
          </p:cNvPr>
          <p:cNvSpPr>
            <a:spLocks noGrp="1"/>
          </p:cNvSpPr>
          <p:nvPr>
            <p:ph idx="1"/>
          </p:nvPr>
        </p:nvSpPr>
        <p:spPr>
          <a:xfrm>
            <a:off x="1056042" y="2372934"/>
            <a:ext cx="10079915" cy="2112131"/>
          </a:xfrm>
        </p:spPr>
        <p:txBody>
          <a:bodyPr anchor="t">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As the foundation of modern security systems, cryptography is used to secure transactions and communications. </a:t>
            </a:r>
            <a:r>
              <a:rPr lang="en-US" sz="2400" dirty="0">
                <a:solidFill>
                  <a:schemeClr val="tx1"/>
                </a:solidFill>
                <a:latin typeface="Times New Roman" panose="02020603050405020304" pitchFamily="18" charset="0"/>
                <a:cs typeface="Times New Roman" panose="02020603050405020304" pitchFamily="18" charset="0"/>
              </a:rPr>
              <a:t>Classical cryptography does this by employing approaches that rely on the currently true, ‘fact’ that traditional computers are incapable of factoring huge integers into their prime factors using a polynomial-time algorithm. However, this is also one of its flaws. </a:t>
            </a:r>
            <a:r>
              <a:rPr lang="en-IN" sz="2400" dirty="0">
                <a:solidFill>
                  <a:schemeClr val="tx1"/>
                </a:solidFill>
                <a:latin typeface="Times New Roman" panose="02020603050405020304" pitchFamily="18" charset="0"/>
                <a:cs typeface="Times New Roman" panose="02020603050405020304" pitchFamily="18" charset="0"/>
              </a:rPr>
              <a:t>The goal is thus to make a cryptographic solution that isn’t reliant on assumptions</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8DC2A9-C805-5BA0-2775-61393D2B7565}"/>
              </a:ext>
            </a:extLst>
          </p:cNvPr>
          <p:cNvPicPr/>
          <p:nvPr/>
        </p:nvPicPr>
        <p:blipFill>
          <a:blip r:embed="rId2"/>
          <a:stretch>
            <a:fillRect/>
          </a:stretch>
        </p:blipFill>
        <p:spPr>
          <a:xfrm>
            <a:off x="0" y="3175"/>
            <a:ext cx="2189480" cy="723900"/>
          </a:xfrm>
          <a:prstGeom prst="rect">
            <a:avLst/>
          </a:prstGeom>
        </p:spPr>
      </p:pic>
      <p:sp>
        <p:nvSpPr>
          <p:cNvPr id="7" name="Footer Placeholder 6">
            <a:extLst>
              <a:ext uri="{FF2B5EF4-FFF2-40B4-BE49-F238E27FC236}">
                <a16:creationId xmlns:a16="http://schemas.microsoft.com/office/drawing/2014/main" id="{E34BA8E5-531E-1F2F-A03B-6AC54EB33389}"/>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536177C1-A77E-FFF4-627E-6F5CA3507E73}"/>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408223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555130F-2DF7-599B-53A2-BA0BF50B1703}"/>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0110FE3D-1920-CBD8-2A16-73B95081173F}"/>
              </a:ext>
            </a:extLst>
          </p:cNvPr>
          <p:cNvSpPr>
            <a:spLocks noGrp="1"/>
          </p:cNvSpPr>
          <p:nvPr>
            <p:ph type="sldNum" sz="quarter" idx="12"/>
          </p:nvPr>
        </p:nvSpPr>
        <p:spPr/>
        <p:txBody>
          <a:bodyPr/>
          <a:lstStyle/>
          <a:p>
            <a:fld id="{34B7E4EF-A1BD-40F4-AB7B-04F084DD991D}" type="slidenum">
              <a:rPr lang="en-US" smtClean="0"/>
              <a:t>4</a:t>
            </a:fld>
            <a:endParaRPr lang="en-US" dirty="0"/>
          </a:p>
        </p:txBody>
      </p:sp>
      <p:sp>
        <p:nvSpPr>
          <p:cNvPr id="3" name="Content Placeholder 2">
            <a:extLst>
              <a:ext uri="{FF2B5EF4-FFF2-40B4-BE49-F238E27FC236}">
                <a16:creationId xmlns:a16="http://schemas.microsoft.com/office/drawing/2014/main" id="{67639635-8564-5833-A1A3-E4A79678AB37}"/>
              </a:ext>
            </a:extLst>
          </p:cNvPr>
          <p:cNvSpPr>
            <a:spLocks noGrp="1"/>
          </p:cNvSpPr>
          <p:nvPr>
            <p:ph idx="4294967295"/>
          </p:nvPr>
        </p:nvSpPr>
        <p:spPr>
          <a:xfrm>
            <a:off x="1039812" y="1568823"/>
            <a:ext cx="10112375" cy="3720353"/>
          </a:xfrm>
        </p:spPr>
        <p:txBody>
          <a:bodyPr>
            <a:noAutofit/>
          </a:bodyPr>
          <a:lstStyle/>
          <a:p>
            <a:pPr algn="just">
              <a:buClrTx/>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Classical cryptography is based on the assumption that mathematical progress does not happen because someone discovers a technique to factorize large prime numbers in polynomial time. This needs a type of encryption that isn't dependent on variables that may or may not change. </a:t>
            </a:r>
          </a:p>
          <a:p>
            <a:pPr algn="just">
              <a:buClrTx/>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The existence of quantum computers is also a concern, because their nature allows them to factor enormous prime numbers using Shor's technique (not yet done, but very doable). This implies that traditional cryptography is on the point of extinction, and having a solution in place before it does so is critical in order to keep information-sensitive organizations like government agencies and banks operational.</a:t>
            </a:r>
          </a:p>
          <a:p>
            <a:pPr algn="just">
              <a:buClrTx/>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Quantum cryptography solves all those problems, since it is dependent on the laws of physics, which never changes and it isn’t reliant on factoring prime numbers, but rather destroying information and alerting communicators if someone is trying to eavesdrop.</a:t>
            </a:r>
          </a:p>
          <a:p>
            <a:endParaRPr lang="en-IN" dirty="0">
              <a:solidFill>
                <a:schemeClr val="tx1"/>
              </a:solidFill>
            </a:endParaRPr>
          </a:p>
        </p:txBody>
      </p:sp>
      <p:pic>
        <p:nvPicPr>
          <p:cNvPr id="4" name="Picture 3">
            <a:extLst>
              <a:ext uri="{FF2B5EF4-FFF2-40B4-BE49-F238E27FC236}">
                <a16:creationId xmlns:a16="http://schemas.microsoft.com/office/drawing/2014/main" id="{46D6FFF0-8EC4-DAA6-EC0E-F829C17882A4}"/>
              </a:ext>
            </a:extLst>
          </p:cNvPr>
          <p:cNvPicPr/>
          <p:nvPr/>
        </p:nvPicPr>
        <p:blipFill>
          <a:blip r:embed="rId2"/>
          <a:stretch>
            <a:fillRect/>
          </a:stretch>
        </p:blipFill>
        <p:spPr>
          <a:xfrm>
            <a:off x="0" y="0"/>
            <a:ext cx="2189480" cy="723900"/>
          </a:xfrm>
          <a:prstGeom prst="rect">
            <a:avLst/>
          </a:prstGeom>
        </p:spPr>
      </p:pic>
    </p:spTree>
    <p:extLst>
      <p:ext uri="{BB962C8B-B14F-4D97-AF65-F5344CB8AC3E}">
        <p14:creationId xmlns:p14="http://schemas.microsoft.com/office/powerpoint/2010/main" val="265447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119DD62-D6AB-DA2D-E796-152FE137400F}"/>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8" name="Slide Number Placeholder 7">
            <a:extLst>
              <a:ext uri="{FF2B5EF4-FFF2-40B4-BE49-F238E27FC236}">
                <a16:creationId xmlns:a16="http://schemas.microsoft.com/office/drawing/2014/main" id="{18DC5A48-A770-066B-6A47-6F9DCE179CB3}"/>
              </a:ext>
            </a:extLst>
          </p:cNvPr>
          <p:cNvSpPr>
            <a:spLocks noGrp="1"/>
          </p:cNvSpPr>
          <p:nvPr>
            <p:ph type="sldNum" sz="quarter" idx="12"/>
          </p:nvPr>
        </p:nvSpPr>
        <p:spPr/>
        <p:txBody>
          <a:bodyPr/>
          <a:lstStyle/>
          <a:p>
            <a:fld id="{34B7E4EF-A1BD-40F4-AB7B-04F084DD991D}" type="slidenum">
              <a:rPr lang="en-US" smtClean="0"/>
              <a:t>5</a:t>
            </a:fld>
            <a:endParaRPr lang="en-US" dirty="0"/>
          </a:p>
        </p:txBody>
      </p:sp>
      <p:sp>
        <p:nvSpPr>
          <p:cNvPr id="2" name="Title 1">
            <a:extLst>
              <a:ext uri="{FF2B5EF4-FFF2-40B4-BE49-F238E27FC236}">
                <a16:creationId xmlns:a16="http://schemas.microsoft.com/office/drawing/2014/main" id="{3ECB20A9-A309-F6E9-C6AA-2980404E251A}"/>
              </a:ext>
            </a:extLst>
          </p:cNvPr>
          <p:cNvSpPr>
            <a:spLocks noGrp="1"/>
          </p:cNvSpPr>
          <p:nvPr>
            <p:ph type="title" idx="4294967295"/>
          </p:nvPr>
        </p:nvSpPr>
        <p:spPr>
          <a:xfrm>
            <a:off x="3832411" y="114228"/>
            <a:ext cx="4527175" cy="723900"/>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3" name="Content Placeholder 2">
            <a:extLst>
              <a:ext uri="{FF2B5EF4-FFF2-40B4-BE49-F238E27FC236}">
                <a16:creationId xmlns:a16="http://schemas.microsoft.com/office/drawing/2014/main" id="{65C5151D-363E-F34B-022C-0E524FFA6525}"/>
              </a:ext>
            </a:extLst>
          </p:cNvPr>
          <p:cNvGraphicFramePr>
            <a:graphicFrameLocks noGrp="1"/>
          </p:cNvGraphicFramePr>
          <p:nvPr>
            <p:ph idx="4294967295"/>
            <p:extLst>
              <p:ext uri="{D42A27DB-BD31-4B8C-83A1-F6EECF244321}">
                <p14:modId xmlns:p14="http://schemas.microsoft.com/office/powerpoint/2010/main" val="1466780402"/>
              </p:ext>
            </p:extLst>
          </p:nvPr>
        </p:nvGraphicFramePr>
        <p:xfrm>
          <a:off x="367551" y="838128"/>
          <a:ext cx="11456893" cy="5377298"/>
        </p:xfrm>
        <a:graphic>
          <a:graphicData uri="http://schemas.openxmlformats.org/drawingml/2006/table">
            <a:tbl>
              <a:tblPr firstRow="1" firstCol="1" bandRow="1"/>
              <a:tblGrid>
                <a:gridCol w="3803791">
                  <a:extLst>
                    <a:ext uri="{9D8B030D-6E8A-4147-A177-3AD203B41FA5}">
                      <a16:colId xmlns:a16="http://schemas.microsoft.com/office/drawing/2014/main" val="1679666105"/>
                    </a:ext>
                  </a:extLst>
                </a:gridCol>
                <a:gridCol w="1925172">
                  <a:extLst>
                    <a:ext uri="{9D8B030D-6E8A-4147-A177-3AD203B41FA5}">
                      <a16:colId xmlns:a16="http://schemas.microsoft.com/office/drawing/2014/main" val="964574312"/>
                    </a:ext>
                  </a:extLst>
                </a:gridCol>
                <a:gridCol w="2866551">
                  <a:extLst>
                    <a:ext uri="{9D8B030D-6E8A-4147-A177-3AD203B41FA5}">
                      <a16:colId xmlns:a16="http://schemas.microsoft.com/office/drawing/2014/main" val="2976932821"/>
                    </a:ext>
                  </a:extLst>
                </a:gridCol>
                <a:gridCol w="2861379">
                  <a:extLst>
                    <a:ext uri="{9D8B030D-6E8A-4147-A177-3AD203B41FA5}">
                      <a16:colId xmlns:a16="http://schemas.microsoft.com/office/drawing/2014/main" val="3005011146"/>
                    </a:ext>
                  </a:extLst>
                </a:gridCol>
              </a:tblGrid>
              <a:tr h="290636">
                <a:tc>
                  <a:txBody>
                    <a:bodyPr/>
                    <a:lstStyle/>
                    <a:p>
                      <a:pPr marL="6350" marR="23495" indent="-6350" algn="ctr">
                        <a:lnSpc>
                          <a:spcPct val="107000"/>
                        </a:lnSpc>
                        <a:spcAft>
                          <a:spcPts val="2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 Author and Year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 marR="8890" indent="-6350" algn="l">
                        <a:lnSpc>
                          <a:spcPct val="107000"/>
                        </a:lnSpc>
                        <a:spcAft>
                          <a:spcPts val="20"/>
                        </a:spcAft>
                      </a:pP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used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29210" indent="-6350" algn="ctr">
                        <a:lnSpc>
                          <a:spcPct val="107000"/>
                        </a:lnSpc>
                        <a:spcAft>
                          <a:spcPts val="20"/>
                        </a:spcAft>
                      </a:pP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3655" indent="-6350" algn="ctr">
                        <a:lnSpc>
                          <a:spcPct val="107000"/>
                        </a:lnSpc>
                        <a:spcAft>
                          <a:spcPts val="20"/>
                        </a:spcAft>
                      </a:pP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Remarks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313393"/>
                  </a:ext>
                </a:extLst>
              </a:tr>
              <a:tr h="1986382">
                <a:tc>
                  <a:txBody>
                    <a:bodyPr/>
                    <a:lstStyle/>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title: Quantum cryptography.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Maneesh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Journal name: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researchgate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2020.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Quantum Key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76835" indent="-6350" algn="l">
                        <a:lnSpc>
                          <a:spcPct val="99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 is a mutual key known uniquely  to them is created, which can be utilized as a key to scramble and decode messages.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165735" indent="-6350" algn="l">
                        <a:lnSpc>
                          <a:spcPct val="99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research paper, Quantum cryptography and  its advantage over conventional cryptography are  explained in  detail with concepts like cryptanalysis which can help immensely when quantum cryptography  is accepted completely.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537463"/>
                  </a:ext>
                </a:extLst>
              </a:tr>
              <a:tr h="1515418">
                <a:tc>
                  <a:txBody>
                    <a:bodyPr/>
                    <a:lstStyle/>
                    <a:p>
                      <a:pPr marL="3175" marR="8890" indent="-6350" algn="l">
                        <a:lnSpc>
                          <a:spcPct val="99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title: Quantum Cryptography for the Future Internet and the Security Analysis.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Tianqi Zhou.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386715"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Journal name: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Hindawi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175" marR="386715"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Year: 2018</a:t>
                      </a:r>
                      <a: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Quantum Key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protocol</a:t>
                      </a:r>
                      <a: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2032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unconditional security and sniffing detection of quantum cryptography, which makes it suitable for future Internet.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217805" indent="-6350" algn="just">
                        <a:lnSpc>
                          <a:spcPct val="98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research paper  presents benefits that quantum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26035"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cryptography brings to the future Internet and analyse the security of it.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1870065"/>
                  </a:ext>
                </a:extLst>
              </a:tr>
              <a:tr h="1584862">
                <a:tc>
                  <a:txBody>
                    <a:bodyPr/>
                    <a:lstStyle/>
                    <a:p>
                      <a:pPr marL="3175" marR="71755" indent="-6350" algn="l">
                        <a:lnSpc>
                          <a:spcPct val="99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title: Quantum Cryptography using Quantum Key Distribution and its Applications.</a:t>
                      </a:r>
                    </a:p>
                    <a:p>
                      <a:pPr marL="3175" marR="71755" indent="-6350" algn="l">
                        <a:lnSpc>
                          <a:spcPct val="99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N.Sasirekha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Journal name: Blue Eyes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3175" indent="-6350" algn="l">
                        <a:lnSpc>
                          <a:spcPct val="98000"/>
                        </a:lnSpc>
                        <a:spcAft>
                          <a:spcPts val="1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Intelligence Engineering &amp; Sciences Publication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Pvt.</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Ltd.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2014.</a:t>
                      </a:r>
                      <a: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Quantum Key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a:t>
                      </a:r>
                      <a:r>
                        <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One-time pad</a:t>
                      </a:r>
                      <a:r>
                        <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531495" indent="-6350" algn="just">
                        <a:lnSpc>
                          <a:spcPct val="103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 is implementation of Quantum Key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175" marR="8890" indent="-6350" algn="l">
                        <a:lnSpc>
                          <a:spcPct val="107000"/>
                        </a:lnSpc>
                        <a:spcAft>
                          <a:spcPts val="20"/>
                        </a:spcAft>
                      </a:pPr>
                      <a:r>
                        <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Distribution. </a:t>
                      </a:r>
                      <a:endParaRPr lang="en-IN" sz="14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8890" indent="-6350" algn="l">
                        <a:lnSpc>
                          <a:spcPct val="107000"/>
                        </a:lnSpc>
                        <a:spcAft>
                          <a:spcPts val="2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paper concludes that to transmit sensitive information between two or more points, some stronger technique is needed which is Quantum Key Distribution. </a:t>
                      </a:r>
                      <a:endParaRPr lang="en-IN" sz="1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91" marR="25004" marT="6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542805"/>
                  </a:ext>
                </a:extLst>
              </a:tr>
            </a:tbl>
          </a:graphicData>
        </a:graphic>
      </p:graphicFrame>
      <p:pic>
        <p:nvPicPr>
          <p:cNvPr id="4" name="Picture 3">
            <a:extLst>
              <a:ext uri="{FF2B5EF4-FFF2-40B4-BE49-F238E27FC236}">
                <a16:creationId xmlns:a16="http://schemas.microsoft.com/office/drawing/2014/main" id="{9607BBAF-A5E5-F430-A7A1-C48FB4EFA2DF}"/>
              </a:ext>
            </a:extLst>
          </p:cNvPr>
          <p:cNvPicPr/>
          <p:nvPr/>
        </p:nvPicPr>
        <p:blipFill>
          <a:blip r:embed="rId2"/>
          <a:stretch>
            <a:fillRect/>
          </a:stretch>
        </p:blipFill>
        <p:spPr>
          <a:xfrm>
            <a:off x="0" y="0"/>
            <a:ext cx="2189480" cy="723900"/>
          </a:xfrm>
          <a:prstGeom prst="rect">
            <a:avLst/>
          </a:prstGeom>
        </p:spPr>
      </p:pic>
    </p:spTree>
    <p:extLst>
      <p:ext uri="{BB962C8B-B14F-4D97-AF65-F5344CB8AC3E}">
        <p14:creationId xmlns:p14="http://schemas.microsoft.com/office/powerpoint/2010/main" val="54730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CEE7-6A7F-A4A4-F007-9738777035F5}"/>
              </a:ext>
            </a:extLst>
          </p:cNvPr>
          <p:cNvSpPr>
            <a:spLocks noGrp="1"/>
          </p:cNvSpPr>
          <p:nvPr>
            <p:ph type="title"/>
          </p:nvPr>
        </p:nvSpPr>
        <p:spPr>
          <a:xfrm>
            <a:off x="3135854" y="917086"/>
            <a:ext cx="5920292" cy="820274"/>
          </a:xfrm>
        </p:spPr>
        <p:txBody>
          <a:bodyPr/>
          <a:lstStyle/>
          <a:p>
            <a:pPr algn="ctr"/>
            <a:r>
              <a:rPr lang="en-IN" dirty="0">
                <a:latin typeface="Times New Roman" panose="02020603050405020304" pitchFamily="18" charset="0"/>
                <a:cs typeface="Times New Roman" panose="02020603050405020304" pitchFamily="18" charset="0"/>
              </a:rPr>
              <a:t>Algorithm explanation</a:t>
            </a:r>
          </a:p>
        </p:txBody>
      </p:sp>
      <p:sp>
        <p:nvSpPr>
          <p:cNvPr id="3" name="Content Placeholder 2">
            <a:extLst>
              <a:ext uri="{FF2B5EF4-FFF2-40B4-BE49-F238E27FC236}">
                <a16:creationId xmlns:a16="http://schemas.microsoft.com/office/drawing/2014/main" id="{52212194-467A-C692-D384-C295C465D7B6}"/>
              </a:ext>
            </a:extLst>
          </p:cNvPr>
          <p:cNvSpPr>
            <a:spLocks noGrp="1"/>
          </p:cNvSpPr>
          <p:nvPr>
            <p:ph idx="1"/>
          </p:nvPr>
        </p:nvSpPr>
        <p:spPr>
          <a:xfrm>
            <a:off x="429790" y="1915120"/>
            <a:ext cx="7606892" cy="3938550"/>
          </a:xfrm>
        </p:spPr>
        <p:txBody>
          <a:bodyPr>
            <a:normAutofit lnSpcReduction="10000"/>
          </a:bodyPr>
          <a:lstStyle/>
          <a:p>
            <a:pPr marL="0" indent="0" algn="just">
              <a:buNone/>
            </a:pPr>
            <a:r>
              <a:rPr lang="en-IN" sz="1800" b="1" dirty="0">
                <a:solidFill>
                  <a:schemeClr val="tx1"/>
                </a:solidFill>
                <a:latin typeface="Times New Roman" panose="02020603050405020304" pitchFamily="18" charset="0"/>
                <a:cs typeface="Times New Roman" panose="02020603050405020304" pitchFamily="18" charset="0"/>
              </a:rPr>
              <a:t>Quantum key distribution relies on the following postulates of quantum theory</a:t>
            </a:r>
            <a:r>
              <a:rPr lang="en-IN" sz="1800" dirty="0">
                <a:solidFill>
                  <a:schemeClr val="tx1"/>
                </a:solidFill>
                <a:latin typeface="Times New Roman" panose="02020603050405020304" pitchFamily="18" charset="0"/>
                <a:cs typeface="Times New Roman" panose="02020603050405020304" pitchFamily="18" charset="0"/>
              </a:rPr>
              <a:t>:</a:t>
            </a:r>
          </a:p>
          <a:p>
            <a:pPr algn="just">
              <a:buClrTx/>
              <a:buFont typeface="Courier New" panose="02070309020205020404" pitchFamily="49" charset="0"/>
              <a:buChar char="o"/>
            </a:pPr>
            <a:r>
              <a:rPr lang="en-IN" sz="1800" dirty="0">
                <a:solidFill>
                  <a:schemeClr val="tx1"/>
                </a:solidFill>
                <a:latin typeface="Times New Roman" panose="02020603050405020304" pitchFamily="18" charset="0"/>
                <a:cs typeface="Times New Roman" panose="02020603050405020304" pitchFamily="18" charset="0"/>
              </a:rPr>
              <a:t>Measuring a particle alters its state</a:t>
            </a:r>
          </a:p>
          <a:p>
            <a:pPr algn="just">
              <a:buClrTx/>
              <a:buFont typeface="Courier New" panose="02070309020205020404" pitchFamily="49" charset="0"/>
              <a:buChar char="o"/>
            </a:pPr>
            <a:r>
              <a:rPr lang="en-IN" sz="1800" dirty="0">
                <a:solidFill>
                  <a:schemeClr val="tx1"/>
                </a:solidFill>
                <a:latin typeface="Times New Roman" panose="02020603050405020304" pitchFamily="18" charset="0"/>
                <a:cs typeface="Times New Roman" panose="02020603050405020304" pitchFamily="18" charset="0"/>
              </a:rPr>
              <a:t>Its impossible to generate a perfect copy of a particle after measuring it.</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 The way of generation of key is what makes this method secure, as it alerts the communicators about the presence of the eavesdroppers. Both the key sender and receiver have polarizers with them of the kinds ‘+’ and ‘x’ . Now let the sender send a photon through one of the polarisers with one polarisation of the two possible ones corresponding to a one or a zero in a bit. The receiver chooses a random polariser and notes down their results. They then compare the polarisers they used and retain only those bits of information in which the polarisers they used were the same, since only those bits are valid. They’ll now use this key which they both have to encrypt and transmit the data via classical means. Let’s see what happens when we have an eavesdropper over the classical channel.</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ADF47-F80B-44A5-081E-E3852AAE2BB2}"/>
              </a:ext>
            </a:extLst>
          </p:cNvPr>
          <p:cNvPicPr>
            <a:picLocks noChangeAspect="1"/>
          </p:cNvPicPr>
          <p:nvPr/>
        </p:nvPicPr>
        <p:blipFill>
          <a:blip r:embed="rId2"/>
          <a:stretch>
            <a:fillRect/>
          </a:stretch>
        </p:blipFill>
        <p:spPr>
          <a:xfrm>
            <a:off x="8036682" y="2256231"/>
            <a:ext cx="4155318" cy="3256328"/>
          </a:xfrm>
          <a:prstGeom prst="rect">
            <a:avLst/>
          </a:prstGeom>
        </p:spPr>
      </p:pic>
      <p:pic>
        <p:nvPicPr>
          <p:cNvPr id="7" name="Picture 6">
            <a:extLst>
              <a:ext uri="{FF2B5EF4-FFF2-40B4-BE49-F238E27FC236}">
                <a16:creationId xmlns:a16="http://schemas.microsoft.com/office/drawing/2014/main" id="{EF463B69-4ED3-B9B0-4E91-F4A11AF43812}"/>
              </a:ext>
            </a:extLst>
          </p:cNvPr>
          <p:cNvPicPr/>
          <p:nvPr/>
        </p:nvPicPr>
        <p:blipFill>
          <a:blip r:embed="rId3"/>
          <a:stretch>
            <a:fillRect/>
          </a:stretch>
        </p:blipFill>
        <p:spPr>
          <a:xfrm>
            <a:off x="2540" y="-5295"/>
            <a:ext cx="2189480" cy="723900"/>
          </a:xfrm>
          <a:prstGeom prst="rect">
            <a:avLst/>
          </a:prstGeom>
        </p:spPr>
      </p:pic>
      <p:sp>
        <p:nvSpPr>
          <p:cNvPr id="9" name="Footer Placeholder 8">
            <a:extLst>
              <a:ext uri="{FF2B5EF4-FFF2-40B4-BE49-F238E27FC236}">
                <a16:creationId xmlns:a16="http://schemas.microsoft.com/office/drawing/2014/main" id="{9211D63A-0E22-C4EF-A3FC-305D94E2C8AD}"/>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10" name="Slide Number Placeholder 9">
            <a:extLst>
              <a:ext uri="{FF2B5EF4-FFF2-40B4-BE49-F238E27FC236}">
                <a16:creationId xmlns:a16="http://schemas.microsoft.com/office/drawing/2014/main" id="{623E4BAB-1C29-9FDA-A5C8-7B8D8E938A2A}"/>
              </a:ext>
            </a:extLst>
          </p:cNvPr>
          <p:cNvSpPr>
            <a:spLocks noGrp="1"/>
          </p:cNvSpPr>
          <p:nvPr>
            <p:ph type="sldNum" sz="quarter" idx="12"/>
          </p:nvPr>
        </p:nvSpPr>
        <p:spPr/>
        <p:txBody>
          <a:bodyPr/>
          <a:lstStyle/>
          <a:p>
            <a:fld id="{34B7E4EF-A1BD-40F4-AB7B-04F084DD991D}" type="slidenum">
              <a:rPr lang="en-US" smtClean="0"/>
              <a:t>6</a:t>
            </a:fld>
            <a:endParaRPr lang="en-US" dirty="0"/>
          </a:p>
        </p:txBody>
      </p:sp>
      <p:sp>
        <p:nvSpPr>
          <p:cNvPr id="8" name="Rectangle 7">
            <a:extLst>
              <a:ext uri="{FF2B5EF4-FFF2-40B4-BE49-F238E27FC236}">
                <a16:creationId xmlns:a16="http://schemas.microsoft.com/office/drawing/2014/main" id="{1F6752DB-99D5-5211-5330-0B31D8C363B1}"/>
              </a:ext>
            </a:extLst>
          </p:cNvPr>
          <p:cNvSpPr/>
          <p:nvPr/>
        </p:nvSpPr>
        <p:spPr>
          <a:xfrm>
            <a:off x="7963250" y="5602360"/>
            <a:ext cx="3874416" cy="338554"/>
          </a:xfrm>
          <a:prstGeom prst="rect">
            <a:avLst/>
          </a:prstGeom>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 1.1: Quantum communication model</a:t>
            </a:r>
            <a:endParaRPr lang="en-IN" b="1" dirty="0"/>
          </a:p>
        </p:txBody>
      </p:sp>
    </p:spTree>
    <p:extLst>
      <p:ext uri="{BB962C8B-B14F-4D97-AF65-F5344CB8AC3E}">
        <p14:creationId xmlns:p14="http://schemas.microsoft.com/office/powerpoint/2010/main" val="329309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1A5B-BD5F-2F3D-D342-A43D741481C6}"/>
              </a:ext>
            </a:extLst>
          </p:cNvPr>
          <p:cNvSpPr>
            <a:spLocks noGrp="1"/>
          </p:cNvSpPr>
          <p:nvPr>
            <p:ph type="title"/>
          </p:nvPr>
        </p:nvSpPr>
        <p:spPr>
          <a:xfrm>
            <a:off x="3225501" y="932686"/>
            <a:ext cx="5740998" cy="804674"/>
          </a:xfrm>
        </p:spPr>
        <p:txBody>
          <a:bodyPr/>
          <a:lstStyle/>
          <a:p>
            <a:pPr algn="ctr"/>
            <a:r>
              <a:rPr lang="en-IN" dirty="0">
                <a:latin typeface="Times New Roman" panose="02020603050405020304" pitchFamily="18" charset="0"/>
                <a:cs typeface="Times New Roman" panose="02020603050405020304" pitchFamily="18" charset="0"/>
              </a:rPr>
              <a:t>Algorithm explanation</a:t>
            </a:r>
          </a:p>
        </p:txBody>
      </p:sp>
      <p:sp>
        <p:nvSpPr>
          <p:cNvPr id="3" name="Content Placeholder 2">
            <a:extLst>
              <a:ext uri="{FF2B5EF4-FFF2-40B4-BE49-F238E27FC236}">
                <a16:creationId xmlns:a16="http://schemas.microsoft.com/office/drawing/2014/main" id="{C08BE109-B08F-1DBC-FDE6-9A8090A865E4}"/>
              </a:ext>
            </a:extLst>
          </p:cNvPr>
          <p:cNvSpPr>
            <a:spLocks noGrp="1"/>
          </p:cNvSpPr>
          <p:nvPr>
            <p:ph idx="1"/>
          </p:nvPr>
        </p:nvSpPr>
        <p:spPr>
          <a:xfrm>
            <a:off x="256539" y="1946147"/>
            <a:ext cx="6859291" cy="4304851"/>
          </a:xfrm>
        </p:spPr>
        <p:txBody>
          <a:bodyPr>
            <a:noAutofit/>
          </a:bodyPr>
          <a:lstStyle/>
          <a:p>
            <a:pPr algn="just"/>
            <a:r>
              <a:rPr lang="en-IN" sz="1800" dirty="0">
                <a:solidFill>
                  <a:schemeClr val="tx1"/>
                </a:solidFill>
                <a:latin typeface="Times New Roman" panose="02020603050405020304" pitchFamily="18" charset="0"/>
                <a:cs typeface="Times New Roman" panose="02020603050405020304" pitchFamily="18" charset="0"/>
              </a:rPr>
              <a:t>The eavesdropper needs the key to decrypt the message, and will try to steal it. Now when the sender sends a photon, since the polarisation of it is unknown to everybody but the sender, the receiver and the eavesdropper must have to guess the polarisation. When the eavesdropper intercepts the photon, they change some properties of it. When this photon is received by the receiver, the polarisation will be altered. Also, since the key is long, it is nigh on impossible that the interceptor has guessed correctly the polarisation for at least the times when the receiver has. Since the interceptor isn’t sure of the polarisation, they can’t send another photon to the receiver.</a:t>
            </a:r>
          </a:p>
          <a:p>
            <a:pPr algn="just"/>
            <a:r>
              <a:rPr lang="en-IN" sz="1800" dirty="0">
                <a:solidFill>
                  <a:schemeClr val="tx1"/>
                </a:solidFill>
                <a:latin typeface="Times New Roman" panose="02020603050405020304" pitchFamily="18" charset="0"/>
                <a:cs typeface="Times New Roman" panose="02020603050405020304" pitchFamily="18" charset="0"/>
              </a:rPr>
              <a:t>Let’s say the above situation happens. Now the key with the sender ,receiver and interceptor are most likely different. Now the sender will encrypt with the key they have, and the receiver will not be able to decrypt it, and neither will the interceptor will be able to do so. This will alert the communicators of an eavesdropper. Since the keys are made for individual packets of data, the interceptor will be caught quick.</a:t>
            </a:r>
          </a:p>
        </p:txBody>
      </p:sp>
      <p:pic>
        <p:nvPicPr>
          <p:cNvPr id="7" name="Picture 6">
            <a:extLst>
              <a:ext uri="{FF2B5EF4-FFF2-40B4-BE49-F238E27FC236}">
                <a16:creationId xmlns:a16="http://schemas.microsoft.com/office/drawing/2014/main" id="{D9285173-37E9-0831-5777-61C678887C87}"/>
              </a:ext>
            </a:extLst>
          </p:cNvPr>
          <p:cNvPicPr>
            <a:picLocks noChangeAspect="1"/>
          </p:cNvPicPr>
          <p:nvPr/>
        </p:nvPicPr>
        <p:blipFill>
          <a:blip r:embed="rId2"/>
          <a:stretch>
            <a:fillRect/>
          </a:stretch>
        </p:blipFill>
        <p:spPr>
          <a:xfrm>
            <a:off x="7115830" y="2297971"/>
            <a:ext cx="5076170" cy="3304969"/>
          </a:xfrm>
          <a:prstGeom prst="rect">
            <a:avLst/>
          </a:prstGeom>
        </p:spPr>
      </p:pic>
      <p:pic>
        <p:nvPicPr>
          <p:cNvPr id="5" name="Picture 4">
            <a:extLst>
              <a:ext uri="{FF2B5EF4-FFF2-40B4-BE49-F238E27FC236}">
                <a16:creationId xmlns:a16="http://schemas.microsoft.com/office/drawing/2014/main" id="{CF0462EF-7401-9208-10C7-67D3A964F782}"/>
              </a:ext>
            </a:extLst>
          </p:cNvPr>
          <p:cNvPicPr/>
          <p:nvPr/>
        </p:nvPicPr>
        <p:blipFill>
          <a:blip r:embed="rId3"/>
          <a:stretch>
            <a:fillRect/>
          </a:stretch>
        </p:blipFill>
        <p:spPr>
          <a:xfrm>
            <a:off x="2540" y="0"/>
            <a:ext cx="2189480" cy="723900"/>
          </a:xfrm>
          <a:prstGeom prst="rect">
            <a:avLst/>
          </a:prstGeom>
        </p:spPr>
      </p:pic>
      <p:sp>
        <p:nvSpPr>
          <p:cNvPr id="8" name="Footer Placeholder 7">
            <a:extLst>
              <a:ext uri="{FF2B5EF4-FFF2-40B4-BE49-F238E27FC236}">
                <a16:creationId xmlns:a16="http://schemas.microsoft.com/office/drawing/2014/main" id="{9E440FF5-A14C-FA48-DEB8-6CC98CCA9138}"/>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9" name="Slide Number Placeholder 8">
            <a:extLst>
              <a:ext uri="{FF2B5EF4-FFF2-40B4-BE49-F238E27FC236}">
                <a16:creationId xmlns:a16="http://schemas.microsoft.com/office/drawing/2014/main" id="{27A2909B-09EF-93DB-7533-923068CB463A}"/>
              </a:ext>
            </a:extLst>
          </p:cNvPr>
          <p:cNvSpPr>
            <a:spLocks noGrp="1"/>
          </p:cNvSpPr>
          <p:nvPr>
            <p:ph type="sldNum" sz="quarter" idx="12"/>
          </p:nvPr>
        </p:nvSpPr>
        <p:spPr/>
        <p:txBody>
          <a:bodyPr/>
          <a:lstStyle/>
          <a:p>
            <a:fld id="{34B7E4EF-A1BD-40F4-AB7B-04F084DD991D}" type="slidenum">
              <a:rPr lang="en-US" smtClean="0"/>
              <a:t>7</a:t>
            </a:fld>
            <a:endParaRPr lang="en-US" dirty="0"/>
          </a:p>
        </p:txBody>
      </p:sp>
      <p:sp>
        <p:nvSpPr>
          <p:cNvPr id="10" name="Rectangle 9">
            <a:extLst>
              <a:ext uri="{FF2B5EF4-FFF2-40B4-BE49-F238E27FC236}">
                <a16:creationId xmlns:a16="http://schemas.microsoft.com/office/drawing/2014/main" id="{6DCD353C-9F40-4399-30AD-3BC0FF470349}"/>
              </a:ext>
            </a:extLst>
          </p:cNvPr>
          <p:cNvSpPr/>
          <p:nvPr/>
        </p:nvSpPr>
        <p:spPr>
          <a:xfrm>
            <a:off x="7716707" y="5602940"/>
            <a:ext cx="3874416" cy="338554"/>
          </a:xfrm>
          <a:prstGeom prst="rect">
            <a:avLst/>
          </a:prstGeom>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 1.2: Quantum communication model</a:t>
            </a:r>
            <a:endParaRPr lang="en-IN" b="1" dirty="0"/>
          </a:p>
        </p:txBody>
      </p:sp>
    </p:spTree>
    <p:extLst>
      <p:ext uri="{BB962C8B-B14F-4D97-AF65-F5344CB8AC3E}">
        <p14:creationId xmlns:p14="http://schemas.microsoft.com/office/powerpoint/2010/main" val="324712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5E61DE3-BF8F-4377-2D11-98BE2B19DB5B}"/>
              </a:ext>
            </a:extLst>
          </p:cNvPr>
          <p:cNvGraphicFramePr>
            <a:graphicFrameLocks noGrp="1"/>
          </p:cNvGraphicFramePr>
          <p:nvPr>
            <p:extLst>
              <p:ext uri="{D42A27DB-BD31-4B8C-83A1-F6EECF244321}">
                <p14:modId xmlns:p14="http://schemas.microsoft.com/office/powerpoint/2010/main" val="3115941474"/>
              </p:ext>
            </p:extLst>
          </p:nvPr>
        </p:nvGraphicFramePr>
        <p:xfrm>
          <a:off x="224119" y="723902"/>
          <a:ext cx="11492752" cy="5614137"/>
        </p:xfrm>
        <a:graphic>
          <a:graphicData uri="http://schemas.openxmlformats.org/drawingml/2006/table">
            <a:tbl>
              <a:tblPr firstRow="1" firstCol="1" lastCol="1">
                <a:tableStyleId>{616DA210-FB5B-4158-B5E0-FEB733F419BA}</a:tableStyleId>
              </a:tblPr>
              <a:tblGrid>
                <a:gridCol w="884704">
                  <a:extLst>
                    <a:ext uri="{9D8B030D-6E8A-4147-A177-3AD203B41FA5}">
                      <a16:colId xmlns:a16="http://schemas.microsoft.com/office/drawing/2014/main" val="2492643678"/>
                    </a:ext>
                  </a:extLst>
                </a:gridCol>
                <a:gridCol w="7411203">
                  <a:extLst>
                    <a:ext uri="{9D8B030D-6E8A-4147-A177-3AD203B41FA5}">
                      <a16:colId xmlns:a16="http://schemas.microsoft.com/office/drawing/2014/main" val="2224916818"/>
                    </a:ext>
                  </a:extLst>
                </a:gridCol>
                <a:gridCol w="741434">
                  <a:extLst>
                    <a:ext uri="{9D8B030D-6E8A-4147-A177-3AD203B41FA5}">
                      <a16:colId xmlns:a16="http://schemas.microsoft.com/office/drawing/2014/main" val="1938826862"/>
                    </a:ext>
                  </a:extLst>
                </a:gridCol>
                <a:gridCol w="1418030">
                  <a:extLst>
                    <a:ext uri="{9D8B030D-6E8A-4147-A177-3AD203B41FA5}">
                      <a16:colId xmlns:a16="http://schemas.microsoft.com/office/drawing/2014/main" val="1500812400"/>
                    </a:ext>
                  </a:extLst>
                </a:gridCol>
                <a:gridCol w="1037381">
                  <a:extLst>
                    <a:ext uri="{9D8B030D-6E8A-4147-A177-3AD203B41FA5}">
                      <a16:colId xmlns:a16="http://schemas.microsoft.com/office/drawing/2014/main" val="4168166461"/>
                    </a:ext>
                  </a:extLst>
                </a:gridCol>
              </a:tblGrid>
              <a:tr h="421587">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No</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Statement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S/E</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Average</a:t>
                      </a:r>
                    </a:p>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Frequency</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Total steps</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784787831"/>
                  </a:ext>
                </a:extLst>
              </a:tr>
              <a:tr h="157350">
                <a:tc>
                  <a:txBody>
                    <a:bodyPr/>
                    <a:lstStyle/>
                    <a:p>
                      <a:pPr algn="ctr">
                        <a:lnSpc>
                          <a:spcPct val="107000"/>
                        </a:lnSpc>
                        <a:spcAft>
                          <a:spcPts val="800"/>
                        </a:spcAft>
                      </a:pP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r>
                        <a:rPr lang="en-IN" sz="1000" dirty="0" err="1">
                          <a:solidFill>
                            <a:schemeClr val="tx1"/>
                          </a:solidFill>
                          <a:effectLst/>
                          <a:latin typeface="Times New Roman" panose="02020603050405020304" pitchFamily="18" charset="0"/>
                          <a:cs typeface="Times New Roman" panose="02020603050405020304" pitchFamily="18" charset="0"/>
                        </a:rPr>
                        <a:t>Input:N,an</a:t>
                      </a:r>
                      <a:r>
                        <a:rPr lang="en-IN" sz="1000" dirty="0">
                          <a:solidFill>
                            <a:schemeClr val="tx1"/>
                          </a:solidFill>
                          <a:effectLst/>
                          <a:latin typeface="Times New Roman" panose="02020603050405020304" pitchFamily="18" charset="0"/>
                          <a:cs typeface="Times New Roman" panose="02020603050405020304" pitchFamily="18" charset="0"/>
                        </a:rPr>
                        <a:t> integer max of length key and </a:t>
                      </a:r>
                      <a:r>
                        <a:rPr lang="en-IN" sz="1000" dirty="0" err="1">
                          <a:solidFill>
                            <a:schemeClr val="tx1"/>
                          </a:solidFill>
                          <a:effectLst/>
                          <a:latin typeface="Times New Roman" panose="02020603050405020304" pitchFamily="18" charset="0"/>
                          <a:cs typeface="Times New Roman" panose="02020603050405020304" pitchFamily="18" charset="0"/>
                        </a:rPr>
                        <a:t>Output:Qk</a:t>
                      </a:r>
                      <a:r>
                        <a:rPr lang="en-IN" sz="1000" dirty="0">
                          <a:solidFill>
                            <a:schemeClr val="tx1"/>
                          </a:solidFill>
                          <a:effectLst/>
                          <a:latin typeface="Times New Roman" panose="02020603050405020304" pitchFamily="18" charset="0"/>
                          <a:cs typeface="Times New Roman" panose="02020603050405020304" pitchFamily="18" charset="0"/>
                        </a:rPr>
                        <a:t>[] binary key of length k.</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US"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US"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US"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429154666"/>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Initialize Qk1[], Qk2[], </a:t>
                      </a:r>
                      <a:r>
                        <a:rPr lang="en-IN" sz="1000" dirty="0" err="1">
                          <a:solidFill>
                            <a:schemeClr val="tx1"/>
                          </a:solidFill>
                          <a:effectLst/>
                          <a:latin typeface="Times New Roman" panose="02020603050405020304" pitchFamily="18" charset="0"/>
                          <a:cs typeface="Times New Roman" panose="02020603050405020304" pitchFamily="18" charset="0"/>
                        </a:rPr>
                        <a:t>Qk</a:t>
                      </a:r>
                      <a:r>
                        <a:rPr lang="en-IN" sz="1000" dirty="0">
                          <a:solidFill>
                            <a:schemeClr val="tx1"/>
                          </a:solidFill>
                          <a:effectLst/>
                          <a:latin typeface="Times New Roman" panose="02020603050405020304" pitchFamily="18" charset="0"/>
                          <a:cs typeface="Times New Roman" panose="02020603050405020304" pitchFamily="18" charset="0"/>
                        </a:rPr>
                        <a:t>[]                 //Qk1 is transmitted via sender, Qk2 is received via receiver</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417856105"/>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for i ← 0 to N-1                         </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909058021"/>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3</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Qk1[</a:t>
                      </a:r>
                      <a:r>
                        <a:rPr lang="en-IN" sz="1000" dirty="0" err="1">
                          <a:solidFill>
                            <a:schemeClr val="tx1"/>
                          </a:solidFill>
                          <a:effectLst/>
                          <a:latin typeface="Times New Roman" panose="02020603050405020304" pitchFamily="18" charset="0"/>
                          <a:cs typeface="Times New Roman" panose="02020603050405020304" pitchFamily="18" charset="0"/>
                        </a:rPr>
                        <a:t>i</a:t>
                      </a:r>
                      <a:r>
                        <a:rPr lang="en-IN" sz="1000" dirty="0">
                          <a:solidFill>
                            <a:schemeClr val="tx1"/>
                          </a:solidFill>
                          <a:effectLst/>
                          <a:latin typeface="Times New Roman" panose="02020603050405020304" pitchFamily="18" charset="0"/>
                          <a:cs typeface="Times New Roman" panose="02020603050405020304" pitchFamily="18" charset="0"/>
                        </a:rPr>
                        <a:t>].polarisation ← </a:t>
                      </a:r>
                      <a:r>
                        <a:rPr lang="en-IN" sz="1000" dirty="0" err="1">
                          <a:solidFill>
                            <a:schemeClr val="tx1"/>
                          </a:solidFill>
                          <a:effectLst/>
                          <a:latin typeface="Times New Roman" panose="02020603050405020304" pitchFamily="18" charset="0"/>
                          <a:cs typeface="Times New Roman" panose="02020603050405020304" pitchFamily="18" charset="0"/>
                        </a:rPr>
                        <a:t>randomOf</a:t>
                      </a:r>
                      <a:r>
                        <a:rPr lang="en-IN" sz="1000" dirty="0">
                          <a:solidFill>
                            <a:schemeClr val="tx1"/>
                          </a:solidFill>
                          <a:effectLst/>
                          <a:latin typeface="Times New Roman" panose="02020603050405020304" pitchFamily="18" charset="0"/>
                          <a:cs typeface="Times New Roman" panose="02020603050405020304" pitchFamily="18" charset="0"/>
                        </a:rPr>
                        <a:t>(diagonal, vertical and horizontal)</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6</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6N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02246245"/>
                  </a:ext>
                </a:extLst>
              </a:tr>
              <a:tr h="157350">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4</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Qk1[i].value ← </a:t>
                      </a:r>
                      <a:r>
                        <a:rPr lang="en-IN" sz="1000" dirty="0" err="1">
                          <a:solidFill>
                            <a:schemeClr val="tx1"/>
                          </a:solidFill>
                          <a:effectLst/>
                          <a:latin typeface="Times New Roman" panose="02020603050405020304" pitchFamily="18" charset="0"/>
                          <a:cs typeface="Times New Roman" panose="02020603050405020304" pitchFamily="18" charset="0"/>
                        </a:rPr>
                        <a:t>randomOf</a:t>
                      </a:r>
                      <a:r>
                        <a:rPr lang="en-IN" sz="1000" dirty="0">
                          <a:solidFill>
                            <a:schemeClr val="tx1"/>
                          </a:solidFill>
                          <a:effectLst/>
                          <a:latin typeface="Times New Roman" panose="02020603050405020304" pitchFamily="18" charset="0"/>
                          <a:cs typeface="Times New Roman" panose="02020603050405020304" pitchFamily="18" charset="0"/>
                        </a:rPr>
                        <a:t>(0,1)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6</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6N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72826630"/>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5</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err="1">
                          <a:solidFill>
                            <a:schemeClr val="tx1"/>
                          </a:solidFill>
                          <a:effectLst/>
                          <a:latin typeface="Times New Roman" panose="02020603050405020304" pitchFamily="18" charset="0"/>
                          <a:cs typeface="Times New Roman" panose="02020603050405020304" pitchFamily="18" charset="0"/>
                        </a:rPr>
                        <a:t>Endfor</a:t>
                      </a:r>
                      <a:r>
                        <a:rPr lang="en-IN" sz="1000" dirty="0">
                          <a:solidFill>
                            <a:schemeClr val="tx1"/>
                          </a:solidFill>
                          <a:effectLst/>
                          <a:latin typeface="Times New Roman" panose="02020603050405020304" pitchFamily="18" charset="0"/>
                          <a:cs typeface="Times New Roman" panose="02020603050405020304" pitchFamily="18" charset="0"/>
                        </a:rPr>
                        <a:t>                               //sender has now initialised values for themselves</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432130066"/>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6</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err="1">
                          <a:solidFill>
                            <a:schemeClr val="tx1"/>
                          </a:solidFill>
                          <a:effectLst/>
                          <a:latin typeface="Times New Roman" panose="02020603050405020304" pitchFamily="18" charset="0"/>
                          <a:cs typeface="Times New Roman" panose="02020603050405020304" pitchFamily="18" charset="0"/>
                        </a:rPr>
                        <a:t>i</a:t>
                      </a:r>
                      <a:r>
                        <a:rPr lang="en-IN" sz="1000" dirty="0">
                          <a:solidFill>
                            <a:schemeClr val="tx1"/>
                          </a:solidFill>
                          <a:effectLst/>
                          <a:latin typeface="Times New Roman" panose="02020603050405020304" pitchFamily="18" charset="0"/>
                          <a:cs typeface="Times New Roman" panose="02020603050405020304" pitchFamily="18" charset="0"/>
                        </a:rPr>
                        <a:t> ← 0</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730038097"/>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while(i&lt;N)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91190190"/>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Qk2[i].polarisation ← </a:t>
                      </a:r>
                      <a:r>
                        <a:rPr lang="en-IN" sz="1000" dirty="0" err="1">
                          <a:solidFill>
                            <a:schemeClr val="tx1"/>
                          </a:solidFill>
                          <a:effectLst/>
                          <a:latin typeface="Times New Roman" panose="02020603050405020304" pitchFamily="18" charset="0"/>
                          <a:cs typeface="Times New Roman" panose="02020603050405020304" pitchFamily="18" charset="0"/>
                        </a:rPr>
                        <a:t>randomOf</a:t>
                      </a:r>
                      <a:r>
                        <a:rPr lang="en-IN" sz="1000" dirty="0">
                          <a:solidFill>
                            <a:schemeClr val="tx1"/>
                          </a:solidFill>
                          <a:effectLst/>
                          <a:latin typeface="Times New Roman" panose="02020603050405020304" pitchFamily="18" charset="0"/>
                          <a:cs typeface="Times New Roman" panose="02020603050405020304" pitchFamily="18" charset="0"/>
                        </a:rPr>
                        <a:t>(diagonal, vertical and horizontal)</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6</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6N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710779391"/>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If Qk2[</a:t>
                      </a:r>
                      <a:r>
                        <a:rPr lang="en-IN" sz="1000" dirty="0" err="1">
                          <a:solidFill>
                            <a:schemeClr val="tx1"/>
                          </a:solidFill>
                          <a:effectLst/>
                          <a:latin typeface="Times New Roman" panose="02020603050405020304" pitchFamily="18" charset="0"/>
                          <a:cs typeface="Times New Roman" panose="02020603050405020304" pitchFamily="18" charset="0"/>
                        </a:rPr>
                        <a:t>i</a:t>
                      </a:r>
                      <a:r>
                        <a:rPr lang="en-IN" sz="1000" dirty="0">
                          <a:solidFill>
                            <a:schemeClr val="tx1"/>
                          </a:solidFill>
                          <a:effectLst/>
                          <a:latin typeface="Times New Roman" panose="02020603050405020304" pitchFamily="18" charset="0"/>
                          <a:cs typeface="Times New Roman" panose="02020603050405020304" pitchFamily="18" charset="0"/>
                        </a:rPr>
                        <a:t>].polarisation = Qk1[</a:t>
                      </a:r>
                      <a:r>
                        <a:rPr lang="en-IN" sz="1000" dirty="0" err="1">
                          <a:solidFill>
                            <a:schemeClr val="tx1"/>
                          </a:solidFill>
                          <a:effectLst/>
                          <a:latin typeface="Times New Roman" panose="02020603050405020304" pitchFamily="18" charset="0"/>
                          <a:cs typeface="Times New Roman" panose="02020603050405020304" pitchFamily="18" charset="0"/>
                        </a:rPr>
                        <a:t>i</a:t>
                      </a:r>
                      <a:r>
                        <a:rPr lang="en-IN" sz="1000" dirty="0">
                          <a:solidFill>
                            <a:schemeClr val="tx1"/>
                          </a:solidFill>
                          <a:effectLst/>
                          <a:latin typeface="Times New Roman" panose="02020603050405020304" pitchFamily="18" charset="0"/>
                          <a:cs typeface="Times New Roman" panose="02020603050405020304" pitchFamily="18" charset="0"/>
                        </a:rPr>
                        <a:t>].polarisation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88537946"/>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Qk2[i].value ← Qk1[i].value</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625840863"/>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    Else</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0</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10838760"/>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Qk2[i].value ← </a:t>
                      </a:r>
                      <a:r>
                        <a:rPr lang="en-IN" sz="1000" dirty="0" err="1">
                          <a:solidFill>
                            <a:schemeClr val="tx1"/>
                          </a:solidFill>
                          <a:effectLst/>
                          <a:latin typeface="Times New Roman" panose="02020603050405020304" pitchFamily="18" charset="0"/>
                          <a:cs typeface="Times New Roman" panose="02020603050405020304" pitchFamily="18" charset="0"/>
                        </a:rPr>
                        <a:t>randomOf</a:t>
                      </a:r>
                      <a:r>
                        <a:rPr lang="en-IN" sz="1000" dirty="0">
                          <a:solidFill>
                            <a:schemeClr val="tx1"/>
                          </a:solidFill>
                          <a:effectLst/>
                          <a:latin typeface="Times New Roman" panose="02020603050405020304" pitchFamily="18" charset="0"/>
                          <a:cs typeface="Times New Roman" panose="02020603050405020304" pitchFamily="18" charset="0"/>
                        </a:rPr>
                        <a:t>(0,1)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6</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N/2</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6N/2</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986047658"/>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13</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i++</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259064801"/>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14</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Endif</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727911558"/>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15</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err="1">
                          <a:solidFill>
                            <a:schemeClr val="tx1"/>
                          </a:solidFill>
                          <a:effectLst/>
                          <a:latin typeface="Times New Roman" panose="02020603050405020304" pitchFamily="18" charset="0"/>
                          <a:cs typeface="Times New Roman" panose="02020603050405020304" pitchFamily="18" charset="0"/>
                        </a:rPr>
                        <a:t>Endwhile</a:t>
                      </a:r>
                      <a:r>
                        <a:rPr lang="en-IN" sz="1000" dirty="0">
                          <a:solidFill>
                            <a:schemeClr val="tx1"/>
                          </a:solidFill>
                          <a:effectLst/>
                          <a:latin typeface="Times New Roman" panose="02020603050405020304" pitchFamily="18" charset="0"/>
                          <a:cs typeface="Times New Roman" panose="02020603050405020304" pitchFamily="18" charset="0"/>
                        </a:rPr>
                        <a:t>                        //this portrays the values received by the receiver after randomising the polariser</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0</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52501568"/>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16</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i ← 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704979400"/>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17</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k ← 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681356684"/>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18</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while(i&lt;N)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190289001"/>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19</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if Qk1[i].polarisation = Qk2[i].polarisation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893546590"/>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a:t>
                      </a:r>
                      <a:r>
                        <a:rPr lang="en-IN" sz="1000" dirty="0" err="1">
                          <a:solidFill>
                            <a:schemeClr val="tx1"/>
                          </a:solidFill>
                          <a:effectLst/>
                          <a:latin typeface="Times New Roman" panose="02020603050405020304" pitchFamily="18" charset="0"/>
                          <a:cs typeface="Times New Roman" panose="02020603050405020304" pitchFamily="18" charset="0"/>
                        </a:rPr>
                        <a:t>Qk</a:t>
                      </a:r>
                      <a:r>
                        <a:rPr lang="en-IN" sz="1000" dirty="0">
                          <a:solidFill>
                            <a:schemeClr val="tx1"/>
                          </a:solidFill>
                          <a:effectLst/>
                          <a:latin typeface="Times New Roman" panose="02020603050405020304" pitchFamily="18" charset="0"/>
                          <a:cs typeface="Times New Roman" panose="02020603050405020304" pitchFamily="18" charset="0"/>
                        </a:rPr>
                        <a:t>[k++]=Qk1[i].value</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2</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031675349"/>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Endif</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0</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0</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20138503"/>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i++</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83192537"/>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23</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err="1">
                          <a:solidFill>
                            <a:schemeClr val="tx1"/>
                          </a:solidFill>
                          <a:effectLst/>
                          <a:latin typeface="Times New Roman" panose="02020603050405020304" pitchFamily="18" charset="0"/>
                          <a:cs typeface="Times New Roman" panose="02020603050405020304" pitchFamily="18" charset="0"/>
                        </a:rPr>
                        <a:t>Endwhile</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4145693759"/>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24</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return </a:t>
                      </a:r>
                      <a:r>
                        <a:rPr lang="en-IN" sz="1000" dirty="0" err="1">
                          <a:solidFill>
                            <a:schemeClr val="tx1"/>
                          </a:solidFill>
                          <a:effectLst/>
                          <a:latin typeface="Times New Roman" panose="02020603050405020304" pitchFamily="18" charset="0"/>
                          <a:cs typeface="Times New Roman" panose="02020603050405020304" pitchFamily="18" charset="0"/>
                        </a:rPr>
                        <a:t>Qk</a:t>
                      </a:r>
                      <a:r>
                        <a:rPr lang="en-IN" sz="1000" dirty="0">
                          <a:solidFill>
                            <a:schemeClr val="tx1"/>
                          </a:solidFill>
                          <a:effectLst/>
                          <a:latin typeface="Times New Roman" panose="02020603050405020304" pitchFamily="18" charset="0"/>
                          <a:cs typeface="Times New Roman" panose="02020603050405020304" pitchFamily="18" charset="0"/>
                        </a:rPr>
                        <a:t>[]                   //only storing values where polarisers used are same discarding others</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0</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641789546"/>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25</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err="1">
                          <a:solidFill>
                            <a:schemeClr val="tx1"/>
                          </a:solidFill>
                          <a:effectLst/>
                          <a:latin typeface="Times New Roman" panose="02020603050405020304" pitchFamily="18" charset="0"/>
                          <a:cs typeface="Times New Roman" panose="02020603050405020304" pitchFamily="18" charset="0"/>
                        </a:rPr>
                        <a:t>randomOf</a:t>
                      </a:r>
                      <a:r>
                        <a:rPr lang="en-IN" sz="1000" dirty="0">
                          <a:solidFill>
                            <a:schemeClr val="tx1"/>
                          </a:solidFill>
                          <a:effectLst/>
                          <a:latin typeface="Times New Roman" panose="02020603050405020304" pitchFamily="18" charset="0"/>
                          <a:cs typeface="Times New Roman" panose="02020603050405020304" pitchFamily="18" charset="0"/>
                        </a:rPr>
                        <a:t>(a1,a2)         //function which returns a random output based on two given inputs </a:t>
                      </a:r>
                      <a:r>
                        <a:rPr lang="en-IN" sz="1000">
                          <a:solidFill>
                            <a:schemeClr val="tx1"/>
                          </a:solidFill>
                          <a:effectLst/>
                          <a:latin typeface="Times New Roman" panose="02020603050405020304" pitchFamily="18" charset="0"/>
                          <a:cs typeface="Times New Roman" panose="02020603050405020304" pitchFamily="18" charset="0"/>
                        </a:rPr>
                        <a:t>as arguments                                                               </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528238884"/>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26</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i ← </a:t>
                      </a:r>
                      <a:r>
                        <a:rPr lang="en-IN" sz="1000" dirty="0" err="1">
                          <a:solidFill>
                            <a:schemeClr val="tx1"/>
                          </a:solidFill>
                          <a:effectLst/>
                          <a:latin typeface="Times New Roman" panose="02020603050405020304" pitchFamily="18" charset="0"/>
                          <a:cs typeface="Times New Roman" panose="02020603050405020304" pitchFamily="18" charset="0"/>
                        </a:rPr>
                        <a:t>randomInt</a:t>
                      </a: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a:solidFill>
                            <a:schemeClr val="tx1"/>
                          </a:solidFill>
                          <a:effectLst/>
                          <a:latin typeface="Times New Roman" panose="02020603050405020304" pitchFamily="18" charset="0"/>
                          <a:cs typeface="Times New Roman" panose="02020603050405020304" pitchFamily="18" charset="0"/>
                        </a:rPr>
                        <a:t>1</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611172075"/>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27</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If i%2 = 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64230623"/>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28</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return a1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862518094"/>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29</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Else</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76532959"/>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a:t>
                      </a: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     return a2</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727283697"/>
                  </a:ext>
                </a:extLst>
              </a:tr>
              <a:tr h="157350">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31</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Endif</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0</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05053788"/>
                  </a:ext>
                </a:extLst>
              </a:tr>
              <a:tr h="157350">
                <a:tc gridSpan="3">
                  <a:txBody>
                    <a:bodyPr/>
                    <a:lstStyle/>
                    <a:p>
                      <a:pPr algn="just">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Total Steps for Algorithm</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000" dirty="0">
                          <a:solidFill>
                            <a:schemeClr val="tx1"/>
                          </a:solidFill>
                          <a:effectLst/>
                          <a:latin typeface="Times New Roman" panose="02020603050405020304" pitchFamily="18" charset="0"/>
                          <a:cs typeface="Times New Roman" panose="02020603050405020304" pitchFamily="18" charset="0"/>
                        </a:rPr>
                        <a:t>(59N/2)+3 (:.Time complexity is O(N))</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47" marR="2534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918586534"/>
                  </a:ext>
                </a:extLst>
              </a:tr>
            </a:tbl>
          </a:graphicData>
        </a:graphic>
      </p:graphicFrame>
      <p:pic>
        <p:nvPicPr>
          <p:cNvPr id="4" name="Picture 3">
            <a:extLst>
              <a:ext uri="{FF2B5EF4-FFF2-40B4-BE49-F238E27FC236}">
                <a16:creationId xmlns:a16="http://schemas.microsoft.com/office/drawing/2014/main" id="{254E310C-D526-CE8D-A988-7638450352BC}"/>
              </a:ext>
            </a:extLst>
          </p:cNvPr>
          <p:cNvPicPr/>
          <p:nvPr/>
        </p:nvPicPr>
        <p:blipFill>
          <a:blip r:embed="rId2"/>
          <a:stretch>
            <a:fillRect/>
          </a:stretch>
        </p:blipFill>
        <p:spPr>
          <a:xfrm>
            <a:off x="0" y="0"/>
            <a:ext cx="2189480" cy="723902"/>
          </a:xfrm>
          <a:prstGeom prst="rect">
            <a:avLst/>
          </a:prstGeom>
        </p:spPr>
      </p:pic>
      <p:sp>
        <p:nvSpPr>
          <p:cNvPr id="6" name="Footer Placeholder 5">
            <a:extLst>
              <a:ext uri="{FF2B5EF4-FFF2-40B4-BE49-F238E27FC236}">
                <a16:creationId xmlns:a16="http://schemas.microsoft.com/office/drawing/2014/main" id="{03DC7E1E-1D08-2EB0-183C-937C290EB423}"/>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763F0D17-1C41-EC0A-F6DB-15582FE34FB6}"/>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06492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C891-1688-50B1-4778-9F801978DB38}"/>
              </a:ext>
            </a:extLst>
          </p:cNvPr>
          <p:cNvSpPr>
            <a:spLocks noGrp="1"/>
          </p:cNvSpPr>
          <p:nvPr>
            <p:ph type="title"/>
          </p:nvPr>
        </p:nvSpPr>
        <p:spPr>
          <a:xfrm>
            <a:off x="3576918" y="1030941"/>
            <a:ext cx="4123765" cy="717177"/>
          </a:xfrm>
        </p:spPr>
        <p:txBody>
          <a:bodyPr/>
          <a:lstStyle/>
          <a:p>
            <a:pPr algn="ctr"/>
            <a:r>
              <a:rPr lang="en-US" dirty="0">
                <a:latin typeface="Times New Roman" panose="02020603050405020304" pitchFamily="18" charset="0"/>
                <a:cs typeface="Times New Roman" panose="02020603050405020304" pitchFamily="18" charset="0"/>
              </a:rPr>
              <a:t>Demonstration</a:t>
            </a:r>
            <a:endParaRPr lang="en-IN"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AD4CC701-3718-7AA9-FCD3-0A462DA8DE54}"/>
              </a:ext>
            </a:extLst>
          </p:cNvPr>
          <p:cNvSpPr>
            <a:spLocks noGrp="1"/>
          </p:cNvSpPr>
          <p:nvPr>
            <p:ph idx="1"/>
          </p:nvPr>
        </p:nvSpPr>
        <p:spPr>
          <a:xfrm>
            <a:off x="358588" y="1790786"/>
            <a:ext cx="5280212" cy="4547261"/>
          </a:xfrm>
        </p:spPr>
        <p:txBody>
          <a:bodyPr>
            <a:noAutofit/>
          </a:bodyPr>
          <a:lstStyle/>
          <a:p>
            <a:pPr marL="0" indent="0" algn="just">
              <a:spcBef>
                <a:spcPts val="400"/>
              </a:spcBef>
              <a:buNone/>
            </a:pP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the devices are for the following uses:</a:t>
            </a:r>
          </a:p>
          <a:p>
            <a:pPr algn="just">
              <a:spcBef>
                <a:spcPts val="400"/>
              </a:spcBef>
              <a:buClrTx/>
              <a:buFont typeface="Courier New" panose="02070309020205020404" pitchFamily="49" charset="0"/>
              <a:buChar char="o"/>
            </a:pPr>
            <a:r>
              <a:rPr lang="en-IN" sz="1600" u="none" strike="noStrike" dirty="0">
                <a:solidFill>
                  <a:schemeClr val="tx1"/>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Laser is the photon projector; modulator modulates it to a given bit.</a:t>
            </a:r>
          </a:p>
          <a:p>
            <a:pPr marR="8890" lvl="0" algn="just" fontAlgn="base">
              <a:lnSpc>
                <a:spcPct val="103000"/>
              </a:lnSpc>
              <a:spcBef>
                <a:spcPts val="400"/>
              </a:spcBef>
              <a:spcAft>
                <a:spcPts val="20"/>
              </a:spcAft>
              <a:buClr>
                <a:srgbClr val="222222"/>
              </a:buClr>
              <a:buSzPts val="1200"/>
              <a:buFont typeface="Courier New" panose="02070309020205020404" pitchFamily="49" charset="0"/>
              <a:buChar char="o"/>
            </a:pPr>
            <a:r>
              <a:rPr lang="en-IN" sz="1600" u="none" strike="noStrike" dirty="0">
                <a:solidFill>
                  <a:schemeClr val="tx1"/>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Pocket cells align it with a certain random polarizer. </a:t>
            </a:r>
          </a:p>
          <a:p>
            <a:pPr marR="8890" lvl="0" algn="just" fontAlgn="base">
              <a:lnSpc>
                <a:spcPct val="103000"/>
              </a:lnSpc>
              <a:spcBef>
                <a:spcPts val="400"/>
              </a:spcBef>
              <a:spcAft>
                <a:spcPts val="20"/>
              </a:spcAft>
              <a:buClr>
                <a:srgbClr val="222222"/>
              </a:buClr>
              <a:buSzPts val="1200"/>
              <a:buFont typeface="Courier New" panose="02070309020205020404" pitchFamily="49" charset="0"/>
              <a:buChar char="o"/>
            </a:pPr>
            <a:r>
              <a:rPr lang="en-IN" sz="1600" u="none" strike="noStrike" dirty="0">
                <a:solidFill>
                  <a:schemeClr val="tx1"/>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Beam expander makes the beam of photons detectable by distributing it over a larger area. </a:t>
            </a:r>
          </a:p>
          <a:p>
            <a:pPr marR="8890" lvl="0" algn="just" fontAlgn="base">
              <a:lnSpc>
                <a:spcPct val="103000"/>
              </a:lnSpc>
              <a:spcBef>
                <a:spcPts val="400"/>
              </a:spcBef>
              <a:spcAft>
                <a:spcPts val="20"/>
              </a:spcAft>
              <a:buClr>
                <a:srgbClr val="222222"/>
              </a:buClr>
              <a:buSzPts val="1200"/>
              <a:buFont typeface="Courier New" panose="02070309020205020404" pitchFamily="49" charset="0"/>
              <a:buChar char="o"/>
            </a:pPr>
            <a:r>
              <a:rPr lang="en-IN" sz="1600" u="none" strike="noStrike" dirty="0">
                <a:solidFill>
                  <a:schemeClr val="tx1"/>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Prism separates different spectrums of photons, to make it possible that the detector only detects photons of a given frequency. Detector detects photons. </a:t>
            </a:r>
          </a:p>
          <a:p>
            <a:pPr marR="8890" lvl="0" algn="just" fontAlgn="base">
              <a:lnSpc>
                <a:spcPct val="103000"/>
              </a:lnSpc>
              <a:spcBef>
                <a:spcPts val="400"/>
              </a:spcBef>
              <a:spcAft>
                <a:spcPts val="20"/>
              </a:spcAft>
              <a:buClr>
                <a:srgbClr val="222222"/>
              </a:buClr>
              <a:buSzPts val="1200"/>
              <a:buFont typeface="Courier New" panose="02070309020205020404" pitchFamily="49" charset="0"/>
              <a:buChar char="o"/>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controlling computers on each send instructions to the laser and pocket cells and communicate among themselves about the polarizer they used during the entire communication of key.</a:t>
            </a:r>
          </a:p>
          <a:p>
            <a:pPr marR="8890" lvl="0" algn="just" fontAlgn="base">
              <a:lnSpc>
                <a:spcPct val="103000"/>
              </a:lnSpc>
              <a:spcBef>
                <a:spcPts val="400"/>
              </a:spcBef>
              <a:spcAft>
                <a:spcPts val="20"/>
              </a:spcAft>
              <a:buClr>
                <a:srgbClr val="222222"/>
              </a:buClr>
              <a:buSzPts val="1200"/>
              <a:buFont typeface="Courier New" panose="02070309020205020404" pitchFamily="49" charset="0"/>
              <a:buChar char="o"/>
            </a:pPr>
            <a:r>
              <a:rPr lang="en-US" sz="1600" dirty="0">
                <a:solidFill>
                  <a:schemeClr val="tx1"/>
                </a:solidFill>
                <a:latin typeface="Times New Roman" panose="02020603050405020304" pitchFamily="18" charset="0"/>
                <a:cs typeface="Times New Roman" panose="02020603050405020304" pitchFamily="18" charset="0"/>
              </a:rPr>
              <a:t>The etalon is a device consisting of two reflecting glass plates, employed for measuring small differences in the wavelength of light using the interference it produces. It is used to make sure only the right wavelength is being measured.</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80997279-7C4E-6B74-D34F-17F9445E05CB}"/>
              </a:ext>
            </a:extLst>
          </p:cNvPr>
          <p:cNvPicPr>
            <a:picLocks noChangeAspect="1"/>
          </p:cNvPicPr>
          <p:nvPr/>
        </p:nvPicPr>
        <p:blipFill>
          <a:blip r:embed="rId2"/>
          <a:stretch>
            <a:fillRect/>
          </a:stretch>
        </p:blipFill>
        <p:spPr>
          <a:xfrm>
            <a:off x="5638800" y="1878821"/>
            <a:ext cx="6055915" cy="4288354"/>
          </a:xfrm>
          <a:prstGeom prst="rect">
            <a:avLst/>
          </a:prstGeom>
        </p:spPr>
      </p:pic>
      <p:pic>
        <p:nvPicPr>
          <p:cNvPr id="5" name="Picture 4">
            <a:extLst>
              <a:ext uri="{FF2B5EF4-FFF2-40B4-BE49-F238E27FC236}">
                <a16:creationId xmlns:a16="http://schemas.microsoft.com/office/drawing/2014/main" id="{DDE45804-BEB1-3870-4E29-D22D989A171A}"/>
              </a:ext>
            </a:extLst>
          </p:cNvPr>
          <p:cNvPicPr/>
          <p:nvPr/>
        </p:nvPicPr>
        <p:blipFill>
          <a:blip r:embed="rId3"/>
          <a:stretch>
            <a:fillRect/>
          </a:stretch>
        </p:blipFill>
        <p:spPr>
          <a:xfrm>
            <a:off x="0" y="0"/>
            <a:ext cx="2189480" cy="723900"/>
          </a:xfrm>
          <a:prstGeom prst="rect">
            <a:avLst/>
          </a:prstGeom>
        </p:spPr>
      </p:pic>
      <p:sp>
        <p:nvSpPr>
          <p:cNvPr id="6" name="Footer Placeholder 5">
            <a:extLst>
              <a:ext uri="{FF2B5EF4-FFF2-40B4-BE49-F238E27FC236}">
                <a16:creationId xmlns:a16="http://schemas.microsoft.com/office/drawing/2014/main" id="{9ECEF314-78E6-867B-073C-6921F3FAD060}"/>
              </a:ext>
            </a:extLst>
          </p:cNvPr>
          <p:cNvSpPr>
            <a:spLocks noGrp="1"/>
          </p:cNvSpPr>
          <p:nvPr>
            <p:ph type="ftr" sz="quarter" idx="11"/>
          </p:nvPr>
        </p:nvSpPr>
        <p:spPr/>
        <p:txBody>
          <a:bodyPr/>
          <a:lstStyle/>
          <a:p>
            <a:r>
              <a:rPr lang="en-US"/>
              <a:t>DEPARTMENT OF COMPUTER SCIENCE AND ENGINEERING                                                                                                                                                                     (MS RAMAIAH INSTITUTE OF TECHNOLOGY)</a:t>
            </a:r>
            <a:endParaRPr lang="en-US" dirty="0"/>
          </a:p>
        </p:txBody>
      </p:sp>
      <p:sp>
        <p:nvSpPr>
          <p:cNvPr id="7" name="Slide Number Placeholder 6">
            <a:extLst>
              <a:ext uri="{FF2B5EF4-FFF2-40B4-BE49-F238E27FC236}">
                <a16:creationId xmlns:a16="http://schemas.microsoft.com/office/drawing/2014/main" id="{592CFD79-E76E-27B0-1886-C60A7504403B}"/>
              </a:ext>
            </a:extLst>
          </p:cNvPr>
          <p:cNvSpPr>
            <a:spLocks noGrp="1"/>
          </p:cNvSpPr>
          <p:nvPr>
            <p:ph type="sldNum" sz="quarter" idx="12"/>
          </p:nvPr>
        </p:nvSpPr>
        <p:spPr/>
        <p:txBody>
          <a:bodyPr/>
          <a:lstStyle/>
          <a:p>
            <a:fld id="{34B7E4EF-A1BD-40F4-AB7B-04F084DD991D}" type="slidenum">
              <a:rPr lang="en-US" smtClean="0"/>
              <a:t>9</a:t>
            </a:fld>
            <a:endParaRPr lang="en-US" dirty="0"/>
          </a:p>
        </p:txBody>
      </p:sp>
      <p:sp>
        <p:nvSpPr>
          <p:cNvPr id="8" name="Rectangle 7">
            <a:extLst>
              <a:ext uri="{FF2B5EF4-FFF2-40B4-BE49-F238E27FC236}">
                <a16:creationId xmlns:a16="http://schemas.microsoft.com/office/drawing/2014/main" id="{3CCDBC6A-CD2C-65E6-A3D8-8DC6AD933E3F}"/>
              </a:ext>
            </a:extLst>
          </p:cNvPr>
          <p:cNvSpPr/>
          <p:nvPr/>
        </p:nvSpPr>
        <p:spPr>
          <a:xfrm>
            <a:off x="6729549" y="5974926"/>
            <a:ext cx="3874416" cy="338554"/>
          </a:xfrm>
          <a:prstGeom prst="rect">
            <a:avLst/>
          </a:prstGeom>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 2: System architecture</a:t>
            </a:r>
            <a:endParaRPr lang="en-IN" b="1" dirty="0"/>
          </a:p>
        </p:txBody>
      </p:sp>
    </p:spTree>
    <p:extLst>
      <p:ext uri="{BB962C8B-B14F-4D97-AF65-F5344CB8AC3E}">
        <p14:creationId xmlns:p14="http://schemas.microsoft.com/office/powerpoint/2010/main" val="560016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637</TotalTime>
  <Words>2489</Words>
  <Application>Microsoft Office PowerPoint</Application>
  <PresentationFormat>Widescreen</PresentationFormat>
  <Paragraphs>331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QUANTUM CRYPTOGRAPHY</vt:lpstr>
      <vt:lpstr>AGENDA</vt:lpstr>
      <vt:lpstr>Problem statement</vt:lpstr>
      <vt:lpstr>PowerPoint Presentation</vt:lpstr>
      <vt:lpstr>Literature survey</vt:lpstr>
      <vt:lpstr>Algorithm explanation</vt:lpstr>
      <vt:lpstr>Algorithm explanation</vt:lpstr>
      <vt:lpstr>PowerPoint Presentation</vt:lpstr>
      <vt:lpstr>Demonstration</vt:lpstr>
      <vt:lpstr>PowerPoint Presentation</vt:lpstr>
      <vt:lpstr>Quantum cryptography in real-world applications</vt:lpstr>
      <vt:lpstr>Some quantum cryptography and  encryption companies</vt:lpstr>
      <vt:lpstr>Future scopes</vt:lpstr>
      <vt:lpstr>PowerPoint Presentation</vt:lpstr>
      <vt:lpstr>Advantages and Disadvantages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cryptography</dc:title>
  <dc:creator>Sanskar Gondkar</dc:creator>
  <cp:lastModifiedBy>SD HRUDHAY</cp:lastModifiedBy>
  <cp:revision>67</cp:revision>
  <dcterms:created xsi:type="dcterms:W3CDTF">2022-06-17T13:45:00Z</dcterms:created>
  <dcterms:modified xsi:type="dcterms:W3CDTF">2022-06-21T06:20:02Z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