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59" r:id="rId6"/>
    <p:sldId id="261" r:id="rId7"/>
    <p:sldId id="271" r:id="rId8"/>
    <p:sldId id="262" r:id="rId9"/>
    <p:sldId id="263" r:id="rId10"/>
    <p:sldId id="265" r:id="rId11"/>
    <p:sldId id="274" r:id="rId12"/>
    <p:sldId id="264" r:id="rId13"/>
    <p:sldId id="266" r:id="rId14"/>
    <p:sldId id="267" r:id="rId15"/>
    <p:sldId id="268" r:id="rId16"/>
    <p:sldId id="269" r:id="rId17"/>
    <p:sldId id="270" r:id="rId18"/>
    <p:sldId id="272" r:id="rId19"/>
    <p:sldId id="275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6701" units="1/cm"/>
        </inkml:channelProperties>
      </inkml:inkSource>
      <inkml:timestamp xml:id="ts0" timeString="2021-03-29T11:26:14.6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6262 10583,'0'-17,"0"-1,35 18,18 0,0 0,17 0,1 0,-18 0,17 0,1 0,0 0,-18 0,35 0,35 35,36-17,17-18,36 18,-18-18,53 35,-18-17,-17-1,0 1,-36 17,-17-17,-71-1,18 1,-18 0,-17-18,-1 17,-17 1,18-18,-1 18,18-18,36 17,-18 1,-1-18,54 35,-18-35,18 0,-18 18,-17-18,-1 17,-35-17,18 18,-53-18,18 0,-18 0,-1 0,-16 0,17 0,0 0,-18 0,18 0,0 0,0 0,17 0,1 0,-1 0,1 0,35 0,17 0,-17 0,17 0,-17-18,-18 18,1-17,-1 17,-18-18,1 0,17 18,-35-17,18-1,-18 18,-18-17,18-1,0 18,-18-18,18 1,17-1,19 0,16 1,-16-19,16 19,-16-1,16-35,-16 36,16-19,-16 19,-19-1,1 18,-36-18,-17 18,-1-17,19 17,-19 0,19 0,-1-18,18 18,-36-18,36 18,0 0,18-17,-18 17,35 0,18 0,-18 0,0 0,36 0,-36 0,35 0,-17 0,18 0,-1 0,0 0,-34 0,-1 0,-18 17,19-17,-19 0,-17 0,-18 0,18 0,0 0,-18 0,18 0,18 18,17 0,36-1,-1 1,1-18,-1 35,18-35,-17 18,-54-18,1 18,-18-18,-36 0,1 0,0 0,-1 0,18 0,36 0,-18 17,53 19,17-36,1 17,-36-17,0 0,0 0,-35 0,-17 0,-1 0,-18 0,19 0,34 18,18-1,71 1,0 0,17-1,-35-17,18 36,-35-36,-36 0,-53 0,-17 0,-1 0,1 0</inkml:trace>
  <inkml:trace contextRef="#ctx0" brushRef="#br0" timeOffset="5204.8828">16810 10301,'17'0,"1"0,53 0,35-18,-18 18,0 0,0 0,0 0,0 0,-17 0,-18 0,-18 0,18 0,0 0,-35 0,17 0,0 0,1 0,-19 0,18 0,1 0,-19 0,36 0,-17 0,-1 0,0 0,0 0,18 0,0 0,-35 0,0 0,-1 0,1 0,-1 0,1 0,0 0,17 0,-17 0,-1 0,19 0,-1 0,18 0,-36 0,36 0,-35 0,0 0,17 0,-18 0,1 0,0 0,-1 0,1 0,17 0,1 0,-19 0,36 0,-18 0,-17 0,0 0,-1 0,1 0,17 0,-17 0,35 0,0 0,-36 0,36 0,-35 0,0 0,17 0,-18 0,1 0,0 0,-1 0,1 0,0 0,-1 0,1 0,17 0,-17 0,17 0,-17 0,-1 0,1 0,0 0,-1 0,36 0,-17 18,-19 0,1-18,-1 0</inkml:trace>
  <inkml:trace contextRef="#ctx0" brushRef="#br0" timeOffset="7365.4487">7638 10442,'17'0,"54"0,17 0,53 0,36 0,-1 0,36 0,17 0,-17 0,17 0,18 0,-18 0,-17 0,-18 0,-18 0,1 0,-1 0,-17 0,-36 18,1-18,-36 0,0 0,-17 0,-18 0,17 0,-17 17,0 1,-18-18,0 18,18-18,-35 0,35 17,-18-17,-17 18,-1-18,1 0,0 0,-1 0,1 0,0 18,17-18,0 0,36 0,-1 0,19 0,-1 0,0 0,-35 0,-36 0</inkml:trace>
  <inkml:trace contextRef="#ctx0" brushRef="#br0" timeOffset="8602.7307">17427 8978,'-159'-53,"36"-17,0 34,17 19,35-18,-17 17,-18 0,-17-17,17 35,0 0,0 0,-17 0,-1 0,1 0,-18-18,-18 18,-18 0,36-17,-35 17,0 0,-36 0,0 0,18 0,-17 0,34 35,-17-17,71-1,-1 1,54 0,34-1,19-17,-1 18,18-1,-18-17,-17 36,35-19,-35 1,-18 35,18-18,-18 18,35-35,-35 17,18-17,0 17,17-17,0-1,-17-17,17 0,1 18</inkml:trace>
  <inkml:trace contextRef="#ctx0" brushRef="#br0" timeOffset="9322.8862">12806 9013,'0'36,"-35"52,-1 18,-17 17,53-52,-53-1,53-34,-17-1,-1-17,18-1,35-34,18-19,18-17,-1 18,1 0,0 0,-19 17,1 18,-53-18,18 18,0-17</inkml:trace>
  <inkml:trace contextRef="#ctx0" brushRef="#br0" timeOffset="10530.0193">17427 8784,'0'-17,"35"17,-35 35,36-18,17 19,-18 34,18-17,0 53,0-53,0 0,-18-36,0 19,-17-19,-18 1,-53 0,0-18,-70 17,-1-17,-52 0,35 0,-36 0,54 0,34 18,37-18,16 0</inkml:trace>
  <inkml:trace contextRef="#ctx0" brushRef="#br0" timeOffset="17370.2137">17639 7691,'-18'0,"-35"35,0 0,-17 18,17 0,-18 35,18-53,18 18,0-17,35-1,-18-35,18 18</inkml:trace>
  <inkml:trace contextRef="#ctx0" brushRef="#br0" timeOffset="17602.9982">17180 8132,'0'35,"0"-18,0 36,0 0,0 0,0 18,-17-18,-1 17,0-35,1 18,-1 0,0-35,18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6701" units="1/cm"/>
        </inkml:channelProperties>
      </inkml:inkSource>
      <inkml:timestamp xml:id="ts0" timeString="2021-03-29T11:26:50.6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4745 6738,'17'0,"54"0,53 0,-19 0,19 0,-36 0,18-18,-18 18,0-17,-17-1,-1 0,1 18,-36 0,0-17,1 17,-19-18,1 18,0 0,-1 0,1 0,0 0,-1 0</inkml:trace>
  <inkml:trace contextRef="#ctx0" brushRef="#br0" timeOffset="8925.2613">11924 7302,'18'0,"17"0,35 0,-17 0,35 0,-17 0,17 0,-17 0,-1 0,-34 0,17 0,-18 0,0 0,36-17,-36 17,-17 0,17-18,0 18,-17 0,17 0,-17 0,-1 0,19-17,-1-1,18 18,0 0,17 0,-17-18,0 18,0 0,-35-17,-1 17,1 0,0 0</inkml:trace>
  <inkml:trace contextRef="#ctx0" brushRef="#br0" timeOffset="12561.2351">12206 7373,'18'0,"52"0,18 0,18 0,53 0,-18-18,18 18,-36 0,1-17,-36 17,-35 0,0 0,-18 0,-17 0,17-18,18 18,-18 0,18-18,0 1,18-1,-54 1,19-1,-1 0,-17 18,-18-17,17-1,1 0,-18 1,0-1,0 0,0 1,0-1,0-52,0 17,-18 17,1 1,-1 18,18-1,-18 18,1-35,-54-1,-35 1,-17-18,-36 18,18 35,-18-53,-17 35,17 1,-17-36,17 35,35-17,1 17,52 1,36 17,-18-18,18 18,17 0,-17 0,0 0,-18 0,-18 35,1 0,-1 1,-17 17,17-18,18 0,1 0,34 1,-17-36,-1 17,36 1,-17 0,-1-18,0 17,18 1,0 0,-17-1,17 1,-18 17,18 0,0-17,0 17,0 18,18-17,17 16,-17 1,17-17,0-1,18 0,53 18,-35-18,52-17,-35-18,-17 18,-1-18,-34 0,17 0,-36 0,1 0,-1 0,1 0,0 0,17 0,18 0,-18 0,18 0,0 0,-35 0,-1 0,1 0,0 0,-1 0,1 0,35 0,-36 0,36 0,-17 0</inkml:trace>
  <inkml:trace contextRef="#ctx0" brushRef="#br0" timeOffset="17400.0933">16210 13670,'53'0,"0"0,35 0,-17 0,-1 0,1 0,-36 0,18 0,0 0,-18 0,0 0,-17 0,35 18,0-1,0 1,17 0,54-1,-18-17,17 36,36-36,-18-18,53 0,-53 1,-17-36,-18 17,-54 1,-34 35,-18-17,18-1,-18-17,0-1,0 19,0-19,0 19,0-18,0 17,0-17,0-18,0 17,0-16,0 16,-18 19,0-1,18 0,-17 18,-18-35,17 17,-70-17,-18 17,-53-17,18 0,-53 17,53 1,17-1,36 18,18 0,34 0,19 0,-19 0,19 0,-1 0,-17 0,0 0,-36 35,-35 1,36-1,-36 0,0 36,35-36,19-17,16-1,1 1,17 0,18-1,-17-17,-1 18,0-1,18 1,-17-18,-1 18,18-1,-18-17,1 18,17 0,-18-1,1 1,-1 0,0-1,1 1,17-1,0 1,0 0,0-1,0 1,17-18,-17 35,18 1,17-1,0-18,-17 19,0-1,-1-35</inkml:trace>
  <inkml:trace contextRef="#ctx0" brushRef="#br0" timeOffset="19410.3759">19032 13688,'18'0,"0"0,17 0,18 17,0-17,17 0,18 0,36 0,-1 0,-17 0,0 0,-18 18,0-18,-17 0,17 0,0 0,-17 0,-18 0,0 0,-36 0,1 0,0 0,-1 0,-17-18,18-17,0 17,-18-17,17 0,1 35,0-35,-18-1,0 1,0 0,0 17,0 1,0-19,0-17,0-17,-18-1,18 18,-18 0,1 18,17 17,-18 1,18-1,-18 1,18-1,-53 0,-17-17,-54 17,-17 1,18-1,-1 0,36 18,-18-17,18 17,0 0,17 0,-17 0,18 0,34 0,1 0,-18 0,36 0,-36 0,0 35,17 0,1 1,-18-1,18 0,0-17,-18 35,35-18,-35 0,18 1,-18-1,18-35,35 18,-18-18,0 17,1 18,-1 1,1-19,17 36,-18-17,18-19,0 18,0 1,0-1,18 0,-1 1,18-1,-17-18,35 36,18-17,-19-19,37 1,-19 0,1-1,17-17,-35 18,0-18,-36 0,1 0,0 0,-1 0,1 0,0 0</inkml:trace>
  <inkml:trace contextRef="#ctx0" brushRef="#br0" timeOffset="21217.7463">22225 7232,'35'0,"36"0,52-18,36 18,-18-17,-17-1,-19 18,-52 0,18 0,-18-18,-18 18,18 0,0-17,-18 17,18-18,0 18,0-18,-53 1,35 17,1-18,-19 1,1-1,-1 18,-17-18,18 1,0-1,-1 0,19-17,-1 17,-17-17,-18 18,0-1,17 0,-17 1,0-1,0 0,0 1,0-1,-17 0,-19 18,1-17,-36 17,1 0,-18-18,17 18,1 0,17 0,-18 0,-17 0,17 0,1 0,17 0,-18 0,18 0,1 0,-1 0,0 0,17 0,1 18,-35 17,-1 0,-17 1,17 17,1-18,-18 0,17-17,18 17,18-35,17 0,0 18,18-1,0 1,-17 0,17-1,0 1,0-1,17 1,1 0,17-18,1 35,-1 0,0-17,1 17,16-35,1 18,-17-18,-19 0,1 0</inkml:trace>
  <inkml:trace contextRef="#ctx0" brushRef="#br0" timeOffset="317313.3949">11765 7461,'-18'0,"1"0,-1 0,18 18,-35 0,17-18,18 17,-17 18,-1-35,0 18,18 0,0-1,0 1,0 0,-17-18,17 17,0 1,17-18,19-18,-19 18,1-17,0-1,-1 0,1 18,-18-17,0-1,17 0,1 1,0-1,-18 1</inkml:trace>
  <inkml:trace contextRef="#ctx0" brushRef="#br0" timeOffset="320066.2879">13441 7426,'17'18,"-17"-1,0 1,18 0,-18-1,18-17,-18 18,0-1,17 1,-17 0,18-1,0-17,-18 18,0 0</inkml:trace>
  <inkml:trace contextRef="#ctx0" brushRef="#br0" timeOffset="320495.0665">13617 7514,'0'-17,"0"-1</inkml:trace>
  <inkml:trace contextRef="#ctx0" brushRef="#br0" timeOffset="322190.0559">13476 7408,'18'0,"-1"0,1 18,0-18,17 18,-17-1,-1-17,1 0,-1 18,1-18,-18 18,0-1,0 1,0-1,0 1,0 0,0-1,0 1,0 0,0-1,-18 1,1-18,-1 0,1 0,-1 0</inkml:trace>
  <inkml:trace contextRef="#ctx0" brushRef="#br0" timeOffset="336717.2166">2222 9825,'18'0,"35"0,18 0,-18 0,35 0,-18 0,18 0,-35 0,0 0,-17 0,-1 0,-18 0,19 0,-1 0,-17 0,17 0,-17 0,35 0,17 0,1 0,-18 0,17 0,1 0,-36 0,18 0,-18 0,-17 0,-1 0,1 0,17 0,18 0,0 0,53 17,-53-17,35 0,18 18,-18-18,0 0,1 0,-19 0,18 0,-35 0,0 0,-18 0,1 0,-19 0,1 0,0 0,-1 18,18-18,18 17,18-17,17 0,-17 18,-18-18,-18 0,-17 0,-1 0</inkml:trace>
  <inkml:trace contextRef="#ctx0" brushRef="#br0" timeOffset="338186.6115">2028 14323,'36'0,"-19"17,19-17,-1 0,35 18,-17-18,36 18,34-18,53 17,1-17,17 36,0-19,0-17,-53 18,18-18,-71 0,-53 0,1 0,-19 0,18 0,-17 0,53 0,-1 0,1 0,-18 0,17 0,-17 0,18 0,-36 0,-17 0,17 0,-17 0,17 0,0 0,0 0,1 0,17 0,-36 0,1 0,-1 0,1 0,17 0,-17 0,17 0,-17 0,0 0,17 0,-17 0,17 0,-18 0,1 0,0 0,-1 0,1 0,0 0</inkml:trace>
  <inkml:trace contextRef="#ctx0" brushRef="#br0" timeOffset="341839.7915">1535 9825,'17'-18,"71"1,-17-1,52 0,-52 18,0 0,-36 0,0 0,0 0,-17 0,0 0,-1 0</inkml:trace>
  <inkml:trace contextRef="#ctx0" brushRef="#br0" timeOffset="342626.3622">1905 9596,'18'0,"35"52,-18-34,18 0,0-1,-36 1,19 17,-19-35,1 18,-1 0,-17-1,0 1,-52 35,-1-53,0 17,-18 1,18 0,0-1,36-17,-1 0,0 18,1-18</inkml:trace>
  <inkml:trace contextRef="#ctx0" brushRef="#br0" timeOffset="344036.8343">1288 14340,'17'18,"-17"0,18-1,0-17,-1 18,1-18,-1 18,1-18,17 0,18 0,18 0,-1 0,19 0,-1 0,-18 0,-34 0,-1 0,-17 0</inkml:trace>
  <inkml:trace contextRef="#ctx0" brushRef="#br0" timeOffset="344793.4927">1905 14270,'18'0,"17"17,0 1,0 17,-17-17,0 0,-1-18,-17 17,0 1,0 0,0-1,0 1,-17 17,-36-17,0-1,0 1,0 0,18-1,17-17,1 0</inkml:trace>
  <inkml:trace contextRef="#ctx0" brushRef="#br0" timeOffset="347330.5899">1376 10019,'-18'0,"18"18,-17 34,17 1,-18 18,0 17,1-17,-1-1,0 1,-17-36,17 18,1 0,-1 0,18-18,-17 0,-1 36,18-1,-18-17,18 53,0-53,0 18,-17-1,17 1,0-36,-18 18,18 0,-18-35,18 17,-17 0,-1 0,18 18,-18-17,1 16,-1-16,0-1,18 18,-17 0,-1-18,1 18,17 0,-18-18,18 18,0 18,0-54,0 19,0 17,0-36,0 18,0 1,18-19,-18 19,0-1,0-17,0 35,0-1,0 1,0 0,0-17,0-1,0 0,17 18,-17-35,18 17,-1 0,-17-17,18 35,-18-18,18-17,-18-1,17 1,-17 0,0 17,0-17,0 34,0-16,0-19,0 19,0-19,0 19,0-1,0-18,0 19,18-1,-18 0,0-17,0 0,0-1,0 18,0 1,0-1,18 0,-18-17,0 0,0-1,0 1,0 0,0-1,17 18,-17 1,18-19,-18 1,0 0,0-1,0 1,0 0,0-1,0 1,0-1,0 1,0 0,0-1,0 1,0 0,18-1,-1-17,-17 18,0 0,0-1,18 1,0-1,-1 1,1 0,-18-1,17-17,-17 18</inkml:trace>
  <inkml:trace contextRef="#ctx0" brushRef="#br0" timeOffset="348776.9098">1464 9948,'0'-17,"-18"17,1 17,-1-17,0 18,18 0,-17-1,-1-17,18 18,0 0</inkml:trace>
  <inkml:trace contextRef="#ctx0" brushRef="#br0" timeOffset="364879.9589">12118 4992,'-18'0,"1"0,17-18,-18 18,0 0,1-17,-1-1,-52-17,-36-18,-53-18,-35-17,-35 35,-36-18,-17 1,-53-18,35 35,18 18,17-1,53 19,36 17,0 0,17 0,18 0,-71 0,-17 35,-36 0,-35 18,0-18,-17-17,-54 35,36-35,18 34,-18 1,52 18,54-1,-18 36,0 18,0-36,0 35,0-17,18-18,-18-17,36 17,17-35,-1 0,37 18,52 17,0 0,18 18,17-18,18 18,0 17,1 18,-19-35,18-18,-35 1,35-19,-35 18,35 18,-35 0,-1 0,1 17,35 19,-17-19,35-17,-18-18,0 53,35-53,-35 18,18-35,17 17,1-18,17 19,-18-19,0 1,18 17,0-17,-17 17,17 0,0-18,0 19,0-19,0-35,0 1,0-1,0-17,0-1,17 1,-17 17,18 36,0-1,-1 19,1 34,17-17,18-18,-53-35,18-18,-18-17,0 0,17-18,1 17,0 18,-1-17,1-18</inkml:trace>
  <inkml:trace contextRef="#ctx0" brushRef="#br0" timeOffset="366761.5402">12030 4639,'17'0,"1"0,17 18,-35-1,0 1,18 17,0-17,-1 17,-17 0,0-17,0 17,0 18,18-35,-1 35,1 0,0-18,-18 0,17 1,1-1,0-35,-18 17,0 1,0 0,-18-18,-35 17,-35-17,17 18,-17 0,-35-18,34 0,-16 17,52-17,0 0,18 0,17 0</inkml:trace>
  <inkml:trace contextRef="#ctx0" brushRef="#br0" timeOffset="392976.5109">12012 7373</inkml:trace>
  <inkml:trace contextRef="#ctx0" brushRef="#br0" timeOffset="394641.3202">13264 7320</inkml:trace>
  <inkml:trace contextRef="#ctx0" brushRef="#br0" timeOffset="400774.5613">13159 15575</inkml:trace>
  <inkml:trace contextRef="#ctx0" brushRef="#br0" timeOffset="410660.9559">13229 4110,'0'-18,"0"1,0-1,18 0,35 18,0-17,35 17,18 0,-18 0,0 0,0 0,-52 0,-19 0,1 0,-1 0,-17 17,0 1,0 35,0-18,0 0,0 1,0-1,-35-17,0-1,17 1,-35-18,0 18,0-18,18 0,-18 17,36-17,-1 0,0 0,1 18,17-1,0 1,17 0,1-18,0 0,-1 17,-17 1,18-18,0 18,-1-18,-17 17,0 1,0 0,0 17,0 0,0-17,0-1,0 19,0-1,-35-17,17-18,1 17,-1-17,0 0</inkml:trace>
  <inkml:trace contextRef="#ctx0" brushRef="#br0" timeOffset="411471.5016">14093 4127,'0'18,"-17"35,-1-18,-35 36,18-36,-18 18,0 0,18-53,17 35,1-17,-1 0</inkml:trace>
  <inkml:trace contextRef="#ctx0" brushRef="#br0" timeOffset="411942.2862">14093 4269,'18'0,"17"17,1 19,-19-19,19 1,-1-18,-18 17,1 1,0-18,-1 0,-17 18</inkml:trace>
  <inkml:trace contextRef="#ctx0" brushRef="#br0" timeOffset="412438.0956">14005 4339,'0'18,"0"17,-17 0,17 18,-18-17,18 16,-18-52,18 36,-17-19,17 19,0 17,-18-36,18 18,0-17,0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2021-03-25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2021-03-25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2021-03-25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2021-03-25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2021-03-25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2021-03-25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2021-03-25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&#35770;&#25991;/Moment%20Matching%20for%20Multi-Source%20Domain%20Adaptation.pdf" TargetMode="External"/><Relationship Id="rId2" Type="http://schemas.openxmlformats.org/officeDocument/2006/relationships/hyperlink" Target="https://zhuanlan.zhihu.com/p/19570405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75929"/>
            <a:ext cx="7992888" cy="3421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36296" y="616530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D016E41-5751-4E7C-869C-60B7A97C956E}" type="datetime1">
              <a:rPr lang="zh-CN" altLang="en-US" smtClean="0"/>
              <a:pPr algn="ctr"/>
              <a:t>2021-03-30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408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491" y="2628258"/>
            <a:ext cx="2597479" cy="534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74938"/>
            <a:ext cx="3801205" cy="846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73016"/>
            <a:ext cx="8104590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949280"/>
            <a:ext cx="5006578" cy="637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93" y="0"/>
            <a:ext cx="8229600" cy="225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5157192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inner-product on T</a:t>
            </a:r>
            <a:r>
              <a:rPr lang="en-US" altLang="zh-CN" sz="1400" dirty="0" smtClean="0"/>
              <a:t>⊗</a:t>
            </a:r>
            <a:r>
              <a:rPr lang="en-US" altLang="zh-CN" dirty="0" smtClean="0"/>
              <a:t> can </a:t>
            </a:r>
            <a:r>
              <a:rPr lang="en-US" altLang="zh-CN" dirty="0"/>
              <a:t>be accurately approximated by the </a:t>
            </a:r>
            <a:r>
              <a:rPr lang="en-US" altLang="zh-CN" dirty="0" smtClean="0"/>
              <a:t>inner-product on T </a:t>
            </a:r>
            <a:endParaRPr lang="zh-CN" altLang="en-US" dirty="0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570" y="5266017"/>
            <a:ext cx="151236" cy="151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51920" y="2192582"/>
            <a:ext cx="180020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Dimension explosion</a:t>
            </a:r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750701" y="5949280"/>
            <a:ext cx="2880320" cy="5232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4096 is the largest number of units in typical deep networks (e.g. </a:t>
            </a:r>
            <a:r>
              <a:rPr lang="en-US" altLang="zh-CN" sz="1400" dirty="0" err="1"/>
              <a:t>AlexNet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2973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000" y="-993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CDAN is </a:t>
            </a:r>
            <a:r>
              <a:rPr lang="en-US" altLang="zh-CN" sz="3200" dirty="0"/>
              <a:t>a minimax </a:t>
            </a:r>
            <a:r>
              <a:rPr lang="en-US" altLang="zh-CN" sz="3200" dirty="0" smtClean="0"/>
              <a:t>optimization problem</a:t>
            </a:r>
            <a:endParaRPr lang="zh-CN" alt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91" y="2718588"/>
            <a:ext cx="6450698" cy="1070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15" y="5229200"/>
            <a:ext cx="2160240" cy="805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1499" y="3789040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The first one </a:t>
            </a:r>
            <a:r>
              <a:rPr lang="en-US" altLang="zh-CN" sz="2000" dirty="0"/>
              <a:t>is minimized to guarantee lower source </a:t>
            </a:r>
            <a:r>
              <a:rPr lang="en-US" altLang="zh-CN" sz="2000" dirty="0" smtClean="0"/>
              <a:t>risk;</a:t>
            </a:r>
          </a:p>
          <a:p>
            <a:r>
              <a:rPr lang="en-US" altLang="zh-CN" sz="2000" dirty="0" smtClean="0"/>
              <a:t>The second </a:t>
            </a:r>
            <a:r>
              <a:rPr lang="en-US" altLang="zh-CN" sz="2000" dirty="0"/>
              <a:t>one </a:t>
            </a:r>
            <a:r>
              <a:rPr lang="en-US" altLang="zh-CN" sz="2000" dirty="0" smtClean="0"/>
              <a:t>is </a:t>
            </a:r>
            <a:r>
              <a:rPr lang="en-US" altLang="zh-CN" sz="2000" dirty="0"/>
              <a:t>minimized over D but maximized </a:t>
            </a:r>
            <a:r>
              <a:rPr lang="en-US" altLang="zh-CN" sz="2000" dirty="0" smtClean="0"/>
              <a:t>over(</a:t>
            </a:r>
            <a:r>
              <a:rPr lang="en-US" altLang="zh-CN" sz="2000" dirty="0" err="1" smtClean="0"/>
              <a:t>f,g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08720" y="4629829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Totally,the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minimax game of conditional domain adversarial network </a:t>
            </a:r>
            <a:r>
              <a:rPr lang="en-US" altLang="zh-CN" sz="2000" dirty="0" smtClean="0"/>
              <a:t> (</a:t>
            </a:r>
            <a:r>
              <a:rPr lang="en-US" altLang="zh-CN" sz="2000" dirty="0"/>
              <a:t>CDAN) </a:t>
            </a:r>
            <a:r>
              <a:rPr lang="en-US" altLang="zh-CN" sz="2000" dirty="0" smtClean="0"/>
              <a:t>is: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6211669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/>
              <a:t>λ is a hyper-parameter between the two objectives to tradeoff source risk and domain adversary</a:t>
            </a:r>
            <a:endParaRPr lang="zh-CN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82" y="764704"/>
            <a:ext cx="6916556" cy="189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墨迹 2"/>
              <p14:cNvContentPartPr/>
              <p14:nvPr/>
            </p14:nvContentPartPr>
            <p14:xfrm>
              <a:off x="2254320" y="2768760"/>
              <a:ext cx="5042160" cy="118764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44960" y="2759400"/>
                <a:ext cx="5060880" cy="120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237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CDAN(CDAN+E)</a:t>
            </a:r>
            <a:endParaRPr lang="zh-CN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Towards safe transfer, we </a:t>
                </a:r>
                <a:r>
                  <a:rPr lang="en-US" altLang="zh-CN" sz="2000" dirty="0" smtClean="0"/>
                  <a:t>quantify the </a:t>
                </a:r>
                <a:r>
                  <a:rPr lang="en-US" altLang="zh-CN" sz="2000" dirty="0"/>
                  <a:t>uncertainty of classifier predictions by the entropy criterion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/>
                      </a:rPr>
                      <m:t>     </m:t>
                    </m:r>
                    <m:r>
                      <a:rPr lang="en-US" altLang="zh-CN" sz="1600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𝑔</m:t>
                        </m:r>
                      </m:e>
                    </m:d>
                    <m:r>
                      <a:rPr lang="en-US" altLang="zh-CN" sz="1600" b="0" i="1" smtClean="0">
                        <a:latin typeface="Cambria Math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16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600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zh-CN" sz="16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US" altLang="zh-CN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/>
                          </a:rPr>
                          <m:t>𝑙𝑜𝑔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1600" dirty="0" smtClean="0"/>
                  <a:t>  </a:t>
                </a:r>
                <a:r>
                  <a:rPr lang="en-US" altLang="zh-CN" sz="1600" i="1" dirty="0" smtClean="0"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:endParaRPr lang="en-US" altLang="zh-CN" sz="16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dirty="0">
                          <a:latin typeface="Cambria Math"/>
                        </a:rPr>
                        <m:t>𝑤𝑒𝑖𝑔h𝑡</m:t>
                      </m:r>
                      <m:r>
                        <a:rPr lang="en-US" altLang="zh-CN" sz="1800" i="1" dirty="0">
                          <a:latin typeface="Cambria Math"/>
                        </a:rPr>
                        <m:t>=1+</m:t>
                      </m:r>
                      <m:sSup>
                        <m:sSupPr>
                          <m:ctrlPr>
                            <a:rPr lang="en-US" altLang="zh-CN" sz="1800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800" i="1" dirty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1800" i="1" dirty="0">
                              <a:latin typeface="Cambria Math"/>
                            </a:rPr>
                            <m:t>𝐻</m:t>
                          </m:r>
                          <m:r>
                            <a:rPr lang="en-US" altLang="zh-CN" sz="1800" i="1" dirty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1800" i="1" dirty="0">
                              <a:latin typeface="Cambria Math"/>
                            </a:rPr>
                            <m:t>𝑔</m:t>
                          </m:r>
                          <m:r>
                            <a:rPr lang="en-US" altLang="zh-CN" sz="1800" i="1" dirty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sz="16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5714393" cy="131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25144"/>
            <a:ext cx="7802848" cy="123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864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/>
              <a:t>Generalization Error Analysis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Denotation: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Bound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94" y="2348880"/>
            <a:ext cx="2566491" cy="253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820" y="2353937"/>
            <a:ext cx="3514277" cy="27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94" y="2924944"/>
            <a:ext cx="2566491" cy="227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47" y="4241871"/>
            <a:ext cx="6316909" cy="310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676985"/>
            <a:ext cx="6362576" cy="302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063411"/>
            <a:ext cx="4288929" cy="237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427984" y="4241871"/>
            <a:ext cx="2448272" cy="310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2382813" y="4552253"/>
            <a:ext cx="18291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40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Generalization Error Analysis</a:t>
            </a:r>
            <a:endParaRPr lang="zh-CN" altLang="en-US" dirty="0"/>
          </a:p>
        </p:txBody>
      </p:sp>
      <p:pic>
        <p:nvPicPr>
          <p:cNvPr id="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2936"/>
            <a:ext cx="8229600" cy="100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42" y="4634690"/>
            <a:ext cx="6885977" cy="70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1560" y="1700808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Define</a:t>
            </a:r>
            <a:r>
              <a:rPr lang="zh-CN" altLang="en-US" dirty="0"/>
              <a:t> </a:t>
            </a:r>
            <a:r>
              <a:rPr lang="en-US" altLang="zh-CN" dirty="0" smtClean="0"/>
              <a:t>a (loss</a:t>
            </a:r>
            <a:r>
              <a:rPr lang="en-US" altLang="zh-CN" dirty="0"/>
              <a:t>) difference hypothesis space ∆ , {</a:t>
            </a:r>
            <a:r>
              <a:rPr lang="el-GR" altLang="zh-CN" dirty="0"/>
              <a:t>δ = |</a:t>
            </a:r>
            <a:r>
              <a:rPr lang="en-US" altLang="zh-CN" dirty="0"/>
              <a:t>g − G∗ (f)| : G∗ ∈ H} over the joint variable (f, g), where </a:t>
            </a:r>
            <a:r>
              <a:rPr lang="el-GR" altLang="zh-CN" dirty="0"/>
              <a:t>δ : (</a:t>
            </a:r>
            <a:r>
              <a:rPr lang="en-US" altLang="zh-CN" dirty="0"/>
              <a:t>f, g) 7→ {0, 1} outputs the loss of G∗ ∈ H. 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4077072"/>
            <a:ext cx="655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domain discriminator D is related to d</a:t>
            </a:r>
            <a:r>
              <a:rPr lang="en-US" altLang="zh-CN" sz="1400" dirty="0"/>
              <a:t>∆</a:t>
            </a:r>
            <a:r>
              <a:rPr lang="en-US" altLang="zh-CN" dirty="0"/>
              <a:t>(PG, QG):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19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/>
              <a:t>Experiments</a:t>
            </a:r>
            <a:endParaRPr lang="zh-CN" altLang="en-US" sz="40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80928"/>
            <a:ext cx="8229600" cy="402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02309"/>
              </p:ext>
            </p:extLst>
          </p:nvPr>
        </p:nvGraphicFramePr>
        <p:xfrm>
          <a:off x="467544" y="1772816"/>
          <a:ext cx="8229600" cy="8206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039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Network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34" marR="7034" marT="7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dataset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34" marR="7034" marT="7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model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34" marR="7034" marT="7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A-W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34" marR="7034" marT="7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W-A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34" marR="7034" marT="7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W-D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34" marR="7034" marT="7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D-W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34" marR="7034" marT="7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A-D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34" marR="7034" marT="7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D-A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34" marR="7034" marT="7034" marB="0" anchor="ctr"/>
                </a:tc>
              </a:tr>
              <a:tr h="20398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ResNet50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34" marR="7034" marT="703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Office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34" marR="7034" marT="7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DANN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34" marR="7034" marT="7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72.05%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34" marR="7034" marT="7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24.65%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34" marR="7034" marT="7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92.17%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34" marR="7034" marT="7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94.30%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34" marR="7034" marT="7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75.36%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34" marR="7034" marT="7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 dirty="0" smtClean="0">
                          <a:effectLst/>
                        </a:rPr>
                        <a:t>35.90</a:t>
                      </a:r>
                      <a:r>
                        <a:rPr lang="en-US" altLang="zh-CN" sz="1300" u="none" strike="noStrike" dirty="0">
                          <a:effectLst/>
                        </a:rPr>
                        <a:t>%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34" marR="7034" marT="7034" marB="0" anchor="ctr"/>
                </a:tc>
              </a:tr>
              <a:tr h="203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CDAN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34" marR="7034" marT="7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/>
                        </a:rPr>
                        <a:t>77.36%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34" marR="7034" marT="7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26.27%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34" marR="7034" marT="7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94.18%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34" marR="7034" marT="7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/>
                        </a:rPr>
                        <a:t>96.60%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34" marR="7034" marT="7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82.53%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34" marR="7034" marT="7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 dirty="0" smtClean="0">
                          <a:effectLst/>
                        </a:rPr>
                        <a:t>40.32</a:t>
                      </a:r>
                      <a:r>
                        <a:rPr lang="en-US" altLang="zh-CN" sz="1300" u="none" strike="noStrike" dirty="0">
                          <a:effectLst/>
                        </a:rPr>
                        <a:t>%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34" marR="7034" marT="7034" marB="0" anchor="ctr"/>
                </a:tc>
              </a:tr>
              <a:tr h="203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CDAN+E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34" marR="7034" marT="7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76.10%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34" marR="7034" marT="7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/>
                        </a:rPr>
                        <a:t>39.19%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34" marR="7034" marT="7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/>
                        </a:rPr>
                        <a:t>97.39%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34" marR="7034" marT="7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93.45%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34" marR="7034" marT="7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>
                          <a:effectLst/>
                        </a:rPr>
                        <a:t>85.54%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34" marR="7034" marT="7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u="none" strike="noStrike" dirty="0" smtClean="0">
                          <a:effectLst/>
                        </a:rPr>
                        <a:t>41.16%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34" marR="7034" marT="7034" marB="0" anchor="ctr"/>
                </a:tc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/>
              <p14:cNvContentPartPr/>
              <p14:nvPr/>
            </p14:nvContentPartPr>
            <p14:xfrm>
              <a:off x="317520" y="1447920"/>
              <a:ext cx="8242560" cy="415944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8160" y="1438560"/>
                <a:ext cx="8261280" cy="417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200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/>
              <a:t>Experiments</a:t>
            </a:r>
            <a:endParaRPr lang="zh-CN" altLang="en-US" sz="40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84784"/>
            <a:ext cx="5517730" cy="500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52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/>
              <a:t>Experiments</a:t>
            </a:r>
            <a:endParaRPr lang="zh-CN" altLang="en-US" sz="40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86763"/>
            <a:ext cx="8229600" cy="175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041671"/>
            <a:ext cx="6524816" cy="30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255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64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1" t="10935" r="12657" b="13555"/>
          <a:stretch/>
        </p:blipFill>
        <p:spPr bwMode="auto">
          <a:xfrm>
            <a:off x="539553" y="404664"/>
            <a:ext cx="3528392" cy="239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8902"/>
            <a:ext cx="9144000" cy="86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8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Motivation</a:t>
            </a:r>
          </a:p>
          <a:p>
            <a:r>
              <a:rPr lang="en-US" altLang="zh-CN" dirty="0" smtClean="0"/>
              <a:t>Explanation</a:t>
            </a:r>
          </a:p>
          <a:p>
            <a:pPr lvl="1"/>
            <a:r>
              <a:rPr lang="en-US" altLang="zh-CN" dirty="0" err="1" smtClean="0"/>
              <a:t>Multimodel</a:t>
            </a:r>
            <a:r>
              <a:rPr lang="en-US" altLang="zh-CN" dirty="0" smtClean="0"/>
              <a:t> distribution</a:t>
            </a:r>
          </a:p>
          <a:p>
            <a:pPr lvl="1"/>
            <a:r>
              <a:rPr lang="en-US" altLang="zh-CN" dirty="0" smtClean="0"/>
              <a:t>Tensor product</a:t>
            </a:r>
          </a:p>
          <a:p>
            <a:pPr lvl="1"/>
            <a:r>
              <a:rPr lang="en-US" altLang="zh-CN" dirty="0" smtClean="0"/>
              <a:t>Specific task</a:t>
            </a:r>
          </a:p>
          <a:p>
            <a:r>
              <a:rPr lang="en-US" altLang="zh-CN" dirty="0" smtClean="0"/>
              <a:t>Methods</a:t>
            </a:r>
          </a:p>
          <a:p>
            <a:pPr marL="971550" lvl="1" indent="-457200"/>
            <a:r>
              <a:rPr lang="en-US" altLang="zh-CN" dirty="0" smtClean="0"/>
              <a:t>Conditional discriminator</a:t>
            </a:r>
          </a:p>
          <a:p>
            <a:pPr marL="971550" lvl="1" indent="-457200"/>
            <a:r>
              <a:rPr lang="en-US" altLang="zh-CN" dirty="0" smtClean="0"/>
              <a:t>Multilinear conditioning</a:t>
            </a:r>
          </a:p>
          <a:p>
            <a:pPr marL="971550" lvl="1" indent="-457200"/>
            <a:r>
              <a:rPr lang="en-US" altLang="zh-CN" dirty="0" smtClean="0"/>
              <a:t>Entropy conditioning</a:t>
            </a:r>
          </a:p>
          <a:p>
            <a:pPr marL="571500" indent="-457200"/>
            <a:r>
              <a:rPr lang="en-US" altLang="zh-CN" dirty="0" smtClean="0"/>
              <a:t>Generalization error analysis</a:t>
            </a:r>
          </a:p>
          <a:p>
            <a:pPr marL="571500" indent="-457200"/>
            <a:r>
              <a:rPr lang="en-US" altLang="zh-CN" dirty="0" smtClean="0"/>
              <a:t>Experiments</a:t>
            </a:r>
          </a:p>
          <a:p>
            <a:pPr marL="971550" lvl="1" indent="-457200"/>
            <a:endParaRPr lang="en-US" altLang="zh-CN" dirty="0" smtClean="0"/>
          </a:p>
          <a:p>
            <a:pPr marL="514350" lvl="1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7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Introduction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dirty="0"/>
              <a:t>Learning a model that reduces the </a:t>
            </a:r>
            <a:r>
              <a:rPr lang="en-US" altLang="zh-CN" dirty="0">
                <a:hlinkClick r:id="rId2"/>
              </a:rPr>
              <a:t>dataset shift </a:t>
            </a:r>
            <a:r>
              <a:rPr lang="en-US" altLang="zh-CN" dirty="0"/>
              <a:t>between training and testing distributions is known </a:t>
            </a:r>
            <a:r>
              <a:rPr lang="en-US" altLang="zh-CN" dirty="0" smtClean="0"/>
              <a:t>as </a:t>
            </a:r>
            <a:r>
              <a:rPr lang="en-US" altLang="zh-CN" b="1" dirty="0" smtClean="0"/>
              <a:t>domain </a:t>
            </a:r>
            <a:r>
              <a:rPr lang="en-US" altLang="zh-CN" b="1" dirty="0"/>
              <a:t>adaptation</a:t>
            </a:r>
            <a:r>
              <a:rPr lang="en-US" altLang="zh-CN" dirty="0"/>
              <a:t> .</a:t>
            </a:r>
            <a:r>
              <a:rPr lang="en-US" altLang="zh-CN" dirty="0" smtClean="0"/>
              <a:t>It finds </a:t>
            </a:r>
            <a:r>
              <a:rPr lang="en-US" altLang="zh-CN" dirty="0"/>
              <a:t>wide applications in computer vision </a:t>
            </a:r>
            <a:r>
              <a:rPr lang="en-US" altLang="zh-CN" dirty="0" smtClean="0"/>
              <a:t>and </a:t>
            </a:r>
            <a:r>
              <a:rPr lang="en-US" altLang="zh-CN" dirty="0"/>
              <a:t>natural language processing </a:t>
            </a:r>
            <a:r>
              <a:rPr lang="en-US" altLang="zh-CN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en-US" altLang="zh-CN" dirty="0"/>
              <a:t>recent research on </a:t>
            </a:r>
            <a:r>
              <a:rPr lang="en-US" altLang="zh-CN" dirty="0" smtClean="0"/>
              <a:t>deep domain </a:t>
            </a:r>
            <a:r>
              <a:rPr lang="en-US" altLang="zh-CN" dirty="0"/>
              <a:t>adaptation further embeds adaptation modules in deep networks using two main </a:t>
            </a:r>
            <a:r>
              <a:rPr lang="en-US" altLang="zh-CN" dirty="0" smtClean="0"/>
              <a:t>technologies for </a:t>
            </a:r>
            <a:r>
              <a:rPr lang="en-US" altLang="zh-CN" dirty="0"/>
              <a:t>distribution matching: </a:t>
            </a:r>
            <a:r>
              <a:rPr lang="en-US" altLang="zh-CN" dirty="0">
                <a:hlinkClick r:id="rId3" action="ppaction://hlinkfile"/>
              </a:rPr>
              <a:t>moment matching</a:t>
            </a:r>
            <a:r>
              <a:rPr lang="en-US" altLang="zh-CN" dirty="0"/>
              <a:t> </a:t>
            </a:r>
            <a:r>
              <a:rPr lang="en-US" altLang="zh-CN" dirty="0" smtClean="0"/>
              <a:t>and </a:t>
            </a:r>
            <a:r>
              <a:rPr lang="en-US" altLang="zh-CN" dirty="0"/>
              <a:t>adversarial </a:t>
            </a:r>
            <a:r>
              <a:rPr lang="en-US" altLang="zh-CN" dirty="0" smtClean="0"/>
              <a:t>training.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20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Motivation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80000"/>
              </a:lnSpc>
            </a:pPr>
            <a:r>
              <a:rPr lang="en-US" altLang="zh-CN" sz="2400" dirty="0"/>
              <a:t>First, when the joint distributions of feature and class, i.e. P(</a:t>
            </a:r>
            <a:r>
              <a:rPr lang="en-US" altLang="zh-CN" sz="2400" dirty="0" err="1"/>
              <a:t>xs,ys</a:t>
            </a:r>
            <a:r>
              <a:rPr lang="en-US" altLang="zh-CN" sz="2400" dirty="0"/>
              <a:t>) and </a:t>
            </a:r>
            <a:r>
              <a:rPr lang="en-US" altLang="zh-CN" sz="2400" dirty="0" smtClean="0"/>
              <a:t>Q(</a:t>
            </a:r>
            <a:r>
              <a:rPr lang="en-US" altLang="zh-CN" sz="2400" dirty="0" err="1" smtClean="0"/>
              <a:t>xt,yt</a:t>
            </a:r>
            <a:r>
              <a:rPr lang="en-US" altLang="zh-CN" sz="2400" dirty="0"/>
              <a:t>), are </a:t>
            </a:r>
            <a:r>
              <a:rPr lang="en-US" altLang="zh-CN" sz="2400" dirty="0" smtClean="0"/>
              <a:t>non-identical across </a:t>
            </a:r>
            <a:r>
              <a:rPr lang="en-US" altLang="zh-CN" sz="2400" dirty="0"/>
              <a:t>domains, adapting only the </a:t>
            </a:r>
            <a:r>
              <a:rPr lang="en-US" altLang="zh-CN" sz="2400" dirty="0" smtClean="0"/>
              <a:t>feature </a:t>
            </a:r>
            <a:r>
              <a:rPr lang="en-US" altLang="zh-CN" sz="2400" dirty="0"/>
              <a:t>representation f may be insufficient</a:t>
            </a:r>
            <a:r>
              <a:rPr lang="en-US" altLang="zh-CN" sz="2400" dirty="0" smtClean="0"/>
              <a:t>.</a:t>
            </a:r>
          </a:p>
          <a:p>
            <a:pPr>
              <a:lnSpc>
                <a:spcPct val="180000"/>
              </a:lnSpc>
            </a:pPr>
            <a:r>
              <a:rPr lang="en-US" altLang="zh-CN" sz="2400" dirty="0"/>
              <a:t>Second, when the feature distribution is multimodal, which is a real scenario due to the nature </a:t>
            </a:r>
            <a:r>
              <a:rPr lang="en-US" altLang="zh-CN" sz="2400" dirty="0" smtClean="0"/>
              <a:t>of multi-class </a:t>
            </a:r>
            <a:r>
              <a:rPr lang="en-US" altLang="zh-CN" sz="2400" dirty="0"/>
              <a:t>classification, adapting only the feature representation may be challenging for </a:t>
            </a:r>
            <a:r>
              <a:rPr lang="en-US" altLang="zh-CN" sz="2400" dirty="0" smtClean="0"/>
              <a:t>adversarial networks</a:t>
            </a:r>
            <a:r>
              <a:rPr lang="en-US" altLang="zh-CN" sz="2400" dirty="0"/>
              <a:t>.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620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CGAN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/>
              <a:t>CGANs disclose </a:t>
            </a:r>
            <a:r>
              <a:rPr lang="en-US" altLang="zh-CN" sz="2000" dirty="0"/>
              <a:t>that the distributions of real and generated images can be made </a:t>
            </a:r>
            <a:r>
              <a:rPr lang="en-US" altLang="zh-CN" sz="2000" dirty="0" smtClean="0"/>
              <a:t>similar by </a:t>
            </a:r>
            <a:r>
              <a:rPr lang="en-US" altLang="zh-CN" sz="2000" dirty="0"/>
              <a:t>conditioning the generator and discriminator on discriminative information. </a:t>
            </a:r>
          </a:p>
          <a:p>
            <a:pPr>
              <a:lnSpc>
                <a:spcPct val="200000"/>
              </a:lnSpc>
            </a:pPr>
            <a:r>
              <a:rPr lang="en-US" altLang="zh-CN" sz="2000" dirty="0"/>
              <a:t>C</a:t>
            </a:r>
            <a:r>
              <a:rPr lang="en-US" altLang="zh-CN" sz="2000" dirty="0" smtClean="0"/>
              <a:t>onditional </a:t>
            </a:r>
            <a:r>
              <a:rPr lang="en-US" altLang="zh-CN" sz="2000" dirty="0"/>
              <a:t>GANs </a:t>
            </a:r>
            <a:r>
              <a:rPr lang="en-US" altLang="zh-CN" sz="2000" dirty="0" smtClean="0"/>
              <a:t> generate </a:t>
            </a:r>
            <a:r>
              <a:rPr lang="en-US" altLang="zh-CN" sz="2000" dirty="0"/>
              <a:t>globally coherent images from datasets with high variability and </a:t>
            </a:r>
            <a:r>
              <a:rPr lang="en-US" altLang="zh-CN" sz="2000" dirty="0" smtClean="0"/>
              <a:t>multimodal distributions.</a:t>
            </a:r>
          </a:p>
          <a:p>
            <a:pPr>
              <a:lnSpc>
                <a:spcPct val="200000"/>
              </a:lnSpc>
            </a:pPr>
            <a:r>
              <a:rPr lang="en-US" altLang="zh-CN" sz="2000" dirty="0" smtClean="0"/>
              <a:t>Motivated </a:t>
            </a:r>
            <a:r>
              <a:rPr lang="en-US" altLang="zh-CN" sz="2000" dirty="0"/>
              <a:t>by conditional </a:t>
            </a:r>
            <a:r>
              <a:rPr lang="en-US" altLang="zh-CN" sz="2000" dirty="0" err="1" smtClean="0"/>
              <a:t>GANs,in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adversarial domain </a:t>
            </a:r>
            <a:r>
              <a:rPr lang="en-US" altLang="zh-CN" sz="2000" dirty="0" smtClean="0"/>
              <a:t>adaptation</a:t>
            </a:r>
            <a:r>
              <a:rPr lang="en-US" altLang="zh-CN" sz="2000" dirty="0"/>
              <a:t>:</a:t>
            </a:r>
            <a:endParaRPr lang="en-US" altLang="zh-CN" sz="2000" dirty="0" smtClean="0"/>
          </a:p>
          <a:p>
            <a:pPr lvl="1">
              <a:lnSpc>
                <a:spcPct val="200000"/>
              </a:lnSpc>
            </a:pPr>
            <a:r>
              <a:rPr lang="en-US" altLang="zh-CN" sz="1800" dirty="0" smtClean="0"/>
              <a:t>The classifier </a:t>
            </a:r>
            <a:r>
              <a:rPr lang="en-US" altLang="zh-CN" sz="1800" dirty="0"/>
              <a:t>prediction g conveys discriminative information potentially revealing the multimodal </a:t>
            </a:r>
            <a:r>
              <a:rPr lang="en-US" altLang="zh-CN" sz="1800" dirty="0" smtClean="0"/>
              <a:t>structures. </a:t>
            </a:r>
            <a:r>
              <a:rPr lang="en-US" altLang="zh-CN" sz="1800" dirty="0" err="1" smtClean="0"/>
              <a:t>So,feature</a:t>
            </a:r>
            <a:r>
              <a:rPr lang="en-US" altLang="zh-CN" sz="1800" dirty="0" smtClean="0"/>
              <a:t> representation f </a:t>
            </a:r>
            <a:r>
              <a:rPr lang="en-US" altLang="zh-CN" sz="1800" dirty="0"/>
              <a:t>and classifier prediction g can be modeled simultaneously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6765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Explanation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en-US" altLang="zh-CN" dirty="0" err="1" smtClean="0"/>
              <a:t>Multimodel</a:t>
            </a:r>
            <a:r>
              <a:rPr lang="en-US" altLang="zh-CN" dirty="0" smtClean="0"/>
              <a:t> distribution – </a:t>
            </a:r>
            <a:r>
              <a:rPr lang="en-US" altLang="zh-CN" dirty="0"/>
              <a:t>multiple </a:t>
            </a:r>
            <a:r>
              <a:rPr lang="en-US" altLang="zh-CN" dirty="0" smtClean="0"/>
              <a:t>peaks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Tensor product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985" y="2204864"/>
            <a:ext cx="1919287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17032"/>
            <a:ext cx="7128792" cy="3055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706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Conditional Adversarial Domain Adaptation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/>
              <a:t>The key to the CDAN models is a novel conditional domain discriminator conditioned on the </a:t>
            </a:r>
            <a:r>
              <a:rPr lang="en-US" altLang="zh-CN" sz="2000" dirty="0" smtClean="0"/>
              <a:t>cross-covariance </a:t>
            </a:r>
            <a:r>
              <a:rPr lang="en-US" altLang="zh-CN" sz="2000" dirty="0"/>
              <a:t>of domain-specific feature representations and classifier predictions</a:t>
            </a:r>
            <a:r>
              <a:rPr lang="en-US" altLang="zh-CN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zh-CN" sz="2000" dirty="0"/>
              <a:t>Two novel conditioning strategies are designed to capture the </a:t>
            </a:r>
            <a:r>
              <a:rPr lang="en-US" altLang="zh-CN" sz="2000" dirty="0" smtClean="0"/>
              <a:t>cross-covariance dependency </a:t>
            </a:r>
            <a:r>
              <a:rPr lang="en-US" altLang="zh-CN" sz="2000" dirty="0"/>
              <a:t>between the feature representations and class predictions while controlling the </a:t>
            </a:r>
            <a:r>
              <a:rPr lang="en-US" altLang="zh-CN" sz="2000" dirty="0" smtClean="0"/>
              <a:t>uncertainty of </a:t>
            </a:r>
            <a:r>
              <a:rPr lang="en-US" altLang="zh-CN" sz="2000" dirty="0"/>
              <a:t>classifier predictions.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9559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4000" dirty="0" smtClean="0"/>
              <a:t>Conditional discriminator</a:t>
            </a:r>
            <a:endParaRPr lang="zh-CN" altLang="en-US" sz="4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" y="1844824"/>
            <a:ext cx="8229600" cy="225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4437112"/>
            <a:ext cx="8064896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Architectures of Conditional Domain Adversarial Networks (CDAN) for domain </a:t>
            </a:r>
            <a:r>
              <a:rPr lang="en-US" altLang="zh-CN" sz="2000" dirty="0" err="1" smtClean="0"/>
              <a:t>adaptation,where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domain-specific feature representation f and classifier prediction g embody the </a:t>
            </a:r>
            <a:r>
              <a:rPr lang="en-US" altLang="zh-CN" sz="2000" dirty="0" smtClean="0"/>
              <a:t>cross-domain gap </a:t>
            </a:r>
            <a:r>
              <a:rPr lang="en-US" altLang="zh-CN" sz="2000" dirty="0"/>
              <a:t>to be reduced jointly by the conditional domain </a:t>
            </a:r>
            <a:r>
              <a:rPr lang="en-US" altLang="zh-CN" sz="2000" dirty="0" err="1"/>
              <a:t>discriminatorD</a:t>
            </a:r>
            <a:r>
              <a:rPr lang="en-US" altLang="zh-CN" sz="2000" dirty="0"/>
              <a:t>.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5699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4000" dirty="0" smtClean="0"/>
              <a:t>Multilinear conditioning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⊕is widely </a:t>
            </a:r>
            <a:r>
              <a:rPr lang="en-US" altLang="zh-CN" sz="2000" dirty="0"/>
              <a:t>adopted by existing conditional </a:t>
            </a:r>
            <a:r>
              <a:rPr lang="en-US" altLang="zh-CN" sz="2000" dirty="0" err="1" smtClean="0"/>
              <a:t>GANs,but</a:t>
            </a:r>
            <a:r>
              <a:rPr lang="en-US" altLang="zh-CN" sz="2000" dirty="0"/>
              <a:t> f and g are independent on each other, thus </a:t>
            </a:r>
            <a:r>
              <a:rPr lang="en-US" altLang="zh-CN" sz="2000" dirty="0" smtClean="0"/>
              <a:t>failing to </a:t>
            </a:r>
            <a:r>
              <a:rPr lang="en-US" altLang="zh-CN" sz="2000" dirty="0"/>
              <a:t>fully </a:t>
            </a:r>
            <a:r>
              <a:rPr lang="en-US" altLang="zh-CN" sz="2000" dirty="0" smtClean="0"/>
              <a:t>capture multiplicative </a:t>
            </a:r>
            <a:r>
              <a:rPr lang="en-US" altLang="zh-CN" sz="2000" dirty="0"/>
              <a:t>interactions between feature representation and classifier </a:t>
            </a:r>
            <a:r>
              <a:rPr lang="en-US" altLang="zh-CN" sz="2000" dirty="0" smtClean="0"/>
              <a:t>prediction</a:t>
            </a:r>
          </a:p>
          <a:p>
            <a:r>
              <a:rPr lang="en-US" altLang="zh-CN" sz="2000" dirty="0" smtClean="0"/>
              <a:t>the </a:t>
            </a:r>
            <a:r>
              <a:rPr lang="en-US" altLang="zh-CN" sz="2000" dirty="0"/>
              <a:t>multilinear map is defined as the outer product of multiple random vectors. </a:t>
            </a:r>
            <a:r>
              <a:rPr lang="en-US" altLang="zh-CN" sz="2000" dirty="0" smtClean="0"/>
              <a:t>It has </a:t>
            </a:r>
            <a:r>
              <a:rPr lang="en-US" altLang="zh-CN" sz="2000" dirty="0"/>
              <a:t>been successfully applied to embed joint distribution or conditional distribution into reproducing kernel Hilbert </a:t>
            </a:r>
            <a:r>
              <a:rPr lang="en-US" altLang="zh-CN" sz="2000" dirty="0" smtClean="0"/>
              <a:t>spaces</a:t>
            </a:r>
          </a:p>
          <a:p>
            <a:r>
              <a:rPr lang="en-US" altLang="zh-CN" sz="2000" dirty="0" smtClean="0"/>
              <a:t>Given two </a:t>
            </a:r>
            <a:r>
              <a:rPr lang="en-US" altLang="zh-CN" sz="2000" dirty="0"/>
              <a:t>random vectors x and y, the joint distribution P(</a:t>
            </a:r>
            <a:r>
              <a:rPr lang="en-US" altLang="zh-CN" sz="2000" dirty="0" err="1"/>
              <a:t>x,y</a:t>
            </a:r>
            <a:r>
              <a:rPr lang="en-US" altLang="zh-CN" sz="2000" dirty="0"/>
              <a:t>) can be modeled by the </a:t>
            </a:r>
            <a:r>
              <a:rPr lang="en-US" altLang="zh-CN" sz="2000" dirty="0" smtClean="0"/>
              <a:t>cross-covariance </a:t>
            </a:r>
            <a:r>
              <a:rPr lang="en-US" altLang="zh-CN" sz="2000" dirty="0" err="1" smtClean="0"/>
              <a:t>E</a:t>
            </a:r>
            <a:r>
              <a:rPr lang="en-US" altLang="zh-CN" sz="1400" dirty="0" err="1" smtClean="0"/>
              <a:t>xy</a:t>
            </a:r>
            <a:r>
              <a:rPr lang="en-US" altLang="zh-CN" sz="2000" dirty="0" smtClean="0"/>
              <a:t>[φ(x</a:t>
            </a:r>
            <a:r>
              <a:rPr lang="en-US" altLang="zh-CN" sz="2000" dirty="0"/>
              <a:t>) ⊗ φ(y</a:t>
            </a:r>
            <a:r>
              <a:rPr lang="en-US" altLang="zh-CN" sz="2000" dirty="0" smtClean="0"/>
              <a:t>)]</a:t>
            </a:r>
            <a:endParaRPr lang="en-US" altLang="zh-CN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25144"/>
            <a:ext cx="2664296" cy="248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5301208"/>
            <a:ext cx="4503043" cy="26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5949280"/>
            <a:ext cx="6840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fully capture the multimodal structures behind complex data distributions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0906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11613</TotalTime>
  <Words>691</Words>
  <Application>Microsoft Office PowerPoint</Application>
  <PresentationFormat>全屏显示(4:3)</PresentationFormat>
  <Paragraphs>102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PowerPoint 演示文稿</vt:lpstr>
      <vt:lpstr>Outline</vt:lpstr>
      <vt:lpstr>Introduction </vt:lpstr>
      <vt:lpstr>Motivation</vt:lpstr>
      <vt:lpstr>CGAN</vt:lpstr>
      <vt:lpstr>Explanation</vt:lpstr>
      <vt:lpstr>Conditional Adversarial Domain Adaptation</vt:lpstr>
      <vt:lpstr>Conditional discriminator</vt:lpstr>
      <vt:lpstr>Multilinear conditioning</vt:lpstr>
      <vt:lpstr>PowerPoint 演示文稿</vt:lpstr>
      <vt:lpstr>CDAN is a minimax optimization problem</vt:lpstr>
      <vt:lpstr>CDAN(CDAN+E)</vt:lpstr>
      <vt:lpstr>Generalization Error Analysis</vt:lpstr>
      <vt:lpstr>Generalization Error Analysis</vt:lpstr>
      <vt:lpstr>Experiments</vt:lpstr>
      <vt:lpstr>Experiments</vt:lpstr>
      <vt:lpstr>Experiments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Adversarial Domain Adaptation</dc:title>
  <dc:creator>王思文</dc:creator>
  <cp:lastModifiedBy>王思文</cp:lastModifiedBy>
  <cp:revision>29</cp:revision>
  <dcterms:created xsi:type="dcterms:W3CDTF">2021-03-25T03:08:33Z</dcterms:created>
  <dcterms:modified xsi:type="dcterms:W3CDTF">2021-04-02T05:09:17Z</dcterms:modified>
</cp:coreProperties>
</file>