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0" r:id="rId9"/>
    <p:sldId id="258" r:id="rId10"/>
    <p:sldId id="259" r:id="rId11"/>
    <p:sldId id="267" r:id="rId12"/>
    <p:sldId id="268" r:id="rId13"/>
    <p:sldId id="277" r:id="rId14"/>
    <p:sldId id="273" r:id="rId15"/>
    <p:sldId id="271" r:id="rId16"/>
    <p:sldId id="274" r:id="rId17"/>
    <p:sldId id="275" r:id="rId18"/>
    <p:sldId id="278" r:id="rId19"/>
    <p:sldId id="276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2021-03-12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Domain-Adversarial Training of Neural Networks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4F99D7F4-4883-43C7-90BD-B36A1D0B5F11}" type="datetime1">
              <a:rPr lang="zh-CN" altLang="en-US" smtClean="0"/>
              <a:t>2021-03-12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1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以</a:t>
            </a:r>
            <a:r>
              <a:rPr lang="zh-CN" altLang="en-US" sz="2000" dirty="0"/>
              <a:t>单隐层为例，对于特征提取器就是一层简单的神经元（复杂的任务中就是用多层，或者使用卷积层）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/>
              <a:t>对于类别预测器（复杂任务中需要换成更深的网络进行映射和分类）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类别</a:t>
            </a:r>
            <a:r>
              <a:rPr lang="zh-CN" altLang="en-US" sz="2000" dirty="0"/>
              <a:t>预测器损失函数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>源</a:t>
            </a:r>
            <a:r>
              <a:rPr lang="zh-CN" altLang="en-US" sz="2000" dirty="0" smtClean="0"/>
              <a:t>域上，训练的优化目标是：</a:t>
            </a:r>
            <a:endParaRPr lang="en-US" altLang="zh-CN" sz="2000" dirty="0" smtClean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-12577"/>
            <a:ext cx="5292080" cy="235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662771"/>
            <a:ext cx="3888432" cy="515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3692972"/>
            <a:ext cx="5040559" cy="559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021" y="4691945"/>
            <a:ext cx="4597235" cy="75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021288"/>
            <a:ext cx="5870367" cy="73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40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87413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对于</a:t>
            </a:r>
            <a:r>
              <a:rPr lang="zh-CN" altLang="en-US" sz="1600" dirty="0"/>
              <a:t>域分类器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1600" dirty="0" smtClean="0"/>
              <a:t>域</a:t>
            </a:r>
            <a:r>
              <a:rPr lang="zh-CN" altLang="en-US" sz="1600" dirty="0"/>
              <a:t>分类器</a:t>
            </a:r>
            <a:r>
              <a:rPr lang="zh-CN" altLang="en-US" sz="1600" dirty="0" smtClean="0"/>
              <a:t>损失函数</a:t>
            </a:r>
            <a:r>
              <a:rPr lang="en-US" altLang="zh-CN" sz="1600" dirty="0" smtClean="0"/>
              <a:t>(H</a:t>
            </a:r>
            <a:r>
              <a:rPr lang="zh-CN" altLang="en-US" sz="1600" dirty="0"/>
              <a:t>散度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此时，域分类器的目标函数为：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This </a:t>
            </a:r>
            <a:r>
              <a:rPr lang="en-US" altLang="zh-CN" sz="2000" dirty="0" err="1"/>
              <a:t>regularizer</a:t>
            </a:r>
            <a:r>
              <a:rPr lang="en-US" altLang="zh-CN" sz="2000" dirty="0"/>
              <a:t> seeks to </a:t>
            </a:r>
            <a:r>
              <a:rPr lang="en-US" altLang="zh-CN" sz="2000" dirty="0" smtClean="0"/>
              <a:t>approximate the </a:t>
            </a:r>
            <a:r>
              <a:rPr lang="en-US" altLang="zh-CN" sz="2000" dirty="0"/>
              <a:t>H-divergence of Equation (6</a:t>
            </a:r>
            <a:r>
              <a:rPr lang="en-US" altLang="zh-CN" sz="2000" dirty="0" smtClean="0"/>
              <a:t>),</a:t>
            </a:r>
            <a:r>
              <a:rPr lang="en-US" altLang="zh-CN" sz="2000" dirty="0"/>
              <a:t> as 2(1−R(</a:t>
            </a:r>
            <a:r>
              <a:rPr lang="en-US" altLang="zh-CN" sz="2000" dirty="0" err="1"/>
              <a:t>W,b</a:t>
            </a:r>
            <a:r>
              <a:rPr lang="en-US" altLang="zh-CN" sz="2000" dirty="0"/>
              <a:t>)) is a </a:t>
            </a:r>
            <a:r>
              <a:rPr lang="en-US" altLang="zh-CN" sz="2000" dirty="0" smtClean="0"/>
              <a:t>surrogate(</a:t>
            </a:r>
            <a:r>
              <a:rPr lang="zh-CN" altLang="en-US" sz="2000" dirty="0" smtClean="0"/>
              <a:t>代替</a:t>
            </a:r>
            <a:r>
              <a:rPr lang="en-US" altLang="zh-CN" sz="2000" dirty="0" smtClean="0"/>
              <a:t>) </a:t>
            </a:r>
            <a:r>
              <a:rPr lang="en-US" altLang="zh-CN" sz="2000" dirty="0"/>
              <a:t>for  ˆ</a:t>
            </a:r>
            <a:r>
              <a:rPr lang="en-US" altLang="zh-CN" sz="2000" dirty="0" err="1"/>
              <a:t>d</a:t>
            </a:r>
            <a:r>
              <a:rPr lang="en-US" altLang="zh-CN" sz="1400" dirty="0" err="1"/>
              <a:t>H</a:t>
            </a:r>
            <a:r>
              <a:rPr lang="en-US" altLang="zh-CN" sz="2000" dirty="0"/>
              <a:t>(S(Gf), T(Gf</a:t>
            </a:r>
            <a:r>
              <a:rPr lang="en-US" altLang="zh-CN" sz="2000" dirty="0" smtClean="0"/>
              <a:t>))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-21930"/>
            <a:ext cx="5472608" cy="2432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48" y="4293096"/>
            <a:ext cx="6120680" cy="638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733256"/>
            <a:ext cx="7992888" cy="81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43" y="3356992"/>
            <a:ext cx="6103844" cy="57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48" y="2420888"/>
            <a:ext cx="4014274" cy="48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14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DANN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总目标函数</a:t>
            </a:r>
            <a:r>
              <a:rPr lang="en-US" altLang="zh-CN" sz="2000" dirty="0" smtClean="0"/>
              <a:t>((5)+(8))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1600" dirty="0" smtClean="0"/>
              <a:t>迭代时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最小化目标函数来更新标签预测器的参数，最大化目标函数来更新域判别器的参数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074094"/>
            <a:ext cx="5870367" cy="73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80928"/>
            <a:ext cx="7113265" cy="103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321" y="4613418"/>
            <a:ext cx="5256584" cy="124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4572000" y="2640531"/>
            <a:ext cx="0" cy="42842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44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DANN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若使用</a:t>
            </a:r>
            <a:r>
              <a:rPr lang="en-US" altLang="zh-CN" sz="1600" dirty="0"/>
              <a:t>SGD</a:t>
            </a:r>
            <a:r>
              <a:rPr lang="zh-CN" altLang="en-US" sz="1600" dirty="0"/>
              <a:t>算法进行优化</a:t>
            </a:r>
            <a:r>
              <a:rPr lang="en-US" altLang="zh-CN" sz="1600" dirty="0"/>
              <a:t>DANN</a:t>
            </a:r>
            <a:r>
              <a:rPr lang="zh-CN" altLang="en-US" sz="1600" dirty="0"/>
              <a:t>的模型参数，</a:t>
            </a:r>
            <a:r>
              <a:rPr lang="en-US" altLang="zh-CN" sz="1600" dirty="0"/>
              <a:t>DANN</a:t>
            </a:r>
            <a:r>
              <a:rPr lang="zh-CN" altLang="en-US" sz="1600" dirty="0"/>
              <a:t>模型参数的梯度更新公式如下</a:t>
            </a:r>
            <a:r>
              <a:rPr lang="zh-CN" altLang="en-US" sz="1600" dirty="0" smtClean="0"/>
              <a:t>式所示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然而，</a:t>
            </a:r>
            <a:r>
              <a:rPr lang="zh-CN" altLang="en-US" sz="1600" dirty="0"/>
              <a:t>特征提取器在进行参数更新时，域分类损失的梯度与图像分类损失梯度方向相反</a:t>
            </a:r>
            <a:r>
              <a:rPr lang="zh-CN" altLang="en-US" sz="1600" dirty="0" smtClean="0"/>
              <a:t>。本文提出了</a:t>
            </a:r>
            <a:r>
              <a:rPr lang="zh-CN" altLang="en-US" sz="1600" b="1" dirty="0"/>
              <a:t>梯度反转层（</a:t>
            </a:r>
            <a:r>
              <a:rPr lang="en-US" altLang="zh-CN" sz="1600" b="1" dirty="0"/>
              <a:t>Gradient Reversal Layer, GRL</a:t>
            </a:r>
            <a:r>
              <a:rPr lang="zh-CN" altLang="en-US" sz="1600" b="1" dirty="0"/>
              <a:t>）</a:t>
            </a:r>
            <a:r>
              <a:rPr lang="en-US" altLang="zh-CN" sz="1600" dirty="0"/>
              <a:t>, </a:t>
            </a:r>
            <a:r>
              <a:rPr lang="zh-CN" altLang="en-US" sz="1600" dirty="0"/>
              <a:t>使得在反向传播过程中梯度方向自动取反，在前向传播过程中实现恒等变换，相关数学表示如下</a:t>
            </a:r>
            <a:r>
              <a:rPr lang="zh-CN" altLang="en-US" sz="1600" dirty="0" smtClean="0"/>
              <a:t>式所</a:t>
            </a:r>
            <a:r>
              <a:rPr lang="zh-CN" altLang="en-US" sz="1600" dirty="0"/>
              <a:t>示：</a:t>
            </a:r>
            <a:endParaRPr lang="zh-CN" altLang="en-US" sz="16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4480069" cy="1511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64450"/>
            <a:ext cx="5112568" cy="227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581291"/>
            <a:ext cx="1224136" cy="98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814686"/>
            <a:ext cx="5439172" cy="974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32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Experiments</a:t>
            </a:r>
            <a:endParaRPr lang="zh-CN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3864"/>
            <a:ext cx="8229600" cy="441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1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Experiments</a:t>
            </a:r>
            <a:endParaRPr lang="zh-CN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008" y="1600200"/>
            <a:ext cx="505998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2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Experiments</a:t>
            </a:r>
            <a:endParaRPr lang="zh-CN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836712"/>
            <a:ext cx="4973886" cy="325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01496"/>
            <a:ext cx="9111183" cy="22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8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Experiments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12776"/>
            <a:ext cx="4954761" cy="518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5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1600" dirty="0" smtClean="0"/>
              <a:t>在</a:t>
            </a:r>
            <a:r>
              <a:rPr lang="en-US" altLang="zh-CN" sz="1600" dirty="0"/>
              <a:t>Domain-Adversarial Training of Neural Networks</a:t>
            </a:r>
            <a:r>
              <a:rPr lang="zh-CN" altLang="en-US" sz="1600" dirty="0" smtClean="0"/>
              <a:t>论文中提出了</a:t>
            </a:r>
            <a:r>
              <a:rPr lang="en-US" altLang="zh-CN" sz="1600" dirty="0" smtClean="0"/>
              <a:t>DANN</a:t>
            </a:r>
            <a:r>
              <a:rPr lang="zh-CN" altLang="en-US" sz="1600" dirty="0"/>
              <a:t>（域适应深度网络）架构，主要由特征提取网络、图像分类网络与域分类网络构成，图像分类网络与域分类网络共享特征提取网络的参数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 smtClean="0"/>
              <a:t>DANN</a:t>
            </a:r>
            <a:r>
              <a:rPr lang="zh-CN" altLang="en-US" sz="1600" dirty="0"/>
              <a:t>的目标分成两个：最小化图像分类损失用于准确分类图像；最大化域分类损失用于混淆目标域数据与源域数据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1600" dirty="0" smtClean="0"/>
              <a:t>提出</a:t>
            </a:r>
            <a:r>
              <a:rPr lang="zh-CN" altLang="en-US" sz="1600" dirty="0"/>
              <a:t>了梯度反转层（</a:t>
            </a:r>
            <a:r>
              <a:rPr lang="en-US" altLang="zh-CN" sz="1600" dirty="0"/>
              <a:t>GRL</a:t>
            </a:r>
            <a:r>
              <a:rPr lang="zh-CN" altLang="en-US" sz="1600" dirty="0"/>
              <a:t>），该层用于特征提取网络与域分类网络之间，反向传播过程中实现梯度取反，进而构造出了类似于</a:t>
            </a:r>
            <a:r>
              <a:rPr lang="en-US" altLang="zh-CN" sz="1600" dirty="0"/>
              <a:t>GAN</a:t>
            </a:r>
            <a:r>
              <a:rPr lang="zh-CN" altLang="en-US" sz="1600" dirty="0"/>
              <a:t>的对抗损失，又通过该层避免了</a:t>
            </a:r>
            <a:r>
              <a:rPr lang="en-US" altLang="zh-CN" sz="1600" dirty="0"/>
              <a:t>GAN</a:t>
            </a:r>
            <a:r>
              <a:rPr lang="zh-CN" altLang="en-US" sz="1600" dirty="0"/>
              <a:t>的两阶段训练过程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1600" dirty="0" smtClean="0"/>
              <a:t>论文</a:t>
            </a:r>
            <a:r>
              <a:rPr lang="zh-CN" altLang="en-US" sz="1600" dirty="0"/>
              <a:t>实验证明，无论是小数据集还是大数据集中，</a:t>
            </a:r>
            <a:r>
              <a:rPr lang="en-US" altLang="zh-CN" sz="1600" dirty="0" smtClean="0"/>
              <a:t>DANN</a:t>
            </a:r>
            <a:r>
              <a:rPr lang="zh-CN" altLang="en-US" sz="1600" dirty="0" smtClean="0"/>
              <a:t>图像</a:t>
            </a:r>
            <a:r>
              <a:rPr lang="zh-CN" altLang="en-US" sz="1600" dirty="0"/>
              <a:t>分类任务中取得了较高的分类精度，成功解决了数据集缺少标签的难题，即实现了无监督的图像分类</a:t>
            </a:r>
            <a:r>
              <a:rPr lang="zh-CN" altLang="en-US" sz="1600" dirty="0" smtClean="0"/>
              <a:t>。实现</a:t>
            </a:r>
            <a:r>
              <a:rPr lang="zh-CN" altLang="en-US" sz="1600" dirty="0"/>
              <a:t>了域与域之间的特征级别自适应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705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0564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Domain Adaptation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Learning a discriminative classifier or other predictor in the presence of a shift </a:t>
            </a:r>
            <a:r>
              <a:rPr lang="en-US" altLang="zh-CN" dirty="0" smtClean="0"/>
              <a:t>between </a:t>
            </a:r>
            <a:r>
              <a:rPr lang="en-US" altLang="zh-CN" dirty="0"/>
              <a:t>training and test distributions is known as </a:t>
            </a:r>
            <a:r>
              <a:rPr lang="en-US" altLang="zh-CN" dirty="0" smtClean="0"/>
              <a:t>domain </a:t>
            </a:r>
            <a:r>
              <a:rPr lang="en-US" altLang="zh-CN" dirty="0"/>
              <a:t>adaptation (DA</a:t>
            </a:r>
            <a:r>
              <a:rPr lang="en-US" altLang="zh-CN" dirty="0" smtClean="0"/>
              <a:t>).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Assumption:different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domains,single</a:t>
            </a:r>
            <a:r>
              <a:rPr lang="en-US" altLang="zh-CN" dirty="0" smtClean="0"/>
              <a:t> task</a:t>
            </a:r>
          </a:p>
          <a:p>
            <a:r>
              <a:rPr lang="en-US" altLang="zh-CN" dirty="0" smtClean="0"/>
              <a:t>Different </a:t>
            </a:r>
            <a:r>
              <a:rPr lang="en-US" altLang="zh-CN" dirty="0" err="1" smtClean="0"/>
              <a:t>domains:feature</a:t>
            </a:r>
            <a:r>
              <a:rPr lang="en-US" altLang="zh-CN" dirty="0" smtClean="0"/>
              <a:t> spaces different  OR feature spaces same but </a:t>
            </a:r>
            <a:r>
              <a:rPr lang="en-US" altLang="zh-CN" dirty="0" err="1" smtClean="0"/>
              <a:t>probality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distribution different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the obtained feed-forward </a:t>
            </a:r>
            <a:r>
              <a:rPr lang="en-US" altLang="zh-CN" dirty="0"/>
              <a:t>network can be applicable to the target domain without being hindered </a:t>
            </a:r>
            <a:r>
              <a:rPr lang="en-US" altLang="zh-CN" dirty="0" smtClean="0"/>
              <a:t>by the </a:t>
            </a:r>
            <a:r>
              <a:rPr lang="en-US" altLang="zh-CN" dirty="0"/>
              <a:t>shift between the two domains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/>
              <a:t>many previous papers on domain adaptation that worked with fixed feature representations, We thus focus on learning features that combine 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en-US" altLang="zh-CN" dirty="0" err="1"/>
              <a:t>discriminativeness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zh-CN" altLang="en-US" sz="2200" dirty="0" smtClean="0"/>
              <a:t>无法区分来自源域还是目标域</a:t>
            </a:r>
            <a:r>
              <a:rPr lang="en-US" altLang="zh-CN" dirty="0" smtClean="0"/>
              <a:t>)and </a:t>
            </a:r>
            <a:r>
              <a:rPr lang="en-US" altLang="zh-CN" dirty="0"/>
              <a:t>(ii) </a:t>
            </a:r>
            <a:r>
              <a:rPr lang="en-US" altLang="zh-CN" dirty="0" smtClean="0"/>
              <a:t>domain-invariance(</a:t>
            </a:r>
            <a:r>
              <a:rPr lang="zh-CN" altLang="en-US" sz="2600" dirty="0" smtClean="0"/>
              <a:t>完成图像分类任务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/>
              <a:t>The goal of the learning algorithm </a:t>
            </a:r>
            <a:r>
              <a:rPr lang="en-US" altLang="zh-CN" dirty="0" err="1" smtClean="0"/>
              <a:t>isto</a:t>
            </a:r>
            <a:r>
              <a:rPr lang="en-US" altLang="zh-CN" dirty="0" smtClean="0"/>
              <a:t> </a:t>
            </a:r>
            <a:r>
              <a:rPr lang="en-US" altLang="zh-CN" dirty="0"/>
              <a:t>build a classifier η : X → Y with a low target risk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949280"/>
            <a:ext cx="3240360" cy="50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21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Domain Divergence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To tackle the challenging domain adaptation task, many approaches bound the </a:t>
            </a:r>
            <a:r>
              <a:rPr lang="en-US" altLang="zh-CN" sz="1800" dirty="0">
                <a:solidFill>
                  <a:srgbClr val="FF0000"/>
                </a:solidFill>
              </a:rPr>
              <a:t>target </a:t>
            </a:r>
            <a:r>
              <a:rPr lang="en-US" altLang="zh-CN" sz="1800" dirty="0" smtClean="0">
                <a:solidFill>
                  <a:srgbClr val="FF0000"/>
                </a:solidFill>
              </a:rPr>
              <a:t>error</a:t>
            </a:r>
            <a:r>
              <a:rPr lang="en-US" altLang="zh-CN" sz="1800" dirty="0" smtClean="0"/>
              <a:t> by </a:t>
            </a:r>
            <a:r>
              <a:rPr lang="en-US" altLang="zh-CN" sz="1800" dirty="0"/>
              <a:t>the sum of the </a:t>
            </a:r>
            <a:r>
              <a:rPr lang="en-US" altLang="zh-CN" sz="1800" u="sng" dirty="0"/>
              <a:t>source error </a:t>
            </a:r>
            <a:r>
              <a:rPr lang="en-US" altLang="zh-CN" sz="1800" dirty="0"/>
              <a:t>and a notion of </a:t>
            </a:r>
            <a:r>
              <a:rPr lang="en-US" altLang="zh-CN" sz="1800" u="sng" dirty="0"/>
              <a:t>distance</a:t>
            </a:r>
            <a:r>
              <a:rPr lang="en-US" altLang="zh-CN" sz="1800" dirty="0"/>
              <a:t> between the source and the </a:t>
            </a:r>
            <a:r>
              <a:rPr lang="en-US" altLang="zh-CN" sz="1800" dirty="0" smtClean="0"/>
              <a:t>target distributions</a:t>
            </a:r>
            <a:r>
              <a:rPr lang="en-US" altLang="zh-CN" sz="1800" dirty="0"/>
              <a:t>. </a:t>
            </a:r>
            <a:endParaRPr lang="en-US" altLang="zh-CN" sz="1800" dirty="0" smtClean="0"/>
          </a:p>
          <a:p>
            <a:r>
              <a:rPr lang="en-US" altLang="zh-CN" sz="1800" dirty="0"/>
              <a:t>A</a:t>
            </a:r>
            <a:r>
              <a:rPr lang="en-US" altLang="zh-CN" sz="1800" dirty="0" smtClean="0"/>
              <a:t>ssumption</a:t>
            </a:r>
            <a:r>
              <a:rPr lang="en-US" altLang="zh-CN" sz="1800" dirty="0"/>
              <a:t>: the </a:t>
            </a:r>
            <a:r>
              <a:rPr lang="en-US" altLang="zh-CN" sz="1800" dirty="0" smtClean="0"/>
              <a:t>source risk </a:t>
            </a:r>
            <a:r>
              <a:rPr lang="en-US" altLang="zh-CN" sz="1800" dirty="0"/>
              <a:t>is expected to be a good indicator of the target risk when both distributions are </a:t>
            </a:r>
            <a:r>
              <a:rPr lang="en-US" altLang="zh-CN" sz="1800" dirty="0" smtClean="0"/>
              <a:t>similar. </a:t>
            </a:r>
          </a:p>
          <a:p>
            <a:r>
              <a:rPr lang="en-US" altLang="zh-CN" sz="1800" dirty="0"/>
              <a:t>Several notions of distance have been proposed for domain adaptation</a:t>
            </a:r>
            <a:endParaRPr lang="zh-CN" altLang="en-US" sz="1800" dirty="0"/>
          </a:p>
          <a:p>
            <a:endParaRPr lang="en-US" altLang="zh-CN" sz="1800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970785"/>
            <a:ext cx="3467934" cy="4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877272"/>
            <a:ext cx="4536504" cy="675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07239"/>
            <a:ext cx="2808312" cy="597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207516"/>
            <a:ext cx="3296112" cy="693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2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Domain Divergence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25078"/>
            <a:ext cx="8229600" cy="3876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98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Proxy Distance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800" dirty="0"/>
                  <a:t>the H-divergence is then approximated </a:t>
                </a:r>
                <a:r>
                  <a:rPr lang="en-US" altLang="zh-CN" sz="2800" dirty="0" smtClean="0"/>
                  <a:t>by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zh-CN" altLang="en-US" sz="2400" dirty="0" smtClean="0"/>
                  <a:t>是线性分类器</a:t>
                </a:r>
                <a:r>
                  <a:rPr lang="en-US" altLang="zh-CN" sz="2400" dirty="0" smtClean="0"/>
                  <a:t>h</a:t>
                </a:r>
                <a:r>
                  <a:rPr lang="zh-CN" altLang="en-US" sz="2400" dirty="0" smtClean="0"/>
                  <a:t>区分源域和目标域的误差</a:t>
                </a:r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r>
                  <a:rPr lang="en-US" altLang="zh-CN" sz="2800" dirty="0"/>
                  <a:t>the A-distance and the H-divergence of Definition </a:t>
                </a:r>
                <a:r>
                  <a:rPr lang="en-US" altLang="zh-CN" sz="2800" dirty="0" smtClean="0"/>
                  <a:t>(1) are </a:t>
                </a:r>
                <a:r>
                  <a:rPr lang="en-US" altLang="zh-CN" sz="2800" dirty="0"/>
                  <a:t>identical</a:t>
                </a:r>
                <a:endParaRPr lang="en-US" altLang="zh-CN" sz="2800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1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64904"/>
            <a:ext cx="3312368" cy="761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7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Generalization Bound on the Target Risk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H-divergence </a:t>
            </a:r>
            <a:r>
              <a:rPr lang="en-US" altLang="zh-CN" sz="2400" dirty="0" err="1"/>
              <a:t>d</a:t>
            </a:r>
            <a:r>
              <a:rPr lang="en-US" altLang="zh-CN" sz="1400" dirty="0" err="1"/>
              <a:t>H</a:t>
            </a:r>
            <a:r>
              <a:rPr lang="en-US" altLang="zh-CN" sz="2400" dirty="0"/>
              <a:t>(DXS,DXT)is upper bounded by its empirical </a:t>
            </a:r>
            <a:r>
              <a:rPr lang="en-US" altLang="zh-CN" sz="2400" dirty="0" err="1"/>
              <a:t>estimate</a:t>
            </a:r>
            <a:r>
              <a:rPr lang="en-US" altLang="zh-CN" sz="2400" u="sng" dirty="0" err="1"/>
              <a:t>ˆd</a:t>
            </a:r>
            <a:r>
              <a:rPr lang="en-US" altLang="zh-CN" sz="1400" u="sng" dirty="0" err="1"/>
              <a:t>H</a:t>
            </a:r>
            <a:r>
              <a:rPr lang="en-US" altLang="zh-CN" sz="2400" u="sng" dirty="0"/>
              <a:t>(S, T) </a:t>
            </a:r>
            <a:r>
              <a:rPr lang="en-US" altLang="zh-CN" sz="2400" dirty="0"/>
              <a:t>plus a </a:t>
            </a:r>
            <a:r>
              <a:rPr lang="en-US" altLang="zh-CN" sz="2400" u="sng" dirty="0"/>
              <a:t>constant complexity term </a:t>
            </a:r>
            <a:r>
              <a:rPr lang="en-US" altLang="zh-CN" sz="2400" dirty="0"/>
              <a:t>that depends on the VC dimension of H and the size of samples S and T.</a:t>
            </a:r>
            <a:endParaRPr lang="zh-CN" altLang="zh-CN" sz="2400" dirty="0"/>
          </a:p>
          <a:p>
            <a:endParaRPr lang="zh-CN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84984"/>
            <a:ext cx="8790384" cy="3429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72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/>
              <a:t>Generalization Bound on the Target Risk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2400" dirty="0"/>
              <a:t>to find a classifier with a small RDT(η) in a given class of fixed VC </a:t>
            </a:r>
            <a:r>
              <a:rPr lang="en-US" altLang="zh-CN" sz="2400" dirty="0" err="1" smtClean="0"/>
              <a:t>dimension,the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learning algorithm should minimize </a:t>
            </a:r>
            <a:r>
              <a:rPr lang="en-US" altLang="zh-CN" sz="2400" dirty="0" smtClean="0"/>
              <a:t>a </a:t>
            </a:r>
            <a:r>
              <a:rPr lang="en-US" altLang="zh-CN" sz="2400" dirty="0"/>
              <a:t>trade-off between the source </a:t>
            </a:r>
            <a:r>
              <a:rPr lang="en-US" altLang="zh-CN" sz="2400" dirty="0" smtClean="0"/>
              <a:t>risk R</a:t>
            </a:r>
            <a:r>
              <a:rPr lang="en-US" altLang="zh-CN" sz="1800" dirty="0" smtClean="0"/>
              <a:t>S</a:t>
            </a:r>
            <a:r>
              <a:rPr lang="en-US" altLang="zh-CN" sz="2400" dirty="0" smtClean="0"/>
              <a:t>(η</a:t>
            </a:r>
            <a:r>
              <a:rPr lang="en-US" altLang="zh-CN" sz="2400" dirty="0"/>
              <a:t>) and the empirical </a:t>
            </a:r>
            <a:r>
              <a:rPr lang="en-US" altLang="zh-CN" sz="2400" dirty="0" err="1"/>
              <a:t>H-divergenceˆd</a:t>
            </a:r>
            <a:r>
              <a:rPr lang="en-US" altLang="zh-CN" sz="1800" dirty="0" err="1"/>
              <a:t>H</a:t>
            </a:r>
            <a:r>
              <a:rPr lang="en-US" altLang="zh-CN" sz="2400" dirty="0"/>
              <a:t>(S, T</a:t>
            </a:r>
            <a:r>
              <a:rPr lang="en-US" altLang="zh-CN" sz="2400" dirty="0" smtClean="0"/>
              <a:t>).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 </a:t>
            </a:r>
            <a:r>
              <a:rPr lang="en-US" altLang="zh-CN" sz="2400" dirty="0"/>
              <a:t>strategy to control the H-divergence is to find a representation of the examples </a:t>
            </a:r>
            <a:r>
              <a:rPr lang="en-US" altLang="zh-CN" sz="2400" dirty="0" smtClean="0"/>
              <a:t>where both </a:t>
            </a:r>
            <a:r>
              <a:rPr lang="en-US" altLang="zh-CN" sz="2400" dirty="0"/>
              <a:t>the source and the target domain are </a:t>
            </a:r>
            <a:r>
              <a:rPr lang="en-US" altLang="zh-CN" sz="2400" dirty="0" smtClean="0"/>
              <a:t>as </a:t>
            </a:r>
            <a:r>
              <a:rPr lang="en-US" altLang="zh-CN" sz="2400" u="sng" dirty="0" smtClean="0"/>
              <a:t>indistinguishable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as possible.</a:t>
            </a:r>
            <a:endParaRPr lang="zh-CN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888525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7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DANN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all three training processes can be embedded into an </a:t>
            </a:r>
            <a:r>
              <a:rPr lang="en-US" altLang="zh-CN" sz="2000" dirty="0" smtClean="0"/>
              <a:t>appropriately </a:t>
            </a:r>
            <a:r>
              <a:rPr lang="en-US" altLang="zh-CN" sz="2000" dirty="0"/>
              <a:t>composed deep feed-forward network, called domain-adversarial neural </a:t>
            </a:r>
            <a:r>
              <a:rPr lang="en-US" altLang="zh-CN" sz="2000" dirty="0" smtClean="0"/>
              <a:t>network(DANN)</a:t>
            </a:r>
          </a:p>
          <a:p>
            <a:endParaRPr lang="en-US" altLang="zh-CN" sz="2000" dirty="0" smtClean="0"/>
          </a:p>
          <a:p>
            <a:r>
              <a:rPr lang="en-US" altLang="zh-CN" sz="2000" dirty="0"/>
              <a:t>The goal of DANN is to predict the classification label of the input image in the target </a:t>
            </a:r>
            <a:r>
              <a:rPr lang="en-US" altLang="zh-CN" sz="2000" dirty="0" smtClean="0"/>
              <a:t>domain</a:t>
            </a:r>
          </a:p>
          <a:p>
            <a:endParaRPr lang="en-US" altLang="zh-CN" sz="2000" dirty="0" smtClean="0"/>
          </a:p>
          <a:p>
            <a:r>
              <a:rPr lang="en-US" altLang="zh-CN" sz="2000" dirty="0"/>
              <a:t>The approach is </a:t>
            </a:r>
            <a:r>
              <a:rPr lang="en-US" altLang="zh-CN" sz="2000" dirty="0" smtClean="0"/>
              <a:t>generic(</a:t>
            </a:r>
            <a:r>
              <a:rPr lang="zh-CN" altLang="en-US" sz="2000" dirty="0" smtClean="0"/>
              <a:t>通用</a:t>
            </a:r>
            <a:r>
              <a:rPr lang="en-US" altLang="zh-CN" sz="2000" dirty="0" smtClean="0"/>
              <a:t>) as a </a:t>
            </a:r>
            <a:r>
              <a:rPr lang="en-US" altLang="zh-CN" sz="2000" dirty="0"/>
              <a:t>DANN version can be created for almost any existing feed-forward architecture that </a:t>
            </a:r>
            <a:r>
              <a:rPr lang="en-US" altLang="zh-CN" sz="2000" dirty="0" smtClean="0"/>
              <a:t>is trainable </a:t>
            </a:r>
            <a:r>
              <a:rPr lang="en-US" altLang="zh-CN" sz="2000" dirty="0"/>
              <a:t>by backpropagation.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81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4381"/>
            <a:ext cx="8229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1907704" y="764704"/>
            <a:ext cx="1872208" cy="1584176"/>
          </a:xfrm>
          <a:prstGeom prst="wedge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minimize</a:t>
            </a:r>
          </a:p>
          <a:p>
            <a:pPr algn="ctr"/>
            <a:r>
              <a:rPr lang="en-US" altLang="zh-CN" dirty="0"/>
              <a:t>the loss of the label classifier and to maximize the loss of the domain classifier</a:t>
            </a:r>
            <a:endParaRPr lang="zh-CN" altLang="en-US" dirty="0"/>
          </a:p>
        </p:txBody>
      </p:sp>
      <p:sp>
        <p:nvSpPr>
          <p:cNvPr id="6" name="矩形标注 5"/>
          <p:cNvSpPr/>
          <p:nvPr/>
        </p:nvSpPr>
        <p:spPr>
          <a:xfrm>
            <a:off x="5508104" y="1412776"/>
            <a:ext cx="1872208" cy="79208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minimize</a:t>
            </a:r>
          </a:p>
          <a:p>
            <a:pPr algn="ctr"/>
            <a:r>
              <a:rPr lang="en-US" altLang="zh-CN" dirty="0"/>
              <a:t>the loss of the label </a:t>
            </a:r>
            <a:r>
              <a:rPr lang="en-US" altLang="zh-CN" dirty="0" smtClean="0"/>
              <a:t>classifier</a:t>
            </a:r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 rot="10800000">
            <a:off x="4838886" y="5503911"/>
            <a:ext cx="2253393" cy="1008385"/>
          </a:xfrm>
          <a:prstGeom prst="wedgeRect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31432" y="5588966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minimize </a:t>
            </a:r>
            <a:r>
              <a:rPr lang="en-US" altLang="zh-CN" dirty="0">
                <a:solidFill>
                  <a:schemeClr val="bg1"/>
                </a:solidFill>
              </a:rPr>
              <a:t>the loss of the domain classifier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6050631"/>
            <a:ext cx="3672408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forward:transformation</a:t>
            </a:r>
            <a:endParaRPr lang="en-US" altLang="zh-CN" dirty="0"/>
          </a:p>
          <a:p>
            <a:r>
              <a:rPr lang="en-US" altLang="zh-CN" dirty="0" err="1" smtClean="0"/>
              <a:t>backpropagation:multiplies</a:t>
            </a:r>
            <a:r>
              <a:rPr lang="en-US" altLang="zh-CN" dirty="0" smtClean="0"/>
              <a:t> </a:t>
            </a:r>
            <a:r>
              <a:rPr lang="en-US" altLang="zh-CN" dirty="0"/>
              <a:t>it by −1</a:t>
            </a:r>
            <a:endParaRPr lang="zh-CN" altLang="en-US" dirty="0"/>
          </a:p>
        </p:txBody>
      </p:sp>
      <p:cxnSp>
        <p:nvCxnSpPr>
          <p:cNvPr id="15" name="曲线连接符 14"/>
          <p:cNvCxnSpPr/>
          <p:nvPr/>
        </p:nvCxnSpPr>
        <p:spPr>
          <a:xfrm rot="10800000" flipV="1">
            <a:off x="3131841" y="4797150"/>
            <a:ext cx="1512169" cy="1210955"/>
          </a:xfrm>
          <a:prstGeom prst="curvedConnector3">
            <a:avLst>
              <a:gd name="adj1" fmla="val 1914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55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874</Words>
  <Application>Microsoft Office PowerPoint</Application>
  <PresentationFormat>全屏显示(4:3)</PresentationFormat>
  <Paragraphs>105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Domain-Adversarial Training of Neural Networks</vt:lpstr>
      <vt:lpstr>Domain Adaptation</vt:lpstr>
      <vt:lpstr>Domain Divergence</vt:lpstr>
      <vt:lpstr>Domain Divergence</vt:lpstr>
      <vt:lpstr>Proxy Distance</vt:lpstr>
      <vt:lpstr>Generalization Bound on the Target Risk</vt:lpstr>
      <vt:lpstr>Generalization Bound on the Target Risk</vt:lpstr>
      <vt:lpstr>DANN</vt:lpstr>
      <vt:lpstr>PowerPoint 演示文稿</vt:lpstr>
      <vt:lpstr>PowerPoint 演示文稿</vt:lpstr>
      <vt:lpstr>PowerPoint 演示文稿</vt:lpstr>
      <vt:lpstr>DANN</vt:lpstr>
      <vt:lpstr>DANN</vt:lpstr>
      <vt:lpstr>Experiments</vt:lpstr>
      <vt:lpstr>Experiments</vt:lpstr>
      <vt:lpstr>Experiments</vt:lpstr>
      <vt:lpstr>Experiments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Domain-Adversarial Training of Neural Networks</dc:title>
  <dc:creator>王思文</dc:creator>
  <cp:lastModifiedBy>王思文</cp:lastModifiedBy>
  <cp:revision>24</cp:revision>
  <dcterms:created xsi:type="dcterms:W3CDTF">2021-03-12T07:48:07Z</dcterms:created>
  <dcterms:modified xsi:type="dcterms:W3CDTF">2021-03-13T07:14:23Z</dcterms:modified>
</cp:coreProperties>
</file>