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312" r:id="rId2"/>
    <p:sldId id="283" r:id="rId3"/>
    <p:sldId id="290" r:id="rId4"/>
    <p:sldId id="291" r:id="rId5"/>
    <p:sldId id="289" r:id="rId6"/>
    <p:sldId id="292" r:id="rId7"/>
    <p:sldId id="293" r:id="rId8"/>
    <p:sldId id="294" r:id="rId9"/>
    <p:sldId id="295" r:id="rId10"/>
    <p:sldId id="296" r:id="rId11"/>
    <p:sldId id="297" r:id="rId12"/>
    <p:sldId id="298" r:id="rId13"/>
    <p:sldId id="311" r:id="rId14"/>
    <p:sldId id="299" r:id="rId15"/>
    <p:sldId id="300" r:id="rId16"/>
    <p:sldId id="301" r:id="rId17"/>
    <p:sldId id="302" r:id="rId18"/>
    <p:sldId id="303" r:id="rId19"/>
    <p:sldId id="304" r:id="rId20"/>
    <p:sldId id="305" r:id="rId21"/>
    <p:sldId id="306" r:id="rId22"/>
    <p:sldId id="307" r:id="rId23"/>
    <p:sldId id="308" r:id="rId24"/>
    <p:sldId id="309" r:id="rId25"/>
    <p:sldId id="288" r:id="rId26"/>
    <p:sldId id="313" r:id="rId27"/>
    <p:sldId id="310"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6392"/>
  </p:normalViewPr>
  <p:slideViewPr>
    <p:cSldViewPr snapToGrid="0" snapToObjects="1">
      <p:cViewPr varScale="1">
        <p:scale>
          <a:sx n="75" d="100"/>
          <a:sy n="75" d="100"/>
        </p:scale>
        <p:origin x="-94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7A3B7-CFBD-F94B-9D76-43F785EDF11A}" type="datetimeFigureOut">
              <a:rPr lang="en-US" smtClean="0"/>
              <a:t>4/19/2021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45082-F0CD-7F40-B4D5-028C05946858}" type="slidenum">
              <a:rPr lang="en-US" smtClean="0"/>
              <a:t>‹#›</a:t>
            </a:fld>
            <a:endParaRPr lang="en-US"/>
          </a:p>
        </p:txBody>
      </p:sp>
    </p:spTree>
    <p:extLst>
      <p:ext uri="{BB962C8B-B14F-4D97-AF65-F5344CB8AC3E}">
        <p14:creationId xmlns:p14="http://schemas.microsoft.com/office/powerpoint/2010/main" val="4157817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同学们好！我叫袁春，来自清华大学深圳研究生院，欢迎来到统计学习方法的课堂。</a:t>
            </a:r>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68B2B15-5333-9A44-8000-50B29337B0D5}"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8B2B15-5333-9A44-8000-50B29337B0D5}"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8B2B15-5333-9A44-8000-50B29337B0D5}"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8B2B15-5333-9A44-8000-50B29337B0D5}"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B2B15-5333-9A44-8000-50B29337B0D5}"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8B2B15-5333-9A44-8000-50B29337B0D5}"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8B2B15-5333-9A44-8000-50B29337B0D5}" type="datetimeFigureOut">
              <a:rPr lang="en-US" smtClean="0"/>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8B2B15-5333-9A44-8000-50B29337B0D5}" type="datetimeFigureOut">
              <a:rPr lang="en-US" smtClean="0"/>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B2B15-5333-9A44-8000-50B29337B0D5}" type="datetimeFigureOut">
              <a:rPr lang="en-US" smtClean="0"/>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8B2B15-5333-9A44-8000-50B29337B0D5}"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8B2B15-5333-9A44-8000-50B29337B0D5}"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B2B15-5333-9A44-8000-50B29337B0D5}" type="datetimeFigureOut">
              <a:rPr lang="en-US" smtClean="0"/>
              <a:t>4/19/2021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61DEE-55DF-9C4C-9E32-9432A9F8E9F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3.png"/><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1.png"/><Relationship Id="rId4" Type="http://schemas.openxmlformats.org/officeDocument/2006/relationships/image" Target="../media/image60.png"/><Relationship Id="rId9" Type="http://schemas.openxmlformats.org/officeDocument/2006/relationships/image" Target="../media/image65.pn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9.png"/><Relationship Id="rId7" Type="http://schemas.openxmlformats.org/officeDocument/2006/relationships/image" Target="../media/image6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0.png"/></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76.png"/><Relationship Id="rId4" Type="http://schemas.openxmlformats.org/officeDocument/2006/relationships/image" Target="../media/image75.png"/></Relationships>
</file>

<file path=ppt/slides/_rels/slide21.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20.png"/><Relationship Id="rId7" Type="http://schemas.openxmlformats.org/officeDocument/2006/relationships/image" Target="../media/image7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png"/></Relationships>
</file>

<file path=ppt/slides/_rels/slide2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23.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12"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24.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3" Type="http://schemas.openxmlformats.org/officeDocument/2006/relationships/image" Target="../media/image84.png"/><Relationship Id="rId7" Type="http://schemas.openxmlformats.org/officeDocument/2006/relationships/image" Target="../media/image94.png"/><Relationship Id="rId12" Type="http://schemas.openxmlformats.org/officeDocument/2006/relationships/image" Target="../media/image9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image" Target="../media/image86.png"/><Relationship Id="rId10" Type="http://schemas.openxmlformats.org/officeDocument/2006/relationships/image" Target="../media/image97.png"/><Relationship Id="rId4" Type="http://schemas.openxmlformats.org/officeDocument/2006/relationships/image" Target="../media/image85.png"/><Relationship Id="rId9" Type="http://schemas.openxmlformats.org/officeDocument/2006/relationships/image" Target="../media/image96.png"/><Relationship Id="rId1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1.png"/><Relationship Id="rId4" Type="http://schemas.openxmlformats.org/officeDocument/2006/relationships/image" Target="../media/image21.pn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28205" y="0"/>
            <a:ext cx="9144000" cy="2223458"/>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5"/>
          <p:cNvSpPr txBox="1"/>
          <p:nvPr/>
        </p:nvSpPr>
        <p:spPr>
          <a:xfrm>
            <a:off x="1867399" y="3600190"/>
            <a:ext cx="5724644" cy="646331"/>
          </a:xfrm>
          <a:prstGeom prst="rect">
            <a:avLst/>
          </a:prstGeom>
          <a:noFill/>
        </p:spPr>
        <p:txBody>
          <a:bodyPr wrap="none" rtlCol="0">
            <a:spAutoFit/>
          </a:bodyPr>
          <a:lstStyle/>
          <a:p>
            <a:r>
              <a:rPr lang="zh-CN" altLang="en-US" sz="3600" dirty="0"/>
              <a:t>感知机和统计学习方法总结</a:t>
            </a:r>
            <a:endParaRPr lang="zh-CN" altLang="en-US" sz="3600" dirty="0">
              <a:latin typeface="PingFang SC Light" charset="-122"/>
              <a:ea typeface="PingFang SC Light" charset="-122"/>
              <a:cs typeface="PingFang SC Light" charset="-122"/>
            </a:endParaRPr>
          </a:p>
        </p:txBody>
      </p:sp>
      <p:sp>
        <p:nvSpPr>
          <p:cNvPr id="10" name="矩形 9"/>
          <p:cNvSpPr/>
          <p:nvPr/>
        </p:nvSpPr>
        <p:spPr>
          <a:xfrm>
            <a:off x="10181131" y="5523423"/>
            <a:ext cx="318257" cy="318257"/>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直接连接符 6"/>
          <p:cNvCxnSpPr/>
          <p:nvPr/>
        </p:nvCxnSpPr>
        <p:spPr>
          <a:xfrm>
            <a:off x="6874960" y="5834491"/>
            <a:ext cx="3306170" cy="0"/>
          </a:xfrm>
          <a:prstGeom prst="line">
            <a:avLst/>
          </a:prstGeom>
          <a:ln w="19050">
            <a:solidFill>
              <a:srgbClr val="782C73"/>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277248" y="2255492"/>
            <a:ext cx="7050146" cy="385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8328711" y="2255408"/>
            <a:ext cx="2302809" cy="38599"/>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2727" y="1171646"/>
            <a:ext cx="2777692" cy="9338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4979" y="1202643"/>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459867" y="2227186"/>
            <a:ext cx="8229600" cy="4922520"/>
          </a:xfrm>
        </p:spPr>
        <p:txBody>
          <a:bodyPr/>
          <a:lstStyle/>
          <a:p>
            <a:r>
              <a:rPr kumimoji="1" lang="zh-CN" altLang="en-US" dirty="0"/>
              <a:t>解：构建优化问题：</a:t>
            </a:r>
            <a:endParaRPr kumimoji="1" lang="en-US" altLang="zh-CN" dirty="0"/>
          </a:p>
          <a:p>
            <a:endParaRPr kumimoji="1" lang="en-US" altLang="zh-CN" dirty="0"/>
          </a:p>
          <a:p>
            <a:r>
              <a:rPr kumimoji="1" lang="zh-CN" altLang="en-US" dirty="0"/>
              <a:t>求解</a:t>
            </a:r>
            <a:r>
              <a:rPr kumimoji="1" lang="zh-CN" altLang="zh-CN" dirty="0"/>
              <a:t>：</a:t>
            </a:r>
            <a:r>
              <a:rPr kumimoji="1" lang="en-US" altLang="zh-CN" dirty="0"/>
              <a:t>w</a:t>
            </a:r>
            <a:r>
              <a:rPr kumimoji="1" lang="zh-CN" altLang="en-US" dirty="0"/>
              <a:t>，</a:t>
            </a:r>
            <a:r>
              <a:rPr kumimoji="1" lang="en-US" altLang="zh-CN" dirty="0"/>
              <a:t>b</a:t>
            </a:r>
            <a:r>
              <a:rPr kumimoji="1" lang="zh-CN" altLang="zh-CN" dirty="0"/>
              <a:t> </a:t>
            </a:r>
            <a:r>
              <a:rPr kumimoji="1" lang="zh-CN" altLang="en-US" dirty="0"/>
              <a:t>，</a:t>
            </a:r>
            <a:endParaRPr kumimoji="1" lang="en-US" altLang="zh-CN" dirty="0"/>
          </a:p>
          <a:p>
            <a:endParaRPr kumimoji="1" lang="en-US" altLang="zh-CN" dirty="0"/>
          </a:p>
          <a:p>
            <a:pPr marL="0" indent="0">
              <a:buNone/>
            </a:pPr>
            <a:endParaRPr kumimoji="1" lang="en-US" altLang="zh-CN" dirty="0"/>
          </a:p>
          <a:p>
            <a:r>
              <a:rPr kumimoji="1" lang="zh-CN" altLang="en-US" dirty="0"/>
              <a:t>得线性模型：</a:t>
            </a:r>
            <a:endParaRPr kumimoji="1" lang="en-US" altLang="zh-CN" dirty="0"/>
          </a:p>
          <a:p>
            <a:r>
              <a:rPr kumimoji="1" lang="zh-CN" altLang="en-US" dirty="0"/>
              <a:t>  </a:t>
            </a:r>
            <a:endParaRPr kumimoji="1" lang="en-US" altLang="zh-CN" dirty="0"/>
          </a:p>
        </p:txBody>
      </p:sp>
      <p:pic>
        <p:nvPicPr>
          <p:cNvPr id="4" name="图片 3"/>
          <p:cNvPicPr>
            <a:picLocks noChangeAspect="1"/>
          </p:cNvPicPr>
          <p:nvPr/>
        </p:nvPicPr>
        <p:blipFill>
          <a:blip r:embed="rId3"/>
          <a:stretch>
            <a:fillRect/>
          </a:stretch>
        </p:blipFill>
        <p:spPr>
          <a:xfrm>
            <a:off x="4277688" y="2231442"/>
            <a:ext cx="4477998" cy="720080"/>
          </a:xfrm>
          <a:prstGeom prst="rect">
            <a:avLst/>
          </a:prstGeom>
        </p:spPr>
      </p:pic>
      <p:pic>
        <p:nvPicPr>
          <p:cNvPr id="5" name="图片 4"/>
          <p:cNvPicPr>
            <a:picLocks noChangeAspect="1"/>
          </p:cNvPicPr>
          <p:nvPr/>
        </p:nvPicPr>
        <p:blipFill>
          <a:blip r:embed="rId4"/>
          <a:stretch>
            <a:fillRect/>
          </a:stretch>
        </p:blipFill>
        <p:spPr>
          <a:xfrm>
            <a:off x="3134507" y="3362884"/>
            <a:ext cx="648072" cy="292678"/>
          </a:xfrm>
          <a:prstGeom prst="rect">
            <a:avLst/>
          </a:prstGeom>
        </p:spPr>
      </p:pic>
      <p:pic>
        <p:nvPicPr>
          <p:cNvPr id="9" name="图片 8"/>
          <p:cNvPicPr>
            <a:picLocks noChangeAspect="1"/>
          </p:cNvPicPr>
          <p:nvPr/>
        </p:nvPicPr>
        <p:blipFill>
          <a:blip r:embed="rId5"/>
          <a:stretch>
            <a:fillRect/>
          </a:stretch>
        </p:blipFill>
        <p:spPr>
          <a:xfrm>
            <a:off x="1871227" y="3715460"/>
            <a:ext cx="7753420" cy="720080"/>
          </a:xfrm>
          <a:prstGeom prst="rect">
            <a:avLst/>
          </a:prstGeom>
        </p:spPr>
      </p:pic>
      <p:pic>
        <p:nvPicPr>
          <p:cNvPr id="10" name="图片 9"/>
          <p:cNvPicPr>
            <a:picLocks noChangeAspect="1"/>
          </p:cNvPicPr>
          <p:nvPr/>
        </p:nvPicPr>
        <p:blipFill>
          <a:blip r:embed="rId6"/>
          <a:stretch>
            <a:fillRect/>
          </a:stretch>
        </p:blipFill>
        <p:spPr>
          <a:xfrm>
            <a:off x="2414427" y="4470146"/>
            <a:ext cx="4320480" cy="288032"/>
          </a:xfrm>
          <a:prstGeom prst="rect">
            <a:avLst/>
          </a:prstGeom>
        </p:spPr>
      </p:pic>
      <p:pic>
        <p:nvPicPr>
          <p:cNvPr id="11" name="图片 10"/>
          <p:cNvPicPr>
            <a:picLocks noChangeAspect="1"/>
          </p:cNvPicPr>
          <p:nvPr/>
        </p:nvPicPr>
        <p:blipFill>
          <a:blip r:embed="rId7"/>
          <a:stretch>
            <a:fillRect/>
          </a:stretch>
        </p:blipFill>
        <p:spPr>
          <a:xfrm>
            <a:off x="2974830" y="4834904"/>
            <a:ext cx="3114346" cy="360040"/>
          </a:xfrm>
          <a:prstGeom prst="rect">
            <a:avLst/>
          </a:prstGeom>
        </p:spPr>
      </p:pic>
      <p:pic>
        <p:nvPicPr>
          <p:cNvPr id="12" name="图片 11"/>
          <p:cNvPicPr>
            <a:picLocks noChangeAspect="1"/>
          </p:cNvPicPr>
          <p:nvPr/>
        </p:nvPicPr>
        <p:blipFill>
          <a:blip r:embed="rId8"/>
          <a:stretch>
            <a:fillRect/>
          </a:stretch>
        </p:blipFill>
        <p:spPr>
          <a:xfrm>
            <a:off x="1838363" y="5346873"/>
            <a:ext cx="576064" cy="315906"/>
          </a:xfrm>
          <a:prstGeom prst="rect">
            <a:avLst/>
          </a:prstGeom>
        </p:spPr>
      </p:pic>
      <p:pic>
        <p:nvPicPr>
          <p:cNvPr id="13" name="图片 12"/>
          <p:cNvPicPr>
            <a:picLocks noChangeAspect="1"/>
          </p:cNvPicPr>
          <p:nvPr/>
        </p:nvPicPr>
        <p:blipFill>
          <a:blip r:embed="rId9"/>
          <a:stretch>
            <a:fillRect/>
          </a:stretch>
        </p:blipFill>
        <p:spPr>
          <a:xfrm>
            <a:off x="2414427" y="5346873"/>
            <a:ext cx="4958733" cy="360040"/>
          </a:xfrm>
          <a:prstGeom prst="rect">
            <a:avLst/>
          </a:prstGeom>
        </p:spPr>
      </p:pic>
      <p:pic>
        <p:nvPicPr>
          <p:cNvPr id="14" name="图片 13"/>
          <p:cNvPicPr>
            <a:picLocks noChangeAspect="1"/>
          </p:cNvPicPr>
          <p:nvPr/>
        </p:nvPicPr>
        <p:blipFill>
          <a:blip r:embed="rId10"/>
          <a:stretch>
            <a:fillRect/>
          </a:stretch>
        </p:blipFill>
        <p:spPr>
          <a:xfrm>
            <a:off x="2319755" y="5810966"/>
            <a:ext cx="5472609" cy="336503"/>
          </a:xfrm>
          <a:prstGeom prst="rect">
            <a:avLst/>
          </a:prstGeom>
        </p:spPr>
      </p:pic>
      <p:pic>
        <p:nvPicPr>
          <p:cNvPr id="15" name="图片 14"/>
          <p:cNvPicPr>
            <a:picLocks noChangeAspect="1"/>
          </p:cNvPicPr>
          <p:nvPr/>
        </p:nvPicPr>
        <p:blipFill>
          <a:blip r:embed="rId11"/>
          <a:stretch>
            <a:fillRect/>
          </a:stretch>
        </p:blipFill>
        <p:spPr>
          <a:xfrm>
            <a:off x="2674638" y="6288547"/>
            <a:ext cx="4698522" cy="360040"/>
          </a:xfrm>
          <a:prstGeom prst="rect">
            <a:avLst/>
          </a:prstGeom>
        </p:spPr>
      </p:pic>
      <p:grpSp>
        <p:nvGrpSpPr>
          <p:cNvPr id="16" name="Group 15"/>
          <p:cNvGrpSpPr/>
          <p:nvPr/>
        </p:nvGrpSpPr>
        <p:grpSpPr>
          <a:xfrm>
            <a:off x="-329003" y="1"/>
            <a:ext cx="12521003" cy="1329863"/>
            <a:chOff x="-329003" y="1"/>
            <a:chExt cx="12521003" cy="1329863"/>
          </a:xfrm>
        </p:grpSpPr>
        <p:sp>
          <p:nvSpPr>
            <p:cNvPr id="17"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9"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22147"/>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451338" y="2275449"/>
            <a:ext cx="8229600" cy="4922520"/>
          </a:xfrm>
        </p:spPr>
        <p:txBody>
          <a:bodyPr/>
          <a:lstStyle/>
          <a:p>
            <a:r>
              <a:rPr kumimoji="1" lang="zh-CN" altLang="en-US" dirty="0"/>
              <a:t>得到线性模型：</a:t>
            </a:r>
            <a:endParaRPr kumimoji="1" lang="en-US" altLang="zh-CN" dirty="0"/>
          </a:p>
          <a:p>
            <a:r>
              <a:rPr kumimoji="1" lang="zh-CN" altLang="en-US" dirty="0"/>
              <a:t>如此继续下去：</a:t>
            </a:r>
            <a:endParaRPr kumimoji="1" lang="en-US" altLang="zh-CN" dirty="0"/>
          </a:p>
          <a:p>
            <a:endParaRPr kumimoji="1" lang="en-US" altLang="zh-CN" dirty="0"/>
          </a:p>
          <a:p>
            <a:r>
              <a:rPr kumimoji="1" lang="zh-CN" altLang="en-US" dirty="0"/>
              <a:t>分离超平面：</a:t>
            </a:r>
            <a:endParaRPr kumimoji="1" lang="en-US" altLang="zh-CN" dirty="0"/>
          </a:p>
          <a:p>
            <a:r>
              <a:rPr kumimoji="1" lang="zh-CN" altLang="en-US" dirty="0"/>
              <a:t>感知机模型：</a:t>
            </a:r>
            <a:endParaRPr kumimoji="1" lang="en-US" altLang="zh-CN" dirty="0"/>
          </a:p>
        </p:txBody>
      </p:sp>
      <p:pic>
        <p:nvPicPr>
          <p:cNvPr id="6" name="图片 5"/>
          <p:cNvPicPr>
            <a:picLocks noChangeAspect="1"/>
          </p:cNvPicPr>
          <p:nvPr/>
        </p:nvPicPr>
        <p:blipFill>
          <a:blip r:embed="rId3"/>
          <a:stretch>
            <a:fillRect/>
          </a:stretch>
        </p:blipFill>
        <p:spPr>
          <a:xfrm>
            <a:off x="3125978" y="2400817"/>
            <a:ext cx="2708872" cy="360040"/>
          </a:xfrm>
          <a:prstGeom prst="rect">
            <a:avLst/>
          </a:prstGeom>
        </p:spPr>
      </p:pic>
      <p:pic>
        <p:nvPicPr>
          <p:cNvPr id="7" name="图片 6"/>
          <p:cNvPicPr>
            <a:picLocks noChangeAspect="1"/>
          </p:cNvPicPr>
          <p:nvPr/>
        </p:nvPicPr>
        <p:blipFill>
          <a:blip r:embed="rId4"/>
          <a:stretch>
            <a:fillRect/>
          </a:stretch>
        </p:blipFill>
        <p:spPr>
          <a:xfrm>
            <a:off x="3125978" y="2904873"/>
            <a:ext cx="2800311" cy="360040"/>
          </a:xfrm>
          <a:prstGeom prst="rect">
            <a:avLst/>
          </a:prstGeom>
        </p:spPr>
      </p:pic>
      <p:pic>
        <p:nvPicPr>
          <p:cNvPr id="8" name="图片 7"/>
          <p:cNvPicPr>
            <a:picLocks noChangeAspect="1"/>
          </p:cNvPicPr>
          <p:nvPr/>
        </p:nvPicPr>
        <p:blipFill>
          <a:blip r:embed="rId5"/>
          <a:stretch>
            <a:fillRect/>
          </a:stretch>
        </p:blipFill>
        <p:spPr>
          <a:xfrm>
            <a:off x="2549914" y="3336922"/>
            <a:ext cx="3744416" cy="334323"/>
          </a:xfrm>
          <a:prstGeom prst="rect">
            <a:avLst/>
          </a:prstGeom>
        </p:spPr>
      </p:pic>
      <p:pic>
        <p:nvPicPr>
          <p:cNvPr id="16" name="图片 15"/>
          <p:cNvPicPr>
            <a:picLocks noChangeAspect="1"/>
          </p:cNvPicPr>
          <p:nvPr/>
        </p:nvPicPr>
        <p:blipFill>
          <a:blip r:embed="rId6"/>
          <a:stretch>
            <a:fillRect/>
          </a:stretch>
        </p:blipFill>
        <p:spPr>
          <a:xfrm>
            <a:off x="3035012" y="3840977"/>
            <a:ext cx="2179198" cy="360041"/>
          </a:xfrm>
          <a:prstGeom prst="rect">
            <a:avLst/>
          </a:prstGeom>
        </p:spPr>
      </p:pic>
      <p:pic>
        <p:nvPicPr>
          <p:cNvPr id="17" name="图片 16"/>
          <p:cNvPicPr>
            <a:picLocks noChangeAspect="1"/>
          </p:cNvPicPr>
          <p:nvPr/>
        </p:nvPicPr>
        <p:blipFill>
          <a:blip r:embed="rId7"/>
          <a:stretch>
            <a:fillRect/>
          </a:stretch>
        </p:blipFill>
        <p:spPr>
          <a:xfrm>
            <a:off x="2801942" y="4378532"/>
            <a:ext cx="3204356" cy="360040"/>
          </a:xfrm>
          <a:prstGeom prst="rect">
            <a:avLst/>
          </a:prstGeom>
        </p:spPr>
      </p:pic>
      <p:pic>
        <p:nvPicPr>
          <p:cNvPr id="18" name="图片 17"/>
          <p:cNvPicPr>
            <a:picLocks noChangeAspect="1"/>
          </p:cNvPicPr>
          <p:nvPr/>
        </p:nvPicPr>
        <p:blipFill>
          <a:blip r:embed="rId8"/>
          <a:stretch>
            <a:fillRect/>
          </a:stretch>
        </p:blipFill>
        <p:spPr>
          <a:xfrm>
            <a:off x="5926289" y="3787461"/>
            <a:ext cx="6212245" cy="2564904"/>
          </a:xfrm>
          <a:prstGeom prst="rect">
            <a:avLst/>
          </a:prstGeom>
        </p:spPr>
      </p:pic>
      <p:grpSp>
        <p:nvGrpSpPr>
          <p:cNvPr id="10" name="Group 9"/>
          <p:cNvGrpSpPr/>
          <p:nvPr/>
        </p:nvGrpSpPr>
        <p:grpSpPr>
          <a:xfrm>
            <a:off x="-329003" y="1"/>
            <a:ext cx="12521003" cy="1329863"/>
            <a:chOff x="-329003" y="1"/>
            <a:chExt cx="12521003" cy="1329863"/>
          </a:xfrm>
        </p:grpSpPr>
        <p:sp>
          <p:nvSpPr>
            <p:cNvPr id="11"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3"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134647"/>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569459" y="2460210"/>
            <a:ext cx="8229600" cy="4922520"/>
          </a:xfrm>
        </p:spPr>
        <p:txBody>
          <a:bodyPr/>
          <a:lstStyle/>
          <a:p>
            <a:r>
              <a:rPr kumimoji="1" lang="zh-CN" altLang="en-US" dirty="0"/>
              <a:t>算法的收敛性：证明经过有限次迭代可以得到一个将训练数据集完全正确划分的分离超平面及感知机模型。</a:t>
            </a:r>
            <a:endParaRPr kumimoji="1" lang="en-US" altLang="zh-CN" dirty="0"/>
          </a:p>
          <a:p>
            <a:r>
              <a:rPr kumimoji="1" lang="zh-CN" altLang="en-US" dirty="0"/>
              <a:t>将</a:t>
            </a:r>
            <a:r>
              <a:rPr kumimoji="1" lang="en-US" altLang="zh-CN" dirty="0"/>
              <a:t>b</a:t>
            </a:r>
            <a:r>
              <a:rPr kumimoji="1" lang="zh-CN" altLang="en-US" dirty="0"/>
              <a:t>并入权重向量</a:t>
            </a:r>
            <a:r>
              <a:rPr kumimoji="1" lang="en-US" altLang="zh-CN" dirty="0"/>
              <a:t>w</a:t>
            </a:r>
            <a:r>
              <a:rPr kumimoji="1" lang="zh-CN" altLang="en-US" dirty="0"/>
              <a:t>，记作：</a:t>
            </a:r>
            <a:endParaRPr kumimoji="1" lang="en-US" altLang="zh-CN" dirty="0"/>
          </a:p>
          <a:p>
            <a:endParaRPr kumimoji="1" lang="en-US" altLang="zh-CN" dirty="0"/>
          </a:p>
          <a:p>
            <a:r>
              <a:rPr kumimoji="1" lang="zh-CN" altLang="en-US" dirty="0"/>
              <a:t>定理：                                                                                                     </a:t>
            </a:r>
            <a:endParaRPr kumimoji="1" lang="en-US" altLang="zh-CN" dirty="0"/>
          </a:p>
          <a:p>
            <a:endParaRPr kumimoji="1" lang="en-US" altLang="zh-CN" dirty="0"/>
          </a:p>
          <a:p>
            <a:endParaRPr kumimoji="1" lang="en-US" altLang="zh-CN" dirty="0"/>
          </a:p>
        </p:txBody>
      </p:sp>
      <p:pic>
        <p:nvPicPr>
          <p:cNvPr id="4" name="图片 3"/>
          <p:cNvPicPr>
            <a:picLocks noChangeAspect="1"/>
          </p:cNvPicPr>
          <p:nvPr/>
        </p:nvPicPr>
        <p:blipFill>
          <a:blip r:embed="rId3"/>
          <a:stretch>
            <a:fillRect/>
          </a:stretch>
        </p:blipFill>
        <p:spPr>
          <a:xfrm>
            <a:off x="5175608" y="3826322"/>
            <a:ext cx="1609590" cy="360040"/>
          </a:xfrm>
          <a:prstGeom prst="rect">
            <a:avLst/>
          </a:prstGeom>
        </p:spPr>
      </p:pic>
      <p:pic>
        <p:nvPicPr>
          <p:cNvPr id="5" name="图片 4"/>
          <p:cNvPicPr>
            <a:picLocks noChangeAspect="1"/>
          </p:cNvPicPr>
          <p:nvPr/>
        </p:nvPicPr>
        <p:blipFill>
          <a:blip r:embed="rId4"/>
          <a:stretch>
            <a:fillRect/>
          </a:stretch>
        </p:blipFill>
        <p:spPr>
          <a:xfrm>
            <a:off x="1596877" y="4236077"/>
            <a:ext cx="1402261" cy="360040"/>
          </a:xfrm>
          <a:prstGeom prst="rect">
            <a:avLst/>
          </a:prstGeom>
        </p:spPr>
      </p:pic>
      <p:pic>
        <p:nvPicPr>
          <p:cNvPr id="9" name="图片 8"/>
          <p:cNvPicPr>
            <a:picLocks noChangeAspect="1"/>
          </p:cNvPicPr>
          <p:nvPr/>
        </p:nvPicPr>
        <p:blipFill>
          <a:blip r:embed="rId5"/>
          <a:stretch>
            <a:fillRect/>
          </a:stretch>
        </p:blipFill>
        <p:spPr>
          <a:xfrm>
            <a:off x="3325069" y="4308085"/>
            <a:ext cx="2592288" cy="288032"/>
          </a:xfrm>
          <a:prstGeom prst="rect">
            <a:avLst/>
          </a:prstGeom>
        </p:spPr>
      </p:pic>
      <p:pic>
        <p:nvPicPr>
          <p:cNvPr id="10" name="图片 9"/>
          <p:cNvPicPr>
            <a:picLocks noChangeAspect="1"/>
          </p:cNvPicPr>
          <p:nvPr/>
        </p:nvPicPr>
        <p:blipFill>
          <a:blip r:embed="rId6"/>
          <a:stretch>
            <a:fillRect/>
          </a:stretch>
        </p:blipFill>
        <p:spPr>
          <a:xfrm>
            <a:off x="6277397" y="4308085"/>
            <a:ext cx="2001064" cy="387962"/>
          </a:xfrm>
          <a:prstGeom prst="rect">
            <a:avLst/>
          </a:prstGeom>
        </p:spPr>
      </p:pic>
      <p:pic>
        <p:nvPicPr>
          <p:cNvPr id="11" name="图片 10"/>
          <p:cNvPicPr>
            <a:picLocks noChangeAspect="1"/>
          </p:cNvPicPr>
          <p:nvPr/>
        </p:nvPicPr>
        <p:blipFill>
          <a:blip r:embed="rId7"/>
          <a:stretch>
            <a:fillRect/>
          </a:stretch>
        </p:blipFill>
        <p:spPr>
          <a:xfrm>
            <a:off x="1967173" y="5280239"/>
            <a:ext cx="7344816" cy="382333"/>
          </a:xfrm>
          <a:prstGeom prst="rect">
            <a:avLst/>
          </a:prstGeom>
        </p:spPr>
      </p:pic>
      <p:pic>
        <p:nvPicPr>
          <p:cNvPr id="12" name="图片 11"/>
          <p:cNvPicPr>
            <a:picLocks noChangeAspect="1"/>
          </p:cNvPicPr>
          <p:nvPr/>
        </p:nvPicPr>
        <p:blipFill>
          <a:blip r:embed="rId8"/>
          <a:stretch>
            <a:fillRect/>
          </a:stretch>
        </p:blipFill>
        <p:spPr>
          <a:xfrm>
            <a:off x="1976135" y="5784295"/>
            <a:ext cx="8352928" cy="432048"/>
          </a:xfrm>
          <a:prstGeom prst="rect">
            <a:avLst/>
          </a:prstGeom>
        </p:spPr>
      </p:pic>
      <p:grpSp>
        <p:nvGrpSpPr>
          <p:cNvPr id="18" name="Group 17"/>
          <p:cNvGrpSpPr/>
          <p:nvPr/>
        </p:nvGrpSpPr>
        <p:grpSpPr>
          <a:xfrm>
            <a:off x="-329003" y="1"/>
            <a:ext cx="12521003" cy="1329863"/>
            <a:chOff x="-329003" y="1"/>
            <a:chExt cx="12521003" cy="1329863"/>
          </a:xfrm>
        </p:grpSpPr>
        <p:sp>
          <p:nvSpPr>
            <p:cNvPr id="19"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21"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2643"/>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1148861" y="2463729"/>
            <a:ext cx="8229600" cy="4922520"/>
          </a:xfrm>
        </p:spPr>
        <p:txBody>
          <a:bodyPr/>
          <a:lstStyle/>
          <a:p>
            <a:pPr marL="0" indent="0">
              <a:buNone/>
            </a:pPr>
            <a:r>
              <a:rPr kumimoji="1" lang="zh-CN" altLang="en-US" dirty="0"/>
              <a:t>                                                                                                       则</a:t>
            </a:r>
            <a:endParaRPr kumimoji="1" lang="en-US" altLang="zh-CN" dirty="0"/>
          </a:p>
          <a:p>
            <a:endParaRPr kumimoji="1" lang="en-US" altLang="zh-CN" dirty="0"/>
          </a:p>
          <a:p>
            <a:endParaRPr kumimoji="1" lang="en-US" altLang="zh-CN" dirty="0"/>
          </a:p>
        </p:txBody>
      </p:sp>
      <p:pic>
        <p:nvPicPr>
          <p:cNvPr id="13" name="图片 12"/>
          <p:cNvPicPr>
            <a:picLocks noChangeAspect="1"/>
          </p:cNvPicPr>
          <p:nvPr/>
        </p:nvPicPr>
        <p:blipFill>
          <a:blip r:embed="rId3"/>
          <a:stretch>
            <a:fillRect/>
          </a:stretch>
        </p:blipFill>
        <p:spPr>
          <a:xfrm>
            <a:off x="1683412" y="3429000"/>
            <a:ext cx="8517517" cy="432048"/>
          </a:xfrm>
          <a:prstGeom prst="rect">
            <a:avLst/>
          </a:prstGeom>
        </p:spPr>
      </p:pic>
      <p:pic>
        <p:nvPicPr>
          <p:cNvPr id="14" name="图片 13"/>
          <p:cNvPicPr>
            <a:picLocks noChangeAspect="1"/>
          </p:cNvPicPr>
          <p:nvPr/>
        </p:nvPicPr>
        <p:blipFill>
          <a:blip r:embed="rId4"/>
          <a:stretch>
            <a:fillRect/>
          </a:stretch>
        </p:blipFill>
        <p:spPr>
          <a:xfrm>
            <a:off x="2259475" y="4149080"/>
            <a:ext cx="4608512" cy="371024"/>
          </a:xfrm>
          <a:prstGeom prst="rect">
            <a:avLst/>
          </a:prstGeom>
        </p:spPr>
      </p:pic>
      <p:pic>
        <p:nvPicPr>
          <p:cNvPr id="15" name="图片 14"/>
          <p:cNvPicPr>
            <a:picLocks noChangeAspect="1"/>
          </p:cNvPicPr>
          <p:nvPr/>
        </p:nvPicPr>
        <p:blipFill>
          <a:blip r:embed="rId5"/>
          <a:stretch>
            <a:fillRect/>
          </a:stretch>
        </p:blipFill>
        <p:spPr>
          <a:xfrm>
            <a:off x="2187467" y="4725144"/>
            <a:ext cx="5472608" cy="576064"/>
          </a:xfrm>
          <a:prstGeom prst="rect">
            <a:avLst/>
          </a:prstGeom>
        </p:spPr>
      </p:pic>
      <p:grpSp>
        <p:nvGrpSpPr>
          <p:cNvPr id="7" name="Group 6"/>
          <p:cNvGrpSpPr/>
          <p:nvPr/>
        </p:nvGrpSpPr>
        <p:grpSpPr>
          <a:xfrm>
            <a:off x="-329003" y="1"/>
            <a:ext cx="12521003" cy="1329863"/>
            <a:chOff x="-329003" y="1"/>
            <a:chExt cx="12521003" cy="1329863"/>
          </a:xfrm>
        </p:grpSpPr>
        <p:sp>
          <p:nvSpPr>
            <p:cNvPr id="8"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0"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2643"/>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1350007" y="2315798"/>
            <a:ext cx="8229600" cy="4922520"/>
          </a:xfrm>
        </p:spPr>
        <p:txBody>
          <a:bodyPr/>
          <a:lstStyle/>
          <a:p>
            <a:r>
              <a:rPr kumimoji="1" lang="zh-CN" altLang="en-US" dirty="0"/>
              <a:t>证明</a:t>
            </a:r>
            <a:r>
              <a:rPr kumimoji="1" lang="zh-CN" altLang="en-US" dirty="0">
                <a:sym typeface="Wingdings" panose="05000000000000000000"/>
              </a:rPr>
              <a:t>: </a:t>
            </a:r>
            <a:r>
              <a:rPr kumimoji="1" lang="en-US" altLang="zh-CN" dirty="0">
                <a:sym typeface="Wingdings" panose="05000000000000000000"/>
              </a:rPr>
              <a:t>(1)</a:t>
            </a:r>
          </a:p>
          <a:p>
            <a:r>
              <a:rPr kumimoji="1" lang="zh-CN" altLang="en-US" dirty="0">
                <a:sym typeface="Wingdings" panose="05000000000000000000"/>
              </a:rPr>
              <a:t>由线性可分</a:t>
            </a:r>
            <a:r>
              <a:rPr kumimoji="1" lang="en-US" altLang="zh-CN" dirty="0">
                <a:sym typeface="Wingdings" panose="05000000000000000000"/>
              </a:rPr>
              <a:t>,</a:t>
            </a:r>
            <a:r>
              <a:rPr kumimoji="1" lang="zh-CN" altLang="en-US" dirty="0">
                <a:sym typeface="Wingdings" panose="05000000000000000000"/>
              </a:rPr>
              <a:t>  存在超平面：</a:t>
            </a:r>
            <a:endParaRPr kumimoji="1" lang="en-US" altLang="zh-CN" dirty="0">
              <a:sym typeface="Wingdings" panose="05000000000000000000"/>
            </a:endParaRPr>
          </a:p>
          <a:p>
            <a:r>
              <a:rPr kumimoji="1" lang="zh-CN" altLang="zh-CN" dirty="0">
                <a:sym typeface="Wingdings" panose="05000000000000000000"/>
              </a:rPr>
              <a:t> </a:t>
            </a:r>
            <a:r>
              <a:rPr kumimoji="1" lang="zh-CN" altLang="en-US" dirty="0">
                <a:sym typeface="Wingdings" panose="05000000000000000000"/>
              </a:rPr>
              <a:t>         </a:t>
            </a:r>
            <a:r>
              <a:rPr kumimoji="1" lang="en-GB" altLang="zh-CN" dirty="0">
                <a:sym typeface="Wingdings" panose="05000000000000000000"/>
              </a:rPr>
              <a:t>	</a:t>
            </a:r>
            <a:r>
              <a:rPr kumimoji="1" lang="en-US" altLang="zh-CN" dirty="0">
                <a:sym typeface="Wingdings" panose="05000000000000000000"/>
              </a:rPr>
              <a:t>,</a:t>
            </a:r>
            <a:r>
              <a:rPr kumimoji="1" lang="zh-CN" altLang="en-US" dirty="0">
                <a:sym typeface="Wingdings" panose="05000000000000000000"/>
              </a:rPr>
              <a:t>由有限的点，均有：</a:t>
            </a:r>
            <a:endParaRPr kumimoji="1" lang="en-US" altLang="zh-CN" dirty="0">
              <a:sym typeface="Wingdings" panose="05000000000000000000"/>
            </a:endParaRPr>
          </a:p>
          <a:p>
            <a:endParaRPr kumimoji="1" lang="en-US" altLang="zh-CN" dirty="0">
              <a:sym typeface="Wingdings" panose="05000000000000000000"/>
            </a:endParaRPr>
          </a:p>
          <a:p>
            <a:endParaRPr kumimoji="1" lang="en-US" altLang="zh-CN" dirty="0">
              <a:sym typeface="Wingdings" panose="05000000000000000000"/>
            </a:endParaRPr>
          </a:p>
          <a:p>
            <a:r>
              <a:rPr kumimoji="1" lang="zh-CN" altLang="en-US" dirty="0">
                <a:sym typeface="Wingdings" panose="05000000000000000000"/>
              </a:rPr>
              <a:t>存在</a:t>
            </a:r>
            <a:endParaRPr kumimoji="1" lang="en-US" altLang="zh-CN" dirty="0">
              <a:sym typeface="Wingdings" panose="05000000000000000000"/>
            </a:endParaRPr>
          </a:p>
          <a:p>
            <a:endParaRPr kumimoji="1" lang="en-US" altLang="zh-CN" dirty="0">
              <a:sym typeface="Wingdings" panose="05000000000000000000"/>
            </a:endParaRPr>
          </a:p>
          <a:p>
            <a:r>
              <a:rPr kumimoji="1" lang="zh-CN" altLang="en-US" dirty="0">
                <a:sym typeface="Wingdings" panose="05000000000000000000"/>
              </a:rPr>
              <a:t>使：</a:t>
            </a:r>
            <a:endParaRPr lang="en-US" altLang="zh-CN" dirty="0"/>
          </a:p>
        </p:txBody>
      </p:sp>
      <p:pic>
        <p:nvPicPr>
          <p:cNvPr id="6" name="图片 5"/>
          <p:cNvPicPr>
            <a:picLocks noChangeAspect="1"/>
          </p:cNvPicPr>
          <p:nvPr/>
        </p:nvPicPr>
        <p:blipFill>
          <a:blip r:embed="rId3"/>
          <a:stretch>
            <a:fillRect/>
          </a:stretch>
        </p:blipFill>
        <p:spPr>
          <a:xfrm>
            <a:off x="5823684" y="2797228"/>
            <a:ext cx="3600400" cy="514343"/>
          </a:xfrm>
          <a:prstGeom prst="rect">
            <a:avLst/>
          </a:prstGeom>
        </p:spPr>
      </p:pic>
      <p:pic>
        <p:nvPicPr>
          <p:cNvPr id="7" name="图片 6"/>
          <p:cNvPicPr>
            <a:picLocks noChangeAspect="1"/>
          </p:cNvPicPr>
          <p:nvPr/>
        </p:nvPicPr>
        <p:blipFill>
          <a:blip r:embed="rId4"/>
          <a:stretch>
            <a:fillRect/>
          </a:stretch>
        </p:blipFill>
        <p:spPr>
          <a:xfrm>
            <a:off x="1725549" y="3384189"/>
            <a:ext cx="1296144" cy="432048"/>
          </a:xfrm>
          <a:prstGeom prst="rect">
            <a:avLst/>
          </a:prstGeom>
        </p:spPr>
      </p:pic>
      <p:pic>
        <p:nvPicPr>
          <p:cNvPr id="8" name="图片 7"/>
          <p:cNvPicPr>
            <a:picLocks noChangeAspect="1"/>
          </p:cNvPicPr>
          <p:nvPr/>
        </p:nvPicPr>
        <p:blipFill>
          <a:blip r:embed="rId5"/>
          <a:stretch>
            <a:fillRect/>
          </a:stretch>
        </p:blipFill>
        <p:spPr>
          <a:xfrm>
            <a:off x="2696032" y="3881523"/>
            <a:ext cx="6255303" cy="648072"/>
          </a:xfrm>
          <a:prstGeom prst="rect">
            <a:avLst/>
          </a:prstGeom>
        </p:spPr>
      </p:pic>
      <p:pic>
        <p:nvPicPr>
          <p:cNvPr id="16" name="图片 15"/>
          <p:cNvPicPr>
            <a:picLocks noChangeAspect="1"/>
          </p:cNvPicPr>
          <p:nvPr/>
        </p:nvPicPr>
        <p:blipFill>
          <a:blip r:embed="rId6"/>
          <a:stretch>
            <a:fillRect/>
          </a:stretch>
        </p:blipFill>
        <p:spPr>
          <a:xfrm>
            <a:off x="3236935" y="4874121"/>
            <a:ext cx="4386949" cy="648072"/>
          </a:xfrm>
          <a:prstGeom prst="rect">
            <a:avLst/>
          </a:prstGeom>
        </p:spPr>
      </p:pic>
      <p:pic>
        <p:nvPicPr>
          <p:cNvPr id="17" name="图片 16"/>
          <p:cNvPicPr>
            <a:picLocks noChangeAspect="1"/>
          </p:cNvPicPr>
          <p:nvPr/>
        </p:nvPicPr>
        <p:blipFill>
          <a:blip r:embed="rId7"/>
          <a:stretch>
            <a:fillRect/>
          </a:stretch>
        </p:blipFill>
        <p:spPr>
          <a:xfrm>
            <a:off x="3021693" y="5804191"/>
            <a:ext cx="5560270" cy="576064"/>
          </a:xfrm>
          <a:prstGeom prst="rect">
            <a:avLst/>
          </a:prstGeom>
        </p:spPr>
      </p:pic>
      <p:grpSp>
        <p:nvGrpSpPr>
          <p:cNvPr id="9" name="Group 8"/>
          <p:cNvGrpSpPr/>
          <p:nvPr/>
        </p:nvGrpSpPr>
        <p:grpSpPr>
          <a:xfrm>
            <a:off x="-329003" y="1"/>
            <a:ext cx="12521003" cy="1329863"/>
            <a:chOff x="-329003" y="1"/>
            <a:chExt cx="12521003" cy="1329863"/>
          </a:xfrm>
        </p:grpSpPr>
        <p:sp>
          <p:nvSpPr>
            <p:cNvPr id="10"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2"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173107"/>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326392" y="2128296"/>
            <a:ext cx="10646407" cy="4922520"/>
          </a:xfrm>
        </p:spPr>
        <p:txBody>
          <a:bodyPr/>
          <a:lstStyle/>
          <a:p>
            <a:r>
              <a:rPr lang="zh-CN" altLang="en-US" dirty="0"/>
              <a:t>       </a:t>
            </a:r>
            <a:r>
              <a:rPr lang="en-GB" altLang="zh-CN" dirty="0"/>
              <a:t>			</a:t>
            </a:r>
            <a:r>
              <a:rPr lang="zh-CN" altLang="en-US" dirty="0"/>
              <a:t>算法在训练集的误分类次数</a:t>
            </a:r>
            <a:r>
              <a:rPr lang="en-US" altLang="zh-CN" dirty="0"/>
              <a:t>k</a:t>
            </a:r>
            <a:r>
              <a:rPr lang="zh-CN" altLang="en-US" dirty="0"/>
              <a:t>满足不等式 </a:t>
            </a:r>
            <a:r>
              <a:rPr lang="en-US" altLang="zh-CN" dirty="0"/>
              <a:t>,</a:t>
            </a:r>
          </a:p>
          <a:p>
            <a:endParaRPr lang="en-US" altLang="zh-CN" dirty="0"/>
          </a:p>
          <a:p>
            <a:r>
              <a:rPr lang="zh-CN" altLang="en-US" dirty="0"/>
              <a:t>证明：令     </a:t>
            </a:r>
            <a:r>
              <a:rPr lang="en-GB" altLang="zh-CN" dirty="0"/>
              <a:t>	</a:t>
            </a:r>
            <a:r>
              <a:rPr lang="zh-CN" altLang="en-US" dirty="0"/>
              <a:t>是第</a:t>
            </a:r>
            <a:r>
              <a:rPr lang="en-US" altLang="zh-CN" dirty="0"/>
              <a:t>k</a:t>
            </a:r>
            <a:r>
              <a:rPr lang="zh-CN" altLang="en-US" dirty="0"/>
              <a:t>个误分类实例之前的扩充权值向量，即：</a:t>
            </a:r>
            <a:endParaRPr lang="en-US" altLang="zh-CN" dirty="0"/>
          </a:p>
          <a:p>
            <a:endParaRPr lang="en-US" altLang="zh-CN" dirty="0"/>
          </a:p>
          <a:p>
            <a:endParaRPr lang="en-GB" altLang="zh-CN" dirty="0"/>
          </a:p>
          <a:p>
            <a:r>
              <a:rPr lang="zh-CN" altLang="en-US" dirty="0"/>
              <a:t>第</a:t>
            </a:r>
            <a:r>
              <a:rPr lang="en-US" altLang="zh-CN" dirty="0"/>
              <a:t>k</a:t>
            </a:r>
            <a:r>
              <a:rPr lang="zh-CN" altLang="en-US" dirty="0"/>
              <a:t>个误分类实例的条件是：</a:t>
            </a:r>
            <a:endParaRPr lang="en-US" altLang="zh-CN" dirty="0"/>
          </a:p>
          <a:p>
            <a:endParaRPr lang="en-US" altLang="zh-CN" dirty="0"/>
          </a:p>
          <a:p>
            <a:r>
              <a:rPr lang="zh-CN" altLang="en-US" dirty="0"/>
              <a:t>则</a:t>
            </a:r>
            <a:r>
              <a:rPr lang="en-US" altLang="zh-CN" dirty="0"/>
              <a:t>w</a:t>
            </a:r>
            <a:r>
              <a:rPr lang="zh-CN" altLang="en-US" dirty="0"/>
              <a:t>和</a:t>
            </a:r>
            <a:r>
              <a:rPr lang="en-US" altLang="zh-CN" dirty="0"/>
              <a:t>b</a:t>
            </a:r>
            <a:r>
              <a:rPr lang="zh-CN" altLang="en-US" dirty="0"/>
              <a:t>的更新：               </a:t>
            </a:r>
            <a:r>
              <a:rPr lang="en-GB" altLang="zh-CN" dirty="0"/>
              <a:t>		</a:t>
            </a:r>
            <a:r>
              <a:rPr lang="zh-CN" altLang="en-US" dirty="0"/>
              <a:t>即：</a:t>
            </a:r>
            <a:endParaRPr lang="en-US" altLang="zh-CN" dirty="0"/>
          </a:p>
          <a:p>
            <a:endParaRPr lang="en-US" altLang="zh-CN" dirty="0"/>
          </a:p>
          <a:p>
            <a:endParaRPr lang="en-US" altLang="zh-CN" dirty="0"/>
          </a:p>
          <a:p>
            <a:endParaRPr lang="en-US" altLang="zh-CN" dirty="0"/>
          </a:p>
        </p:txBody>
      </p:sp>
      <p:pic>
        <p:nvPicPr>
          <p:cNvPr id="4" name="图片 3"/>
          <p:cNvPicPr>
            <a:picLocks noChangeAspect="1"/>
          </p:cNvPicPr>
          <p:nvPr/>
        </p:nvPicPr>
        <p:blipFill>
          <a:blip r:embed="rId3"/>
          <a:stretch>
            <a:fillRect/>
          </a:stretch>
        </p:blipFill>
        <p:spPr>
          <a:xfrm>
            <a:off x="624770" y="2181656"/>
            <a:ext cx="2471315" cy="432048"/>
          </a:xfrm>
          <a:prstGeom prst="rect">
            <a:avLst/>
          </a:prstGeom>
        </p:spPr>
      </p:pic>
      <p:pic>
        <p:nvPicPr>
          <p:cNvPr id="5" name="图片 4"/>
          <p:cNvPicPr>
            <a:picLocks noChangeAspect="1"/>
          </p:cNvPicPr>
          <p:nvPr/>
        </p:nvPicPr>
        <p:blipFill>
          <a:blip r:embed="rId4"/>
          <a:stretch>
            <a:fillRect/>
          </a:stretch>
        </p:blipFill>
        <p:spPr>
          <a:xfrm>
            <a:off x="9916234" y="1914563"/>
            <a:ext cx="1224136" cy="931805"/>
          </a:xfrm>
          <a:prstGeom prst="rect">
            <a:avLst/>
          </a:prstGeom>
        </p:spPr>
      </p:pic>
      <p:pic>
        <p:nvPicPr>
          <p:cNvPr id="9" name="图片 8"/>
          <p:cNvPicPr>
            <a:picLocks noChangeAspect="1"/>
          </p:cNvPicPr>
          <p:nvPr/>
        </p:nvPicPr>
        <p:blipFill>
          <a:blip r:embed="rId5"/>
          <a:stretch>
            <a:fillRect/>
          </a:stretch>
        </p:blipFill>
        <p:spPr>
          <a:xfrm>
            <a:off x="2182159" y="3180681"/>
            <a:ext cx="648072" cy="462909"/>
          </a:xfrm>
          <a:prstGeom prst="rect">
            <a:avLst/>
          </a:prstGeom>
        </p:spPr>
      </p:pic>
      <p:pic>
        <p:nvPicPr>
          <p:cNvPr id="10" name="图片 9"/>
          <p:cNvPicPr>
            <a:picLocks noChangeAspect="1"/>
          </p:cNvPicPr>
          <p:nvPr/>
        </p:nvPicPr>
        <p:blipFill>
          <a:blip r:embed="rId6"/>
          <a:stretch>
            <a:fillRect/>
          </a:stretch>
        </p:blipFill>
        <p:spPr>
          <a:xfrm>
            <a:off x="3937137" y="3757203"/>
            <a:ext cx="2880319" cy="519402"/>
          </a:xfrm>
          <a:prstGeom prst="rect">
            <a:avLst/>
          </a:prstGeom>
        </p:spPr>
      </p:pic>
      <p:pic>
        <p:nvPicPr>
          <p:cNvPr id="11" name="图片 10"/>
          <p:cNvPicPr>
            <a:picLocks noChangeAspect="1"/>
          </p:cNvPicPr>
          <p:nvPr/>
        </p:nvPicPr>
        <p:blipFill>
          <a:blip r:embed="rId7"/>
          <a:stretch>
            <a:fillRect/>
          </a:stretch>
        </p:blipFill>
        <p:spPr>
          <a:xfrm>
            <a:off x="5164018" y="4709600"/>
            <a:ext cx="4377328" cy="360040"/>
          </a:xfrm>
          <a:prstGeom prst="rect">
            <a:avLst/>
          </a:prstGeom>
        </p:spPr>
      </p:pic>
      <p:pic>
        <p:nvPicPr>
          <p:cNvPr id="12" name="图片 11"/>
          <p:cNvPicPr>
            <a:picLocks noChangeAspect="1"/>
          </p:cNvPicPr>
          <p:nvPr/>
        </p:nvPicPr>
        <p:blipFill>
          <a:blip r:embed="rId8"/>
          <a:stretch>
            <a:fillRect/>
          </a:stretch>
        </p:blipFill>
        <p:spPr>
          <a:xfrm>
            <a:off x="3182962" y="5664184"/>
            <a:ext cx="2376264" cy="792088"/>
          </a:xfrm>
          <a:prstGeom prst="rect">
            <a:avLst/>
          </a:prstGeom>
        </p:spPr>
      </p:pic>
      <p:pic>
        <p:nvPicPr>
          <p:cNvPr id="13" name="图片 12"/>
          <p:cNvPicPr>
            <a:picLocks noChangeAspect="1"/>
          </p:cNvPicPr>
          <p:nvPr/>
        </p:nvPicPr>
        <p:blipFill>
          <a:blip r:embed="rId9"/>
          <a:stretch>
            <a:fillRect/>
          </a:stretch>
        </p:blipFill>
        <p:spPr>
          <a:xfrm>
            <a:off x="6817456" y="5724862"/>
            <a:ext cx="2141455" cy="432048"/>
          </a:xfrm>
          <a:prstGeom prst="rect">
            <a:avLst/>
          </a:prstGeom>
        </p:spPr>
      </p:pic>
      <p:grpSp>
        <p:nvGrpSpPr>
          <p:cNvPr id="14" name="Group 13"/>
          <p:cNvGrpSpPr/>
          <p:nvPr/>
        </p:nvGrpSpPr>
        <p:grpSpPr>
          <a:xfrm>
            <a:off x="-329003" y="1"/>
            <a:ext cx="12521003" cy="1329863"/>
            <a:chOff x="-329003" y="1"/>
            <a:chExt cx="12521003" cy="1329863"/>
          </a:xfrm>
        </p:grpSpPr>
        <p:sp>
          <p:nvSpPr>
            <p:cNvPr id="15"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5289"/>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680009" y="2219558"/>
            <a:ext cx="10817379" cy="4922520"/>
          </a:xfrm>
        </p:spPr>
        <p:txBody>
          <a:bodyPr/>
          <a:lstStyle/>
          <a:p>
            <a:r>
              <a:rPr lang="zh-CN" altLang="en-US" dirty="0"/>
              <a:t>                 </a:t>
            </a:r>
            <a:r>
              <a:rPr lang="en-GB" altLang="zh-CN" dirty="0"/>
              <a:t>		</a:t>
            </a:r>
            <a:r>
              <a:rPr lang="zh-CN" altLang="en-US" dirty="0"/>
              <a:t> 算法在训练集的误分类次数</a:t>
            </a:r>
            <a:r>
              <a:rPr lang="en-US" altLang="zh-CN" dirty="0"/>
              <a:t>k</a:t>
            </a:r>
            <a:r>
              <a:rPr lang="zh-CN" altLang="en-US" dirty="0"/>
              <a:t>满足不等式 </a:t>
            </a:r>
            <a:r>
              <a:rPr lang="en-US" altLang="zh-CN" dirty="0"/>
              <a:t>,</a:t>
            </a:r>
          </a:p>
          <a:p>
            <a:endParaRPr lang="en-US" altLang="zh-CN" dirty="0"/>
          </a:p>
          <a:p>
            <a:r>
              <a:rPr lang="zh-CN" altLang="en-US" dirty="0"/>
              <a:t>推导两个不等式</a:t>
            </a:r>
            <a:r>
              <a:rPr lang="zh-CN" altLang="en-US" dirty="0">
                <a:sym typeface="Wingdings" panose="05000000000000000000"/>
              </a:rPr>
              <a:t>: </a:t>
            </a:r>
            <a:endParaRPr lang="en-US" altLang="zh-CN" dirty="0">
              <a:sym typeface="Wingdings" panose="05000000000000000000"/>
            </a:endParaRPr>
          </a:p>
          <a:p>
            <a:r>
              <a:rPr lang="en-US" altLang="zh-CN" dirty="0" smtClean="0">
                <a:sym typeface="Wingdings" panose="05000000000000000000"/>
              </a:rPr>
              <a:t>(2.12)</a:t>
            </a:r>
            <a:endParaRPr lang="en-US" altLang="zh-CN" dirty="0">
              <a:sym typeface="Wingdings" panose="05000000000000000000"/>
            </a:endParaRPr>
          </a:p>
          <a:p>
            <a:r>
              <a:rPr lang="zh-CN" altLang="en-US" dirty="0">
                <a:sym typeface="Wingdings" panose="05000000000000000000"/>
              </a:rPr>
              <a:t>由：</a:t>
            </a:r>
            <a:endParaRPr lang="en-US" altLang="zh-CN" dirty="0">
              <a:sym typeface="Wingdings" panose="05000000000000000000"/>
            </a:endParaRPr>
          </a:p>
          <a:p>
            <a:endParaRPr lang="en-US" altLang="zh-CN" dirty="0">
              <a:sym typeface="Wingdings" panose="05000000000000000000"/>
            </a:endParaRPr>
          </a:p>
          <a:p>
            <a:endParaRPr lang="en-US" altLang="zh-CN" dirty="0">
              <a:sym typeface="Wingdings" panose="05000000000000000000"/>
            </a:endParaRPr>
          </a:p>
          <a:p>
            <a:r>
              <a:rPr lang="zh-CN" altLang="en-US" dirty="0">
                <a:sym typeface="Wingdings" panose="05000000000000000000"/>
              </a:rPr>
              <a:t>得：</a:t>
            </a:r>
            <a:endParaRPr lang="en-US" altLang="zh-CN" dirty="0"/>
          </a:p>
          <a:p>
            <a:endParaRPr lang="en-US" altLang="zh-CN" dirty="0"/>
          </a:p>
          <a:p>
            <a:endParaRPr lang="en-US" altLang="zh-CN" dirty="0"/>
          </a:p>
        </p:txBody>
      </p:sp>
      <p:pic>
        <p:nvPicPr>
          <p:cNvPr id="4" name="图片 3"/>
          <p:cNvPicPr>
            <a:picLocks noChangeAspect="1"/>
          </p:cNvPicPr>
          <p:nvPr/>
        </p:nvPicPr>
        <p:blipFill>
          <a:blip r:embed="rId3"/>
          <a:stretch>
            <a:fillRect/>
          </a:stretch>
        </p:blipFill>
        <p:spPr>
          <a:xfrm>
            <a:off x="1084097" y="2253504"/>
            <a:ext cx="2471315" cy="432048"/>
          </a:xfrm>
          <a:prstGeom prst="rect">
            <a:avLst/>
          </a:prstGeom>
        </p:spPr>
      </p:pic>
      <p:pic>
        <p:nvPicPr>
          <p:cNvPr id="5" name="图片 4"/>
          <p:cNvPicPr>
            <a:picLocks noChangeAspect="1"/>
          </p:cNvPicPr>
          <p:nvPr/>
        </p:nvPicPr>
        <p:blipFill>
          <a:blip r:embed="rId4"/>
          <a:stretch>
            <a:fillRect/>
          </a:stretch>
        </p:blipFill>
        <p:spPr>
          <a:xfrm>
            <a:off x="9851763" y="2043894"/>
            <a:ext cx="1224136" cy="931805"/>
          </a:xfrm>
          <a:prstGeom prst="rect">
            <a:avLst/>
          </a:prstGeom>
        </p:spPr>
      </p:pic>
      <p:pic>
        <p:nvPicPr>
          <p:cNvPr id="6" name="图片 5"/>
          <p:cNvPicPr>
            <a:picLocks noChangeAspect="1"/>
          </p:cNvPicPr>
          <p:nvPr/>
        </p:nvPicPr>
        <p:blipFill>
          <a:blip r:embed="rId5"/>
          <a:stretch>
            <a:fillRect/>
          </a:stretch>
        </p:blipFill>
        <p:spPr>
          <a:xfrm>
            <a:off x="2142615" y="3675743"/>
            <a:ext cx="2825594" cy="648072"/>
          </a:xfrm>
          <a:prstGeom prst="rect">
            <a:avLst/>
          </a:prstGeom>
        </p:spPr>
      </p:pic>
      <p:pic>
        <p:nvPicPr>
          <p:cNvPr id="7" name="图片 6"/>
          <p:cNvPicPr>
            <a:picLocks noChangeAspect="1"/>
          </p:cNvPicPr>
          <p:nvPr/>
        </p:nvPicPr>
        <p:blipFill>
          <a:blip r:embed="rId6"/>
          <a:stretch>
            <a:fillRect/>
          </a:stretch>
        </p:blipFill>
        <p:spPr>
          <a:xfrm>
            <a:off x="1961348" y="4448059"/>
            <a:ext cx="4818996" cy="1080120"/>
          </a:xfrm>
          <a:prstGeom prst="rect">
            <a:avLst/>
          </a:prstGeom>
        </p:spPr>
      </p:pic>
      <p:pic>
        <p:nvPicPr>
          <p:cNvPr id="8" name="图片 7"/>
          <p:cNvPicPr>
            <a:picLocks noChangeAspect="1"/>
          </p:cNvPicPr>
          <p:nvPr/>
        </p:nvPicPr>
        <p:blipFill>
          <a:blip r:embed="rId7"/>
          <a:stretch>
            <a:fillRect/>
          </a:stretch>
        </p:blipFill>
        <p:spPr>
          <a:xfrm>
            <a:off x="1638985" y="5831072"/>
            <a:ext cx="7890415" cy="504056"/>
          </a:xfrm>
          <a:prstGeom prst="rect">
            <a:avLst/>
          </a:prstGeom>
        </p:spPr>
      </p:pic>
      <p:grpSp>
        <p:nvGrpSpPr>
          <p:cNvPr id="9" name="Group 8"/>
          <p:cNvGrpSpPr/>
          <p:nvPr/>
        </p:nvGrpSpPr>
        <p:grpSpPr>
          <a:xfrm>
            <a:off x="-329003" y="1"/>
            <a:ext cx="12521003" cy="1329863"/>
            <a:chOff x="-329003" y="1"/>
            <a:chExt cx="12521003" cy="1329863"/>
          </a:xfrm>
        </p:grpSpPr>
        <p:sp>
          <p:nvSpPr>
            <p:cNvPr id="10"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2"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9724"/>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841590" y="2205110"/>
            <a:ext cx="10210441" cy="4922520"/>
          </a:xfrm>
        </p:spPr>
        <p:txBody>
          <a:bodyPr/>
          <a:lstStyle/>
          <a:p>
            <a:r>
              <a:rPr lang="zh-CN" altLang="en-US" dirty="0"/>
              <a:t>                 感知机算法在训练集的误分类次数</a:t>
            </a:r>
            <a:r>
              <a:rPr lang="en-US" altLang="zh-CN" dirty="0"/>
              <a:t>k</a:t>
            </a:r>
            <a:r>
              <a:rPr lang="zh-CN" altLang="en-US" dirty="0"/>
              <a:t>满足不等式 </a:t>
            </a:r>
            <a:r>
              <a:rPr lang="en-US" altLang="zh-CN" dirty="0"/>
              <a:t>,</a:t>
            </a:r>
          </a:p>
          <a:p>
            <a:endParaRPr lang="en-US" altLang="zh-CN" dirty="0"/>
          </a:p>
          <a:p>
            <a:pPr marL="0" indent="0">
              <a:buNone/>
            </a:pPr>
            <a:r>
              <a:rPr lang="zh-CN" altLang="en-US" dirty="0">
                <a:sym typeface="Wingdings" panose="05000000000000000000"/>
              </a:rPr>
              <a:t>   </a:t>
            </a:r>
            <a:r>
              <a:rPr lang="zh-CN" altLang="zh-CN" dirty="0">
                <a:sym typeface="Wingdings" panose="05000000000000000000"/>
              </a:rPr>
              <a:t>(</a:t>
            </a:r>
            <a:r>
              <a:rPr lang="en-US" altLang="zh-CN" dirty="0" smtClean="0">
                <a:sym typeface="Wingdings" panose="05000000000000000000"/>
              </a:rPr>
              <a:t>2.13)</a:t>
            </a:r>
            <a:endParaRPr lang="en-US" altLang="zh-CN" dirty="0">
              <a:sym typeface="Wingdings" panose="05000000000000000000"/>
            </a:endParaRPr>
          </a:p>
          <a:p>
            <a:r>
              <a:rPr lang="zh-CN" altLang="en-US" dirty="0">
                <a:sym typeface="Wingdings" panose="05000000000000000000"/>
              </a:rPr>
              <a:t>则：</a:t>
            </a:r>
            <a:endParaRPr lang="en-US" altLang="zh-CN" dirty="0">
              <a:sym typeface="Wingdings" panose="05000000000000000000"/>
            </a:endParaRPr>
          </a:p>
          <a:p>
            <a:endParaRPr lang="en-US" altLang="zh-CN" dirty="0">
              <a:sym typeface="Wingdings" panose="05000000000000000000"/>
            </a:endParaRPr>
          </a:p>
          <a:p>
            <a:endParaRPr lang="en-US" altLang="zh-CN" dirty="0">
              <a:sym typeface="Wingdings" panose="05000000000000000000"/>
            </a:endParaRPr>
          </a:p>
          <a:p>
            <a:endParaRPr lang="en-US" altLang="zh-CN" dirty="0"/>
          </a:p>
          <a:p>
            <a:endParaRPr lang="en-US" altLang="zh-CN" dirty="0"/>
          </a:p>
          <a:p>
            <a:endParaRPr lang="en-US" altLang="zh-CN" dirty="0"/>
          </a:p>
        </p:txBody>
      </p:sp>
      <p:pic>
        <p:nvPicPr>
          <p:cNvPr id="4" name="图片 3"/>
          <p:cNvPicPr>
            <a:picLocks noChangeAspect="1"/>
          </p:cNvPicPr>
          <p:nvPr/>
        </p:nvPicPr>
        <p:blipFill>
          <a:blip r:embed="rId3"/>
          <a:stretch>
            <a:fillRect/>
          </a:stretch>
        </p:blipFill>
        <p:spPr>
          <a:xfrm>
            <a:off x="1139968" y="2258470"/>
            <a:ext cx="2471315" cy="432048"/>
          </a:xfrm>
          <a:prstGeom prst="rect">
            <a:avLst/>
          </a:prstGeom>
        </p:spPr>
      </p:pic>
      <p:pic>
        <p:nvPicPr>
          <p:cNvPr id="5" name="图片 4"/>
          <p:cNvPicPr>
            <a:picLocks noChangeAspect="1"/>
          </p:cNvPicPr>
          <p:nvPr/>
        </p:nvPicPr>
        <p:blipFill>
          <a:blip r:embed="rId4"/>
          <a:stretch>
            <a:fillRect/>
          </a:stretch>
        </p:blipFill>
        <p:spPr>
          <a:xfrm>
            <a:off x="9827895" y="2008591"/>
            <a:ext cx="1224136" cy="931805"/>
          </a:xfrm>
          <a:prstGeom prst="rect">
            <a:avLst/>
          </a:prstGeom>
        </p:spPr>
      </p:pic>
      <p:pic>
        <p:nvPicPr>
          <p:cNvPr id="9" name="图片 8"/>
          <p:cNvPicPr>
            <a:picLocks noChangeAspect="1"/>
          </p:cNvPicPr>
          <p:nvPr/>
        </p:nvPicPr>
        <p:blipFill>
          <a:blip r:embed="rId5"/>
          <a:stretch>
            <a:fillRect/>
          </a:stretch>
        </p:blipFill>
        <p:spPr>
          <a:xfrm>
            <a:off x="2173264" y="3152962"/>
            <a:ext cx="2304256" cy="576064"/>
          </a:xfrm>
          <a:prstGeom prst="rect">
            <a:avLst/>
          </a:prstGeom>
        </p:spPr>
      </p:pic>
      <p:pic>
        <p:nvPicPr>
          <p:cNvPr id="10" name="图片 9"/>
          <p:cNvPicPr>
            <a:picLocks noChangeAspect="1"/>
          </p:cNvPicPr>
          <p:nvPr/>
        </p:nvPicPr>
        <p:blipFill>
          <a:blip r:embed="rId6"/>
          <a:stretch>
            <a:fillRect/>
          </a:stretch>
        </p:blipFill>
        <p:spPr>
          <a:xfrm>
            <a:off x="1864881" y="3882838"/>
            <a:ext cx="5012425" cy="2708920"/>
          </a:xfrm>
          <a:prstGeom prst="rect">
            <a:avLst/>
          </a:prstGeom>
        </p:spPr>
      </p:pic>
      <p:grpSp>
        <p:nvGrpSpPr>
          <p:cNvPr id="8" name="Group 7"/>
          <p:cNvGrpSpPr/>
          <p:nvPr/>
        </p:nvGrpSpPr>
        <p:grpSpPr>
          <a:xfrm>
            <a:off x="-329003" y="1"/>
            <a:ext cx="12521003" cy="1329863"/>
            <a:chOff x="-329003" y="1"/>
            <a:chExt cx="12521003" cy="1329863"/>
          </a:xfrm>
        </p:grpSpPr>
        <p:sp>
          <p:nvSpPr>
            <p:cNvPr id="11"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3"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5492" y="1467094"/>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326393" y="2578333"/>
            <a:ext cx="11009822" cy="4922520"/>
          </a:xfrm>
        </p:spPr>
        <p:txBody>
          <a:bodyPr/>
          <a:lstStyle/>
          <a:p>
            <a:r>
              <a:rPr lang="zh-CN" altLang="en-US" dirty="0"/>
              <a:t>                 感知机</a:t>
            </a:r>
            <a:r>
              <a:rPr lang="en-GB" altLang="zh-CN" dirty="0"/>
              <a:t>	</a:t>
            </a:r>
            <a:r>
              <a:rPr lang="zh-CN" altLang="en-US" dirty="0"/>
              <a:t>算法在训练集的误分类次数</a:t>
            </a:r>
            <a:r>
              <a:rPr lang="en-US" altLang="zh-CN" dirty="0"/>
              <a:t>k</a:t>
            </a:r>
            <a:r>
              <a:rPr lang="zh-CN" altLang="en-US" dirty="0"/>
              <a:t>满足不等式 </a:t>
            </a:r>
            <a:r>
              <a:rPr lang="en-US" altLang="zh-CN" dirty="0"/>
              <a:t>,</a:t>
            </a:r>
          </a:p>
          <a:p>
            <a:endParaRPr lang="en-US" altLang="zh-CN" dirty="0"/>
          </a:p>
          <a:p>
            <a:pPr marL="0" indent="0">
              <a:buNone/>
            </a:pPr>
            <a:r>
              <a:rPr lang="zh-CN" altLang="en-US" dirty="0">
                <a:sym typeface="Wingdings" panose="05000000000000000000"/>
              </a:rPr>
              <a:t>   结合两个不等式：</a:t>
            </a:r>
            <a:endParaRPr lang="en-US" altLang="zh-CN" dirty="0">
              <a:sym typeface="Wingdings" panose="05000000000000000000"/>
            </a:endParaRPr>
          </a:p>
          <a:p>
            <a:pPr marL="0" indent="0">
              <a:buNone/>
            </a:pPr>
            <a:endParaRPr lang="en-US" altLang="zh-CN" dirty="0">
              <a:sym typeface="Wingdings" panose="05000000000000000000"/>
            </a:endParaRPr>
          </a:p>
          <a:p>
            <a:pPr marL="0" indent="0">
              <a:buNone/>
            </a:pPr>
            <a:endParaRPr lang="en-US" altLang="zh-CN" dirty="0">
              <a:sym typeface="Wingdings" panose="05000000000000000000"/>
            </a:endParaRPr>
          </a:p>
          <a:p>
            <a:pPr marL="0" indent="0">
              <a:buNone/>
            </a:pPr>
            <a:r>
              <a:rPr lang="zh-CN" altLang="en-US" dirty="0">
                <a:sym typeface="Wingdings" panose="05000000000000000000"/>
              </a:rPr>
              <a:t>    得：</a:t>
            </a:r>
            <a:endParaRPr lang="en-US" altLang="zh-CN" dirty="0">
              <a:sym typeface="Wingdings" panose="05000000000000000000"/>
            </a:endParaRPr>
          </a:p>
          <a:p>
            <a:endParaRPr lang="en-US" altLang="zh-CN" dirty="0"/>
          </a:p>
          <a:p>
            <a:endParaRPr lang="en-US" altLang="zh-CN" dirty="0"/>
          </a:p>
          <a:p>
            <a:endParaRPr lang="en-US" altLang="zh-CN" dirty="0"/>
          </a:p>
        </p:txBody>
      </p:sp>
      <p:pic>
        <p:nvPicPr>
          <p:cNvPr id="4" name="图片 3"/>
          <p:cNvPicPr>
            <a:picLocks noChangeAspect="1"/>
          </p:cNvPicPr>
          <p:nvPr/>
        </p:nvPicPr>
        <p:blipFill>
          <a:blip r:embed="rId3"/>
          <a:stretch>
            <a:fillRect/>
          </a:stretch>
        </p:blipFill>
        <p:spPr>
          <a:xfrm>
            <a:off x="686433" y="2629193"/>
            <a:ext cx="2592288" cy="453197"/>
          </a:xfrm>
          <a:prstGeom prst="rect">
            <a:avLst/>
          </a:prstGeom>
        </p:spPr>
      </p:pic>
      <p:pic>
        <p:nvPicPr>
          <p:cNvPr id="5" name="图片 4"/>
          <p:cNvPicPr>
            <a:picLocks noChangeAspect="1"/>
          </p:cNvPicPr>
          <p:nvPr/>
        </p:nvPicPr>
        <p:blipFill>
          <a:blip r:embed="rId4"/>
          <a:stretch>
            <a:fillRect/>
          </a:stretch>
        </p:blipFill>
        <p:spPr>
          <a:xfrm>
            <a:off x="9432658" y="2420995"/>
            <a:ext cx="1224136" cy="931805"/>
          </a:xfrm>
          <a:prstGeom prst="rect">
            <a:avLst/>
          </a:prstGeom>
        </p:spPr>
      </p:pic>
      <p:pic>
        <p:nvPicPr>
          <p:cNvPr id="6" name="图片 5"/>
          <p:cNvPicPr>
            <a:picLocks noChangeAspect="1"/>
          </p:cNvPicPr>
          <p:nvPr/>
        </p:nvPicPr>
        <p:blipFill>
          <a:blip r:embed="rId5"/>
          <a:stretch>
            <a:fillRect/>
          </a:stretch>
        </p:blipFill>
        <p:spPr>
          <a:xfrm>
            <a:off x="3854785" y="3429000"/>
            <a:ext cx="4833079" cy="1080120"/>
          </a:xfrm>
          <a:prstGeom prst="rect">
            <a:avLst/>
          </a:prstGeom>
        </p:spPr>
      </p:pic>
      <p:pic>
        <p:nvPicPr>
          <p:cNvPr id="7" name="图片 6"/>
          <p:cNvPicPr>
            <a:picLocks noChangeAspect="1"/>
          </p:cNvPicPr>
          <p:nvPr/>
        </p:nvPicPr>
        <p:blipFill>
          <a:blip r:embed="rId6"/>
          <a:stretch>
            <a:fillRect/>
          </a:stretch>
        </p:blipFill>
        <p:spPr>
          <a:xfrm>
            <a:off x="1707687" y="4952533"/>
            <a:ext cx="1224136" cy="876746"/>
          </a:xfrm>
          <a:prstGeom prst="rect">
            <a:avLst/>
          </a:prstGeom>
        </p:spPr>
      </p:pic>
      <p:grpSp>
        <p:nvGrpSpPr>
          <p:cNvPr id="8" name="Group 7"/>
          <p:cNvGrpSpPr/>
          <p:nvPr/>
        </p:nvGrpSpPr>
        <p:grpSpPr>
          <a:xfrm>
            <a:off x="-329003" y="1"/>
            <a:ext cx="12521003" cy="1329863"/>
            <a:chOff x="-329003" y="1"/>
            <a:chExt cx="12521003" cy="1329863"/>
          </a:xfrm>
        </p:grpSpPr>
        <p:sp>
          <p:nvSpPr>
            <p:cNvPr id="9"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1"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63454"/>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1200237" y="2449380"/>
            <a:ext cx="8229600" cy="4922520"/>
          </a:xfrm>
        </p:spPr>
        <p:txBody>
          <a:bodyPr>
            <a:normAutofit/>
          </a:bodyPr>
          <a:lstStyle/>
          <a:p>
            <a:r>
              <a:rPr lang="zh-CN" altLang="en-US" sz="2400" dirty="0"/>
              <a:t>定理表明：</a:t>
            </a:r>
            <a:endParaRPr lang="en-US" altLang="zh-CN" sz="2400" dirty="0"/>
          </a:p>
          <a:p>
            <a:r>
              <a:rPr lang="zh-CN" altLang="en-US" sz="2400" dirty="0"/>
              <a:t>误分类的次数</a:t>
            </a:r>
            <a:r>
              <a:rPr lang="en-US" altLang="zh-CN" sz="2400" dirty="0"/>
              <a:t>k</a:t>
            </a:r>
            <a:r>
              <a:rPr lang="zh-CN" altLang="en-US" sz="2400" dirty="0"/>
              <a:t>是有上界的，当训练数据集线性可分时，感知机学习算法原始形式迭代是</a:t>
            </a:r>
            <a:r>
              <a:rPr lang="zh-CN" altLang="en-US" sz="2400" b="1" dirty="0"/>
              <a:t>收敛</a:t>
            </a:r>
            <a:r>
              <a:rPr lang="zh-CN" altLang="en-US" sz="2400" dirty="0"/>
              <a:t>的。</a:t>
            </a:r>
            <a:endParaRPr lang="en-US" altLang="zh-CN" sz="2400" dirty="0"/>
          </a:p>
          <a:p>
            <a:r>
              <a:rPr lang="zh-CN" altLang="en-US" sz="2400" dirty="0"/>
              <a:t>感知机算法存在许多解，既依赖于</a:t>
            </a:r>
            <a:r>
              <a:rPr lang="zh-CN" altLang="en-US" sz="2400" u="sng" dirty="0"/>
              <a:t>初值</a:t>
            </a:r>
            <a:r>
              <a:rPr lang="zh-CN" altLang="en-US" sz="2400" dirty="0"/>
              <a:t>，也依赖迭代过程中</a:t>
            </a:r>
            <a:r>
              <a:rPr lang="zh-CN" altLang="en-US" sz="2400" u="sng" dirty="0"/>
              <a:t>误分类点的选择顺序</a:t>
            </a:r>
            <a:r>
              <a:rPr lang="zh-CN" altLang="en-US" sz="2400" dirty="0"/>
              <a:t>。</a:t>
            </a:r>
            <a:endParaRPr lang="en-US" altLang="zh-CN" sz="2400" dirty="0"/>
          </a:p>
          <a:p>
            <a:r>
              <a:rPr lang="zh-CN" altLang="en-US" sz="2400" dirty="0"/>
              <a:t>为得到唯一分离超平面，需要增加约束，如</a:t>
            </a:r>
            <a:r>
              <a:rPr lang="en-US" altLang="zh-CN" sz="2400" dirty="0" smtClean="0"/>
              <a:t>SVM</a:t>
            </a:r>
          </a:p>
          <a:p>
            <a:pPr marL="0" indent="0">
              <a:buNone/>
            </a:pPr>
            <a:endParaRPr lang="en-US" altLang="zh-CN" sz="2400" dirty="0" smtClean="0"/>
          </a:p>
          <a:p>
            <a:endParaRPr lang="en-US" altLang="zh-CN" sz="2400" dirty="0"/>
          </a:p>
          <a:p>
            <a:r>
              <a:rPr lang="zh-CN" altLang="en-US" sz="2400" dirty="0" smtClean="0"/>
              <a:t>间隔</a:t>
            </a:r>
            <a:r>
              <a:rPr lang="zh-CN" altLang="en-US" sz="2400" dirty="0"/>
              <a:t>最大使它有别于感知机。</a:t>
            </a:r>
            <a:endParaRPr lang="en-US" altLang="zh-CN" sz="2400" dirty="0"/>
          </a:p>
          <a:p>
            <a:r>
              <a:rPr lang="zh-CN" altLang="en-US" sz="2400" dirty="0"/>
              <a:t>线性不可分数据集，迭代</a:t>
            </a:r>
            <a:r>
              <a:rPr lang="zh-CN" altLang="en-US" sz="2400" dirty="0" smtClean="0"/>
              <a:t>震荡，核技巧。                </a:t>
            </a:r>
            <a:endParaRPr lang="en-US" altLang="zh-CN" sz="2400" dirty="0"/>
          </a:p>
          <a:p>
            <a:endParaRPr lang="en-US" altLang="zh-CN" sz="2400" dirty="0"/>
          </a:p>
        </p:txBody>
      </p:sp>
      <p:grpSp>
        <p:nvGrpSpPr>
          <p:cNvPr id="4" name="Group 3"/>
          <p:cNvGrpSpPr/>
          <p:nvPr/>
        </p:nvGrpSpPr>
        <p:grpSpPr>
          <a:xfrm>
            <a:off x="-329003" y="1"/>
            <a:ext cx="12521003" cy="1329863"/>
            <a:chOff x="-329003" y="1"/>
            <a:chExt cx="12521003" cy="1329863"/>
          </a:xfrm>
        </p:grpSpPr>
        <p:sp>
          <p:nvSpPr>
            <p:cNvPr id="5"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9110" y="4994050"/>
            <a:ext cx="5217684"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887" y="1114357"/>
            <a:ext cx="10515600" cy="1325563"/>
          </a:xfrm>
        </p:spPr>
        <p:txBody>
          <a:bodyPr/>
          <a:lstStyle/>
          <a:p>
            <a:r>
              <a:rPr kumimoji="1" lang="zh-CN" altLang="en-US" dirty="0"/>
              <a:t>感知机</a:t>
            </a:r>
            <a:r>
              <a:rPr kumimoji="1" lang="en-US" altLang="zh-CN" dirty="0"/>
              <a:t>(Perceptron</a:t>
            </a:r>
            <a:r>
              <a:rPr kumimoji="1" lang="zh-CN" altLang="en-US" dirty="0"/>
              <a:t>)</a:t>
            </a:r>
          </a:p>
        </p:txBody>
      </p:sp>
      <p:sp>
        <p:nvSpPr>
          <p:cNvPr id="3" name="内容占位符 2"/>
          <p:cNvSpPr>
            <a:spLocks noGrp="1"/>
          </p:cNvSpPr>
          <p:nvPr>
            <p:ph idx="1"/>
          </p:nvPr>
        </p:nvSpPr>
        <p:spPr>
          <a:xfrm>
            <a:off x="520198" y="2382768"/>
            <a:ext cx="11137956" cy="4389120"/>
          </a:xfrm>
        </p:spPr>
        <p:txBody>
          <a:bodyPr>
            <a:normAutofit/>
          </a:bodyPr>
          <a:lstStyle/>
          <a:p>
            <a:r>
              <a:rPr kumimoji="1" lang="zh-CN" altLang="en-US" dirty="0"/>
              <a:t>输入为实例的特征向量，输出为实例的类别，取</a:t>
            </a:r>
            <a:r>
              <a:rPr kumimoji="1" lang="en-US" altLang="zh-CN" dirty="0"/>
              <a:t>+1</a:t>
            </a:r>
            <a:r>
              <a:rPr kumimoji="1" lang="zh-CN" altLang="en-US" dirty="0"/>
              <a:t>和</a:t>
            </a:r>
            <a:r>
              <a:rPr kumimoji="1" lang="en-US" altLang="zh-CN" dirty="0"/>
              <a:t>-1</a:t>
            </a:r>
            <a:r>
              <a:rPr kumimoji="1" lang="zh-CN" altLang="en-US" dirty="0"/>
              <a:t>；</a:t>
            </a:r>
            <a:endParaRPr kumimoji="1" lang="en-US" altLang="zh-CN" dirty="0"/>
          </a:p>
          <a:p>
            <a:r>
              <a:rPr kumimoji="1" lang="zh-CN" altLang="en-US" dirty="0"/>
              <a:t>感知机对应于输入空间中将实例划分为正负两类的分离超平面，属于</a:t>
            </a:r>
            <a:r>
              <a:rPr kumimoji="1" lang="zh-CN" altLang="en-US" u="sng" dirty="0"/>
              <a:t>判别模型</a:t>
            </a:r>
            <a:r>
              <a:rPr kumimoji="1" lang="zh-CN" altLang="zh-CN" dirty="0"/>
              <a:t>；</a:t>
            </a:r>
            <a:endParaRPr kumimoji="1" lang="en-US" altLang="zh-CN" dirty="0"/>
          </a:p>
          <a:p>
            <a:r>
              <a:rPr kumimoji="1" lang="zh-CN" altLang="en-US" dirty="0"/>
              <a:t>导入</a:t>
            </a:r>
            <a:r>
              <a:rPr kumimoji="1" lang="zh-CN" altLang="en-US" b="1" dirty="0"/>
              <a:t>基于误分类</a:t>
            </a:r>
            <a:r>
              <a:rPr kumimoji="1" lang="zh-CN" altLang="en-US" dirty="0"/>
              <a:t>的损失函数；</a:t>
            </a:r>
            <a:endParaRPr kumimoji="1" lang="en-US" altLang="zh-CN" dirty="0"/>
          </a:p>
          <a:p>
            <a:r>
              <a:rPr kumimoji="1" lang="zh-CN" altLang="en-US" dirty="0"/>
              <a:t>利用</a:t>
            </a:r>
            <a:r>
              <a:rPr kumimoji="1" lang="zh-CN" altLang="en-US" b="1" dirty="0"/>
              <a:t>梯度下降法</a:t>
            </a:r>
            <a:r>
              <a:rPr kumimoji="1" lang="zh-CN" altLang="en-US" dirty="0"/>
              <a:t>对损失函数进行极小化；</a:t>
            </a:r>
            <a:endParaRPr kumimoji="1" lang="en-US" altLang="zh-CN" dirty="0"/>
          </a:p>
          <a:p>
            <a:r>
              <a:rPr kumimoji="1" lang="zh-CN" altLang="en-US" dirty="0"/>
              <a:t>感知机学习算法具有简单而易于实现的优点，分为</a:t>
            </a:r>
            <a:r>
              <a:rPr kumimoji="1" lang="zh-CN" altLang="en-US" u="sng" dirty="0"/>
              <a:t>原始形式和对偶形式</a:t>
            </a:r>
            <a:r>
              <a:rPr kumimoji="1" lang="zh-CN" altLang="en-US" dirty="0"/>
              <a:t>；</a:t>
            </a:r>
            <a:endParaRPr kumimoji="1" lang="en-US" altLang="zh-CN" dirty="0"/>
          </a:p>
          <a:p>
            <a:r>
              <a:rPr kumimoji="1" lang="zh-CN" altLang="zh-CN" dirty="0"/>
              <a:t>1</a:t>
            </a:r>
            <a:r>
              <a:rPr kumimoji="1" lang="en-US" altLang="zh-CN" dirty="0"/>
              <a:t>957</a:t>
            </a:r>
            <a:r>
              <a:rPr kumimoji="1" lang="zh-CN" altLang="en-US" dirty="0"/>
              <a:t>年由</a:t>
            </a:r>
            <a:r>
              <a:rPr kumimoji="1" lang="en-US" altLang="zh-CN" dirty="0" err="1"/>
              <a:t>Rosenblatt</a:t>
            </a:r>
            <a:r>
              <a:rPr kumimoji="1" lang="en-US" altLang="en-US" dirty="0" err="1"/>
              <a:t>提出，是神经网络</a:t>
            </a:r>
            <a:r>
              <a:rPr kumimoji="1" lang="zh-CN" altLang="en-US" dirty="0"/>
              <a:t>与支持向量机的基础。</a:t>
            </a:r>
            <a:endParaRPr kumimoji="1" lang="en-US" altLang="zh-CN" dirty="0"/>
          </a:p>
        </p:txBody>
      </p:sp>
      <p:grpSp>
        <p:nvGrpSpPr>
          <p:cNvPr id="10" name="Group 9"/>
          <p:cNvGrpSpPr/>
          <p:nvPr/>
        </p:nvGrpSpPr>
        <p:grpSpPr>
          <a:xfrm>
            <a:off x="-329003" y="1"/>
            <a:ext cx="12521003" cy="1329863"/>
            <a:chOff x="-329003" y="1"/>
            <a:chExt cx="12521003" cy="1329863"/>
          </a:xfrm>
        </p:grpSpPr>
        <p:sp>
          <p:nvSpPr>
            <p:cNvPr id="6"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8"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11001"/>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841591" y="2332150"/>
            <a:ext cx="8229600" cy="4922520"/>
          </a:xfrm>
        </p:spPr>
        <p:txBody>
          <a:bodyPr/>
          <a:lstStyle/>
          <a:p>
            <a:r>
              <a:rPr lang="zh-CN" altLang="en-US" dirty="0"/>
              <a:t>感知机算法的对偶形式：</a:t>
            </a:r>
            <a:endParaRPr lang="en-US" altLang="zh-CN" dirty="0"/>
          </a:p>
          <a:p>
            <a:r>
              <a:rPr lang="zh-CN" altLang="en-US" dirty="0"/>
              <a:t>回顾 </a:t>
            </a:r>
            <a:r>
              <a:rPr lang="en-US" altLang="zh-CN" dirty="0"/>
              <a:t>SVM</a:t>
            </a:r>
            <a:r>
              <a:rPr lang="zh-CN" altLang="en-US" dirty="0"/>
              <a:t> 对偶形式：</a:t>
            </a:r>
            <a:endParaRPr lang="en-US" altLang="zh-CN" dirty="0"/>
          </a:p>
          <a:p>
            <a:r>
              <a:rPr lang="zh-CN" altLang="en-US" dirty="0"/>
              <a:t>基本想法：</a:t>
            </a:r>
            <a:endParaRPr lang="en-US" altLang="zh-CN" dirty="0"/>
          </a:p>
          <a:p>
            <a:r>
              <a:rPr lang="zh-CN" altLang="en-US" u="sng" dirty="0"/>
              <a:t>将</a:t>
            </a:r>
            <a:r>
              <a:rPr lang="en-US" altLang="zh-CN" u="sng" dirty="0"/>
              <a:t>w</a:t>
            </a:r>
            <a:r>
              <a:rPr lang="zh-CN" altLang="en-US" u="sng" dirty="0"/>
              <a:t>和</a:t>
            </a:r>
            <a:r>
              <a:rPr lang="en-US" altLang="zh-CN" u="sng" dirty="0"/>
              <a:t>b</a:t>
            </a:r>
            <a:r>
              <a:rPr lang="zh-CN" altLang="en-US" u="sng" dirty="0"/>
              <a:t>表示为实例</a:t>
            </a:r>
            <a:r>
              <a:rPr lang="en-US" altLang="zh-CN" u="sng" dirty="0"/>
              <a:t>xi</a:t>
            </a:r>
            <a:r>
              <a:rPr lang="zh-CN" altLang="en-US" u="sng" dirty="0"/>
              <a:t>和标记</a:t>
            </a:r>
            <a:r>
              <a:rPr lang="en-US" altLang="zh-CN" u="sng" dirty="0" err="1"/>
              <a:t>yi</a:t>
            </a:r>
            <a:r>
              <a:rPr lang="zh-CN" altLang="en-US" u="sng" dirty="0"/>
              <a:t>的</a:t>
            </a:r>
            <a:r>
              <a:rPr lang="zh-CN" altLang="en-US" u="sng" dirty="0" smtClean="0"/>
              <a:t>线性</a:t>
            </a:r>
            <a:r>
              <a:rPr lang="zh-CN" altLang="en-US" u="sng" dirty="0"/>
              <a:t>组合</a:t>
            </a:r>
            <a:r>
              <a:rPr lang="zh-CN" altLang="en-US" u="sng" dirty="0" smtClean="0"/>
              <a:t>的</a:t>
            </a:r>
            <a:r>
              <a:rPr lang="zh-CN" altLang="en-US" u="sng" dirty="0"/>
              <a:t>形式</a:t>
            </a:r>
            <a:r>
              <a:rPr lang="zh-CN" altLang="en-US" dirty="0"/>
              <a:t>，通过求解其系数而求得</a:t>
            </a:r>
            <a:r>
              <a:rPr lang="en-US" altLang="zh-CN" dirty="0"/>
              <a:t>w</a:t>
            </a:r>
            <a:r>
              <a:rPr lang="zh-CN" altLang="en-US" dirty="0"/>
              <a:t>和</a:t>
            </a:r>
            <a:r>
              <a:rPr lang="en-US" altLang="zh-CN" dirty="0"/>
              <a:t>b</a:t>
            </a:r>
            <a:r>
              <a:rPr lang="zh-CN" altLang="en-US" dirty="0"/>
              <a:t>，对误分类点：</a:t>
            </a:r>
            <a:endParaRPr lang="en-US" altLang="zh-CN" dirty="0"/>
          </a:p>
        </p:txBody>
      </p:sp>
      <p:pic>
        <p:nvPicPr>
          <p:cNvPr id="4" name="图片 3"/>
          <p:cNvPicPr>
            <a:picLocks noChangeAspect="1"/>
          </p:cNvPicPr>
          <p:nvPr/>
        </p:nvPicPr>
        <p:blipFill>
          <a:blip r:embed="rId3"/>
          <a:stretch>
            <a:fillRect/>
          </a:stretch>
        </p:blipFill>
        <p:spPr>
          <a:xfrm>
            <a:off x="1633679" y="5356486"/>
            <a:ext cx="1836204" cy="792088"/>
          </a:xfrm>
          <a:prstGeom prst="rect">
            <a:avLst/>
          </a:prstGeom>
        </p:spPr>
      </p:pic>
      <p:pic>
        <p:nvPicPr>
          <p:cNvPr id="5" name="图片 4"/>
          <p:cNvPicPr>
            <a:picLocks noChangeAspect="1"/>
          </p:cNvPicPr>
          <p:nvPr/>
        </p:nvPicPr>
        <p:blipFill>
          <a:blip r:embed="rId4"/>
          <a:stretch>
            <a:fillRect/>
          </a:stretch>
        </p:blipFill>
        <p:spPr>
          <a:xfrm>
            <a:off x="3649904" y="5932550"/>
            <a:ext cx="2088233" cy="358428"/>
          </a:xfrm>
          <a:prstGeom prst="rect">
            <a:avLst/>
          </a:prstGeom>
        </p:spPr>
      </p:pic>
      <p:sp>
        <p:nvSpPr>
          <p:cNvPr id="6" name="右箭头 5"/>
          <p:cNvSpPr/>
          <p:nvPr/>
        </p:nvSpPr>
        <p:spPr>
          <a:xfrm>
            <a:off x="3721911" y="5500502"/>
            <a:ext cx="1944216" cy="288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pic>
        <p:nvPicPr>
          <p:cNvPr id="7" name="图片 6"/>
          <p:cNvPicPr>
            <a:picLocks noChangeAspect="1"/>
          </p:cNvPicPr>
          <p:nvPr/>
        </p:nvPicPr>
        <p:blipFill>
          <a:blip r:embed="rId5"/>
          <a:stretch>
            <a:fillRect/>
          </a:stretch>
        </p:blipFill>
        <p:spPr>
          <a:xfrm>
            <a:off x="6170183" y="5068454"/>
            <a:ext cx="1656184" cy="1765383"/>
          </a:xfrm>
          <a:prstGeom prst="rect">
            <a:avLst/>
          </a:prstGeom>
        </p:spPr>
      </p:pic>
      <p:grpSp>
        <p:nvGrpSpPr>
          <p:cNvPr id="8" name="Group 7"/>
          <p:cNvGrpSpPr/>
          <p:nvPr/>
        </p:nvGrpSpPr>
        <p:grpSpPr>
          <a:xfrm>
            <a:off x="-329003" y="1"/>
            <a:ext cx="12521003" cy="1329863"/>
            <a:chOff x="-329003" y="1"/>
            <a:chExt cx="12521003" cy="1329863"/>
          </a:xfrm>
        </p:grpSpPr>
        <p:sp>
          <p:nvSpPr>
            <p:cNvPr id="9"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1"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165228"/>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904384" y="2457193"/>
            <a:ext cx="8229600" cy="4922520"/>
          </a:xfrm>
        </p:spPr>
        <p:txBody>
          <a:bodyPr/>
          <a:lstStyle/>
          <a:p>
            <a:r>
              <a:rPr lang="zh-CN" altLang="en-US" dirty="0"/>
              <a:t>感知机学习算法的对偶形式：</a:t>
            </a:r>
            <a:endParaRPr lang="en-US" altLang="zh-CN" dirty="0"/>
          </a:p>
          <a:p>
            <a:endParaRPr lang="en-US" altLang="zh-CN" dirty="0"/>
          </a:p>
        </p:txBody>
      </p:sp>
      <p:pic>
        <p:nvPicPr>
          <p:cNvPr id="8" name="图片 7"/>
          <p:cNvPicPr>
            <a:picLocks noChangeAspect="1"/>
          </p:cNvPicPr>
          <p:nvPr/>
        </p:nvPicPr>
        <p:blipFill>
          <a:blip r:embed="rId3"/>
          <a:stretch>
            <a:fillRect/>
          </a:stretch>
        </p:blipFill>
        <p:spPr>
          <a:xfrm>
            <a:off x="1412070" y="3185580"/>
            <a:ext cx="6574643" cy="432048"/>
          </a:xfrm>
          <a:prstGeom prst="rect">
            <a:avLst/>
          </a:prstGeom>
        </p:spPr>
      </p:pic>
      <p:pic>
        <p:nvPicPr>
          <p:cNvPr id="9" name="图片 8"/>
          <p:cNvPicPr>
            <a:picLocks noChangeAspect="1"/>
          </p:cNvPicPr>
          <p:nvPr/>
        </p:nvPicPr>
        <p:blipFill>
          <a:blip r:embed="rId4"/>
          <a:stretch>
            <a:fillRect/>
          </a:stretch>
        </p:blipFill>
        <p:spPr>
          <a:xfrm>
            <a:off x="2276165" y="3689636"/>
            <a:ext cx="3258362" cy="360040"/>
          </a:xfrm>
          <a:prstGeom prst="rect">
            <a:avLst/>
          </a:prstGeom>
        </p:spPr>
      </p:pic>
      <p:pic>
        <p:nvPicPr>
          <p:cNvPr id="10" name="图片 9"/>
          <p:cNvPicPr>
            <a:picLocks noChangeAspect="1"/>
          </p:cNvPicPr>
          <p:nvPr/>
        </p:nvPicPr>
        <p:blipFill>
          <a:blip r:embed="rId5"/>
          <a:stretch>
            <a:fillRect/>
          </a:stretch>
        </p:blipFill>
        <p:spPr>
          <a:xfrm>
            <a:off x="5463719" y="3761644"/>
            <a:ext cx="2861118" cy="288032"/>
          </a:xfrm>
          <a:prstGeom prst="rect">
            <a:avLst/>
          </a:prstGeom>
        </p:spPr>
      </p:pic>
      <p:pic>
        <p:nvPicPr>
          <p:cNvPr id="11" name="图片 10"/>
          <p:cNvPicPr>
            <a:picLocks noChangeAspect="1"/>
          </p:cNvPicPr>
          <p:nvPr/>
        </p:nvPicPr>
        <p:blipFill>
          <a:blip r:embed="rId6"/>
          <a:stretch>
            <a:fillRect/>
          </a:stretch>
        </p:blipFill>
        <p:spPr>
          <a:xfrm>
            <a:off x="2276165" y="4193692"/>
            <a:ext cx="2520281" cy="319472"/>
          </a:xfrm>
          <a:prstGeom prst="rect">
            <a:avLst/>
          </a:prstGeom>
        </p:spPr>
      </p:pic>
      <p:pic>
        <p:nvPicPr>
          <p:cNvPr id="12" name="图片 11"/>
          <p:cNvPicPr>
            <a:picLocks noChangeAspect="1"/>
          </p:cNvPicPr>
          <p:nvPr/>
        </p:nvPicPr>
        <p:blipFill>
          <a:blip r:embed="rId7"/>
          <a:stretch>
            <a:fillRect/>
          </a:stretch>
        </p:blipFill>
        <p:spPr>
          <a:xfrm>
            <a:off x="1412070" y="4553732"/>
            <a:ext cx="6828053" cy="864096"/>
          </a:xfrm>
          <a:prstGeom prst="rect">
            <a:avLst/>
          </a:prstGeom>
        </p:spPr>
      </p:pic>
      <p:pic>
        <p:nvPicPr>
          <p:cNvPr id="13" name="图片 12"/>
          <p:cNvPicPr>
            <a:picLocks noChangeAspect="1"/>
          </p:cNvPicPr>
          <p:nvPr/>
        </p:nvPicPr>
        <p:blipFill>
          <a:blip r:embed="rId8"/>
          <a:stretch>
            <a:fillRect/>
          </a:stretch>
        </p:blipFill>
        <p:spPr>
          <a:xfrm>
            <a:off x="2263458" y="5345821"/>
            <a:ext cx="3096344" cy="475007"/>
          </a:xfrm>
          <a:prstGeom prst="rect">
            <a:avLst/>
          </a:prstGeom>
        </p:spPr>
      </p:pic>
      <p:grpSp>
        <p:nvGrpSpPr>
          <p:cNvPr id="14" name="Group 13"/>
          <p:cNvGrpSpPr/>
          <p:nvPr/>
        </p:nvGrpSpPr>
        <p:grpSpPr>
          <a:xfrm>
            <a:off x="-329003" y="1"/>
            <a:ext cx="12521003" cy="1329863"/>
            <a:chOff x="-329003" y="1"/>
            <a:chExt cx="12521003" cy="1329863"/>
          </a:xfrm>
        </p:grpSpPr>
        <p:sp>
          <p:nvSpPr>
            <p:cNvPr id="15"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2643"/>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596497" y="2191471"/>
            <a:ext cx="8229600" cy="4922520"/>
          </a:xfrm>
        </p:spPr>
        <p:txBody>
          <a:bodyPr/>
          <a:lstStyle/>
          <a:p>
            <a:r>
              <a:rPr lang="zh-CN" altLang="en-US" dirty="0"/>
              <a:t>  </a:t>
            </a:r>
            <a:endParaRPr lang="en-US" altLang="zh-CN" dirty="0"/>
          </a:p>
        </p:txBody>
      </p:sp>
      <p:pic>
        <p:nvPicPr>
          <p:cNvPr id="4" name="图片 3"/>
          <p:cNvPicPr>
            <a:picLocks noChangeAspect="1"/>
          </p:cNvPicPr>
          <p:nvPr/>
        </p:nvPicPr>
        <p:blipFill>
          <a:blip r:embed="rId3"/>
          <a:stretch>
            <a:fillRect/>
          </a:stretch>
        </p:blipFill>
        <p:spPr>
          <a:xfrm>
            <a:off x="2319755" y="2540154"/>
            <a:ext cx="4572508" cy="1728192"/>
          </a:xfrm>
          <a:prstGeom prst="rect">
            <a:avLst/>
          </a:prstGeom>
        </p:spPr>
      </p:pic>
      <p:pic>
        <p:nvPicPr>
          <p:cNvPr id="5" name="图片 4"/>
          <p:cNvPicPr>
            <a:picLocks noChangeAspect="1"/>
          </p:cNvPicPr>
          <p:nvPr/>
        </p:nvPicPr>
        <p:blipFill>
          <a:blip r:embed="rId4"/>
          <a:stretch>
            <a:fillRect/>
          </a:stretch>
        </p:blipFill>
        <p:spPr>
          <a:xfrm>
            <a:off x="3490736" y="4505817"/>
            <a:ext cx="1584176" cy="792088"/>
          </a:xfrm>
          <a:prstGeom prst="rect">
            <a:avLst/>
          </a:prstGeom>
        </p:spPr>
      </p:pic>
      <p:pic>
        <p:nvPicPr>
          <p:cNvPr id="6" name="图片 5"/>
          <p:cNvPicPr>
            <a:picLocks noChangeAspect="1"/>
          </p:cNvPicPr>
          <p:nvPr/>
        </p:nvPicPr>
        <p:blipFill>
          <a:blip r:embed="rId5"/>
          <a:stretch>
            <a:fillRect/>
          </a:stretch>
        </p:blipFill>
        <p:spPr>
          <a:xfrm>
            <a:off x="1978568" y="5369913"/>
            <a:ext cx="4914546" cy="360040"/>
          </a:xfrm>
          <a:prstGeom prst="rect">
            <a:avLst/>
          </a:prstGeom>
        </p:spPr>
      </p:pic>
      <p:pic>
        <p:nvPicPr>
          <p:cNvPr id="7" name="图片 6"/>
          <p:cNvPicPr>
            <a:picLocks noChangeAspect="1"/>
          </p:cNvPicPr>
          <p:nvPr/>
        </p:nvPicPr>
        <p:blipFill>
          <a:blip r:embed="rId6"/>
          <a:stretch>
            <a:fillRect/>
          </a:stretch>
        </p:blipFill>
        <p:spPr>
          <a:xfrm>
            <a:off x="4426840" y="6306018"/>
            <a:ext cx="1728192" cy="439903"/>
          </a:xfrm>
          <a:prstGeom prst="rect">
            <a:avLst/>
          </a:prstGeom>
        </p:spPr>
      </p:pic>
      <p:pic>
        <p:nvPicPr>
          <p:cNvPr id="14" name="图片 13"/>
          <p:cNvPicPr>
            <a:picLocks noChangeAspect="1"/>
          </p:cNvPicPr>
          <p:nvPr/>
        </p:nvPicPr>
        <p:blipFill>
          <a:blip r:embed="rId7"/>
          <a:stretch>
            <a:fillRect/>
          </a:stretch>
        </p:blipFill>
        <p:spPr>
          <a:xfrm>
            <a:off x="2698648" y="6306017"/>
            <a:ext cx="1474450" cy="360040"/>
          </a:xfrm>
          <a:prstGeom prst="rect">
            <a:avLst/>
          </a:prstGeom>
        </p:spPr>
      </p:pic>
      <p:grpSp>
        <p:nvGrpSpPr>
          <p:cNvPr id="15" name="Group 14"/>
          <p:cNvGrpSpPr/>
          <p:nvPr/>
        </p:nvGrpSpPr>
        <p:grpSpPr>
          <a:xfrm>
            <a:off x="-329003" y="1"/>
            <a:ext cx="12521003" cy="1329863"/>
            <a:chOff x="-329003" y="1"/>
            <a:chExt cx="12521003" cy="1329863"/>
          </a:xfrm>
        </p:grpSpPr>
        <p:sp>
          <p:nvSpPr>
            <p:cNvPr id="16"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8"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2643"/>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1067759" y="2231820"/>
            <a:ext cx="8229600" cy="4922520"/>
          </a:xfrm>
        </p:spPr>
        <p:txBody>
          <a:bodyPr/>
          <a:lstStyle/>
          <a:p>
            <a:r>
              <a:rPr lang="zh-CN" altLang="en-US" dirty="0"/>
              <a:t>例： </a:t>
            </a:r>
            <a:endParaRPr lang="en-US" altLang="zh-CN" dirty="0"/>
          </a:p>
        </p:txBody>
      </p:sp>
      <p:pic>
        <p:nvPicPr>
          <p:cNvPr id="8" name="图片 7"/>
          <p:cNvPicPr>
            <a:picLocks noChangeAspect="1"/>
          </p:cNvPicPr>
          <p:nvPr/>
        </p:nvPicPr>
        <p:blipFill>
          <a:blip r:embed="rId3"/>
          <a:stretch>
            <a:fillRect/>
          </a:stretch>
        </p:blipFill>
        <p:spPr>
          <a:xfrm>
            <a:off x="2147880" y="2375836"/>
            <a:ext cx="4418673" cy="360040"/>
          </a:xfrm>
          <a:prstGeom prst="rect">
            <a:avLst/>
          </a:prstGeom>
        </p:spPr>
      </p:pic>
      <p:pic>
        <p:nvPicPr>
          <p:cNvPr id="9" name="图片 8"/>
          <p:cNvPicPr>
            <a:picLocks noChangeAspect="1"/>
          </p:cNvPicPr>
          <p:nvPr/>
        </p:nvPicPr>
        <p:blipFill>
          <a:blip r:embed="rId4"/>
          <a:stretch>
            <a:fillRect/>
          </a:stretch>
        </p:blipFill>
        <p:spPr>
          <a:xfrm>
            <a:off x="6966574" y="2384190"/>
            <a:ext cx="2330785" cy="360040"/>
          </a:xfrm>
          <a:prstGeom prst="rect">
            <a:avLst/>
          </a:prstGeom>
        </p:spPr>
      </p:pic>
      <p:pic>
        <p:nvPicPr>
          <p:cNvPr id="10" name="图片 9"/>
          <p:cNvPicPr>
            <a:picLocks noChangeAspect="1"/>
          </p:cNvPicPr>
          <p:nvPr/>
        </p:nvPicPr>
        <p:blipFill>
          <a:blip r:embed="rId5"/>
          <a:stretch>
            <a:fillRect/>
          </a:stretch>
        </p:blipFill>
        <p:spPr>
          <a:xfrm>
            <a:off x="9275185" y="2350344"/>
            <a:ext cx="677570" cy="355724"/>
          </a:xfrm>
          <a:prstGeom prst="rect">
            <a:avLst/>
          </a:prstGeom>
        </p:spPr>
      </p:pic>
      <p:pic>
        <p:nvPicPr>
          <p:cNvPr id="11" name="图片 10"/>
          <p:cNvPicPr>
            <a:picLocks noChangeAspect="1"/>
          </p:cNvPicPr>
          <p:nvPr/>
        </p:nvPicPr>
        <p:blipFill>
          <a:blip r:embed="rId6"/>
          <a:stretch>
            <a:fillRect/>
          </a:stretch>
        </p:blipFill>
        <p:spPr>
          <a:xfrm>
            <a:off x="1787840" y="2951900"/>
            <a:ext cx="5172405" cy="1224136"/>
          </a:xfrm>
          <a:prstGeom prst="rect">
            <a:avLst/>
          </a:prstGeom>
        </p:spPr>
      </p:pic>
      <p:pic>
        <p:nvPicPr>
          <p:cNvPr id="12" name="图片 11"/>
          <p:cNvPicPr>
            <a:picLocks noChangeAspect="1"/>
          </p:cNvPicPr>
          <p:nvPr/>
        </p:nvPicPr>
        <p:blipFill>
          <a:blip r:embed="rId7"/>
          <a:stretch>
            <a:fillRect/>
          </a:stretch>
        </p:blipFill>
        <p:spPr>
          <a:xfrm>
            <a:off x="4596151" y="3960012"/>
            <a:ext cx="2131816" cy="1296144"/>
          </a:xfrm>
          <a:prstGeom prst="rect">
            <a:avLst/>
          </a:prstGeom>
        </p:spPr>
      </p:pic>
      <p:pic>
        <p:nvPicPr>
          <p:cNvPr id="13" name="图片 12"/>
          <p:cNvPicPr>
            <a:picLocks noChangeAspect="1"/>
          </p:cNvPicPr>
          <p:nvPr/>
        </p:nvPicPr>
        <p:blipFill>
          <a:blip r:embed="rId8"/>
          <a:stretch>
            <a:fillRect/>
          </a:stretch>
        </p:blipFill>
        <p:spPr>
          <a:xfrm>
            <a:off x="2065185" y="5542384"/>
            <a:ext cx="2047532" cy="432048"/>
          </a:xfrm>
          <a:prstGeom prst="rect">
            <a:avLst/>
          </a:prstGeom>
        </p:spPr>
      </p:pic>
      <p:pic>
        <p:nvPicPr>
          <p:cNvPr id="15" name="图片 14"/>
          <p:cNvPicPr>
            <a:picLocks noChangeAspect="1"/>
          </p:cNvPicPr>
          <p:nvPr/>
        </p:nvPicPr>
        <p:blipFill>
          <a:blip r:embed="rId9"/>
          <a:stretch>
            <a:fillRect/>
          </a:stretch>
        </p:blipFill>
        <p:spPr>
          <a:xfrm>
            <a:off x="3876071" y="5472181"/>
            <a:ext cx="2880320" cy="786973"/>
          </a:xfrm>
          <a:prstGeom prst="rect">
            <a:avLst/>
          </a:prstGeom>
        </p:spPr>
      </p:pic>
      <p:pic>
        <p:nvPicPr>
          <p:cNvPr id="16" name="图片 15"/>
          <p:cNvPicPr>
            <a:picLocks noChangeAspect="1"/>
          </p:cNvPicPr>
          <p:nvPr/>
        </p:nvPicPr>
        <p:blipFill>
          <a:blip r:embed="rId10"/>
          <a:stretch>
            <a:fillRect/>
          </a:stretch>
        </p:blipFill>
        <p:spPr>
          <a:xfrm>
            <a:off x="2435911" y="6264268"/>
            <a:ext cx="1152128" cy="331434"/>
          </a:xfrm>
          <a:prstGeom prst="rect">
            <a:avLst/>
          </a:prstGeom>
        </p:spPr>
      </p:pic>
      <p:pic>
        <p:nvPicPr>
          <p:cNvPr id="17" name="图片 16"/>
          <p:cNvPicPr>
            <a:picLocks noChangeAspect="1"/>
          </p:cNvPicPr>
          <p:nvPr/>
        </p:nvPicPr>
        <p:blipFill>
          <a:blip r:embed="rId11"/>
          <a:stretch>
            <a:fillRect/>
          </a:stretch>
        </p:blipFill>
        <p:spPr>
          <a:xfrm>
            <a:off x="3876071" y="6480292"/>
            <a:ext cx="2800311" cy="288032"/>
          </a:xfrm>
          <a:prstGeom prst="rect">
            <a:avLst/>
          </a:prstGeom>
        </p:spPr>
      </p:pic>
      <p:grpSp>
        <p:nvGrpSpPr>
          <p:cNvPr id="14" name="Group 13"/>
          <p:cNvGrpSpPr/>
          <p:nvPr/>
        </p:nvGrpSpPr>
        <p:grpSpPr>
          <a:xfrm>
            <a:off x="-329003" y="1"/>
            <a:ext cx="12521003" cy="1329863"/>
            <a:chOff x="-329003" y="1"/>
            <a:chExt cx="12521003" cy="1329863"/>
          </a:xfrm>
        </p:grpSpPr>
        <p:sp>
          <p:nvSpPr>
            <p:cNvPr id="18"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20"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186708"/>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891988" y="2177655"/>
            <a:ext cx="8229600" cy="4922520"/>
          </a:xfrm>
        </p:spPr>
        <p:txBody>
          <a:bodyPr/>
          <a:lstStyle/>
          <a:p>
            <a:r>
              <a:rPr lang="zh-CN" altLang="en-US" dirty="0"/>
              <a:t>例： </a:t>
            </a:r>
            <a:endParaRPr lang="en-US" altLang="zh-CN" dirty="0"/>
          </a:p>
        </p:txBody>
      </p:sp>
      <p:pic>
        <p:nvPicPr>
          <p:cNvPr id="8" name="图片 7"/>
          <p:cNvPicPr>
            <a:picLocks noChangeAspect="1"/>
          </p:cNvPicPr>
          <p:nvPr/>
        </p:nvPicPr>
        <p:blipFill>
          <a:blip r:embed="rId3"/>
          <a:stretch>
            <a:fillRect/>
          </a:stretch>
        </p:blipFill>
        <p:spPr>
          <a:xfrm>
            <a:off x="1972109" y="2321671"/>
            <a:ext cx="4418673" cy="360040"/>
          </a:xfrm>
          <a:prstGeom prst="rect">
            <a:avLst/>
          </a:prstGeom>
        </p:spPr>
      </p:pic>
      <p:pic>
        <p:nvPicPr>
          <p:cNvPr id="9" name="图片 8"/>
          <p:cNvPicPr>
            <a:picLocks noChangeAspect="1"/>
          </p:cNvPicPr>
          <p:nvPr/>
        </p:nvPicPr>
        <p:blipFill>
          <a:blip r:embed="rId4"/>
          <a:stretch>
            <a:fillRect/>
          </a:stretch>
        </p:blipFill>
        <p:spPr>
          <a:xfrm>
            <a:off x="6580621" y="2321671"/>
            <a:ext cx="2330785" cy="360040"/>
          </a:xfrm>
          <a:prstGeom prst="rect">
            <a:avLst/>
          </a:prstGeom>
        </p:spPr>
      </p:pic>
      <p:pic>
        <p:nvPicPr>
          <p:cNvPr id="10" name="图片 9"/>
          <p:cNvPicPr>
            <a:picLocks noChangeAspect="1"/>
          </p:cNvPicPr>
          <p:nvPr/>
        </p:nvPicPr>
        <p:blipFill>
          <a:blip r:embed="rId5"/>
          <a:stretch>
            <a:fillRect/>
          </a:stretch>
        </p:blipFill>
        <p:spPr>
          <a:xfrm>
            <a:off x="8812868" y="2321671"/>
            <a:ext cx="677570" cy="355724"/>
          </a:xfrm>
          <a:prstGeom prst="rect">
            <a:avLst/>
          </a:prstGeom>
        </p:spPr>
      </p:pic>
      <p:pic>
        <p:nvPicPr>
          <p:cNvPr id="5" name="图片 4"/>
          <p:cNvPicPr>
            <a:picLocks noChangeAspect="1"/>
          </p:cNvPicPr>
          <p:nvPr/>
        </p:nvPicPr>
        <p:blipFill>
          <a:blip r:embed="rId6"/>
          <a:stretch>
            <a:fillRect/>
          </a:stretch>
        </p:blipFill>
        <p:spPr>
          <a:xfrm>
            <a:off x="1396045" y="2969743"/>
            <a:ext cx="4968552" cy="330136"/>
          </a:xfrm>
          <a:prstGeom prst="rect">
            <a:avLst/>
          </a:prstGeom>
        </p:spPr>
      </p:pic>
      <p:pic>
        <p:nvPicPr>
          <p:cNvPr id="6" name="图片 5"/>
          <p:cNvPicPr>
            <a:picLocks noChangeAspect="1"/>
          </p:cNvPicPr>
          <p:nvPr/>
        </p:nvPicPr>
        <p:blipFill>
          <a:blip r:embed="rId7"/>
          <a:stretch>
            <a:fillRect/>
          </a:stretch>
        </p:blipFill>
        <p:spPr>
          <a:xfrm>
            <a:off x="1324037" y="3257775"/>
            <a:ext cx="7601709" cy="2016224"/>
          </a:xfrm>
          <a:prstGeom prst="rect">
            <a:avLst/>
          </a:prstGeom>
        </p:spPr>
      </p:pic>
      <p:pic>
        <p:nvPicPr>
          <p:cNvPr id="7" name="图片 6"/>
          <p:cNvPicPr>
            <a:picLocks noChangeAspect="1"/>
          </p:cNvPicPr>
          <p:nvPr/>
        </p:nvPicPr>
        <p:blipFill>
          <a:blip r:embed="rId8"/>
          <a:stretch>
            <a:fillRect/>
          </a:stretch>
        </p:blipFill>
        <p:spPr>
          <a:xfrm>
            <a:off x="1468052" y="5346007"/>
            <a:ext cx="504056" cy="292678"/>
          </a:xfrm>
          <a:prstGeom prst="rect">
            <a:avLst/>
          </a:prstGeom>
        </p:spPr>
      </p:pic>
      <p:pic>
        <p:nvPicPr>
          <p:cNvPr id="14" name="图片 13"/>
          <p:cNvPicPr>
            <a:picLocks noChangeAspect="1"/>
          </p:cNvPicPr>
          <p:nvPr/>
        </p:nvPicPr>
        <p:blipFill>
          <a:blip r:embed="rId9"/>
          <a:stretch>
            <a:fillRect/>
          </a:stretch>
        </p:blipFill>
        <p:spPr>
          <a:xfrm>
            <a:off x="2044117" y="5273999"/>
            <a:ext cx="3036859" cy="720080"/>
          </a:xfrm>
          <a:prstGeom prst="rect">
            <a:avLst/>
          </a:prstGeom>
        </p:spPr>
      </p:pic>
      <p:pic>
        <p:nvPicPr>
          <p:cNvPr id="18" name="图片 17"/>
          <p:cNvPicPr>
            <a:picLocks noChangeAspect="1"/>
          </p:cNvPicPr>
          <p:nvPr/>
        </p:nvPicPr>
        <p:blipFill>
          <a:blip r:embed="rId10"/>
          <a:stretch>
            <a:fillRect/>
          </a:stretch>
        </p:blipFill>
        <p:spPr>
          <a:xfrm>
            <a:off x="5212469" y="5562031"/>
            <a:ext cx="1296145" cy="320224"/>
          </a:xfrm>
          <a:prstGeom prst="rect">
            <a:avLst/>
          </a:prstGeom>
        </p:spPr>
      </p:pic>
      <p:pic>
        <p:nvPicPr>
          <p:cNvPr id="19" name="图片 18"/>
          <p:cNvPicPr>
            <a:picLocks noChangeAspect="1"/>
          </p:cNvPicPr>
          <p:nvPr/>
        </p:nvPicPr>
        <p:blipFill>
          <a:blip r:embed="rId11"/>
          <a:stretch>
            <a:fillRect/>
          </a:stretch>
        </p:blipFill>
        <p:spPr>
          <a:xfrm>
            <a:off x="6724636" y="5490023"/>
            <a:ext cx="1931124" cy="360040"/>
          </a:xfrm>
          <a:prstGeom prst="rect">
            <a:avLst/>
          </a:prstGeom>
        </p:spPr>
      </p:pic>
      <p:pic>
        <p:nvPicPr>
          <p:cNvPr id="20" name="图片 19"/>
          <p:cNvPicPr>
            <a:picLocks noChangeAspect="1"/>
          </p:cNvPicPr>
          <p:nvPr/>
        </p:nvPicPr>
        <p:blipFill>
          <a:blip r:embed="rId12"/>
          <a:stretch>
            <a:fillRect/>
          </a:stretch>
        </p:blipFill>
        <p:spPr>
          <a:xfrm>
            <a:off x="3916324" y="6282111"/>
            <a:ext cx="3240360" cy="318724"/>
          </a:xfrm>
          <a:prstGeom prst="rect">
            <a:avLst/>
          </a:prstGeom>
        </p:spPr>
      </p:pic>
      <p:pic>
        <p:nvPicPr>
          <p:cNvPr id="21" name="图片 20"/>
          <p:cNvPicPr>
            <a:picLocks noChangeAspect="1"/>
          </p:cNvPicPr>
          <p:nvPr/>
        </p:nvPicPr>
        <p:blipFill>
          <a:blip r:embed="rId13"/>
          <a:stretch>
            <a:fillRect/>
          </a:stretch>
        </p:blipFill>
        <p:spPr>
          <a:xfrm>
            <a:off x="2044116" y="6282111"/>
            <a:ext cx="1296144" cy="374442"/>
          </a:xfrm>
          <a:prstGeom prst="rect">
            <a:avLst/>
          </a:prstGeom>
        </p:spPr>
      </p:pic>
      <p:grpSp>
        <p:nvGrpSpPr>
          <p:cNvPr id="15" name="Group 14"/>
          <p:cNvGrpSpPr/>
          <p:nvPr/>
        </p:nvGrpSpPr>
        <p:grpSpPr>
          <a:xfrm>
            <a:off x="-329003" y="1"/>
            <a:ext cx="12521003" cy="1329863"/>
            <a:chOff x="-329003" y="1"/>
            <a:chExt cx="12521003" cy="1329863"/>
          </a:xfrm>
        </p:grpSpPr>
        <p:sp>
          <p:nvSpPr>
            <p:cNvPr id="16"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22"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29003" y="1"/>
            <a:ext cx="12521003" cy="1329863"/>
            <a:chOff x="-329003" y="1"/>
            <a:chExt cx="12521003" cy="1329863"/>
          </a:xfrm>
        </p:grpSpPr>
        <p:sp>
          <p:nvSpPr>
            <p:cNvPr id="10"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2"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244" y="1503833"/>
            <a:ext cx="9861550" cy="5062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2255" y="1202643"/>
            <a:ext cx="10515600" cy="1325563"/>
          </a:xfrm>
        </p:spPr>
        <p:txBody>
          <a:bodyPr/>
          <a:lstStyle/>
          <a:p>
            <a:r>
              <a:rPr kumimoji="1" lang="zh-CN" altLang="en-US" dirty="0"/>
              <a:t>统计学习方法总结</a:t>
            </a:r>
          </a:p>
        </p:txBody>
      </p:sp>
      <p:sp>
        <p:nvSpPr>
          <p:cNvPr id="3" name="内容占位符 2"/>
          <p:cNvSpPr>
            <a:spLocks noGrp="1"/>
          </p:cNvSpPr>
          <p:nvPr>
            <p:ph idx="1"/>
          </p:nvPr>
        </p:nvSpPr>
        <p:spPr>
          <a:xfrm>
            <a:off x="678158" y="2341440"/>
            <a:ext cx="10515600" cy="4351338"/>
          </a:xfrm>
        </p:spPr>
        <p:txBody>
          <a:bodyPr>
            <a:normAutofit fontScale="92500" lnSpcReduction="20000"/>
          </a:bodyPr>
          <a:lstStyle/>
          <a:p>
            <a:r>
              <a:rPr kumimoji="1" lang="zh-CN" altLang="en-US" dirty="0"/>
              <a:t>感知机</a:t>
            </a:r>
            <a:endParaRPr kumimoji="1" lang="en-US" altLang="zh-CN" dirty="0"/>
          </a:p>
          <a:p>
            <a:r>
              <a:rPr kumimoji="1" lang="en-US" altLang="zh-CN" dirty="0"/>
              <a:t>K</a:t>
            </a:r>
            <a:r>
              <a:rPr kumimoji="1" lang="zh-CN" altLang="en-US" dirty="0"/>
              <a:t>近邻法</a:t>
            </a:r>
            <a:endParaRPr kumimoji="1" lang="en-US" altLang="zh-CN" dirty="0"/>
          </a:p>
          <a:p>
            <a:r>
              <a:rPr kumimoji="1" lang="zh-CN" altLang="en-US" dirty="0"/>
              <a:t>朴素贝叶斯</a:t>
            </a:r>
            <a:endParaRPr kumimoji="1" lang="en-US" altLang="zh-CN" dirty="0"/>
          </a:p>
          <a:p>
            <a:r>
              <a:rPr kumimoji="1" lang="zh-CN" altLang="en-US" dirty="0"/>
              <a:t>决策树</a:t>
            </a:r>
            <a:endParaRPr kumimoji="1" lang="en-US" altLang="zh-CN" dirty="0"/>
          </a:p>
          <a:p>
            <a:r>
              <a:rPr kumimoji="1" lang="zh-CN" altLang="en-US" dirty="0"/>
              <a:t>逻辑斯蒂回归与最大熵模型</a:t>
            </a:r>
            <a:endParaRPr kumimoji="1" lang="en-US" altLang="zh-CN" dirty="0"/>
          </a:p>
          <a:p>
            <a:r>
              <a:rPr kumimoji="1" lang="zh-CN" altLang="en-US" dirty="0"/>
              <a:t>支持向量机</a:t>
            </a:r>
            <a:endParaRPr kumimoji="1" lang="en-US" altLang="zh-CN" dirty="0"/>
          </a:p>
          <a:p>
            <a:r>
              <a:rPr kumimoji="1" lang="zh-CN" altLang="en-US" dirty="0"/>
              <a:t>提升方法</a:t>
            </a:r>
            <a:endParaRPr kumimoji="1" lang="en-US" altLang="zh-CN" dirty="0"/>
          </a:p>
          <a:p>
            <a:r>
              <a:rPr kumimoji="1" lang="en-US" altLang="zh-CN" dirty="0"/>
              <a:t>EM</a:t>
            </a:r>
            <a:r>
              <a:rPr kumimoji="1" lang="zh-CN" altLang="en-US" dirty="0"/>
              <a:t>算法</a:t>
            </a:r>
            <a:endParaRPr kumimoji="1" lang="en-US" altLang="zh-CN" dirty="0"/>
          </a:p>
          <a:p>
            <a:r>
              <a:rPr kumimoji="1" lang="zh-CN" altLang="en-US" dirty="0"/>
              <a:t>隐马尔科夫模型</a:t>
            </a:r>
            <a:endParaRPr kumimoji="1" lang="en-US" altLang="zh-CN" dirty="0"/>
          </a:p>
          <a:p>
            <a:r>
              <a:rPr kumimoji="1" lang="zh-CN" altLang="en-US" dirty="0"/>
              <a:t>条件随机场</a:t>
            </a:r>
          </a:p>
        </p:txBody>
      </p:sp>
      <p:grpSp>
        <p:nvGrpSpPr>
          <p:cNvPr id="9" name="Group 8"/>
          <p:cNvGrpSpPr/>
          <p:nvPr/>
        </p:nvGrpSpPr>
        <p:grpSpPr>
          <a:xfrm>
            <a:off x="-329003" y="1"/>
            <a:ext cx="12521003" cy="1329863"/>
            <a:chOff x="-329003" y="1"/>
            <a:chExt cx="12521003" cy="1329863"/>
          </a:xfrm>
        </p:grpSpPr>
        <p:sp>
          <p:nvSpPr>
            <p:cNvPr id="10"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2"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160362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0" indent="0">
              <a:buNone/>
            </a:pPr>
            <a:r>
              <a:rPr kumimoji="1" lang="zh-CN" altLang="en-US" dirty="0"/>
              <a:t>  </a:t>
            </a:r>
          </a:p>
        </p:txBody>
      </p:sp>
      <p:grpSp>
        <p:nvGrpSpPr>
          <p:cNvPr id="7" name="Group 6"/>
          <p:cNvGrpSpPr/>
          <p:nvPr/>
        </p:nvGrpSpPr>
        <p:grpSpPr>
          <a:xfrm>
            <a:off x="-329003" y="1"/>
            <a:ext cx="12521003" cy="1329863"/>
            <a:chOff x="-329003" y="1"/>
            <a:chExt cx="12521003" cy="1329863"/>
          </a:xfrm>
        </p:grpSpPr>
        <p:sp>
          <p:nvSpPr>
            <p:cNvPr id="8"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0"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4"/>
          <a:stretch>
            <a:fillRect/>
          </a:stretch>
        </p:blipFill>
        <p:spPr>
          <a:xfrm>
            <a:off x="2667000" y="0"/>
            <a:ext cx="6836702" cy="68580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9003" y="1"/>
            <a:ext cx="12521003" cy="1329863"/>
            <a:chOff x="-329003" y="1"/>
            <a:chExt cx="12521003" cy="1329863"/>
          </a:xfrm>
        </p:grpSpPr>
        <p:sp>
          <p:nvSpPr>
            <p:cNvPr id="5"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内容占位符 2"/>
          <p:cNvSpPr>
            <a:spLocks noGrp="1"/>
          </p:cNvSpPr>
          <p:nvPr>
            <p:ph idx="1"/>
          </p:nvPr>
        </p:nvSpPr>
        <p:spPr>
          <a:xfrm>
            <a:off x="4871864" y="2492344"/>
            <a:ext cx="8229600" cy="4389120"/>
          </a:xfrm>
        </p:spPr>
        <p:txBody>
          <a:bodyPr>
            <a:normAutofit/>
          </a:bodyPr>
          <a:lstStyle/>
          <a:p>
            <a:r>
              <a:rPr lang="en-US" altLang="zh-CN" sz="3600" dirty="0">
                <a:solidFill>
                  <a:srgbClr val="FF0000"/>
                </a:solidFill>
              </a:rPr>
              <a:t>END</a:t>
            </a:r>
          </a:p>
          <a:p>
            <a:endParaRPr lang="en-US" altLang="zh-CN" sz="3600" dirty="0">
              <a:solidFill>
                <a:srgbClr val="FF0000"/>
              </a:solidFill>
            </a:endParaRPr>
          </a:p>
          <a:p>
            <a:r>
              <a:rPr lang="en-US" altLang="zh-CN" sz="3600" dirty="0">
                <a:solidFill>
                  <a:srgbClr val="FF0000"/>
                </a:solidFill>
              </a:rPr>
              <a:t>Q&amp;R</a:t>
            </a:r>
            <a:endParaRPr lang="zh-CN" altLang="en-US" sz="36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11349"/>
            <a:ext cx="10515600" cy="1325563"/>
          </a:xfrm>
        </p:spPr>
        <p:txBody>
          <a:bodyPr/>
          <a:lstStyle/>
          <a:p>
            <a:r>
              <a:rPr kumimoji="1" lang="zh-CN" altLang="en-US" dirty="0"/>
              <a:t>感知机模型</a:t>
            </a:r>
          </a:p>
        </p:txBody>
      </p:sp>
      <p:sp>
        <p:nvSpPr>
          <p:cNvPr id="3" name="内容占位符 2"/>
          <p:cNvSpPr>
            <a:spLocks noGrp="1"/>
          </p:cNvSpPr>
          <p:nvPr>
            <p:ph idx="1"/>
          </p:nvPr>
        </p:nvSpPr>
        <p:spPr>
          <a:xfrm>
            <a:off x="723881" y="2380957"/>
            <a:ext cx="10773508" cy="4389120"/>
          </a:xfrm>
        </p:spPr>
        <p:txBody>
          <a:bodyPr/>
          <a:lstStyle/>
          <a:p>
            <a:r>
              <a:rPr kumimoji="1" lang="zh-CN" altLang="en-US" dirty="0"/>
              <a:t>定义</a:t>
            </a:r>
            <a:r>
              <a:rPr kumimoji="1" lang="en-US" altLang="zh-CN" dirty="0"/>
              <a:t>(</a:t>
            </a:r>
            <a:r>
              <a:rPr kumimoji="1" lang="zh-CN" altLang="en-US" dirty="0"/>
              <a:t>感知机</a:t>
            </a:r>
            <a:r>
              <a:rPr kumimoji="1" lang="en-US" altLang="zh-CN" dirty="0"/>
              <a:t>):</a:t>
            </a:r>
          </a:p>
          <a:p>
            <a:r>
              <a:rPr kumimoji="1" lang="zh-CN" altLang="en-US" dirty="0"/>
              <a:t>假设输入空间</a:t>
            </a:r>
            <a:r>
              <a:rPr kumimoji="1" lang="en-US" altLang="zh-CN" dirty="0"/>
              <a:t>(</a:t>
            </a:r>
            <a:r>
              <a:rPr kumimoji="1" lang="zh-CN" altLang="en-US" dirty="0"/>
              <a:t>特征空间</a:t>
            </a:r>
            <a:r>
              <a:rPr kumimoji="1" lang="en-US" altLang="zh-CN" dirty="0"/>
              <a:t>)</a:t>
            </a:r>
            <a:r>
              <a:rPr kumimoji="1" lang="zh-CN" altLang="en-US" dirty="0"/>
              <a:t>是             ，输出空间是</a:t>
            </a:r>
            <a:endParaRPr kumimoji="1" lang="en-US" altLang="zh-CN" dirty="0"/>
          </a:p>
          <a:p>
            <a:r>
              <a:rPr kumimoji="1" lang="zh-CN" altLang="en-US" dirty="0"/>
              <a:t>输入      </a:t>
            </a:r>
            <a:r>
              <a:rPr kumimoji="1" lang="en-GB" altLang="zh-CN" dirty="0"/>
              <a:t>	</a:t>
            </a:r>
            <a:r>
              <a:rPr kumimoji="1" lang="zh-CN" altLang="en-US" dirty="0"/>
              <a:t>表示实例的特征向量，对应于输入空间（特征空间）的点，输出          表示实例的类别，由输入空间到输出空间的函数：</a:t>
            </a:r>
            <a:endParaRPr kumimoji="1" lang="en-US" altLang="zh-CN" dirty="0"/>
          </a:p>
          <a:p>
            <a:endParaRPr kumimoji="1" lang="en-US" altLang="zh-CN" dirty="0"/>
          </a:p>
          <a:p>
            <a:r>
              <a:rPr kumimoji="1" lang="zh-CN" altLang="en-US" dirty="0"/>
              <a:t>称为感知机，</a:t>
            </a:r>
            <a:endParaRPr kumimoji="1" lang="en-US" altLang="zh-CN" dirty="0"/>
          </a:p>
          <a:p>
            <a:r>
              <a:rPr kumimoji="1" lang="zh-CN" altLang="en-US" dirty="0"/>
              <a:t>模型参数：</a:t>
            </a:r>
            <a:r>
              <a:rPr kumimoji="1" lang="en-US" altLang="zh-CN" dirty="0"/>
              <a:t>w</a:t>
            </a:r>
            <a:r>
              <a:rPr kumimoji="1" lang="zh-CN" altLang="en-US" dirty="0"/>
              <a:t>  </a:t>
            </a:r>
            <a:r>
              <a:rPr kumimoji="1" lang="en-US" altLang="zh-CN" dirty="0"/>
              <a:t>x</a:t>
            </a:r>
            <a:r>
              <a:rPr kumimoji="1" lang="zh-CN" altLang="en-US" dirty="0"/>
              <a:t>，内积，权值向量，偏置，</a:t>
            </a:r>
            <a:endParaRPr kumimoji="1" lang="en-US" altLang="zh-CN" dirty="0"/>
          </a:p>
          <a:p>
            <a:r>
              <a:rPr kumimoji="1" lang="zh-CN" altLang="en-US" dirty="0"/>
              <a:t>符号函数：</a:t>
            </a:r>
            <a:endParaRPr kumimoji="1" lang="en-US" altLang="zh-CN" dirty="0"/>
          </a:p>
        </p:txBody>
      </p:sp>
      <p:pic>
        <p:nvPicPr>
          <p:cNvPr id="4" name="图片 3"/>
          <p:cNvPicPr>
            <a:picLocks noChangeAspect="1"/>
          </p:cNvPicPr>
          <p:nvPr/>
        </p:nvPicPr>
        <p:blipFill>
          <a:blip r:embed="rId3"/>
          <a:stretch>
            <a:fillRect/>
          </a:stretch>
        </p:blipFill>
        <p:spPr>
          <a:xfrm>
            <a:off x="5269598" y="2959774"/>
            <a:ext cx="969990" cy="311129"/>
          </a:xfrm>
          <a:prstGeom prst="rect">
            <a:avLst/>
          </a:prstGeom>
        </p:spPr>
      </p:pic>
      <p:pic>
        <p:nvPicPr>
          <p:cNvPr id="6" name="图片 5"/>
          <p:cNvPicPr>
            <a:picLocks noChangeAspect="1"/>
          </p:cNvPicPr>
          <p:nvPr/>
        </p:nvPicPr>
        <p:blipFill>
          <a:blip r:embed="rId4"/>
          <a:stretch>
            <a:fillRect/>
          </a:stretch>
        </p:blipFill>
        <p:spPr>
          <a:xfrm>
            <a:off x="8553873" y="2946007"/>
            <a:ext cx="1338502" cy="288032"/>
          </a:xfrm>
          <a:prstGeom prst="rect">
            <a:avLst/>
          </a:prstGeom>
        </p:spPr>
      </p:pic>
      <p:pic>
        <p:nvPicPr>
          <p:cNvPr id="7" name="图片 6"/>
          <p:cNvPicPr>
            <a:picLocks noChangeAspect="1"/>
          </p:cNvPicPr>
          <p:nvPr/>
        </p:nvPicPr>
        <p:blipFill>
          <a:blip r:embed="rId5"/>
          <a:stretch>
            <a:fillRect/>
          </a:stretch>
        </p:blipFill>
        <p:spPr>
          <a:xfrm>
            <a:off x="1790973" y="3512291"/>
            <a:ext cx="864096" cy="216024"/>
          </a:xfrm>
          <a:prstGeom prst="rect">
            <a:avLst/>
          </a:prstGeom>
        </p:spPr>
      </p:pic>
      <p:pic>
        <p:nvPicPr>
          <p:cNvPr id="8" name="图片 7"/>
          <p:cNvPicPr>
            <a:picLocks noChangeAspect="1"/>
          </p:cNvPicPr>
          <p:nvPr/>
        </p:nvPicPr>
        <p:blipFill>
          <a:blip r:embed="rId6"/>
          <a:stretch>
            <a:fillRect/>
          </a:stretch>
        </p:blipFill>
        <p:spPr>
          <a:xfrm>
            <a:off x="2512540" y="3919454"/>
            <a:ext cx="648072" cy="238763"/>
          </a:xfrm>
          <a:prstGeom prst="rect">
            <a:avLst/>
          </a:prstGeom>
        </p:spPr>
      </p:pic>
      <p:pic>
        <p:nvPicPr>
          <p:cNvPr id="9" name="图片 8"/>
          <p:cNvPicPr>
            <a:picLocks noChangeAspect="1"/>
          </p:cNvPicPr>
          <p:nvPr/>
        </p:nvPicPr>
        <p:blipFill>
          <a:blip r:embed="rId7"/>
          <a:stretch>
            <a:fillRect/>
          </a:stretch>
        </p:blipFill>
        <p:spPr>
          <a:xfrm>
            <a:off x="4274360" y="4323012"/>
            <a:ext cx="3481795" cy="432048"/>
          </a:xfrm>
          <a:prstGeom prst="rect">
            <a:avLst/>
          </a:prstGeom>
        </p:spPr>
      </p:pic>
      <p:pic>
        <p:nvPicPr>
          <p:cNvPr id="10" name="图片 9"/>
          <p:cNvPicPr>
            <a:picLocks noChangeAspect="1"/>
          </p:cNvPicPr>
          <p:nvPr/>
        </p:nvPicPr>
        <p:blipFill>
          <a:blip r:embed="rId8"/>
          <a:stretch>
            <a:fillRect/>
          </a:stretch>
        </p:blipFill>
        <p:spPr>
          <a:xfrm>
            <a:off x="4023887" y="5833972"/>
            <a:ext cx="3461412" cy="936105"/>
          </a:xfrm>
          <a:prstGeom prst="rect">
            <a:avLst/>
          </a:prstGeom>
        </p:spPr>
      </p:pic>
      <p:grpSp>
        <p:nvGrpSpPr>
          <p:cNvPr id="11" name="Group 10"/>
          <p:cNvGrpSpPr/>
          <p:nvPr/>
        </p:nvGrpSpPr>
        <p:grpSpPr>
          <a:xfrm>
            <a:off x="-329003" y="1"/>
            <a:ext cx="12521003" cy="1329863"/>
            <a:chOff x="-329003" y="1"/>
            <a:chExt cx="12521003" cy="1329863"/>
          </a:xfrm>
        </p:grpSpPr>
        <p:sp>
          <p:nvSpPr>
            <p:cNvPr id="12"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4"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40293"/>
            <a:ext cx="10515600" cy="1325563"/>
          </a:xfrm>
        </p:spPr>
        <p:txBody>
          <a:bodyPr/>
          <a:lstStyle/>
          <a:p>
            <a:r>
              <a:rPr kumimoji="1" lang="zh-CN" altLang="en-US" dirty="0"/>
              <a:t>感知机模型</a:t>
            </a:r>
          </a:p>
        </p:txBody>
      </p:sp>
      <p:sp>
        <p:nvSpPr>
          <p:cNvPr id="3" name="内容占位符 2"/>
          <p:cNvSpPr>
            <a:spLocks noGrp="1"/>
          </p:cNvSpPr>
          <p:nvPr>
            <p:ph idx="1"/>
          </p:nvPr>
        </p:nvSpPr>
        <p:spPr>
          <a:xfrm>
            <a:off x="539261" y="2427544"/>
            <a:ext cx="10117016" cy="4389120"/>
          </a:xfrm>
        </p:spPr>
        <p:txBody>
          <a:bodyPr/>
          <a:lstStyle/>
          <a:p>
            <a:r>
              <a:rPr kumimoji="1" lang="zh-CN" altLang="en-US" dirty="0"/>
              <a:t>感知机几何解释：</a:t>
            </a:r>
            <a:endParaRPr kumimoji="1" lang="en-US" altLang="zh-CN" dirty="0"/>
          </a:p>
          <a:p>
            <a:r>
              <a:rPr kumimoji="1" lang="zh-CN" altLang="en-US" dirty="0"/>
              <a:t>线性方程：</a:t>
            </a:r>
            <a:endParaRPr kumimoji="1" lang="en-US" altLang="zh-CN" dirty="0"/>
          </a:p>
          <a:p>
            <a:r>
              <a:rPr kumimoji="1" lang="zh-CN" altLang="en-US" dirty="0"/>
              <a:t>对应于超平面</a:t>
            </a:r>
            <a:r>
              <a:rPr kumimoji="1" lang="en-US" altLang="zh-CN" dirty="0"/>
              <a:t>S</a:t>
            </a:r>
            <a:r>
              <a:rPr kumimoji="1" lang="zh-CN" altLang="en-US" dirty="0"/>
              <a:t>，</a:t>
            </a:r>
            <a:r>
              <a:rPr kumimoji="1" lang="en-US" altLang="zh-CN" dirty="0"/>
              <a:t>w</a:t>
            </a:r>
            <a:r>
              <a:rPr kumimoji="1" lang="zh-CN" altLang="en-US" dirty="0"/>
              <a:t>为法向量，</a:t>
            </a:r>
            <a:r>
              <a:rPr kumimoji="1" lang="en-US" altLang="zh-CN" dirty="0"/>
              <a:t>b</a:t>
            </a:r>
            <a:r>
              <a:rPr kumimoji="1" lang="zh-CN" altLang="en-US" dirty="0"/>
              <a:t>截距，分离正、负类：</a:t>
            </a:r>
            <a:endParaRPr kumimoji="1" lang="en-US" altLang="zh-CN" dirty="0"/>
          </a:p>
          <a:p>
            <a:r>
              <a:rPr kumimoji="1" lang="zh-CN" altLang="en-US" dirty="0"/>
              <a:t>分离超平面：</a:t>
            </a:r>
            <a:endParaRPr kumimoji="1" lang="en-US" altLang="zh-CN" dirty="0"/>
          </a:p>
        </p:txBody>
      </p:sp>
      <p:pic>
        <p:nvPicPr>
          <p:cNvPr id="5" name="图片 4"/>
          <p:cNvPicPr>
            <a:picLocks noChangeAspect="1"/>
          </p:cNvPicPr>
          <p:nvPr/>
        </p:nvPicPr>
        <p:blipFill>
          <a:blip r:embed="rId3"/>
          <a:stretch>
            <a:fillRect/>
          </a:stretch>
        </p:blipFill>
        <p:spPr>
          <a:xfrm>
            <a:off x="2833718" y="2901094"/>
            <a:ext cx="1878755" cy="504056"/>
          </a:xfrm>
          <a:prstGeom prst="rect">
            <a:avLst/>
          </a:prstGeom>
        </p:spPr>
      </p:pic>
      <p:pic>
        <p:nvPicPr>
          <p:cNvPr id="11" name="图片 10"/>
          <p:cNvPicPr>
            <a:picLocks noChangeAspect="1"/>
          </p:cNvPicPr>
          <p:nvPr/>
        </p:nvPicPr>
        <p:blipFill>
          <a:blip r:embed="rId4"/>
          <a:stretch>
            <a:fillRect/>
          </a:stretch>
        </p:blipFill>
        <p:spPr>
          <a:xfrm>
            <a:off x="3369677" y="3853961"/>
            <a:ext cx="4032448" cy="3004038"/>
          </a:xfrm>
          <a:prstGeom prst="rect">
            <a:avLst/>
          </a:prstGeom>
        </p:spPr>
      </p:pic>
      <p:grpSp>
        <p:nvGrpSpPr>
          <p:cNvPr id="6" name="Group 5"/>
          <p:cNvGrpSpPr/>
          <p:nvPr/>
        </p:nvGrpSpPr>
        <p:grpSpPr>
          <a:xfrm>
            <a:off x="-329003" y="1"/>
            <a:ext cx="12521003" cy="1329863"/>
            <a:chOff x="-329003" y="1"/>
            <a:chExt cx="12521003" cy="1329863"/>
          </a:xfrm>
        </p:grpSpPr>
        <p:sp>
          <p:nvSpPr>
            <p:cNvPr id="7"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9"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5771" y="1329746"/>
            <a:ext cx="10515600" cy="1325563"/>
          </a:xfrm>
        </p:spPr>
        <p:txBody>
          <a:bodyPr/>
          <a:lstStyle/>
          <a:p>
            <a:r>
              <a:rPr kumimoji="1" lang="zh-CN" altLang="en-US" dirty="0"/>
              <a:t>感知机学习策略</a:t>
            </a:r>
          </a:p>
        </p:txBody>
      </p:sp>
      <p:sp>
        <p:nvSpPr>
          <p:cNvPr id="3" name="内容占位符 2"/>
          <p:cNvSpPr>
            <a:spLocks noGrp="1"/>
          </p:cNvSpPr>
          <p:nvPr>
            <p:ph idx="1"/>
          </p:nvPr>
        </p:nvSpPr>
        <p:spPr>
          <a:xfrm>
            <a:off x="586153" y="2435597"/>
            <a:ext cx="10656277" cy="4639025"/>
          </a:xfrm>
        </p:spPr>
        <p:txBody>
          <a:bodyPr>
            <a:normAutofit/>
          </a:bodyPr>
          <a:lstStyle/>
          <a:p>
            <a:r>
              <a:rPr kumimoji="1" lang="zh-CN" altLang="en-US" sz="2400" dirty="0"/>
              <a:t>如何定义损失函数？</a:t>
            </a:r>
            <a:endParaRPr kumimoji="1" lang="en-US" altLang="zh-CN" sz="2400" dirty="0"/>
          </a:p>
          <a:p>
            <a:r>
              <a:rPr kumimoji="1" lang="zh-CN" altLang="en-US" sz="2400" dirty="0"/>
              <a:t>自然选择：误分类点的数目，但损失函数不是</a:t>
            </a:r>
            <a:r>
              <a:rPr kumimoji="1" lang="en-US" altLang="zh-CN" sz="2400" dirty="0"/>
              <a:t>w</a:t>
            </a:r>
            <a:r>
              <a:rPr kumimoji="1" lang="zh-CN" altLang="en-US" sz="2400" dirty="0"/>
              <a:t>,</a:t>
            </a:r>
            <a:r>
              <a:rPr kumimoji="1" lang="en-US" altLang="zh-CN" sz="2400" dirty="0"/>
              <a:t>b </a:t>
            </a:r>
            <a:r>
              <a:rPr kumimoji="1" lang="zh-CN" altLang="en-US" sz="2400" dirty="0"/>
              <a:t>连续可导，不宜优化。</a:t>
            </a:r>
            <a:endParaRPr kumimoji="1" lang="en-US" altLang="zh-CN" sz="2400" dirty="0"/>
          </a:p>
          <a:p>
            <a:r>
              <a:rPr kumimoji="1" lang="zh-CN" altLang="en-US" sz="2400" dirty="0"/>
              <a:t>另一选择：误分类点到超平面的总距离：</a:t>
            </a:r>
            <a:endParaRPr kumimoji="1" lang="en-US" altLang="zh-CN" sz="2400" dirty="0"/>
          </a:p>
          <a:p>
            <a:r>
              <a:rPr kumimoji="1" lang="zh-CN" altLang="en-US" sz="2400" dirty="0"/>
              <a:t>距离：</a:t>
            </a:r>
            <a:endParaRPr kumimoji="1" lang="en-US" altLang="zh-CN" sz="2400" dirty="0"/>
          </a:p>
          <a:p>
            <a:pPr marL="0" indent="0">
              <a:buNone/>
            </a:pPr>
            <a:endParaRPr kumimoji="1" lang="en-US" altLang="zh-CN" sz="2400" dirty="0"/>
          </a:p>
          <a:p>
            <a:pPr marL="0" indent="0">
              <a:buNone/>
            </a:pPr>
            <a:r>
              <a:rPr kumimoji="1" lang="zh-CN" altLang="zh-CN" sz="2400" dirty="0"/>
              <a:t> </a:t>
            </a:r>
            <a:r>
              <a:rPr kumimoji="1" lang="zh-CN" altLang="en-US" sz="2400" dirty="0"/>
              <a:t>  误分类点：</a:t>
            </a:r>
            <a:endParaRPr kumimoji="1" lang="en-US" altLang="zh-CN" sz="2400" dirty="0"/>
          </a:p>
          <a:p>
            <a:pPr marL="0" indent="0">
              <a:buNone/>
            </a:pPr>
            <a:r>
              <a:rPr kumimoji="1" lang="zh-CN" altLang="zh-CN" sz="2400" dirty="0"/>
              <a:t> </a:t>
            </a:r>
            <a:r>
              <a:rPr kumimoji="1" lang="zh-CN" altLang="en-US" sz="2400" dirty="0"/>
              <a:t>  误分类点距离：          </a:t>
            </a:r>
            <a:endParaRPr kumimoji="1" lang="en-US" altLang="zh-CN" sz="2400" dirty="0"/>
          </a:p>
          <a:p>
            <a:pPr marL="0" indent="0">
              <a:buNone/>
            </a:pPr>
            <a:endParaRPr kumimoji="1" lang="en-US" altLang="zh-CN" sz="2400" dirty="0"/>
          </a:p>
          <a:p>
            <a:pPr marL="0" indent="0">
              <a:buNone/>
            </a:pPr>
            <a:r>
              <a:rPr kumimoji="1" lang="zh-CN" altLang="zh-CN" sz="2400" dirty="0"/>
              <a:t> </a:t>
            </a:r>
            <a:r>
              <a:rPr kumimoji="1" lang="zh-CN" altLang="en-US" sz="2400" dirty="0"/>
              <a:t>  总距离：</a:t>
            </a:r>
            <a:endParaRPr kumimoji="1" lang="en-US" altLang="zh-CN" sz="2400" dirty="0"/>
          </a:p>
        </p:txBody>
      </p:sp>
      <p:pic>
        <p:nvPicPr>
          <p:cNvPr id="7" name="图片 6"/>
          <p:cNvPicPr>
            <a:picLocks noChangeAspect="1"/>
          </p:cNvPicPr>
          <p:nvPr/>
        </p:nvPicPr>
        <p:blipFill>
          <a:blip r:embed="rId3"/>
          <a:stretch>
            <a:fillRect/>
          </a:stretch>
        </p:blipFill>
        <p:spPr>
          <a:xfrm>
            <a:off x="1817368" y="3782057"/>
            <a:ext cx="2160240" cy="864096"/>
          </a:xfrm>
          <a:prstGeom prst="rect">
            <a:avLst/>
          </a:prstGeom>
        </p:spPr>
      </p:pic>
      <p:pic>
        <p:nvPicPr>
          <p:cNvPr id="8" name="图片 7"/>
          <p:cNvPicPr>
            <a:picLocks noChangeAspect="1"/>
          </p:cNvPicPr>
          <p:nvPr/>
        </p:nvPicPr>
        <p:blipFill>
          <a:blip r:embed="rId4"/>
          <a:stretch>
            <a:fillRect/>
          </a:stretch>
        </p:blipFill>
        <p:spPr>
          <a:xfrm>
            <a:off x="2693088" y="4755109"/>
            <a:ext cx="2160240" cy="372455"/>
          </a:xfrm>
          <a:prstGeom prst="rect">
            <a:avLst/>
          </a:prstGeom>
        </p:spPr>
      </p:pic>
      <p:pic>
        <p:nvPicPr>
          <p:cNvPr id="9" name="图片 8"/>
          <p:cNvPicPr>
            <a:picLocks noChangeAspect="1"/>
          </p:cNvPicPr>
          <p:nvPr/>
        </p:nvPicPr>
        <p:blipFill>
          <a:blip r:embed="rId5"/>
          <a:stretch>
            <a:fillRect/>
          </a:stretch>
        </p:blipFill>
        <p:spPr>
          <a:xfrm>
            <a:off x="3371355" y="5137887"/>
            <a:ext cx="1999478" cy="722500"/>
          </a:xfrm>
          <a:prstGeom prst="rect">
            <a:avLst/>
          </a:prstGeom>
        </p:spPr>
      </p:pic>
      <p:pic>
        <p:nvPicPr>
          <p:cNvPr id="10" name="图片 9"/>
          <p:cNvPicPr>
            <a:picLocks noChangeAspect="1"/>
          </p:cNvPicPr>
          <p:nvPr/>
        </p:nvPicPr>
        <p:blipFill>
          <a:blip r:embed="rId6"/>
          <a:stretch>
            <a:fillRect/>
          </a:stretch>
        </p:blipFill>
        <p:spPr>
          <a:xfrm>
            <a:off x="2329855" y="5978678"/>
            <a:ext cx="2818361" cy="792088"/>
          </a:xfrm>
          <a:prstGeom prst="rect">
            <a:avLst/>
          </a:prstGeom>
        </p:spPr>
      </p:pic>
      <p:grpSp>
        <p:nvGrpSpPr>
          <p:cNvPr id="11" name="Group 10"/>
          <p:cNvGrpSpPr/>
          <p:nvPr/>
        </p:nvGrpSpPr>
        <p:grpSpPr>
          <a:xfrm>
            <a:off x="-329003" y="1"/>
            <a:ext cx="12521003" cy="1329863"/>
            <a:chOff x="-329003" y="1"/>
            <a:chExt cx="12521003" cy="1329863"/>
          </a:xfrm>
        </p:grpSpPr>
        <p:sp>
          <p:nvSpPr>
            <p:cNvPr id="12"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4"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28472"/>
            <a:ext cx="10515600" cy="1325563"/>
          </a:xfrm>
        </p:spPr>
        <p:txBody>
          <a:bodyPr/>
          <a:lstStyle/>
          <a:p>
            <a:r>
              <a:rPr kumimoji="1" lang="zh-CN" altLang="en-US" dirty="0"/>
              <a:t>感知机学习策略</a:t>
            </a:r>
          </a:p>
        </p:txBody>
      </p:sp>
      <p:sp>
        <p:nvSpPr>
          <p:cNvPr id="3" name="内容占位符 2"/>
          <p:cNvSpPr>
            <a:spLocks noGrp="1"/>
          </p:cNvSpPr>
          <p:nvPr>
            <p:ph idx="1"/>
          </p:nvPr>
        </p:nvSpPr>
        <p:spPr>
          <a:xfrm>
            <a:off x="326393" y="2788972"/>
            <a:ext cx="10515600" cy="4351338"/>
          </a:xfrm>
        </p:spPr>
        <p:txBody>
          <a:bodyPr/>
          <a:lstStyle/>
          <a:p>
            <a:r>
              <a:rPr kumimoji="1" lang="zh-CN" altLang="en-US" dirty="0"/>
              <a:t>损失函数：</a:t>
            </a:r>
            <a:endParaRPr kumimoji="1" lang="en-US" altLang="zh-CN" dirty="0"/>
          </a:p>
          <a:p>
            <a:endParaRPr kumimoji="1" lang="en-US" altLang="zh-CN" dirty="0"/>
          </a:p>
          <a:p>
            <a:endParaRPr kumimoji="1" lang="en-US" altLang="zh-CN" dirty="0"/>
          </a:p>
          <a:p>
            <a:r>
              <a:rPr kumimoji="1" lang="en-US" altLang="zh-CN" dirty="0"/>
              <a:t>M</a:t>
            </a:r>
            <a:r>
              <a:rPr kumimoji="1" lang="zh-CN" altLang="en-US" dirty="0"/>
              <a:t>为误分类点的数目</a:t>
            </a:r>
            <a:endParaRPr kumimoji="1" lang="en-US" altLang="zh-CN" dirty="0"/>
          </a:p>
        </p:txBody>
      </p:sp>
      <p:pic>
        <p:nvPicPr>
          <p:cNvPr id="4" name="图片 3"/>
          <p:cNvPicPr>
            <a:picLocks noChangeAspect="1"/>
          </p:cNvPicPr>
          <p:nvPr/>
        </p:nvPicPr>
        <p:blipFill>
          <a:blip r:embed="rId3"/>
          <a:stretch>
            <a:fillRect/>
          </a:stretch>
        </p:blipFill>
        <p:spPr>
          <a:xfrm>
            <a:off x="3351945" y="3456243"/>
            <a:ext cx="3812188" cy="720080"/>
          </a:xfrm>
          <a:prstGeom prst="rect">
            <a:avLst/>
          </a:prstGeom>
        </p:spPr>
      </p:pic>
      <p:grpSp>
        <p:nvGrpSpPr>
          <p:cNvPr id="5" name="Group 4"/>
          <p:cNvGrpSpPr/>
          <p:nvPr/>
        </p:nvGrpSpPr>
        <p:grpSpPr>
          <a:xfrm>
            <a:off x="-329003" y="1"/>
            <a:ext cx="12521003" cy="1329863"/>
            <a:chOff x="-329003" y="1"/>
            <a:chExt cx="12521003" cy="1329863"/>
          </a:xfrm>
        </p:grpSpPr>
        <p:sp>
          <p:nvSpPr>
            <p:cNvPr id="6"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8"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769" y="1046162"/>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263769" y="2506662"/>
            <a:ext cx="10515600" cy="4351338"/>
          </a:xfrm>
        </p:spPr>
        <p:txBody>
          <a:bodyPr/>
          <a:lstStyle/>
          <a:p>
            <a:r>
              <a:rPr kumimoji="1" lang="zh-CN" altLang="en-US" dirty="0"/>
              <a:t>求解最优化问题：</a:t>
            </a:r>
            <a:endParaRPr kumimoji="1" lang="en-US" altLang="zh-CN" dirty="0"/>
          </a:p>
          <a:p>
            <a:endParaRPr kumimoji="1" lang="en-US" altLang="zh-CN" dirty="0"/>
          </a:p>
          <a:p>
            <a:endParaRPr kumimoji="1" lang="en-US" altLang="zh-CN" dirty="0"/>
          </a:p>
          <a:p>
            <a:r>
              <a:rPr kumimoji="1" lang="zh-CN" altLang="en-US" dirty="0"/>
              <a:t>随机梯度下降法，</a:t>
            </a:r>
            <a:endParaRPr kumimoji="1" lang="en-US" altLang="zh-CN" dirty="0"/>
          </a:p>
          <a:p>
            <a:r>
              <a:rPr kumimoji="1" lang="zh-CN" altLang="en-US" dirty="0"/>
              <a:t>首先任意选择一个超平面，</a:t>
            </a:r>
            <a:r>
              <a:rPr kumimoji="1" lang="en-US" altLang="zh-CN" dirty="0"/>
              <a:t>w</a:t>
            </a:r>
            <a:r>
              <a:rPr kumimoji="1" lang="zh-CN" altLang="en-US" dirty="0"/>
              <a:t>，</a:t>
            </a:r>
            <a:r>
              <a:rPr kumimoji="1" lang="en-US" altLang="zh-CN" dirty="0"/>
              <a:t>b</a:t>
            </a:r>
            <a:r>
              <a:rPr kumimoji="1" lang="zh-CN" altLang="en-US" dirty="0"/>
              <a:t>，然后不断极小化目标函数</a:t>
            </a:r>
            <a:r>
              <a:rPr kumimoji="1" lang="zh-CN" altLang="zh-CN" dirty="0"/>
              <a:t>,</a:t>
            </a:r>
            <a:r>
              <a:rPr kumimoji="1" lang="zh-CN" altLang="en-US" dirty="0"/>
              <a:t>损失函数</a:t>
            </a:r>
            <a:r>
              <a:rPr kumimoji="1" lang="en-US" altLang="zh-CN" dirty="0"/>
              <a:t>L</a:t>
            </a:r>
            <a:r>
              <a:rPr kumimoji="1" lang="zh-CN" altLang="en-US" dirty="0"/>
              <a:t>的梯度：</a:t>
            </a:r>
            <a:endParaRPr kumimoji="1" lang="en-US" altLang="zh-CN" dirty="0"/>
          </a:p>
          <a:p>
            <a:endParaRPr kumimoji="1" lang="en-US" altLang="zh-CN" dirty="0"/>
          </a:p>
          <a:p>
            <a:r>
              <a:rPr kumimoji="1" lang="zh-CN" altLang="en-US" dirty="0"/>
              <a:t>选取误分类点更新：</a:t>
            </a:r>
            <a:endParaRPr kumimoji="1" lang="en-US" altLang="zh-CN" dirty="0"/>
          </a:p>
        </p:txBody>
      </p:sp>
      <p:pic>
        <p:nvPicPr>
          <p:cNvPr id="5" name="图片 4"/>
          <p:cNvPicPr>
            <a:picLocks noChangeAspect="1"/>
          </p:cNvPicPr>
          <p:nvPr/>
        </p:nvPicPr>
        <p:blipFill>
          <a:blip r:embed="rId3"/>
          <a:stretch>
            <a:fillRect/>
          </a:stretch>
        </p:blipFill>
        <p:spPr>
          <a:xfrm>
            <a:off x="3289321" y="3173933"/>
            <a:ext cx="5135198" cy="864096"/>
          </a:xfrm>
          <a:prstGeom prst="rect">
            <a:avLst/>
          </a:prstGeom>
        </p:spPr>
      </p:pic>
      <p:pic>
        <p:nvPicPr>
          <p:cNvPr id="6" name="图片 5"/>
          <p:cNvPicPr>
            <a:picLocks noChangeAspect="1"/>
          </p:cNvPicPr>
          <p:nvPr/>
        </p:nvPicPr>
        <p:blipFill>
          <a:blip r:embed="rId4"/>
          <a:stretch>
            <a:fillRect/>
          </a:stretch>
        </p:blipFill>
        <p:spPr>
          <a:xfrm>
            <a:off x="3001290" y="5406181"/>
            <a:ext cx="2638745" cy="576064"/>
          </a:xfrm>
          <a:prstGeom prst="rect">
            <a:avLst/>
          </a:prstGeom>
        </p:spPr>
      </p:pic>
      <p:pic>
        <p:nvPicPr>
          <p:cNvPr id="7" name="图片 6"/>
          <p:cNvPicPr>
            <a:picLocks noChangeAspect="1"/>
          </p:cNvPicPr>
          <p:nvPr/>
        </p:nvPicPr>
        <p:blipFill>
          <a:blip r:embed="rId5"/>
          <a:stretch>
            <a:fillRect/>
          </a:stretch>
        </p:blipFill>
        <p:spPr>
          <a:xfrm>
            <a:off x="6097634" y="5334173"/>
            <a:ext cx="2269343" cy="576064"/>
          </a:xfrm>
          <a:prstGeom prst="rect">
            <a:avLst/>
          </a:prstGeom>
        </p:spPr>
      </p:pic>
      <p:pic>
        <p:nvPicPr>
          <p:cNvPr id="8" name="图片 7"/>
          <p:cNvPicPr>
            <a:picLocks noChangeAspect="1"/>
          </p:cNvPicPr>
          <p:nvPr/>
        </p:nvPicPr>
        <p:blipFill>
          <a:blip r:embed="rId6"/>
          <a:stretch>
            <a:fillRect/>
          </a:stretch>
        </p:blipFill>
        <p:spPr>
          <a:xfrm>
            <a:off x="3361329" y="6414293"/>
            <a:ext cx="2009024" cy="432048"/>
          </a:xfrm>
          <a:prstGeom prst="rect">
            <a:avLst/>
          </a:prstGeom>
        </p:spPr>
      </p:pic>
      <p:pic>
        <p:nvPicPr>
          <p:cNvPr id="9" name="图片 8"/>
          <p:cNvPicPr>
            <a:picLocks noChangeAspect="1"/>
          </p:cNvPicPr>
          <p:nvPr/>
        </p:nvPicPr>
        <p:blipFill>
          <a:blip r:embed="rId7"/>
          <a:stretch>
            <a:fillRect/>
          </a:stretch>
        </p:blipFill>
        <p:spPr>
          <a:xfrm>
            <a:off x="5881608" y="6414293"/>
            <a:ext cx="1864628" cy="432048"/>
          </a:xfrm>
          <a:prstGeom prst="rect">
            <a:avLst/>
          </a:prstGeom>
        </p:spPr>
      </p:pic>
      <p:grpSp>
        <p:nvGrpSpPr>
          <p:cNvPr id="10" name="Group 9"/>
          <p:cNvGrpSpPr/>
          <p:nvPr/>
        </p:nvGrpSpPr>
        <p:grpSpPr>
          <a:xfrm>
            <a:off x="-329003" y="1"/>
            <a:ext cx="12521003" cy="1329863"/>
            <a:chOff x="-329003" y="1"/>
            <a:chExt cx="12521003" cy="1329863"/>
          </a:xfrm>
        </p:grpSpPr>
        <p:sp>
          <p:nvSpPr>
            <p:cNvPr id="11"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3"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02992"/>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326393" y="2416127"/>
            <a:ext cx="9698993" cy="4922520"/>
          </a:xfrm>
        </p:spPr>
        <p:txBody>
          <a:bodyPr/>
          <a:lstStyle/>
          <a:p>
            <a:r>
              <a:rPr kumimoji="1" lang="zh-CN" altLang="en-US" dirty="0"/>
              <a:t>感知机学习算法的原始形式：</a:t>
            </a:r>
            <a:endParaRPr kumimoji="1" lang="en-US" altLang="zh-CN" dirty="0"/>
          </a:p>
          <a:p>
            <a:endParaRPr kumimoji="1" lang="en-US" altLang="zh-CN" dirty="0"/>
          </a:p>
        </p:txBody>
      </p:sp>
      <p:pic>
        <p:nvPicPr>
          <p:cNvPr id="4" name="图片 3"/>
          <p:cNvPicPr>
            <a:picLocks noChangeAspect="1"/>
          </p:cNvPicPr>
          <p:nvPr/>
        </p:nvPicPr>
        <p:blipFill>
          <a:blip r:embed="rId3"/>
          <a:stretch>
            <a:fillRect/>
          </a:stretch>
        </p:blipFill>
        <p:spPr>
          <a:xfrm>
            <a:off x="624771" y="2973543"/>
            <a:ext cx="6574643" cy="432048"/>
          </a:xfrm>
          <a:prstGeom prst="rect">
            <a:avLst/>
          </a:prstGeom>
        </p:spPr>
      </p:pic>
      <p:pic>
        <p:nvPicPr>
          <p:cNvPr id="10" name="图片 9"/>
          <p:cNvPicPr>
            <a:picLocks noChangeAspect="1"/>
          </p:cNvPicPr>
          <p:nvPr/>
        </p:nvPicPr>
        <p:blipFill>
          <a:blip r:embed="rId4"/>
          <a:stretch>
            <a:fillRect/>
          </a:stretch>
        </p:blipFill>
        <p:spPr>
          <a:xfrm>
            <a:off x="1488866" y="3477599"/>
            <a:ext cx="3258362" cy="360040"/>
          </a:xfrm>
          <a:prstGeom prst="rect">
            <a:avLst/>
          </a:prstGeom>
        </p:spPr>
      </p:pic>
      <p:pic>
        <p:nvPicPr>
          <p:cNvPr id="11" name="图片 10"/>
          <p:cNvPicPr>
            <a:picLocks noChangeAspect="1"/>
          </p:cNvPicPr>
          <p:nvPr/>
        </p:nvPicPr>
        <p:blipFill>
          <a:blip r:embed="rId5"/>
          <a:stretch>
            <a:fillRect/>
          </a:stretch>
        </p:blipFill>
        <p:spPr>
          <a:xfrm>
            <a:off x="4676420" y="3549607"/>
            <a:ext cx="2861118" cy="288032"/>
          </a:xfrm>
          <a:prstGeom prst="rect">
            <a:avLst/>
          </a:prstGeom>
        </p:spPr>
      </p:pic>
      <p:pic>
        <p:nvPicPr>
          <p:cNvPr id="12" name="图片 11"/>
          <p:cNvPicPr>
            <a:picLocks noChangeAspect="1"/>
          </p:cNvPicPr>
          <p:nvPr/>
        </p:nvPicPr>
        <p:blipFill>
          <a:blip r:embed="rId6"/>
          <a:stretch>
            <a:fillRect/>
          </a:stretch>
        </p:blipFill>
        <p:spPr>
          <a:xfrm>
            <a:off x="1488866" y="3981655"/>
            <a:ext cx="2520281" cy="319472"/>
          </a:xfrm>
          <a:prstGeom prst="rect">
            <a:avLst/>
          </a:prstGeom>
        </p:spPr>
      </p:pic>
      <p:pic>
        <p:nvPicPr>
          <p:cNvPr id="13" name="图片 12"/>
          <p:cNvPicPr>
            <a:picLocks noChangeAspect="1"/>
          </p:cNvPicPr>
          <p:nvPr/>
        </p:nvPicPr>
        <p:blipFill>
          <a:blip r:embed="rId7"/>
          <a:stretch>
            <a:fillRect/>
          </a:stretch>
        </p:blipFill>
        <p:spPr>
          <a:xfrm>
            <a:off x="696778" y="4341695"/>
            <a:ext cx="5917601" cy="1656184"/>
          </a:xfrm>
          <a:prstGeom prst="rect">
            <a:avLst/>
          </a:prstGeom>
        </p:spPr>
      </p:pic>
      <p:pic>
        <p:nvPicPr>
          <p:cNvPr id="14" name="图片 13"/>
          <p:cNvPicPr>
            <a:picLocks noChangeAspect="1"/>
          </p:cNvPicPr>
          <p:nvPr/>
        </p:nvPicPr>
        <p:blipFill>
          <a:blip r:embed="rId8"/>
          <a:stretch>
            <a:fillRect/>
          </a:stretch>
        </p:blipFill>
        <p:spPr>
          <a:xfrm>
            <a:off x="2319755" y="6038447"/>
            <a:ext cx="1800200" cy="771514"/>
          </a:xfrm>
          <a:prstGeom prst="rect">
            <a:avLst/>
          </a:prstGeom>
        </p:spPr>
      </p:pic>
      <p:pic>
        <p:nvPicPr>
          <p:cNvPr id="15" name="图片 14"/>
          <p:cNvPicPr>
            <a:picLocks noChangeAspect="1"/>
          </p:cNvPicPr>
          <p:nvPr/>
        </p:nvPicPr>
        <p:blipFill>
          <a:blip r:embed="rId9"/>
          <a:stretch>
            <a:fillRect/>
          </a:stretch>
        </p:blipFill>
        <p:spPr>
          <a:xfrm>
            <a:off x="6089176" y="5665466"/>
            <a:ext cx="5692632" cy="342700"/>
          </a:xfrm>
          <a:prstGeom prst="rect">
            <a:avLst/>
          </a:prstGeom>
        </p:spPr>
      </p:pic>
      <p:grpSp>
        <p:nvGrpSpPr>
          <p:cNvPr id="16" name="Group 15"/>
          <p:cNvGrpSpPr/>
          <p:nvPr/>
        </p:nvGrpSpPr>
        <p:grpSpPr>
          <a:xfrm>
            <a:off x="-329003" y="1"/>
            <a:ext cx="12521003" cy="1329863"/>
            <a:chOff x="-329003" y="1"/>
            <a:chExt cx="12521003" cy="1329863"/>
          </a:xfrm>
        </p:grpSpPr>
        <p:sp>
          <p:nvSpPr>
            <p:cNvPr id="17"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9"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29746"/>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336573" y="2488378"/>
            <a:ext cx="8229600" cy="4922520"/>
          </a:xfrm>
        </p:spPr>
        <p:txBody>
          <a:bodyPr/>
          <a:lstStyle/>
          <a:p>
            <a:r>
              <a:rPr kumimoji="1" lang="zh-CN" altLang="en-US" dirty="0"/>
              <a:t>例：正例：                  </a:t>
            </a:r>
            <a:r>
              <a:rPr kumimoji="1" lang="en-GB" altLang="zh-CN" dirty="0"/>
              <a:t>				</a:t>
            </a:r>
            <a:r>
              <a:rPr kumimoji="1" lang="zh-CN" altLang="en-US" dirty="0"/>
              <a:t>负例：</a:t>
            </a:r>
            <a:endParaRPr kumimoji="1" lang="en-US" altLang="zh-CN" dirty="0"/>
          </a:p>
        </p:txBody>
      </p:sp>
      <p:pic>
        <p:nvPicPr>
          <p:cNvPr id="6" name="图片 5"/>
          <p:cNvPicPr>
            <a:picLocks noChangeAspect="1"/>
          </p:cNvPicPr>
          <p:nvPr/>
        </p:nvPicPr>
        <p:blipFill>
          <a:blip r:embed="rId3"/>
          <a:stretch>
            <a:fillRect/>
          </a:stretch>
        </p:blipFill>
        <p:spPr>
          <a:xfrm>
            <a:off x="2517214" y="2520829"/>
            <a:ext cx="2880320" cy="371654"/>
          </a:xfrm>
          <a:prstGeom prst="rect">
            <a:avLst/>
          </a:prstGeom>
        </p:spPr>
      </p:pic>
      <p:pic>
        <p:nvPicPr>
          <p:cNvPr id="7" name="图片 6"/>
          <p:cNvPicPr>
            <a:picLocks noChangeAspect="1"/>
          </p:cNvPicPr>
          <p:nvPr/>
        </p:nvPicPr>
        <p:blipFill>
          <a:blip r:embed="rId4"/>
          <a:stretch>
            <a:fillRect/>
          </a:stretch>
        </p:blipFill>
        <p:spPr>
          <a:xfrm>
            <a:off x="8011963" y="2488378"/>
            <a:ext cx="1397803" cy="360040"/>
          </a:xfrm>
          <a:prstGeom prst="rect">
            <a:avLst/>
          </a:prstGeom>
        </p:spPr>
      </p:pic>
      <p:pic>
        <p:nvPicPr>
          <p:cNvPr id="8" name="图片 7"/>
          <p:cNvPicPr>
            <a:picLocks noChangeAspect="1"/>
          </p:cNvPicPr>
          <p:nvPr/>
        </p:nvPicPr>
        <p:blipFill>
          <a:blip r:embed="rId5"/>
          <a:stretch>
            <a:fillRect/>
          </a:stretch>
        </p:blipFill>
        <p:spPr>
          <a:xfrm>
            <a:off x="2785899" y="3082115"/>
            <a:ext cx="4668632" cy="3775884"/>
          </a:xfrm>
          <a:prstGeom prst="rect">
            <a:avLst/>
          </a:prstGeom>
        </p:spPr>
      </p:pic>
      <p:grpSp>
        <p:nvGrpSpPr>
          <p:cNvPr id="14" name="Group 13"/>
          <p:cNvGrpSpPr/>
          <p:nvPr/>
        </p:nvGrpSpPr>
        <p:grpSpPr>
          <a:xfrm>
            <a:off x="-329003" y="1"/>
            <a:ext cx="12521003" cy="1329863"/>
            <a:chOff x="-329003" y="1"/>
            <a:chExt cx="12521003" cy="1329863"/>
          </a:xfrm>
        </p:grpSpPr>
        <p:sp>
          <p:nvSpPr>
            <p:cNvPr id="15"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638</Words>
  <Application>Microsoft Office PowerPoint</Application>
  <PresentationFormat>自定义</PresentationFormat>
  <Paragraphs>179</Paragraphs>
  <Slides>28</Slides>
  <Notes>28</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Theme</vt:lpstr>
      <vt:lpstr>PowerPoint 演示文稿</vt:lpstr>
      <vt:lpstr>感知机(Perceptron)</vt:lpstr>
      <vt:lpstr>感知机模型</vt:lpstr>
      <vt:lpstr>感知机模型</vt:lpstr>
      <vt:lpstr>感知机学习策略</vt:lpstr>
      <vt:lpstr>感知机学习策略</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PowerPoint 演示文稿</vt:lpstr>
      <vt:lpstr>统计学习方法总结</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大数据机器学习</dc:title>
  <dc:creator>Xingyu Chen</dc:creator>
  <cp:lastModifiedBy>王思文</cp:lastModifiedBy>
  <cp:revision>12</cp:revision>
  <dcterms:created xsi:type="dcterms:W3CDTF">2019-08-27T19:51:00Z</dcterms:created>
  <dcterms:modified xsi:type="dcterms:W3CDTF">2021-04-19T11:46:27Z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