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73" r:id="rId5"/>
    <p:sldId id="320" r:id="rId6"/>
    <p:sldId id="319" r:id="rId7"/>
    <p:sldId id="328" r:id="rId8"/>
    <p:sldId id="421" r:id="rId9"/>
    <p:sldId id="404" r:id="rId10"/>
    <p:sldId id="406" r:id="rId11"/>
    <p:sldId id="327" r:id="rId12"/>
    <p:sldId id="326" r:id="rId13"/>
    <p:sldId id="425" r:id="rId14"/>
    <p:sldId id="426" r:id="rId15"/>
    <p:sldId id="427" r:id="rId16"/>
    <p:sldId id="367" r:id="rId17"/>
    <p:sldId id="366" r:id="rId18"/>
    <p:sldId id="365" r:id="rId19"/>
    <p:sldId id="364" r:id="rId20"/>
    <p:sldId id="423" r:id="rId21"/>
    <p:sldId id="354" r:id="rId22"/>
    <p:sldId id="325" r:id="rId23"/>
    <p:sldId id="402" r:id="rId24"/>
    <p:sldId id="329" r:id="rId25"/>
    <p:sldId id="422" r:id="rId26"/>
    <p:sldId id="330" r:id="rId27"/>
    <p:sldId id="331" r:id="rId28"/>
    <p:sldId id="333" r:id="rId29"/>
    <p:sldId id="420" r:id="rId30"/>
    <p:sldId id="334" r:id="rId31"/>
    <p:sldId id="332" r:id="rId32"/>
    <p:sldId id="403" r:id="rId33"/>
    <p:sldId id="337" r:id="rId34"/>
    <p:sldId id="356" r:id="rId35"/>
    <p:sldId id="357" r:id="rId36"/>
    <p:sldId id="358" r:id="rId37"/>
    <p:sldId id="359" r:id="rId38"/>
    <p:sldId id="360" r:id="rId39"/>
    <p:sldId id="361" r:id="rId40"/>
    <p:sldId id="338" r:id="rId41"/>
    <p:sldId id="323" r:id="rId42"/>
    <p:sldId id="351" r:id="rId43"/>
    <p:sldId id="321" r:id="rId44"/>
    <p:sldId id="339" r:id="rId45"/>
    <p:sldId id="349" r:id="rId46"/>
    <p:sldId id="363" r:id="rId47"/>
    <p:sldId id="348" r:id="rId48"/>
    <p:sldId id="407" r:id="rId49"/>
    <p:sldId id="386" r:id="rId50"/>
    <p:sldId id="388" r:id="rId51"/>
    <p:sldId id="389" r:id="rId52"/>
    <p:sldId id="391" r:id="rId53"/>
    <p:sldId id="414" r:id="rId54"/>
    <p:sldId id="408" r:id="rId55"/>
    <p:sldId id="415" r:id="rId56"/>
    <p:sldId id="416" r:id="rId57"/>
    <p:sldId id="409" r:id="rId58"/>
    <p:sldId id="410" r:id="rId59"/>
    <p:sldId id="411" r:id="rId60"/>
    <p:sldId id="412" r:id="rId61"/>
    <p:sldId id="392" r:id="rId62"/>
    <p:sldId id="428" r:id="rId63"/>
    <p:sldId id="429" r:id="rId64"/>
    <p:sldId id="431" r:id="rId65"/>
    <p:sldId id="430" r:id="rId66"/>
    <p:sldId id="432" r:id="rId67"/>
    <p:sldId id="424" r:id="rId68"/>
    <p:sldId id="311" r:id="rId69"/>
    <p:sldId id="417" r:id="rId70"/>
    <p:sldId id="418" r:id="rId71"/>
    <p:sldId id="41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9"/>
  </p:normalViewPr>
  <p:slideViewPr>
    <p:cSldViewPr snapToGrid="0" snapToObjects="1">
      <p:cViewPr>
        <p:scale>
          <a:sx n="96" d="100"/>
          <a:sy n="96" d="100"/>
        </p:scale>
        <p:origin x="11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931 524,'4'-1,"0"-1,3 1,2-3,1 1,2 0,0 2,-2 0,2 0,-3-1,1 2,-1-1,-1 1,1-1,1 1,0-1,0-1,0 1,-1 0,-2 0,-3 0,-1 1,0-1,0 0,0 0,0 1,1 0,0 0,-1 0,1 2,0-2,-1 1,1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186 534,'4'-3,"2"2,1-1,5 2,-4 0,4 0,-1 0,-2 0,2 0,-1 0,1-1,-3 1,1-1,-3 1,0-1,1 1,-2-1,-1 0,1 1,0-1,-1 1,0-1,1 1,-1 0,-1-1,0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185 738,'7'1,"0"0,3 0,2-1,1 0,0 0,2 0,0 0,0 0,-2 0,-1 0,-1 0,-2 0,-1 0,-1 0,-2 2,-1-2,-1 0,0 0,0 0,0 0,0 0,0 0,1 0,0 2,-1-1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211 897,'3'0,"3"0,4 0,5 0,2-1,1-1,1 1,-3 0,-1-1,-3 2,-4 0,-3 0,-2 0,0 0,0 0,2 0,-1 0,2 0,2 0,-1 0,2 0,-4 0,-1 0,0 0,-1 0,1 0,0 0,-1 0,0 0,0-1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484 493,'3'0,"3"0,-2 0,0 0,-1 0,1 0,0 0,1 0,-1-1,1 1,-1 0,1-1,-2 1,1-1,0 1,0 0,0 0,-1 0,1 0,1 0,-1 0,1 0,0 0,0 0,0 0,1 0,-1 0,0 1,-1-1,1 0,0 0,0 0,0 0,1 0,-1 0,0 0,0 0,2 0,-2 0,2 0,-2 0,0 0,2 0,0 0,-1 0,3 0,-4 0,2 0,-2 0,-1 0,-1 0,0 0,1 0,-1 0,2 0,-1 0,1-1,-1 1,1 0,-2 0,1 0,-1 0,2 0,-2 0,0 0,1 0,0 0,0 0,1 0,-2 0,2 0,-1 0,0 0,0 0,2 0,-2 0,0-1,1 1,0 0,0 0,0 0,0 0,2 0,-2 0,0 0,1 0,-1 0,0 0,0 0,0 0,7 0,-7 0,2 0,-2 0,0 0,-1 0,0 0,1 0,0 0,0 0,0 0,-1 0,0 0,0 0,-1 0,1 0,0 0,-1 0,0 0,1 0,0 0,-1 0,2 0,-1 0,0 0,0 0,-1 0,1 0,-1 0,0 0,1 0,-1 0,1 0,1 0,0 0,-1 0,1 0,-2 0,1 0,0 0,0 0,1 0,-2 0,1 0,0 1,1-1,0 0,2 1,0-1,0 1,0-1,0 0,-2 0,2 2,0-2,-1 0,3 1,-2-1,1 0,-1 0,-2 0,0 0,-1 1,0-1,0 0,-1 0,0 1,0-1,0 1,0-1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211 449,'-4'3,"0"2,1 0,0-2,2 0,0 1,1-1,0 0,0 0,0 0,-3 0,0-2,3 4,1-2,2 1,2 1,-4-2,0 0,2 1,-3-1,1 0,0 0,0 0,0 1,-1 0,0 1,1-1,-1 1,0-1,1 1,-1-2,1 0,-1 0,1 1,-1 0,1 2,-1-3,0 0,0 0,0 0,1 1,-1 0,0 1,0-1,0 0,0-1,0 1,0-1,0 1,0-1,0 1,0-1,0 0,0 2,0-2,0 2,0-2,0 0,0 0,0 0,0 0,-1 0,1 0,0 0,0 0,0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70 476,'0'3,"0"2,0 1,0-1,0-2,0 2,0-1,0 0,0 0,-1-1,0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92 489,'-3'1,"1"2,-1-2,0 2,1 0,6 2,-1-3,2 3,-2-4,2 2,-2-2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144 469,'0'3,"0"1,1 0,-1 0,1-1,-1 0,0 0,0 1,0-1,0 1,0 1,0-2,0 1,-3-6,0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134 496,'-1'4,"0"-1,0 1,-1-1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163 487,'3'0,"0"5,0-1,-2 0,1-1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559 569,'5'0,"0"0,2 0,2 0,1 1,1-1,0-1,0 1,1-1,0 0,0 1,-2-2,0 2,-2 0,2 0,-1 0,-1-1,1 0,-2 1,1-1,1 1,-1 0,0 0,1 0,-1 0,1-1,-1 1,1 0,-1-2,1 2,-2-1,-1 1,1-1,0 1,0-1,0 1,0-1,1 1,-1-2,4 2,-3 0,0 0,-1 0,2 0,-3 0,9 0,-9 0,0 0,0 0,0 0,0 0,-1-1,2 1,-2 0,2-1,-2 0,1 0,-1 1,0-1,-1 1,0 0,1 0,1 0,-1 0,-1 0,0 0,-1 0,2 0,1 0,-1 0,0 0,-1 0,-1 0,1 0,-1 0,3 0,-2 0,-1 0,0-1,3 1,-3 0,2-1,1 1,-3-1,3 1,0 0,-2 0,0 0,-1 0,0 0,1 0,-1 0,3 0,-3 0,0 0,2 0,-2 1,1 0,0-1,-1 0,0 0,0 0,1 1,0-1,-1 1,1-1,0 0,-1 0,0 0,0 1,2 0,-1-1,1 2,-1-2,0 1,-1-1,0 0,0 0,2 0,-2 1,1-1,2 0,-1 0,0 0,0 0,2 0,-2 0,-1 0,0 0,0 0,0 0,0 0,-1 0,1 0,-1 0,0-2,1 2,0 0,1 0,-1 0,0 0,1 0,-2 0,1 0,0 0,0 0,2 0,-3 0,0 0,1 0,1 0,0 0,2 0,-2 0,-1 0,0 0,0 0,-1 0,2 0,-1 0,2 0,-3 0,1 0,-1 0,0 0,0 0,0 0,0 0,3 0,-3-1,0 1,2 0,-1 0,-1 0,0-1,0 1,1 0,0 0,1 0,-1 0,1 0,0 0,-1 0,-1 0,1 0,-1 0,0 0,0-1,0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81 864,'1'5,"0"1,-1-3,0 1,0-1,0 0,0 1,0 0,0 2,0-3,0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101 877,'-4'0,"1"3,-1 1,2-1,5 0,1 0,-1-1,-1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122 868,'3'0,"2"1,-1 0,-1-1,0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131 856,'0'7,"0"-4,0 2,0-2,0 2,0-2,0 1,0-1,-2 2,-1-1,2-1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130 875,'4'2,"-2"2,1-2,0 1,1-1,-3 1,2-3,-1 3,1-1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1088 908,'3'-1,"0"0,4 0,0 0,2 1,-1-1,2 1,-1-1,-1 1,3 0,-3 0,2 0,0 0,-2 0,-1 0,0 0,0 0,-2 0,0 0,0 0,-1 0,1 1,1-1,-1 1,2-1,-2 0,2 1,-2-1,0 0,0 0,-1 0,-1 0,0 0,0 0,0 0,1 1,-1-1,0 0,0 0,0 0,0 0,0 0,3 0,-1 0,-2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310 897,'3'0,"2"0,3 0,2 0,4 0,1-1,0 1,1 0,1 0,-1 0,-1 0,2 0,-2-2,-2 2,2-1,-2 1,2 0,-3 0,0-1,-1 1,1-2,-2 1,-1 1,-1 0,-1 0,-2 0,0 0,-1 0,1 0,-2 0,0 0,0 0,0 0,0 1,1 0,0 0,4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1357 520,'6'-1,"2"0,3-1,1 1,-1 1,1 0,-1 0,1 0,-2 0,1 1,-1 1,0-2,0 1,0 0,0-1,0 2,0-2,0 0,1 1,-3 0,1-1,-2 1,-2-1,0 0,-1 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1301 690,'3'0,"5"0,5 0,4 2,1-2,3 1,-3-1,-2 2,9-2,-15 0,-1 0,-4 0,-2 0,1-1,-1-2,-1-1,-1-2,-1 3,0-2,0 1,0-2,-2 3,1-1,-1 0,0 1,0-1,-1 2,0-1,-3-1,2 1,-2-2,0 3,1-2,-3 2,3 1,0 0,-1 0,-1-1,0 1,-1 1,1 0,0 0,0 0,2 2,-1 0,2 0,0 0,-1 1,-1 1,1-1,0 1,2-2,-1-1,1 1,-1 0,1 2,0 0,1-1,0 0,-1-1,1 2,-1 0,2-1,0 0,1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425 611,'3'0,"1"0,2 0,1 0,1 0,2 0,0 0,2 0,-2 0,2 0,-2 0,0 0,0 0,0 0,-1-1,1-1,0 2,0 0,1 0,3 0,1 0,-2 0,-1 0,-1 0,-2 0,-3 0,1 0,0-1,2 1,-1 0,0 0,1 0,-1 0,1-1,-1 1,2 0,-3 0,0-1,0 1,-2 0,2-1,-2 1,2-2,0 1,0 1,0-1,0 1,0 0,1-1,1 1,-1 0,-1 0,0 0,1 0,-1 0,1 0,1 0,1 0,0 0,0 0,0 0,-2 0,0 0,1 0,1 0,0 0,0 0,2 0,1 0,-1 0,1 0,0 0,-1 0,-1 0,8-1,-9 1,-2 0,1 0,-1 0,1-2,-1 2,1 0,-1 0,1 0,-1 0,0 0,-1 0,0 0,0 0,1 0,-1 0,0 0,-2 0,2 0,-2 0,0 0,0 0,-2 0,0 0,0 0,0 0,3 0,-3 0,1 0,-1-1,0 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270 622,'4'-3,"-1"2,3 1,-1 0,2-1,-2 1,2 0,0 0,-1 0,3 0,1 0,0 0,1 0,-1 0,0 0,-3 0,0 0,-2 0,2 0,-2 0,-2 0,0 0,1 0,1 0,0 0,2-1,2 1,1-1,-2 1,1 0,-1 0,-1 0,0 0,-2 0,2 0,-2 0,0 0,0 0,1 1,-1-1,0 1,2 0,0-1,0 1,0-1,1 0,-1 0,1 0,-1 0,0 1,-2-1,2 0,-1 1,0-1,0 1,-1-1,0 0,-1 0,1 1,-1-1,0 0,1 0,-2 0,0 1,2-1,-1 0,-1 0,1 0,0 1,0-1,1 1,-2-1,0 1,0-1,0 0,1 0,-1 0,0 0,0 0,0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288 531,'3'0,"2"0,4 2,2-1,1 0,3-1,0 2,0-2,-2 0,-1 1,0 0,0-1,3 2,-2-2,2 0,1 0,3 0,-1 0,0 0,0 0,-1 0,-1 0,-3 0,-2-1,-3 1,1-1,1 1,-2-1,1 1,1-1,-2 1,1 0,-1-2,-1 1,0 1,0-1,-2 1,1-1,-1 1,2 0,0-1,1 1,0 0,1 0,-2 0,1 0,0 0,1-1,-2 1,-2-2,1 1,-1 1,0 0,0-1,1 1,-1 0,-1-1,2 1,0-1,-1 1,0 0,0 0,0 0,-1 0,0 0,0 0,1 0,0 0,0 0,0 0,2 0,0 0,0-1,-2 1,0 0,0-1,0 1,-1 0,0 0,1 0,-1 0,1 0,-2 0,2 0,1 0,-3 0,1 0,0 0,0 0,0 0,0 0,1 0,2 0,0 0,0 0,-1 0,1 0,0 0,-2 0,0 0,0 0,-1 0,0 0,1 0,0 0,0 0,0 0,2 0,-1 1,-1 0,0-1,1 1,-3-1,1 0,-1 1,0-1,1 0,0 0,-1 0,3 1,-1 0,0-1,2 2,-3-2,1 0,-2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281 592,'7'0,"0"0,3 0,0 0,3 0,0 0,-1 0,0-2,-1 2,-1-1,2 1,-5-1,2 1,1 0,0 0,3 0,2 0,-2 0,1 0,-3 0,1 0,1 0,-1 0,-1 0,-2 0,1 0,-2 0,-1 0,-2 0,2 0,-2 0,9-1,-7 1,0 0,-1 0,0 0,0 0,0 0,1-1,-2 1,0-1,0 1,-1 0,0-1,-1 1,1 0,-1-1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234 665,'6'0,"-2"1,3-1,-1 0,4 0,0 0,2 0,1 0,2-1,-1-1,1 1,-2 1,1-2,-3 1,3 0,-2 0,0-1,-1 2,1 0,0-1,1 1,-3 0,0 0,0 0,0 0,0 0,10-1,-11 1,-1 0,1-2,-1 2,1 0,1-1,-2 1,2-1,-1 1,-1-1,2 1,-1 0,-2 0,-1 0,1 0,-2 0,2 0,-2 0,2-2,-2 2,2-1,0 1,0-1,-2 1,2-1,-1 1,-3 0,2 0,-1 0,1 0,2 0,-2 0,0 0,0 0,0 0,1 0,-1 0,0 0,0 0,-1 0,1 0,-1 0,1 0,-2 0,1 1,0-1,1 0,-1 0,1 0,-2 0,0 0,1 0,-1 0,0 0,0 0,0 0,3 0,-3 0,0 0,0 0,0 0,1 0,-1 0,2 0,-1 0,-1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308 725,'5'-1,"1"0,2 1,1 0,-2-1,1 0,-1 0,0-1,2 1,-1 1,1-1,-2 1,1-1,-1 1,0-1,2 1,-1 0,0 0,1-2,-1 2,-1 0,0-1,0 1,-2 0,1-1,-3 0,0 1,1-1,0 1,-1-1,3 0,-1 0,-1 0,2 0,-1 1,0 0,-1 0,-1 0,1-1,0 1,-1 0,0 0,0 0,0 0,0 0,0 0,0 0,1 0,1 0,-1 0,1-1,-1 1,1-1,-1 1,-1 0,0 0,1 0,0 0,-1 0,0 0,2 0,-1 0,-1 0,0 0,1 0,0 0,-1 0,2 0,-2 0,2 0,-2 0,1 0,-1 0,0 0,0 0,1 0,-1 0,1 0,0 0,0 0,-1 0,1 0,-1 0,0 0,1 0,0 0,0 0,-1 0,2 0,1 0,-1 0,0 0,0 0,-1 0,1 0,0 0,0 0,-1 0,0 1,-1-1,0 0,2 0,-1 0,1 0,-1 0,0 0,0 0,0 0,-1 0,2 0,-1 0,1 1,-1-1,1 0,-1 1,-1-1,0 0,0 1,1-1,-1 1,0-1,0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433 783,'4'1,"2"0,6-1,2 2,4-1,2-1,2 2,2-2,7 1,0 1,1 0,3 0,-5-2,-2 0,-4 0,0 0,-6 1,3 1,-3-1,-2-1,1 0,0 0,-3 0,0 0,1 0,-4 2,1-2,0 0,-5 1,0-1,-4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875 628,'7'0,"0"0,0-1,3 0,0 1,-1 0,-1 0,-1 0,-2 0,0 0,-1 0,0 0,0 0,-1 0,2 0,-1 0,2 0,1 0,0 0,0 0,-1 0,0 0,-1 0,-1 0,-1 0,1 0,0 0,0-1,-1 1,2-1,-1 1,1-1,0 1,1 0,-1 0,-1 0,-1 0,1 0,0 0,-1 0,4 0,-3 0,2 0,-2 0,0 0,1 0,1 0,-1 0,1 0,-1 0,-2 0,2 0,-1 0,1 0,-2 0,1 0,-1 0,1 0,1 0,0 0,0 0,2 0,0 0,0 0,0 0,-2 0,0 0,-1 0,0 1,-1-1,1 1,1-1,1 0,0 0,1 1,0-1,-2 0,-1 0,0 0,-1 0,1 0,-1 0,0 0,0 0,1 0,0 1,3-1,0 1,-1-1,1 1,2-1,-4 1,0-1,-1 1,0-1,0 1,0 0,-1-1,3 1,-3-1,2 0,0 0,1 0,-1 0,0 0,-1 0,-1 0,1 0,0 0,0 1,-1-1,1 1,1-1,1 0,-1 1,-1-1,1 0,-2 0,1 0,-1 0,0 0,2 0,-1 0,-1 1,1-1,0 0,1 1,0-1,0 0,1 0,-1 0,-2 0,0 0,0 0,2 0,-1 0,0 0,1 0,0 0,0 0,-1 0,1 0,-2 0,1 1,-1-1,1 0,1 0,-2 0,3 0,-3 0,0 0,0 0,0 0,2 0,-1 0,0 0,0-1,-1 1,0 0,1 0,-1 0,0 0,1 0,1 0,-2 0,0-1,3-1,-2 1,-1 1,0 0,0 0,0 0,1-1,1 0,0 1,-1 0,1 0,0 0,-1 0,1-1,-1 1,-1 0,0 0,0 0,2 0,-1 0,-1 0,1 0,-1-1,1 1,1-1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265 677,'4'0,"1"0,1 0,2 1,2-1,2 0,0 0,-2 0,-2 0,-1 0,-3 0,-1 0,0 0,1 0,4 1,-3-1,2 1,0-1,1 0,2 0,-2 0,1 0,-2 0,-2 0,1 0,-3 0,1 0,0 0,0 0,-1 0,2 0,0 0,2 0,0 0,-2 0,2 0,-2 0,2 0,0 0,-2 0,0 0,-1 0,-1 0,0 0,0 0,1 0,-1 0,1 0,-1 0,2 0,-2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615 856,'3'0,"2"0,3 0,4 0,-1 0,14 0,-10 0,0 0,0 0,0 0,-3 0,-1 0,-2 0,1 0,-2 0,2 0,-1 0,-3 0,3 0,-2 0,-2 0,2 0,-4 0,1 0,0 0,1 0,-2 0,2 0,-2 0,3 0,-2 0,-1 0,0 0,0 0,0 0,0 0,0 0,0 0,2 0,-2 0,3 0,-2 0,-1 0,2 0,-2 0,1 0,-1 0,0 0,0 0,2 0,0 0,-2 1,0-1,1 1,-1-1,2 0,1 1,-1 0,-2-1,0 0,1 1,0 0,-1 0,1-1,1 1,-1-1,0 1,1 0,-2-1,1 0,-1 0,2 0,-1 0,-1 0,1 0,2 0,-3 0,1 0,1 0,-1 0,0 0,-1 0,2 0,0 0,-2 0,1 0,0 0,0 0,1 0,-2 0,2 0,-1 0,-1 0,1 0,1 0,-1 0,1 0,-1 1,1-1,-2 0,1 0,-1 0,2 0,0 1,-1-1,0 0,2 0,-3 0,1 0,-1 0,2 0,-2 0,1 0,0 0,-1 0,1 0,-1 0,1 0,0 0,-1 0,1 0,-1 0,0 0,2 0,0 0,1 0,-1 0,0 0,-1 0,-1 0,0-1,0 1,3 0,-2-1,1 1,1 0,0-1,1 1,-2 0,2 0,-2 0,0 0,-2-1,1 1,1 0,-2 0,1 0,2 0,-3 0,2 0,-2-1,0 1,0-1,1 0,1 0,-1 1,-1-1,1 1,0 0,1 0,-2 0,0 0,1 0,-1 0,1 0,-1 0,1 0,0 0,0 0,1 0,-2 0,0 0,2 0,-1 0,1 0,2 0,-3 0,1 1,0 0,-2-1,1 0,1 0,-2 0,3 1,-2-1,2 1,0-1,-1 0,2 1,-3-1,-1 1,0-1,0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1589 858,'5'0,"-2"0,1 0,1 0,0 0,0 0,2 0,-2 0,1 0,-1 1,-1-1,1 0,-2 0,1 0,0 0,0 0,0 0,-1 0,0 0,1-1,0 1,-1 0,1 0,0 0,0 0,-1 0,1 0,0 0,2 0,-3 0,0 0,0 0,0 0,0 0,1 0,0 0,-1 0,0 0,0 0,0 0,1 0,-1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182 927,'4'-2,"2"2,-2 0,-1 0,1 0,0 0,0 0,-1 0,1 0,0 0,1 0,-1 0,1 0,-2 0,1 0,-1 0,0 0,0 0,0 0,1 0,-1 0,0 0,0 0,0 0,0 0,0 0,2 0,0 0,-1 0,1 0,-1 0,1 0,-2 0,1 0,0 0,1 0,-1 0,-1 0,0 0,1 0,3 0,0-3,3 2,1-2,-1 2,-1 0,-2 0,-2 0,0 1,-2 0,1 0,0-1,-1 0,0 1,0 0,0 0,0 0,1 0,0 0,0 0,-1 0,2 0,1 0,-1 0,-1 0,-1 0,1 0,-1 0,1 0,1 0,0-1,-1 1,1 0,-1 0,0 0,0 0,1 0,-1-1,-1 1,0 0,0 0,1 0,0 0,-1 0,1 0,0 0,1-1,0 1,2 0,-2 0,0 0,0 0,-2 0,1 0,3 0,-4 0,0 0,3 0,-2-1,0 1,1 0,0-1,2 0,-2 0,2 1,-1-1,-2 0,-1 1,1-1,-1 1,0 0,0-1,1 0,-1 0,0 1,1 0,0 0,0 0,-1-1,0 1,1 0,-1 0,1 0,0 0,-1 0,1 0,-1 0,2 0,-2 0,1 0,0 0,-1 0,2 0,0 0,-2 0,2 0,-2 0,0 0,0 0,1 0,-1 0,0 0,1 0,-1 0,3 0,-2 0,0 0,1 0,0 0,-1 0,-1 0,2 0,1 0,-3 0,0 0,2 0,-1 0,-1 0,0 0,3 0,-3 0,0 0,1 0,-1 0,1 0,-1 0,0 0,0 0,0 0,2 0,-1 0,-1 0,2 0,-2 0,2 0,-2 0,2 0,0 0,1 0,-1 1,-2-1,0 0,0 0,1 0,-1 0,0 0,2 1,-2-1,1 1,0-1,2 0,-2 1,0-1,2 1,-2 0,-1-1,0 0,0 1,1-1,0 1,-1-1,0 0,0 1,1-1,-1 0,1 0,1 0,-2 0,1 0,0 1,1-1,0 1,-2-1,3 1,-3-1,0 0,0 0,1 0,0 0,-1 0,2 0,2 0,-2 1,-1-1,0 0,-1 0,3 0,-3 0,0 0,0 0,1 0,0 0,1 0,-2 0,0 0,0 0,0 0,2 1,-1-1,-1 1,2-1,-2 0,0 0,0 0,1 0,2 1,-1-1,-1 1,1-1,-1 0,0 0,0 0,1 0,-1 1,1 0,0 1,-1-1,0-1,1 1,0 0,-2-1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19T21:08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1367 924,'5'0,"-2"0,3 1,1 1,2-1,-1-1,4 0,-2 1,0-1,0 0,-3 0,-2 0,0 0,-1 0,-1 0,2-1,-1 1,0-1,-1 1,2 0,2-1,-2 1,1 0,-1 0,-1 0,-1 0,0 0,1 0,1 0,0 0,2 0,-1 0,3 0,-2 0,-1 0,0 0,-3 0,1 0,-1 0,2 0,-2 0,1-1,-1 1,2 0,-1-1,0 1,0 0,0-1,-1 1,2 0,-1 0,-1 0,1 0,0 0,1 0,-2 0,0 0,0 0,1 0,0 0,1 0,-2 0,2 0,-1 0,-1 0,0 0,0 0,0 0,0 0,0 0,2 0,-2 0,2 0,-2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8786-F46E-E240-947D-FC44E9FD669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6BF3-DE13-4242-B2BD-2FE263DF2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customXml" Target="../ink/ink9.xml"/><Relationship Id="rId7" Type="http://schemas.openxmlformats.org/officeDocument/2006/relationships/image" Target="../media/image13.png"/><Relationship Id="rId6" Type="http://schemas.openxmlformats.org/officeDocument/2006/relationships/customXml" Target="../ink/ink8.xml"/><Relationship Id="rId5" Type="http://schemas.openxmlformats.org/officeDocument/2006/relationships/image" Target="../media/image12.png"/><Relationship Id="rId4" Type="http://schemas.openxmlformats.org/officeDocument/2006/relationships/customXml" Target="../ink/ink7.xml"/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.xml"/><Relationship Id="rId8" Type="http://schemas.openxmlformats.org/officeDocument/2006/relationships/image" Target="../media/image20.png"/><Relationship Id="rId7" Type="http://schemas.openxmlformats.org/officeDocument/2006/relationships/customXml" Target="../ink/ink10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11" Type="http://schemas.openxmlformats.org/officeDocument/2006/relationships/customXml" Target="../ink/ink12.xml"/><Relationship Id="rId10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customXml" Target="../ink/ink16.xml"/><Relationship Id="rId7" Type="http://schemas.openxmlformats.org/officeDocument/2006/relationships/image" Target="../media/image26.png"/><Relationship Id="rId6" Type="http://schemas.openxmlformats.org/officeDocument/2006/relationships/customXml" Target="../ink/ink15.xml"/><Relationship Id="rId5" Type="http://schemas.openxmlformats.org/officeDocument/2006/relationships/image" Target="../media/image25.png"/><Relationship Id="rId4" Type="http://schemas.openxmlformats.org/officeDocument/2006/relationships/customXml" Target="../ink/ink14.xml"/><Relationship Id="rId35" Type="http://schemas.openxmlformats.org/officeDocument/2006/relationships/notesSlide" Target="../notesSlides/notesSlide13.xml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39.png"/><Relationship Id="rId32" Type="http://schemas.openxmlformats.org/officeDocument/2006/relationships/customXml" Target="../ink/ink28.xml"/><Relationship Id="rId31" Type="http://schemas.openxmlformats.org/officeDocument/2006/relationships/image" Target="../media/image38.png"/><Relationship Id="rId30" Type="http://schemas.openxmlformats.org/officeDocument/2006/relationships/customXml" Target="../ink/ink27.xml"/><Relationship Id="rId3" Type="http://schemas.openxmlformats.org/officeDocument/2006/relationships/image" Target="../media/image24.png"/><Relationship Id="rId29" Type="http://schemas.openxmlformats.org/officeDocument/2006/relationships/image" Target="../media/image37.png"/><Relationship Id="rId28" Type="http://schemas.openxmlformats.org/officeDocument/2006/relationships/customXml" Target="../ink/ink26.xml"/><Relationship Id="rId27" Type="http://schemas.openxmlformats.org/officeDocument/2006/relationships/image" Target="../media/image36.png"/><Relationship Id="rId26" Type="http://schemas.openxmlformats.org/officeDocument/2006/relationships/customXml" Target="../ink/ink25.xml"/><Relationship Id="rId25" Type="http://schemas.openxmlformats.org/officeDocument/2006/relationships/image" Target="../media/image35.png"/><Relationship Id="rId24" Type="http://schemas.openxmlformats.org/officeDocument/2006/relationships/customXml" Target="../ink/ink24.xml"/><Relationship Id="rId23" Type="http://schemas.openxmlformats.org/officeDocument/2006/relationships/image" Target="../media/image34.png"/><Relationship Id="rId22" Type="http://schemas.openxmlformats.org/officeDocument/2006/relationships/customXml" Target="../ink/ink23.xml"/><Relationship Id="rId21" Type="http://schemas.openxmlformats.org/officeDocument/2006/relationships/image" Target="../media/image33.png"/><Relationship Id="rId20" Type="http://schemas.openxmlformats.org/officeDocument/2006/relationships/customXml" Target="../ink/ink22.xml"/><Relationship Id="rId2" Type="http://schemas.openxmlformats.org/officeDocument/2006/relationships/customXml" Target="../ink/ink13.xml"/><Relationship Id="rId19" Type="http://schemas.openxmlformats.org/officeDocument/2006/relationships/image" Target="../media/image32.png"/><Relationship Id="rId18" Type="http://schemas.openxmlformats.org/officeDocument/2006/relationships/customXml" Target="../ink/ink21.xml"/><Relationship Id="rId17" Type="http://schemas.openxmlformats.org/officeDocument/2006/relationships/image" Target="../media/image31.png"/><Relationship Id="rId16" Type="http://schemas.openxmlformats.org/officeDocument/2006/relationships/customXml" Target="../ink/ink20.xml"/><Relationship Id="rId15" Type="http://schemas.openxmlformats.org/officeDocument/2006/relationships/image" Target="../media/image30.png"/><Relationship Id="rId14" Type="http://schemas.openxmlformats.org/officeDocument/2006/relationships/customXml" Target="../ink/ink19.xml"/><Relationship Id="rId13" Type="http://schemas.openxmlformats.org/officeDocument/2006/relationships/image" Target="../media/image29.png"/><Relationship Id="rId12" Type="http://schemas.openxmlformats.org/officeDocument/2006/relationships/customXml" Target="../ink/ink18.xml"/><Relationship Id="rId11" Type="http://schemas.openxmlformats.org/officeDocument/2006/relationships/image" Target="../media/image28.png"/><Relationship Id="rId10" Type="http://schemas.openxmlformats.org/officeDocument/2006/relationships/customXml" Target="../ink/ink1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customXml" Target="../ink/ink29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customXml" Target="../ink/ink33.xml"/><Relationship Id="rId7" Type="http://schemas.openxmlformats.org/officeDocument/2006/relationships/image" Target="../media/image43.png"/><Relationship Id="rId6" Type="http://schemas.openxmlformats.org/officeDocument/2006/relationships/customXml" Target="../ink/ink32.xml"/><Relationship Id="rId5" Type="http://schemas.openxmlformats.org/officeDocument/2006/relationships/image" Target="../media/image42.png"/><Relationship Id="rId4" Type="http://schemas.openxmlformats.org/officeDocument/2006/relationships/customXml" Target="../ink/ink31.xml"/><Relationship Id="rId3" Type="http://schemas.openxmlformats.org/officeDocument/2006/relationships/image" Target="../media/image41.png"/><Relationship Id="rId2" Type="http://schemas.openxmlformats.org/officeDocument/2006/relationships/customXml" Target="../ink/ink30.xml"/><Relationship Id="rId13" Type="http://schemas.openxmlformats.org/officeDocument/2006/relationships/notesSlide" Target="../notesSlides/notesSlide2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10" Type="http://schemas.openxmlformats.org/officeDocument/2006/relationships/customXml" Target="../ink/ink3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6.wmf"/><Relationship Id="rId12" Type="http://schemas.openxmlformats.org/officeDocument/2006/relationships/notesSlide" Target="../notesSlides/notesSlide49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hyperlink" Target="http://images.cnitblog.com/blog/407700/201307/10144507-8233dd144e8a47f6b5b105af5cd931a9.gif" TargetMode="External"/><Relationship Id="rId8" Type="http://schemas.openxmlformats.org/officeDocument/2006/relationships/image" Target="../media/image54.GIF"/><Relationship Id="rId7" Type="http://schemas.openxmlformats.org/officeDocument/2006/relationships/hyperlink" Target="http://images.cnitblog.com/blog/407700/201307/10144506-b32b7402c2f84e15b7f73685fc6d1e3c.gif" TargetMode="External"/><Relationship Id="rId6" Type="http://schemas.openxmlformats.org/officeDocument/2006/relationships/image" Target="../media/image53.png"/><Relationship Id="rId5" Type="http://schemas.openxmlformats.org/officeDocument/2006/relationships/hyperlink" Target="http://images.cnitblog.com/blog/407700/201307/10144506-5731fbab54b84b73b333e1aa879b1c08.png" TargetMode="External"/><Relationship Id="rId4" Type="http://schemas.openxmlformats.org/officeDocument/2006/relationships/image" Target="../media/image52.png"/><Relationship Id="rId3" Type="http://schemas.openxmlformats.org/officeDocument/2006/relationships/hyperlink" Target="http://images.cnitblog.com/blog/407700/201307/10144505-989f89f46e8c435d87117885e7e7dcf1.png" TargetMode="External"/><Relationship Id="rId2" Type="http://schemas.openxmlformats.org/officeDocument/2006/relationships/image" Target="../media/image51.GIF"/><Relationship Id="rId17" Type="http://schemas.openxmlformats.org/officeDocument/2006/relationships/notesSlide" Target="../notesSlides/notesSlide52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.png"/><Relationship Id="rId14" Type="http://schemas.openxmlformats.org/officeDocument/2006/relationships/image" Target="../media/image57.GIF"/><Relationship Id="rId13" Type="http://schemas.openxmlformats.org/officeDocument/2006/relationships/hyperlink" Target="http://images.cnitblog.com/blog/407700/201307/10144507-4e21ac8a7f8c4346bea73cec6ddf0aec.gif" TargetMode="External"/><Relationship Id="rId12" Type="http://schemas.openxmlformats.org/officeDocument/2006/relationships/image" Target="../media/image56.GIF"/><Relationship Id="rId11" Type="http://schemas.openxmlformats.org/officeDocument/2006/relationships/hyperlink" Target="http://images.cnitblog.com/blog/407700/201307/10144508-39a6255a1faf43c38854c5427ddb4e86.gif" TargetMode="External"/><Relationship Id="rId10" Type="http://schemas.openxmlformats.org/officeDocument/2006/relationships/image" Target="../media/image55.GIF"/><Relationship Id="rId1" Type="http://schemas.openxmlformats.org/officeDocument/2006/relationships/hyperlink" Target="http://images.cnitblog.com/blog/407700/201307/10144505-43ba8d98e8114d1cbf7b2f0e04e4c93d.gif" TargetMode="External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9.GIF"/><Relationship Id="rId3" Type="http://schemas.openxmlformats.org/officeDocument/2006/relationships/hyperlink" Target="http://images.cnitblog.com/blog/407700/201307/10144509-2f98f20d3df244608a83176b3f2861d1.gif" TargetMode="External"/><Relationship Id="rId2" Type="http://schemas.openxmlformats.org/officeDocument/2006/relationships/image" Target="../media/image58.GIF"/><Relationship Id="rId1" Type="http://schemas.openxmlformats.org/officeDocument/2006/relationships/hyperlink" Target="http://images.cnitblog.com/blog/407700/201307/10144509-0eed1ade7697461193cf810425e3e2e5.gif" TargetMode="Externa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hyperlink" Target="http://images.cnitblog.com/blog/407700/201307/10144513-00f2a26a681c4bdb950d42a19b537bd7.png" TargetMode="External"/><Relationship Id="rId8" Type="http://schemas.openxmlformats.org/officeDocument/2006/relationships/image" Target="../media/image63.png"/><Relationship Id="rId7" Type="http://schemas.openxmlformats.org/officeDocument/2006/relationships/hyperlink" Target="http://images.cnitblog.com/blog/407700/201307/10144512-5a7db4804f6a46f289285ce1393a1dca.png" TargetMode="External"/><Relationship Id="rId6" Type="http://schemas.openxmlformats.org/officeDocument/2006/relationships/image" Target="../media/image62.png"/><Relationship Id="rId5" Type="http://schemas.openxmlformats.org/officeDocument/2006/relationships/hyperlink" Target="http://images.cnitblog.com/blog/407700/201307/10144511-693f46b39b7148a3bcd66fa1eb7efed2.png" TargetMode="External"/><Relationship Id="rId4" Type="http://schemas.openxmlformats.org/officeDocument/2006/relationships/image" Target="../media/image61.png"/><Relationship Id="rId3" Type="http://schemas.openxmlformats.org/officeDocument/2006/relationships/hyperlink" Target="http://images.cnitblog.com/blog/407700/201307/10144511-88f1a1c61c2b4ccbb134e2ee3aa81f5e.png" TargetMode="External"/><Relationship Id="rId2" Type="http://schemas.openxmlformats.org/officeDocument/2006/relationships/image" Target="../media/image60.png"/><Relationship Id="rId13" Type="http://schemas.openxmlformats.org/officeDocument/2006/relationships/notesSlide" Target="../notesSlides/notesSlide5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openxmlformats.org/officeDocument/2006/relationships/image" Target="../media/image64.png"/><Relationship Id="rId1" Type="http://schemas.openxmlformats.org/officeDocument/2006/relationships/hyperlink" Target="http://images.cnitblog.com/blog/407700/201307/10144510-a913cd31a7e649c7b03b89e55a9f85c2.png" TargetMode="Externa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.png"/><Relationship Id="rId7" Type="http://schemas.openxmlformats.org/officeDocument/2006/relationships/image" Target="../media/image71.png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8.wmf"/><Relationship Id="rId11" Type="http://schemas.openxmlformats.org/officeDocument/2006/relationships/notesSlide" Target="../notesSlides/notesSlide59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0.png"/><Relationship Id="rId3" Type="http://schemas.openxmlformats.org/officeDocument/2006/relationships/image" Target="../media/image1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1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customXml" Target="../ink/ink4.xml"/><Relationship Id="rId7" Type="http://schemas.openxmlformats.org/officeDocument/2006/relationships/image" Target="../media/image8.png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1867399" y="3600190"/>
            <a:ext cx="2365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ja-JP" altLang="en-US" sz="3600"/>
              <a:t>三</a:t>
            </a:r>
            <a:r>
              <a:rPr lang="zh-CN" altLang="en-US" sz="3600" dirty="0"/>
              <a:t>章</a:t>
            </a:r>
            <a:br>
              <a:rPr lang="en-US" altLang="zh-CN" sz="3600" dirty="0"/>
            </a:br>
            <a:r>
              <a:rPr lang="en-US" altLang="zh-CN" sz="3600" dirty="0"/>
              <a:t>k-</a:t>
            </a:r>
            <a:r>
              <a:rPr lang="zh-CN" altLang="en-US" sz="3600" dirty="0"/>
              <a:t>近邻算法</a:t>
            </a:r>
            <a:endParaRPr lang="zh-CN" altLang="en-US" sz="3600" dirty="0"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近邻算法的一般流程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28206"/>
            <a:ext cx="10515600" cy="4351338"/>
          </a:xfrm>
        </p:spPr>
        <p:txBody>
          <a:bodyPr/>
          <a:lstStyle/>
          <a:p>
            <a:r>
              <a:rPr lang="zh-CN" altLang="en-US" dirty="0"/>
              <a:t>收集数据：可以使用任何方法</a:t>
            </a:r>
            <a:endParaRPr lang="en-US" altLang="zh-CN" dirty="0"/>
          </a:p>
          <a:p>
            <a:r>
              <a:rPr lang="zh-CN" altLang="en-US" dirty="0"/>
              <a:t>准备数据：距离计算所需要的数值，最后是结构化的数据格式。</a:t>
            </a:r>
            <a:endParaRPr lang="en-US" altLang="zh-CN" dirty="0"/>
          </a:p>
          <a:p>
            <a:r>
              <a:rPr lang="zh-CN" altLang="en-US" dirty="0"/>
              <a:t>分析数据：可以使用任何方法</a:t>
            </a:r>
            <a:endParaRPr lang="en-US" altLang="zh-CN" dirty="0"/>
          </a:p>
          <a:p>
            <a:r>
              <a:rPr lang="zh-CN" altLang="en-US" dirty="0"/>
              <a:t>训练算法：   （此步骤</a:t>
            </a:r>
            <a:r>
              <a:rPr lang="en-US" altLang="zh-CN" dirty="0" err="1"/>
              <a:t>kNN</a:t>
            </a:r>
            <a:r>
              <a:rPr lang="zh-CN" altLang="en-US" dirty="0"/>
              <a:t>）中不适用</a:t>
            </a:r>
            <a:endParaRPr lang="en-US" altLang="zh-CN" dirty="0"/>
          </a:p>
          <a:p>
            <a:r>
              <a:rPr lang="zh-CN" altLang="en-US" dirty="0"/>
              <a:t>测试算法：计算错误率</a:t>
            </a:r>
            <a:endParaRPr lang="en-US" altLang="zh-CN" dirty="0"/>
          </a:p>
          <a:p>
            <a:r>
              <a:rPr lang="zh-CN" altLang="en-US" dirty="0"/>
              <a:t>使用算法：首先需要输入样本数据和结构化的输出结果，然后运行</a:t>
            </a:r>
            <a:r>
              <a:rPr lang="en-US" altLang="zh-CN" dirty="0"/>
              <a:t>k-</a:t>
            </a:r>
            <a:r>
              <a:rPr lang="zh-CN" altLang="en-US" dirty="0"/>
              <a:t>近邻算法判定输入数据分别属于哪个分类，最后应用对计算出的分类执行后续的处理。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3905250" y="5435600"/>
              <a:ext cx="5899150" cy="76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905250" y="5435600"/>
                <a:ext cx="5899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10090150" y="5448300"/>
              <a:ext cx="107315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10090150" y="5448300"/>
                <a:ext cx="1073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1155700" y="5702300"/>
              <a:ext cx="6807200" cy="184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7"/>
            </p:blipFill>
            <p:spPr>
              <a:xfrm>
                <a:off x="1155700" y="5702300"/>
                <a:ext cx="68072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8680450" y="5861050"/>
              <a:ext cx="2279650" cy="38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8680450" y="5861050"/>
                <a:ext cx="2279650" cy="38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13" y="1196382"/>
            <a:ext cx="10515600" cy="1325563"/>
          </a:xfrm>
        </p:spPr>
        <p:txBody>
          <a:bodyPr/>
          <a:lstStyle/>
          <a:p>
            <a:r>
              <a:rPr lang="zh-CN" altLang="en-US" dirty="0"/>
              <a:t>距离度量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79596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 err="1"/>
              <a:t>Lp</a:t>
            </a:r>
            <a:r>
              <a:rPr lang="zh-CN" altLang="en-US" dirty="0"/>
              <a:t>距离：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欧式距离：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曼哈顿距离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∞距离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96" y="2493342"/>
            <a:ext cx="420283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60" y="1947548"/>
            <a:ext cx="29267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833664"/>
            <a:ext cx="387735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77" y="5102279"/>
            <a:ext cx="320639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61" y="6154870"/>
            <a:ext cx="383082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1181100" y="3302000"/>
              <a:ext cx="1136650" cy="88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1181100" y="3302000"/>
                <a:ext cx="11366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1174750" y="4686300"/>
              <a:ext cx="1301750" cy="50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1174750" y="4686300"/>
                <a:ext cx="1301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1339850" y="5645150"/>
              <a:ext cx="1428750" cy="50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1339850" y="5645150"/>
                <a:ext cx="1428750" cy="5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距离度量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00" y="1988840"/>
            <a:ext cx="411645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14481"/>
            <a:ext cx="10515600" cy="1325563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值的选择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8221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如果选择较小的</a:t>
            </a:r>
            <a:r>
              <a:rPr lang="en-US" altLang="zh-CN" dirty="0"/>
              <a:t>K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“学 习”的近似误差（</a:t>
            </a:r>
            <a:r>
              <a:rPr lang="en-US" altLang="zh-CN" dirty="0"/>
              <a:t>approximation error)</a:t>
            </a:r>
            <a:r>
              <a:rPr lang="zh-CN" altLang="en-US" dirty="0"/>
              <a:t>会减小，但 “学习”的估计误差（</a:t>
            </a:r>
            <a:r>
              <a:rPr lang="en-US" altLang="zh-CN" dirty="0"/>
              <a:t>estimation error) </a:t>
            </a:r>
            <a:r>
              <a:rPr lang="zh-CN" altLang="en-US" dirty="0"/>
              <a:t>会增大，</a:t>
            </a:r>
            <a:endParaRPr lang="en-US" altLang="zh-CN" dirty="0"/>
          </a:p>
          <a:p>
            <a:pPr lvl="1"/>
            <a:r>
              <a:rPr lang="zh-CN" altLang="en-US" dirty="0"/>
              <a:t>噪声敏感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值的减小就意味着整体模型变得复杂，容易发生过 拟合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如果选择较大的</a:t>
            </a:r>
            <a:r>
              <a:rPr lang="en-US" altLang="zh-CN" dirty="0"/>
              <a:t>K</a:t>
            </a:r>
            <a:r>
              <a:rPr lang="zh-CN" altLang="en-US" dirty="0"/>
              <a:t>值，</a:t>
            </a:r>
            <a:endParaRPr lang="en-US" altLang="zh-CN" dirty="0"/>
          </a:p>
          <a:p>
            <a:pPr lvl="1"/>
            <a:r>
              <a:rPr lang="zh-CN" altLang="en-US" dirty="0"/>
              <a:t>减少学习的估计误差，但缺点是学习的近似误差会增大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值的增大 就意味着整体的模型变得简单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3073400" y="3105150"/>
              <a:ext cx="4781550" cy="57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073400" y="3105150"/>
                <a:ext cx="47815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1200150" y="2851150"/>
              <a:ext cx="152400" cy="1511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1200150" y="2851150"/>
                <a:ext cx="152400" cy="151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419100" y="3022600"/>
              <a:ext cx="25400" cy="323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7"/>
            </p:blipFill>
            <p:spPr>
              <a:xfrm>
                <a:off x="419100" y="3022600"/>
                <a:ext cx="25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501650" y="3105150"/>
              <a:ext cx="146050" cy="1778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501650" y="3105150"/>
                <a:ext cx="1460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889000" y="2978150"/>
              <a:ext cx="38100" cy="298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889000" y="2978150"/>
                <a:ext cx="381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819150" y="3149600"/>
              <a:ext cx="31750" cy="88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3"/>
            </p:blipFill>
            <p:spPr>
              <a:xfrm>
                <a:off x="819150" y="3149600"/>
                <a:ext cx="31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1035050" y="3092450"/>
              <a:ext cx="76200" cy="10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5"/>
            </p:blipFill>
            <p:spPr>
              <a:xfrm>
                <a:off x="1035050" y="3092450"/>
                <a:ext cx="762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514350" y="5486400"/>
              <a:ext cx="12700" cy="279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7"/>
            </p:blipFill>
            <p:spPr>
              <a:xfrm>
                <a:off x="514350" y="5486400"/>
                <a:ext cx="127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558800" y="5568950"/>
              <a:ext cx="82550" cy="133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9"/>
            </p:blipFill>
            <p:spPr>
              <a:xfrm>
                <a:off x="558800" y="5568950"/>
                <a:ext cx="82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774700" y="5511800"/>
              <a:ext cx="114300" cy="12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1"/>
            </p:blipFill>
            <p:spPr>
              <a:xfrm>
                <a:off x="774700" y="5511800"/>
                <a:ext cx="114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9" name="墨迹 18"/>
              <p14:cNvContentPartPr/>
              <p14:nvPr/>
            </p14:nvContentPartPr>
            <p14:xfrm>
              <a:off x="793750" y="5435600"/>
              <a:ext cx="38100" cy="285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3"/>
            </p:blipFill>
            <p:spPr>
              <a:xfrm>
                <a:off x="793750" y="5435600"/>
                <a:ext cx="381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825500" y="5556250"/>
              <a:ext cx="158750" cy="133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5"/>
            </p:blipFill>
            <p:spPr>
              <a:xfrm>
                <a:off x="825500" y="5556250"/>
                <a:ext cx="158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1" name="墨迹 20"/>
              <p14:cNvContentPartPr/>
              <p14:nvPr/>
            </p14:nvContentPartPr>
            <p14:xfrm>
              <a:off x="6908800" y="5727700"/>
              <a:ext cx="1625600" cy="38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7"/>
            </p:blipFill>
            <p:spPr>
              <a:xfrm>
                <a:off x="6908800" y="5727700"/>
                <a:ext cx="1625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2" name="墨迹 21"/>
              <p14:cNvContentPartPr/>
              <p14:nvPr/>
            </p14:nvContentPartPr>
            <p14:xfrm>
              <a:off x="1968500" y="5645150"/>
              <a:ext cx="2241550" cy="50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9"/>
            </p:blipFill>
            <p:spPr>
              <a:xfrm>
                <a:off x="1968500" y="5645150"/>
                <a:ext cx="2241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3" name="墨迹 22"/>
              <p14:cNvContentPartPr/>
              <p14:nvPr/>
            </p14:nvContentPartPr>
            <p14:xfrm>
              <a:off x="8616950" y="3270250"/>
              <a:ext cx="1511300" cy="63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1"/>
            </p:blipFill>
            <p:spPr>
              <a:xfrm>
                <a:off x="8616950" y="3270250"/>
                <a:ext cx="15113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4" name="墨迹 23"/>
              <p14:cNvContentPartPr/>
              <p14:nvPr/>
            </p14:nvContentPartPr>
            <p14:xfrm>
              <a:off x="8216900" y="3898900"/>
              <a:ext cx="1162050" cy="5143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3"/>
            </p:blipFill>
            <p:spPr>
              <a:xfrm>
                <a:off x="8216900" y="3898900"/>
                <a:ext cx="1162050" cy="514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861" y="120264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程序调试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370" y="22404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传统运行模式：</a:t>
            </a:r>
            <a:endParaRPr lang="zh-CN" altLang="en-US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解释器：运行</a:t>
            </a:r>
            <a:r>
              <a:rPr lang="en-US" altLang="zh-CN" dirty="0"/>
              <a:t>Python</a:t>
            </a:r>
            <a:r>
              <a:rPr lang="zh-CN" altLang="en-US" dirty="0"/>
              <a:t>程序的程序； </a:t>
            </a:r>
            <a:endParaRPr lang="zh-CN" altLang="en-US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字节码：</a:t>
            </a:r>
            <a:r>
              <a:rPr lang="en-US" altLang="zh-CN" dirty="0"/>
              <a:t>Python</a:t>
            </a:r>
            <a:r>
              <a:rPr lang="zh-CN" altLang="en-US" dirty="0"/>
              <a:t>将程序编译后所得到的底层形式；</a:t>
            </a:r>
            <a:r>
              <a:rPr lang="en-US" altLang="zh-CN" dirty="0"/>
              <a:t>Python</a:t>
            </a:r>
            <a:r>
              <a:rPr lang="zh-CN" altLang="en-US" dirty="0"/>
              <a:t>自动将字节码保存为名为</a:t>
            </a:r>
            <a:r>
              <a:rPr lang="en-US" altLang="zh-CN" dirty="0"/>
              <a:t>.</a:t>
            </a:r>
            <a:r>
              <a:rPr lang="en-US" altLang="zh-CN" dirty="0" err="1"/>
              <a:t>pyc</a:t>
            </a:r>
            <a:r>
              <a:rPr lang="zh-CN" altLang="en-US" dirty="0"/>
              <a:t>的文件中；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录入的源码转换为字节码</a:t>
            </a:r>
            <a:r>
              <a:rPr lang="en-US" altLang="zh-CN" dirty="0"/>
              <a:t>-&gt;</a:t>
            </a:r>
            <a:r>
              <a:rPr lang="zh-CN" altLang="en-US" dirty="0"/>
              <a:t>字节码在</a:t>
            </a:r>
            <a:r>
              <a:rPr lang="en-US" altLang="zh-CN" dirty="0"/>
              <a:t>PVM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虚拟机）中运行</a:t>
            </a:r>
            <a:r>
              <a:rPr lang="en-US" altLang="zh-CN" dirty="0"/>
              <a:t>-&gt;</a:t>
            </a:r>
            <a:r>
              <a:rPr lang="zh-CN" altLang="en-US" dirty="0"/>
              <a:t>代码自动被编译，之后再解释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51854" y="3933751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m.py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4840086" y="3941608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m.pyc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7000326" y="3941608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PVM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66136" y="51430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源代码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70164" y="51441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字节码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30404" y="51441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运行时</a:t>
            </a:r>
            <a:endParaRPr lang="zh-CN" altLang="en-US" sz="2400" dirty="0"/>
          </a:p>
        </p:txBody>
      </p:sp>
      <p:sp>
        <p:nvSpPr>
          <p:cNvPr id="11" name="右箭头 10"/>
          <p:cNvSpPr/>
          <p:nvPr/>
        </p:nvSpPr>
        <p:spPr>
          <a:xfrm>
            <a:off x="2004390" y="4221783"/>
            <a:ext cx="504056" cy="2160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4264022" y="43376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6208238" y="43376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07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062" y="2506661"/>
            <a:ext cx="10515600" cy="435133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无“</a:t>
            </a:r>
            <a:r>
              <a:rPr lang="en-US" altLang="zh-CN" dirty="0"/>
              <a:t>build”</a:t>
            </a:r>
            <a:r>
              <a:rPr lang="zh-CN" altLang="en-US" dirty="0"/>
              <a:t>和“</a:t>
            </a:r>
            <a:r>
              <a:rPr lang="en-US" altLang="zh-CN" dirty="0"/>
              <a:t>make”</a:t>
            </a:r>
            <a:r>
              <a:rPr lang="zh-CN" altLang="en-US" dirty="0"/>
              <a:t>的步骤，代码写好后立即运行 </a:t>
            </a: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字节码不是机器的二进制代码（</a:t>
            </a:r>
            <a:r>
              <a:rPr lang="en-US" altLang="zh-CN" dirty="0"/>
              <a:t>so </a:t>
            </a:r>
            <a:r>
              <a:rPr lang="zh-CN" altLang="en-US" dirty="0"/>
              <a:t>不能像</a:t>
            </a:r>
            <a:r>
              <a:rPr lang="en-US" altLang="zh-CN" dirty="0"/>
              <a:t>C++</a:t>
            </a:r>
            <a:r>
              <a:rPr lang="zh-CN" altLang="en-US" dirty="0"/>
              <a:t>运行速度那么快，其速度介于传统编译语言和传统解释语言之间）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raw_input</a:t>
            </a:r>
            <a:r>
              <a:rPr lang="zh-CN" altLang="en-US" dirty="0"/>
              <a:t>（）的使用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2698750" y="3778250"/>
              <a:ext cx="5613400" cy="10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2698750" y="3778250"/>
                <a:ext cx="5613400" cy="1016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11068"/>
            <a:ext cx="10515600" cy="1325563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5712"/>
            <a:ext cx="10515600" cy="4351338"/>
          </a:xfrm>
        </p:spPr>
        <p:txBody>
          <a:bodyPr/>
          <a:lstStyle/>
          <a:p>
            <a:r>
              <a:rPr lang="zh-CN" altLang="en-US" dirty="0"/>
              <a:t>每一个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文件都是一个模块，其他文件可以通过导入一个模块读取这个模块的内容，</a:t>
            </a:r>
            <a:endParaRPr lang="en-US" altLang="zh-CN" dirty="0"/>
          </a:p>
          <a:p>
            <a:r>
              <a:rPr lang="zh-CN" altLang="en-US" dirty="0"/>
              <a:t>相当于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/>
              <a:t>include……</a:t>
            </a:r>
            <a:endParaRPr lang="en-US" altLang="zh-CN" dirty="0"/>
          </a:p>
          <a:p>
            <a:r>
              <a:rPr lang="zh-CN" altLang="en-US" dirty="0"/>
              <a:t>一个大型程序往往呈现出多模块的形式。</a:t>
            </a:r>
            <a:endParaRPr lang="en-US" altLang="zh-CN" dirty="0"/>
          </a:p>
          <a:p>
            <a:r>
              <a:rPr lang="zh-CN" altLang="en-US" dirty="0"/>
              <a:t>其中一个模块文件被设计为主文件（</a:t>
            </a:r>
            <a:r>
              <a:rPr lang="en-US" altLang="zh-CN" dirty="0"/>
              <a:t>or</a:t>
            </a:r>
            <a:r>
              <a:rPr lang="zh-CN" altLang="en-US" dirty="0"/>
              <a:t>顶层文件）。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模块是</a:t>
            </a:r>
            <a:r>
              <a:rPr lang="en-US" altLang="zh-CN" dirty="0"/>
              <a:t>Python</a:t>
            </a:r>
            <a:r>
              <a:rPr lang="zh-CN" altLang="en-US" dirty="0"/>
              <a:t>程序最大的程序结构 </a:t>
            </a:r>
            <a:endParaRPr lang="zh-CN" altLang="en-US" dirty="0"/>
          </a:p>
          <a:p>
            <a:r>
              <a:rPr lang="zh-CN" altLang="en-US" dirty="0"/>
              <a:t>每个模块文件是一个独立完备的变量包装，即一个命名空间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69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模块的导入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36896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import</a:t>
            </a:r>
            <a:r>
              <a:rPr lang="zh-CN" altLang="en-US" dirty="0"/>
              <a:t>，</a:t>
            </a:r>
            <a:r>
              <a:rPr lang="en-US" altLang="zh-CN" dirty="0"/>
              <a:t>from </a:t>
            </a:r>
            <a:r>
              <a:rPr lang="zh-CN" altLang="en-US" dirty="0"/>
              <a:t>和 </a:t>
            </a:r>
            <a:r>
              <a:rPr lang="en-US" altLang="zh-CN" dirty="0"/>
              <a:t>reload</a:t>
            </a:r>
            <a:endParaRPr lang="en-US" altLang="zh-CN" dirty="0"/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语句将模块作为一个整体引用，相当于引入一个类的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From </a:t>
            </a:r>
            <a:r>
              <a:rPr lang="zh-CN" altLang="en-US" dirty="0"/>
              <a:t>增加了对变量名的额外赋值，也就是拷贝模块的属性，因此能够以主模块导入，而不是原来的对象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en-US" altLang="zh-CN" dirty="0"/>
              <a:t>A=</a:t>
            </a:r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B=</a:t>
            </a:r>
            <a:r>
              <a:rPr lang="zh-CN" altLang="en-US" dirty="0"/>
              <a:t>“</a:t>
            </a:r>
            <a:r>
              <a:rPr lang="en-US" altLang="zh-CN" dirty="0"/>
              <a:t>is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C=</a:t>
            </a:r>
            <a:r>
              <a:rPr lang="zh-CN" altLang="en-US" dirty="0"/>
              <a:t>“</a:t>
            </a:r>
            <a:r>
              <a:rPr lang="en-US" altLang="zh-CN" dirty="0"/>
              <a:t>test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Print 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endParaRPr lang="en-US" altLang="zh-CN" dirty="0"/>
          </a:p>
          <a:p>
            <a:pPr lvl="1"/>
            <a:r>
              <a:rPr lang="en-US" altLang="zh-CN" dirty="0"/>
              <a:t>Import  test1</a:t>
            </a:r>
            <a:endParaRPr lang="en-US" altLang="zh-CN" dirty="0"/>
          </a:p>
          <a:p>
            <a:pPr lvl="1"/>
            <a:r>
              <a:rPr lang="en-US" altLang="zh-CN" dirty="0"/>
              <a:t>Test1.A</a:t>
            </a:r>
            <a:endParaRPr lang="en-US" altLang="zh-CN" dirty="0"/>
          </a:p>
          <a:p>
            <a:pPr lvl="1"/>
            <a:r>
              <a:rPr lang="en-US" altLang="zh-CN" dirty="0"/>
              <a:t>From test import </a:t>
            </a:r>
            <a:r>
              <a:rPr lang="zh-CN" altLang="en-US" dirty="0"/>
              <a:t>*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Reload</a:t>
            </a:r>
            <a:r>
              <a:rPr lang="zh-CN" altLang="en-US" dirty="0"/>
              <a:t>和重编译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34564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修改文件如</a:t>
            </a:r>
            <a:r>
              <a:rPr lang="en-US" altLang="zh-CN" dirty="0" err="1"/>
              <a:t>kNN</a:t>
            </a:r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en-US" altLang="zh-CN" dirty="0"/>
              <a:t>Reload</a:t>
            </a:r>
            <a:r>
              <a:rPr lang="zh-CN" altLang="en-US" dirty="0"/>
              <a:t>（）</a:t>
            </a:r>
            <a:endParaRPr lang="en-US" altLang="zh-CN" dirty="0"/>
          </a:p>
          <a:p>
            <a:pPr lvl="1"/>
            <a:r>
              <a:rPr lang="zh-CN" altLang="en-US" dirty="0"/>
              <a:t>或者：重新编译</a:t>
            </a:r>
            <a:endParaRPr lang="en-US" altLang="zh-CN" dirty="0"/>
          </a:p>
          <a:p>
            <a:pPr lvl="2"/>
            <a:r>
              <a:rPr lang="en-US" altLang="zh-CN" dirty="0"/>
              <a:t>import </a:t>
            </a:r>
            <a:r>
              <a:rPr lang="en-US" altLang="zh-CN" dirty="0" err="1"/>
              <a:t>py_compile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en-US" altLang="zh-CN" dirty="0" err="1"/>
              <a:t>py_compile.compile</a:t>
            </a:r>
            <a:r>
              <a:rPr lang="en-US" altLang="zh-CN" dirty="0"/>
              <a:t>('D:\python\</a:t>
            </a:r>
            <a:r>
              <a:rPr lang="en-US" altLang="zh-CN" dirty="0" err="1"/>
              <a:t>machinelearninginaction</a:t>
            </a:r>
            <a:r>
              <a:rPr lang="en-US" altLang="zh-CN" dirty="0"/>
              <a:t>\Ch02\kNN.py')</a:t>
            </a:r>
            <a:endParaRPr lang="en-US" altLang="zh-CN" dirty="0"/>
          </a:p>
          <a:p>
            <a:pPr lvl="1"/>
            <a:r>
              <a:rPr lang="zh-CN" altLang="en-US" dirty="0"/>
              <a:t>最好不要用中文，如果需要，用编码转换工具</a:t>
            </a:r>
            <a:r>
              <a:rPr lang="en-US" altLang="zh-CN" dirty="0"/>
              <a:t>codec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992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Idle</a:t>
            </a:r>
            <a:r>
              <a:rPr lang="zh-CN" altLang="en-US" dirty="0"/>
              <a:t>调试环境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747" y="22404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Idle </a:t>
            </a:r>
            <a:r>
              <a:rPr lang="zh-CN" altLang="en-US" dirty="0"/>
              <a:t>的使用：</a:t>
            </a:r>
            <a:endParaRPr lang="en-US" altLang="zh-CN" dirty="0"/>
          </a:p>
          <a:p>
            <a:pPr lvl="1"/>
            <a:r>
              <a:rPr lang="en-US" altLang="zh-CN" dirty="0"/>
              <a:t>Copy</a:t>
            </a:r>
            <a:r>
              <a:rPr lang="zh-CN" altLang="en-US" dirty="0"/>
              <a:t>的结果是什么？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语句 </a:t>
            </a:r>
            <a:endParaRPr lang="en-US" altLang="zh-CN" dirty="0"/>
          </a:p>
          <a:p>
            <a:pPr lvl="1"/>
            <a:r>
              <a:rPr lang="en-US" altLang="zh-CN" dirty="0"/>
              <a:t>Reload</a:t>
            </a:r>
            <a:r>
              <a:rPr lang="zh-CN" altLang="en-US" dirty="0"/>
              <a:t>的好处</a:t>
            </a:r>
            <a:endParaRPr lang="en-US" altLang="zh-CN" dirty="0"/>
          </a:p>
          <a:p>
            <a:pPr lvl="2"/>
            <a:r>
              <a:rPr lang="zh-CN" altLang="en-US" dirty="0"/>
              <a:t>修改程序，显示修改时间</a:t>
            </a:r>
            <a:endParaRPr lang="en-US" altLang="zh-CN" dirty="0"/>
          </a:p>
          <a:p>
            <a:pPr lvl="1"/>
            <a:r>
              <a:rPr lang="en-US" altLang="zh-CN" dirty="0"/>
              <a:t>Import </a:t>
            </a:r>
            <a:r>
              <a:rPr lang="zh-CN" altLang="en-US" dirty="0"/>
              <a:t>和</a:t>
            </a:r>
            <a:r>
              <a:rPr lang="en-US" altLang="zh-CN" dirty="0"/>
              <a:t>from A import </a:t>
            </a:r>
            <a:r>
              <a:rPr lang="zh-CN" altLang="en-US" dirty="0"/>
              <a:t>*的关系</a:t>
            </a:r>
            <a:endParaRPr lang="en-US" altLang="zh-CN" dirty="0"/>
          </a:p>
          <a:p>
            <a:pPr lvl="2"/>
            <a:r>
              <a:rPr lang="zh-CN" altLang="en-US" dirty="0"/>
              <a:t>空间，如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分类问题</a:t>
            </a:r>
            <a:endParaRPr lang="zh-CN" altLang="en-US" dirty="0"/>
          </a:p>
        </p:txBody>
      </p:sp>
      <p:pic>
        <p:nvPicPr>
          <p:cNvPr id="3074" name="Picture 2" descr="http://t2.baidu.com/it/u=1669915417,1683601302&amp;fm=23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01" y="2057333"/>
            <a:ext cx="5832648" cy="45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导入数据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9046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&gt;&gt;&gt; 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os.getcwd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'D:\\python'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os.chdir</a:t>
            </a:r>
            <a:r>
              <a:rPr lang="en-US" altLang="zh-CN" dirty="0"/>
              <a:t>('D:\\python\\</a:t>
            </a:r>
            <a:r>
              <a:rPr lang="en-US" altLang="zh-CN" dirty="0" err="1"/>
              <a:t>machinelearninginaction</a:t>
            </a:r>
            <a:r>
              <a:rPr lang="en-US" altLang="zh-CN" dirty="0"/>
              <a:t>\\Ch02')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os.getcwd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'D:\\python\\</a:t>
            </a:r>
            <a:r>
              <a:rPr lang="en-US" altLang="zh-CN" dirty="0" err="1"/>
              <a:t>machinelearninginaction</a:t>
            </a:r>
            <a:r>
              <a:rPr lang="en-US" altLang="zh-CN" dirty="0"/>
              <a:t>\\Ch02'</a:t>
            </a:r>
            <a:endParaRPr lang="en-US" altLang="zh-CN" dirty="0"/>
          </a:p>
          <a:p>
            <a:r>
              <a:rPr lang="en-US" altLang="zh-CN" dirty="0"/>
              <a:t>&gt;&gt;&gt; open('.\\</a:t>
            </a:r>
            <a:r>
              <a:rPr lang="en-US" altLang="zh-CN" dirty="0" err="1"/>
              <a:t>testDigits</a:t>
            </a:r>
            <a:r>
              <a:rPr lang="en-US" altLang="zh-CN" dirty="0"/>
              <a:t>\\0_0.txt')</a:t>
            </a:r>
            <a:endParaRPr lang="en-US" altLang="zh-CN" dirty="0"/>
          </a:p>
          <a:p>
            <a:r>
              <a:rPr lang="en-US" altLang="zh-CN" dirty="0"/>
              <a:t>&lt;open file '.\\</a:t>
            </a:r>
            <a:r>
              <a:rPr lang="en-US" altLang="zh-CN" dirty="0" err="1"/>
              <a:t>testDigits</a:t>
            </a:r>
            <a:r>
              <a:rPr lang="en-US" altLang="zh-CN" dirty="0"/>
              <a:t>\\0_0.txt', mode 'r' at 0x00D1FCD8&gt;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200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导入数据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0420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numpy</a:t>
            </a:r>
            <a:r>
              <a:rPr lang="en-US" altLang="zh-CN" dirty="0"/>
              <a:t> import *</a:t>
            </a:r>
            <a:endParaRPr lang="en-US" altLang="zh-CN" dirty="0"/>
          </a:p>
          <a:p>
            <a:r>
              <a:rPr lang="en-US" altLang="zh-CN" dirty="0"/>
              <a:t>&gt;&gt;&gt; import operator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createDataSet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	group=array([[1.0,1.1],[1.0,1.0],[0,0],[0,0.1]])</a:t>
            </a:r>
            <a:endParaRPr lang="en-US" altLang="zh-CN" dirty="0"/>
          </a:p>
          <a:p>
            <a:r>
              <a:rPr lang="en-US" altLang="zh-CN" dirty="0"/>
              <a:t>	labels=['A','A','B','B']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group,lables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group,labels</a:t>
            </a:r>
            <a:r>
              <a:rPr lang="en-US" altLang="zh-CN" dirty="0"/>
              <a:t>=</a:t>
            </a:r>
            <a:r>
              <a:rPr lang="en-US" altLang="zh-CN" dirty="0" err="1"/>
              <a:t>kNN.createDataSet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8109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算法和关键函数分析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29542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分类算法流程和关键函数</a:t>
            </a:r>
            <a:endParaRPr lang="en-US" altLang="zh-CN" dirty="0"/>
          </a:p>
          <a:p>
            <a:pPr lvl="1"/>
            <a:r>
              <a:rPr lang="en-US" altLang="zh-CN" dirty="0"/>
              <a:t>Shape</a:t>
            </a:r>
            <a:endParaRPr lang="en-US" altLang="zh-CN" dirty="0"/>
          </a:p>
          <a:p>
            <a:pPr lvl="1"/>
            <a:r>
              <a:rPr lang="en-US" altLang="zh-CN" dirty="0"/>
              <a:t>Tile</a:t>
            </a:r>
            <a:endParaRPr lang="en-US" altLang="zh-CN" dirty="0"/>
          </a:p>
          <a:p>
            <a:pPr lvl="1"/>
            <a:r>
              <a:rPr lang="en-US" altLang="zh-CN" dirty="0" err="1"/>
              <a:t>Argsort</a:t>
            </a:r>
            <a:endParaRPr lang="en-US" altLang="zh-CN" dirty="0"/>
          </a:p>
          <a:p>
            <a:pPr lvl="1"/>
            <a:r>
              <a:rPr lang="zh-CN" altLang="en-US" dirty="0"/>
              <a:t>字典的使用</a:t>
            </a:r>
            <a:endParaRPr lang="en-US" altLang="zh-CN" dirty="0"/>
          </a:p>
          <a:p>
            <a:r>
              <a:rPr lang="zh-CN" altLang="en-US" dirty="0"/>
              <a:t>文本中解析数据</a:t>
            </a:r>
            <a:endParaRPr lang="en-US" altLang="zh-CN" dirty="0"/>
          </a:p>
          <a:p>
            <a:pPr lvl="1"/>
            <a:r>
              <a:rPr lang="zh-CN" altLang="en-US" dirty="0"/>
              <a:t>文件读取相关函数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matplotlib</a:t>
            </a:r>
            <a:r>
              <a:rPr lang="zh-CN" altLang="en-US" dirty="0"/>
              <a:t>绘制散点图</a:t>
            </a:r>
            <a:endParaRPr lang="en-US" altLang="zh-CN" dirty="0"/>
          </a:p>
          <a:p>
            <a:r>
              <a:rPr lang="zh-CN" altLang="en-US" dirty="0"/>
              <a:t>数据归一化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k-</a:t>
            </a:r>
            <a:r>
              <a:rPr lang="zh-CN" altLang="en-US" dirty="0"/>
              <a:t>近邻算法的手写识别系统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分类算法流程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7503"/>
            <a:ext cx="10515600" cy="4351338"/>
          </a:xfrm>
        </p:spPr>
        <p:txBody>
          <a:bodyPr/>
          <a:lstStyle/>
          <a:p>
            <a:r>
              <a:rPr lang="zh-CN" altLang="en-US" dirty="0"/>
              <a:t>对未知类别的数据集中的每个点依次执行以下操作</a:t>
            </a:r>
            <a:endParaRPr lang="en-US" altLang="zh-CN" dirty="0"/>
          </a:p>
          <a:p>
            <a:pPr lvl="1"/>
            <a:r>
              <a:rPr lang="zh-CN" altLang="en-US" dirty="0"/>
              <a:t>计算已知类别数据集众多点与当前点之间的距离</a:t>
            </a:r>
            <a:endParaRPr lang="en-US" altLang="zh-CN" dirty="0"/>
          </a:p>
          <a:p>
            <a:pPr lvl="1"/>
            <a:r>
              <a:rPr lang="zh-CN" altLang="en-US" dirty="0"/>
              <a:t>按照距离递增次序排序</a:t>
            </a:r>
            <a:endParaRPr lang="en-US" altLang="zh-CN" dirty="0"/>
          </a:p>
          <a:p>
            <a:pPr lvl="1"/>
            <a:r>
              <a:rPr lang="zh-CN" altLang="en-US" dirty="0"/>
              <a:t>选取与当前点距离最小的</a:t>
            </a:r>
            <a:r>
              <a:rPr lang="en-US" altLang="zh-CN" dirty="0"/>
              <a:t>k</a:t>
            </a:r>
            <a:r>
              <a:rPr lang="zh-CN" altLang="en-US" dirty="0"/>
              <a:t>个点</a:t>
            </a:r>
            <a:endParaRPr lang="en-US" altLang="zh-CN" dirty="0"/>
          </a:p>
          <a:p>
            <a:pPr lvl="1"/>
            <a:r>
              <a:rPr lang="zh-CN" altLang="en-US" dirty="0"/>
              <a:t>群定前</a:t>
            </a:r>
            <a:r>
              <a:rPr lang="en-US" altLang="zh-CN" dirty="0"/>
              <a:t>k</a:t>
            </a:r>
            <a:r>
              <a:rPr lang="zh-CN" altLang="en-US" dirty="0"/>
              <a:t>个点所在类别的出现频率</a:t>
            </a:r>
            <a:endParaRPr lang="en-US" altLang="zh-CN" dirty="0"/>
          </a:p>
          <a:p>
            <a:pPr lvl="1"/>
            <a:r>
              <a:rPr lang="zh-CN" altLang="en-US" dirty="0"/>
              <a:t>返回前</a:t>
            </a:r>
            <a:r>
              <a:rPr lang="en-US" altLang="zh-CN" dirty="0"/>
              <a:t>k</a:t>
            </a:r>
            <a:r>
              <a:rPr lang="zh-CN" altLang="en-US" dirty="0"/>
              <a:t>个点出现频率最高的类别作为当前点的预测分类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1828800" y="3314700"/>
              <a:ext cx="5727700" cy="1206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1828800" y="3314700"/>
                <a:ext cx="5727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1784350" y="3702050"/>
              <a:ext cx="260350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1784350" y="3702050"/>
                <a:ext cx="26035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1485900" y="4083050"/>
              <a:ext cx="4241800" cy="146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7"/>
            </p:blipFill>
            <p:spPr>
              <a:xfrm>
                <a:off x="1485900" y="4083050"/>
                <a:ext cx="4241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1955800" y="4445000"/>
              <a:ext cx="3600450" cy="158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1955800" y="4445000"/>
                <a:ext cx="3600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2749550" y="4972050"/>
              <a:ext cx="3536950" cy="133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2749550" y="4972050"/>
                <a:ext cx="3536950" cy="133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000" y="2278800"/>
            <a:ext cx="9258965" cy="4356284"/>
          </a:xfrm>
          <a:noFill/>
        </p:spPr>
        <p:txBody>
          <a:bodyPr>
            <a:noAutofit/>
          </a:bodyPr>
          <a:lstStyle/>
          <a:p>
            <a:r>
              <a:rPr lang="en-US" altLang="zh-CN" sz="1500" dirty="0" err="1"/>
              <a:t>kNN</a:t>
            </a:r>
            <a:r>
              <a:rPr lang="zh-CN" altLang="en-US" sz="1500" dirty="0"/>
              <a:t>中的分类算法：</a:t>
            </a:r>
            <a:endParaRPr lang="en-US" altLang="zh-CN" sz="1500" dirty="0"/>
          </a:p>
          <a:p>
            <a:r>
              <a:rPr lang="en-US" altLang="zh-CN" sz="1500" dirty="0" err="1"/>
              <a:t>def</a:t>
            </a:r>
            <a:r>
              <a:rPr lang="en-US" altLang="zh-CN" sz="1500" dirty="0"/>
              <a:t> classify0(</a:t>
            </a:r>
            <a:r>
              <a:rPr lang="en-US" altLang="zh-CN" sz="1500" dirty="0" err="1"/>
              <a:t>inX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dataSet</a:t>
            </a:r>
            <a:r>
              <a:rPr lang="en-US" altLang="zh-CN" sz="1500" dirty="0"/>
              <a:t>, labels, k):</a:t>
            </a:r>
            <a:endParaRPr lang="en-US" altLang="zh-CN" sz="1500" dirty="0"/>
          </a:p>
          <a:p>
            <a:r>
              <a:rPr lang="en-US" altLang="zh-CN" sz="15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dataSetSize</a:t>
            </a:r>
            <a:r>
              <a:rPr lang="en-US" altLang="zh-CN" sz="1500" dirty="0">
                <a:solidFill>
                  <a:srgbClr val="C00000"/>
                </a:solidFill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</a:rPr>
              <a:t>dataSet.shape</a:t>
            </a:r>
            <a:r>
              <a:rPr lang="en-US" altLang="zh-CN" sz="1500" dirty="0">
                <a:solidFill>
                  <a:srgbClr val="C00000"/>
                </a:solidFill>
              </a:rPr>
              <a:t>[0]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diffMat</a:t>
            </a:r>
            <a:r>
              <a:rPr lang="en-US" altLang="zh-CN" sz="1500" dirty="0">
                <a:solidFill>
                  <a:srgbClr val="C00000"/>
                </a:solidFill>
              </a:rPr>
              <a:t> = tile(</a:t>
            </a:r>
            <a:r>
              <a:rPr lang="en-US" altLang="zh-CN" sz="1500" dirty="0" err="1">
                <a:solidFill>
                  <a:srgbClr val="C00000"/>
                </a:solidFill>
              </a:rPr>
              <a:t>inX</a:t>
            </a:r>
            <a:r>
              <a:rPr lang="en-US" altLang="zh-CN" sz="1500" dirty="0">
                <a:solidFill>
                  <a:srgbClr val="C00000"/>
                </a:solidFill>
              </a:rPr>
              <a:t>, (dataSetSize,1)) - </a:t>
            </a:r>
            <a:r>
              <a:rPr lang="en-US" altLang="zh-CN" sz="1500" dirty="0" err="1">
                <a:solidFill>
                  <a:srgbClr val="C00000"/>
                </a:solidFill>
              </a:rPr>
              <a:t>dataSet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sqDiffMat</a:t>
            </a:r>
            <a:r>
              <a:rPr lang="en-US" altLang="zh-CN" sz="1500" dirty="0">
                <a:solidFill>
                  <a:srgbClr val="C00000"/>
                </a:solidFill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</a:rPr>
              <a:t>diffMat</a:t>
            </a:r>
            <a:r>
              <a:rPr lang="en-US" altLang="zh-CN" sz="1500" dirty="0">
                <a:solidFill>
                  <a:srgbClr val="C00000"/>
                </a:solidFill>
              </a:rPr>
              <a:t>**2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sqDistances</a:t>
            </a:r>
            <a:r>
              <a:rPr lang="en-US" altLang="zh-CN" sz="1500" dirty="0">
                <a:solidFill>
                  <a:srgbClr val="C00000"/>
                </a:solidFill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</a:rPr>
              <a:t>sqDiffMat.sum</a:t>
            </a:r>
            <a:r>
              <a:rPr lang="en-US" altLang="zh-CN" sz="1500" dirty="0">
                <a:solidFill>
                  <a:srgbClr val="C00000"/>
                </a:solidFill>
              </a:rPr>
              <a:t>(axis=1)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distances = </a:t>
            </a:r>
            <a:r>
              <a:rPr lang="en-US" altLang="zh-CN" sz="1500" dirty="0" err="1">
                <a:solidFill>
                  <a:srgbClr val="C00000"/>
                </a:solidFill>
              </a:rPr>
              <a:t>sqDistances</a:t>
            </a:r>
            <a:r>
              <a:rPr lang="en-US" altLang="zh-CN" sz="1500" dirty="0">
                <a:solidFill>
                  <a:srgbClr val="C00000"/>
                </a:solidFill>
              </a:rPr>
              <a:t>**0.5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sortedDistIndicies</a:t>
            </a:r>
            <a:r>
              <a:rPr lang="en-US" altLang="zh-CN" sz="1500" dirty="0">
                <a:solidFill>
                  <a:srgbClr val="C00000"/>
                </a:solidFill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</a:rPr>
              <a:t>distances.argsort</a:t>
            </a:r>
            <a:r>
              <a:rPr lang="en-US" altLang="zh-CN" sz="1500" dirty="0">
                <a:solidFill>
                  <a:srgbClr val="C00000"/>
                </a:solidFill>
              </a:rPr>
              <a:t>()     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classCount</a:t>
            </a:r>
            <a:r>
              <a:rPr lang="en-US" altLang="zh-CN" sz="1500" dirty="0"/>
              <a:t>={}          </a:t>
            </a:r>
            <a:endParaRPr lang="en-US" altLang="zh-CN" sz="1500" dirty="0"/>
          </a:p>
          <a:p>
            <a:r>
              <a:rPr lang="en-US" altLang="zh-CN" sz="1500" dirty="0"/>
              <a:t>    for item in range(k):</a:t>
            </a:r>
            <a:endParaRPr lang="en-US" altLang="zh-CN" sz="1500" dirty="0"/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voteIlabel</a:t>
            </a:r>
            <a:r>
              <a:rPr lang="en-US" altLang="zh-CN" sz="1500" dirty="0"/>
              <a:t> = labels[</a:t>
            </a:r>
            <a:r>
              <a:rPr lang="en-US" altLang="zh-CN" sz="1500" dirty="0" err="1"/>
              <a:t>sortedDistIndicies</a:t>
            </a:r>
            <a:r>
              <a:rPr lang="en-US" altLang="zh-CN" sz="1500" dirty="0"/>
              <a:t>[item]]</a:t>
            </a:r>
            <a:endParaRPr lang="en-US" altLang="zh-CN" sz="1500" dirty="0"/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classCount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voteIlabel</a:t>
            </a:r>
            <a:r>
              <a:rPr lang="en-US" altLang="zh-CN" sz="1500" dirty="0"/>
              <a:t>] = </a:t>
            </a:r>
            <a:r>
              <a:rPr lang="en-US" altLang="zh-CN" sz="1500" dirty="0" err="1"/>
              <a:t>classCount.get</a:t>
            </a:r>
            <a:r>
              <a:rPr lang="en-US" altLang="zh-CN" sz="1500" dirty="0"/>
              <a:t>(voteIlabel,0) + 1</a:t>
            </a:r>
            <a:endParaRPr lang="en-US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sortedClassCount</a:t>
            </a:r>
            <a:r>
              <a:rPr lang="en-US" altLang="zh-CN" sz="1500" dirty="0"/>
              <a:t> = sorted(</a:t>
            </a:r>
            <a:r>
              <a:rPr lang="en-US" altLang="zh-CN" sz="1500" dirty="0" err="1"/>
              <a:t>classCount.iteritems</a:t>
            </a:r>
            <a:r>
              <a:rPr lang="en-US" altLang="zh-CN" sz="1500" dirty="0"/>
              <a:t>(), key=</a:t>
            </a:r>
            <a:r>
              <a:rPr lang="en-US" altLang="zh-CN" sz="1500" dirty="0" err="1"/>
              <a:t>operator.itemgetter</a:t>
            </a:r>
            <a:r>
              <a:rPr lang="en-US" altLang="zh-CN" sz="1500" dirty="0"/>
              <a:t>(1), reverse=True)</a:t>
            </a:r>
            <a:endParaRPr lang="en-US" altLang="zh-CN" sz="1500" dirty="0"/>
          </a:p>
          <a:p>
            <a:r>
              <a:rPr lang="en-US" altLang="zh-CN" sz="1500" dirty="0"/>
              <a:t>    return </a:t>
            </a:r>
            <a:r>
              <a:rPr lang="en-US" altLang="zh-CN" sz="1500" dirty="0" err="1"/>
              <a:t>sortedClassCount</a:t>
            </a:r>
            <a:r>
              <a:rPr lang="en-US" altLang="zh-CN" sz="1500" dirty="0"/>
              <a:t>[0][0]</a:t>
            </a:r>
            <a:endParaRPr lang="en-US" altLang="zh-CN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Shape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2346175"/>
            <a:ext cx="8424936" cy="525658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group,labels</a:t>
            </a:r>
            <a:r>
              <a:rPr lang="en-US" altLang="zh-CN" dirty="0"/>
              <a:t>=</a:t>
            </a:r>
            <a:r>
              <a:rPr lang="en-US" altLang="zh-CN" dirty="0" err="1"/>
              <a:t>kNN.createDataSet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group.shape</a:t>
            </a:r>
            <a:endParaRPr lang="en-US" altLang="zh-CN" dirty="0"/>
          </a:p>
          <a:p>
            <a:r>
              <a:rPr lang="en-US" altLang="zh-CN" dirty="0" err="1"/>
              <a:t>group.shape</a:t>
            </a:r>
            <a:r>
              <a:rPr lang="en-US" altLang="zh-CN" dirty="0"/>
              <a:t>[0]</a:t>
            </a: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Tile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9406" y="2144754"/>
            <a:ext cx="8424936" cy="5256584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tile([1.0,1.2],(4,1))</a:t>
            </a:r>
            <a:endParaRPr lang="en-US" altLang="zh-CN" sz="1400" dirty="0"/>
          </a:p>
          <a:p>
            <a:r>
              <a:rPr lang="en-US" altLang="zh-CN" sz="1400" dirty="0"/>
              <a:t>array([[ 1. ,  1.2],</a:t>
            </a:r>
            <a:endParaRPr lang="en-US" altLang="zh-CN" sz="1400" dirty="0"/>
          </a:p>
          <a:p>
            <a:r>
              <a:rPr lang="en-US" altLang="zh-CN" sz="1400" dirty="0"/>
              <a:t>       [ 1. ,  1.2],</a:t>
            </a:r>
            <a:endParaRPr lang="en-US" altLang="zh-CN" sz="1400" dirty="0"/>
          </a:p>
          <a:p>
            <a:r>
              <a:rPr lang="en-US" altLang="zh-CN" sz="1400" dirty="0"/>
              <a:t>       [ 1. ,  1.2],</a:t>
            </a:r>
            <a:endParaRPr lang="en-US" altLang="zh-CN" sz="1400" dirty="0"/>
          </a:p>
          <a:p>
            <a:r>
              <a:rPr lang="en-US" altLang="zh-CN" sz="1400" dirty="0"/>
              <a:t>       [ 1. ,  1.2]])</a:t>
            </a:r>
            <a:endParaRPr lang="en-US" altLang="zh-CN" sz="1400" dirty="0"/>
          </a:p>
          <a:p>
            <a:r>
              <a:rPr lang="en-US" altLang="zh-CN" sz="1400" dirty="0"/>
              <a:t>tile([1.0,1.2],(4,1))-group</a:t>
            </a:r>
            <a:endParaRPr lang="en-US" altLang="zh-CN" sz="1400" dirty="0"/>
          </a:p>
          <a:p>
            <a:r>
              <a:rPr lang="en-US" altLang="zh-CN" sz="1400" dirty="0"/>
              <a:t>array([[ 0. ,  0.1],</a:t>
            </a:r>
            <a:endParaRPr lang="en-US" altLang="zh-CN" sz="1400" dirty="0"/>
          </a:p>
          <a:p>
            <a:r>
              <a:rPr lang="en-US" altLang="zh-CN" sz="1400" dirty="0"/>
              <a:t>       [ 0. ,  0.2],</a:t>
            </a:r>
            <a:endParaRPr lang="en-US" altLang="zh-CN" sz="1400" dirty="0"/>
          </a:p>
          <a:p>
            <a:r>
              <a:rPr lang="en-US" altLang="zh-CN" sz="1400" dirty="0"/>
              <a:t>       [ 1. ,  1.2],</a:t>
            </a:r>
            <a:endParaRPr lang="en-US" altLang="zh-CN" sz="1400" dirty="0"/>
          </a:p>
          <a:p>
            <a:r>
              <a:rPr lang="en-US" altLang="zh-CN" sz="1400" dirty="0"/>
              <a:t>       [ 1. ,  1.1]])</a:t>
            </a:r>
            <a:endParaRPr lang="en-US" altLang="zh-CN" sz="1400" dirty="0"/>
          </a:p>
          <a:p>
            <a:r>
              <a:rPr lang="en-US" altLang="zh-CN" sz="1400" dirty="0"/>
              <a:t>a=(tile([1.0,1.2],(4,1))-group)**2</a:t>
            </a:r>
            <a:endParaRPr lang="en-US" altLang="zh-CN" sz="1400" dirty="0"/>
          </a:p>
          <a:p>
            <a:r>
              <a:rPr lang="en-US" altLang="zh-CN" sz="1400" dirty="0"/>
              <a:t>array([[ 0.  ,  0.01],</a:t>
            </a:r>
            <a:endParaRPr lang="en-US" altLang="zh-CN" sz="1400" dirty="0"/>
          </a:p>
          <a:p>
            <a:r>
              <a:rPr lang="en-US" altLang="zh-CN" sz="1400" dirty="0"/>
              <a:t>       [ 0.  ,  0.04],</a:t>
            </a:r>
            <a:endParaRPr lang="en-US" altLang="zh-CN" sz="1400" dirty="0"/>
          </a:p>
          <a:p>
            <a:r>
              <a:rPr lang="en-US" altLang="zh-CN" sz="1400" dirty="0"/>
              <a:t>       [ 1.  ,  1.44],</a:t>
            </a:r>
            <a:endParaRPr lang="en-US" altLang="zh-CN" sz="1400" dirty="0"/>
          </a:p>
          <a:p>
            <a:r>
              <a:rPr lang="en-US" altLang="zh-CN" sz="1400" dirty="0"/>
              <a:t>       [ 1.  ,  1.21]])</a:t>
            </a:r>
            <a:endParaRPr lang="en-US" altLang="zh-CN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210" y="1202643"/>
            <a:ext cx="10515600" cy="1325563"/>
          </a:xfrm>
        </p:spPr>
        <p:txBody>
          <a:bodyPr/>
          <a:lstStyle/>
          <a:p>
            <a:r>
              <a:rPr lang="en-US" altLang="zh-CN" dirty="0" err="1"/>
              <a:t>Argsort</a:t>
            </a:r>
            <a:r>
              <a:rPr lang="zh-CN" altLang="en-US" dirty="0"/>
              <a:t>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7075" y="2382216"/>
            <a:ext cx="10515600" cy="4351338"/>
          </a:xfrm>
        </p:spPr>
        <p:txBody>
          <a:bodyPr/>
          <a:lstStyle/>
          <a:p>
            <a:r>
              <a:rPr lang="en-US" altLang="zh-CN" dirty="0"/>
              <a:t>b=</a:t>
            </a:r>
            <a:r>
              <a:rPr lang="en-US" altLang="zh-CN" dirty="0" err="1"/>
              <a:t>a.sum</a:t>
            </a:r>
            <a:r>
              <a:rPr lang="en-US" altLang="zh-CN" dirty="0"/>
              <a:t>(axis=1)</a:t>
            </a:r>
            <a:endParaRPr lang="en-US" altLang="zh-CN" dirty="0"/>
          </a:p>
          <a:p>
            <a:r>
              <a:rPr lang="en-US" altLang="zh-CN" dirty="0"/>
              <a:t>c=b**0.5</a:t>
            </a:r>
            <a:endParaRPr lang="en-US" altLang="zh-CN" dirty="0"/>
          </a:p>
          <a:p>
            <a:r>
              <a:rPr lang="en-US" altLang="zh-CN" dirty="0"/>
              <a:t>d=</a:t>
            </a:r>
            <a:r>
              <a:rPr lang="en-US" altLang="zh-CN" dirty="0" err="1"/>
              <a:t>c.argsort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&gt;&gt;&gt; d</a:t>
            </a:r>
            <a:endParaRPr lang="en-US" altLang="zh-CN" dirty="0"/>
          </a:p>
          <a:p>
            <a:r>
              <a:rPr lang="en-US" altLang="zh-CN" dirty="0"/>
              <a:t>array([0, 1, 3, 2])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字典的使用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3074" y="2289494"/>
            <a:ext cx="8424936" cy="5256584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classCount</a:t>
            </a:r>
            <a:r>
              <a:rPr lang="en-US" altLang="zh-CN" sz="2000" dirty="0"/>
              <a:t>={}          #</a:t>
            </a:r>
            <a:r>
              <a:rPr lang="zh-CN" altLang="en-US" sz="2000" dirty="0"/>
              <a:t>字典</a:t>
            </a:r>
            <a:endParaRPr lang="en-US" altLang="zh-CN" sz="2000" dirty="0"/>
          </a:p>
          <a:p>
            <a:r>
              <a:rPr lang="en-US" altLang="zh-CN" sz="2000" dirty="0"/>
              <a:t>    for i in range(k):    #</a:t>
            </a:r>
            <a:r>
              <a:rPr lang="zh-CN" altLang="en-US" sz="2000" dirty="0"/>
              <a:t>列表的扩展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voteIlabel</a:t>
            </a:r>
            <a:r>
              <a:rPr lang="en-US" altLang="zh-CN" sz="2000" dirty="0"/>
              <a:t> = labels[</a:t>
            </a:r>
            <a:r>
              <a:rPr lang="en-US" altLang="zh-CN" sz="2000" dirty="0" err="1"/>
              <a:t>sortedDistIndicies</a:t>
            </a:r>
            <a:r>
              <a:rPr lang="en-US" altLang="zh-CN" sz="2000" dirty="0"/>
              <a:t>[i]]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classCount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voteIlabel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classCount.get</a:t>
            </a:r>
            <a:r>
              <a:rPr lang="en-US" altLang="zh-CN" sz="2000" dirty="0"/>
              <a:t>(voteIlabel,0) + 1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sortedClassCount</a:t>
            </a:r>
            <a:r>
              <a:rPr lang="en-US" altLang="zh-CN" sz="2000" dirty="0"/>
              <a:t> = sorted(</a:t>
            </a:r>
            <a:r>
              <a:rPr lang="en-US" altLang="zh-CN" sz="2000" dirty="0" err="1"/>
              <a:t>classCount.iteritems</a:t>
            </a:r>
            <a:r>
              <a:rPr lang="en-US" altLang="zh-CN" sz="2000" dirty="0"/>
              <a:t>(), key=</a:t>
            </a:r>
            <a:r>
              <a:rPr lang="en-US" altLang="zh-CN" sz="2000" dirty="0" err="1"/>
              <a:t>operator.itemgetter</a:t>
            </a:r>
            <a:r>
              <a:rPr lang="en-US" altLang="zh-CN" sz="2000" dirty="0"/>
              <a:t>(1), reverse=True)</a:t>
            </a:r>
            <a:endParaRPr lang="en-US" altLang="zh-CN" sz="2000" dirty="0"/>
          </a:p>
          <a:p>
            <a:r>
              <a:rPr lang="en-US" altLang="zh-CN" sz="2000" dirty="0"/>
              <a:t>    return </a:t>
            </a:r>
            <a:r>
              <a:rPr lang="en-US" altLang="zh-CN" sz="2000" dirty="0" err="1"/>
              <a:t>sortedClassCount</a:t>
            </a:r>
            <a:r>
              <a:rPr lang="en-US" altLang="zh-CN" sz="2000" dirty="0"/>
              <a:t>[0][0]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kNN.classify0([0,0.2],group,labels,3)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'B'</a:t>
            </a:r>
            <a:endParaRPr lang="en-US" altLang="zh-CN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356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从文本文件中解析数据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C00000"/>
                </a:solidFill>
              </a:rPr>
              <a:t>打开文件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97" y="2421393"/>
            <a:ext cx="12062989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file2matrix(filename):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fr</a:t>
            </a:r>
            <a:r>
              <a:rPr lang="en-US" altLang="zh-CN" dirty="0"/>
              <a:t> = open(filename)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numberOfLines</a:t>
            </a:r>
            <a:r>
              <a:rPr lang="en-US" altLang="zh-CN" dirty="0"/>
              <a:t> =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fr.readlines</a:t>
            </a:r>
            <a:r>
              <a:rPr lang="en-US" altLang="zh-CN" dirty="0"/>
              <a:t>())         #get the number of lines in the file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returnMat</a:t>
            </a:r>
            <a:r>
              <a:rPr lang="en-US" altLang="zh-CN" dirty="0"/>
              <a:t> = zeros((numberOfLines,3))        #prepare matrix to return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classLabelVector</a:t>
            </a:r>
            <a:r>
              <a:rPr lang="en-US" altLang="zh-CN" dirty="0"/>
              <a:t> = []                       #prepare labels return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fr</a:t>
            </a:r>
            <a:r>
              <a:rPr lang="en-US" altLang="zh-CN" dirty="0"/>
              <a:t> = open(filename)</a:t>
            </a:r>
            <a:endParaRPr lang="en-US" altLang="zh-CN" dirty="0"/>
          </a:p>
          <a:p>
            <a:r>
              <a:rPr lang="en-US" altLang="zh-CN" dirty="0"/>
              <a:t>    index = 0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分类问题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1" y="2295525"/>
            <a:ext cx="68770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从文本文件中解析数据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C00000"/>
                </a:solidFill>
              </a:rPr>
              <a:t>获得数据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421392"/>
            <a:ext cx="1156583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for line in </a:t>
            </a:r>
            <a:r>
              <a:rPr lang="en-US" altLang="zh-CN" dirty="0" err="1"/>
              <a:t>fr.readlines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        line = 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listFromLine</a:t>
            </a:r>
            <a:r>
              <a:rPr lang="en-US" altLang="zh-CN" dirty="0"/>
              <a:t> = </a:t>
            </a:r>
            <a:r>
              <a:rPr lang="en-US" altLang="zh-CN" dirty="0" err="1"/>
              <a:t>line.split</a:t>
            </a:r>
            <a:r>
              <a:rPr lang="en-US" altLang="zh-CN" dirty="0"/>
              <a:t>(‘\t’)    </a:t>
            </a:r>
            <a:r>
              <a:rPr lang="zh-CN" altLang="en-US" dirty="0"/>
              <a:t>截取掉所有回车符号，</a:t>
            </a:r>
            <a:r>
              <a:rPr lang="en-US" altLang="zh-CN" dirty="0"/>
              <a:t>\t</a:t>
            </a:r>
            <a:r>
              <a:rPr lang="zh-CN" altLang="en-US" dirty="0"/>
              <a:t>分割成列表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returnMat</a:t>
            </a:r>
            <a:r>
              <a:rPr lang="en-US" altLang="zh-CN" dirty="0"/>
              <a:t>[index,:] = </a:t>
            </a:r>
            <a:r>
              <a:rPr lang="en-US" altLang="zh-CN" dirty="0" err="1"/>
              <a:t>listFromLine</a:t>
            </a:r>
            <a:r>
              <a:rPr lang="en-US" altLang="zh-CN" dirty="0"/>
              <a:t>[0:3]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classLabelVector.append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listFromLine</a:t>
            </a:r>
            <a:r>
              <a:rPr lang="en-US" altLang="zh-CN" dirty="0"/>
              <a:t>[-1]))     </a:t>
            </a:r>
            <a:endParaRPr lang="en-US" altLang="zh-CN" dirty="0"/>
          </a:p>
          <a:p>
            <a:r>
              <a:rPr lang="en-US" altLang="zh-CN" dirty="0"/>
              <a:t>     index += 1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returnMat,classLabelVector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68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Open()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 err="1"/>
              <a:t>Readlines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Zeros()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469" y="224042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Open()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工作路径和绝对路径</a:t>
            </a:r>
            <a:endParaRPr lang="en-US" altLang="zh-CN" dirty="0"/>
          </a:p>
          <a:p>
            <a:r>
              <a:rPr lang="en-US" altLang="zh-CN" dirty="0" err="1"/>
              <a:t>Readlines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Zeros()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 err="1"/>
              <a:t>fr</a:t>
            </a:r>
            <a:r>
              <a:rPr lang="en-US" altLang="zh-CN" dirty="0"/>
              <a:t>=open('test1.txt')</a:t>
            </a:r>
            <a:endParaRPr lang="en-US" altLang="zh-CN" dirty="0"/>
          </a:p>
          <a:p>
            <a:r>
              <a:rPr lang="en-US" altLang="zh-CN" dirty="0"/>
              <a:t>&gt;&gt;&gt; for line in </a:t>
            </a:r>
            <a:r>
              <a:rPr lang="en-US" altLang="zh-CN" dirty="0" err="1"/>
              <a:t>fr.readlines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	print line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a=</a:t>
            </a:r>
            <a:r>
              <a:rPr lang="en-US" altLang="zh-CN" dirty="0" err="1"/>
              <a:t>fr.readlines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&gt;&gt;&gt; a </a:t>
            </a:r>
            <a:endParaRPr lang="en-US" altLang="zh-CN" dirty="0"/>
          </a:p>
          <a:p>
            <a:r>
              <a:rPr lang="zh-CN" altLang="en-US" dirty="0"/>
              <a:t>结果是什么呢？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fr.seek</a:t>
            </a:r>
            <a:r>
              <a:rPr lang="en-US" altLang="zh-CN" dirty="0"/>
              <a:t>(0)</a:t>
            </a:r>
            <a:endParaRPr lang="en-US" altLang="zh-CN" dirty="0"/>
          </a:p>
          <a:p>
            <a:r>
              <a:rPr lang="en-US" altLang="zh-CN" dirty="0"/>
              <a:t>&gt;&gt;&gt; a=</a:t>
            </a:r>
            <a:r>
              <a:rPr lang="en-US" altLang="zh-CN" dirty="0" err="1"/>
              <a:t>fr.readlines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76671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136" y="1994343"/>
            <a:ext cx="8424936" cy="5904656"/>
          </a:xfrm>
        </p:spPr>
        <p:txBody>
          <a:bodyPr>
            <a:noAutofit/>
          </a:bodyPr>
          <a:lstStyle/>
          <a:p>
            <a:r>
              <a:rPr lang="en-US" altLang="zh-CN" sz="1500" dirty="0"/>
              <a:t>&gt;&gt;&gt; a=</a:t>
            </a:r>
            <a:r>
              <a:rPr lang="en-US" altLang="zh-CN" sz="1500" dirty="0" err="1"/>
              <a:t>fr.readlines</a:t>
            </a:r>
            <a:r>
              <a:rPr lang="en-US" altLang="zh-CN" sz="1500" dirty="0"/>
              <a:t>()</a:t>
            </a:r>
            <a:endParaRPr lang="en-US" altLang="zh-CN" sz="1500" dirty="0"/>
          </a:p>
          <a:p>
            <a:r>
              <a:rPr lang="en-US" altLang="zh-CN" sz="1500" dirty="0"/>
              <a:t>&gt;&gt;&gt; a</a:t>
            </a:r>
            <a:endParaRPr lang="en-US" altLang="zh-CN" sz="1500" dirty="0"/>
          </a:p>
          <a:p>
            <a:r>
              <a:rPr lang="en-US" altLang="zh-CN" sz="1500" dirty="0"/>
              <a:t>['1     3     4   12\n', '5    7      8   13\n', '9    10    11   14']</a:t>
            </a:r>
            <a:endParaRPr lang="en-US" altLang="zh-CN" sz="1500" dirty="0"/>
          </a:p>
          <a:p>
            <a:r>
              <a:rPr lang="en-US" altLang="zh-CN" sz="1500" dirty="0"/>
              <a:t>&gt;&gt;&gt; b=a[0]</a:t>
            </a:r>
            <a:endParaRPr lang="en-US" altLang="zh-CN" sz="1500" dirty="0"/>
          </a:p>
          <a:p>
            <a:r>
              <a:rPr lang="en-US" altLang="zh-CN" sz="1500" dirty="0"/>
              <a:t>&gt;&gt;&gt; b</a:t>
            </a:r>
            <a:endParaRPr lang="en-US" altLang="zh-CN" sz="1500" dirty="0"/>
          </a:p>
          <a:p>
            <a:r>
              <a:rPr lang="en-US" altLang="zh-CN" sz="1500" dirty="0"/>
              <a:t>'1     3     4   12\n'</a:t>
            </a:r>
            <a:endParaRPr lang="en-US" altLang="zh-CN" sz="1500" dirty="0"/>
          </a:p>
          <a:p>
            <a:r>
              <a:rPr lang="en-US" altLang="zh-CN" sz="1500" dirty="0"/>
              <a:t>&gt;&gt;&gt; c=</a:t>
            </a:r>
            <a:r>
              <a:rPr lang="en-US" altLang="zh-CN" sz="1500" dirty="0" err="1"/>
              <a:t>b.strip</a:t>
            </a:r>
            <a:r>
              <a:rPr lang="en-US" altLang="zh-CN" sz="1500" dirty="0"/>
              <a:t>()</a:t>
            </a:r>
            <a:endParaRPr lang="en-US" altLang="zh-CN" sz="1500" dirty="0"/>
          </a:p>
          <a:p>
            <a:r>
              <a:rPr lang="en-US" altLang="zh-CN" sz="1500" dirty="0"/>
              <a:t>&gt;&gt;&gt; c</a:t>
            </a:r>
            <a:endParaRPr lang="en-US" altLang="zh-CN" sz="1500" dirty="0"/>
          </a:p>
          <a:p>
            <a:r>
              <a:rPr lang="en-US" altLang="zh-CN" sz="1500" dirty="0"/>
              <a:t>'1     3     4   12'</a:t>
            </a:r>
            <a:endParaRPr lang="en-US" altLang="zh-CN" sz="1500" dirty="0"/>
          </a:p>
          <a:p>
            <a:r>
              <a:rPr lang="en-US" altLang="zh-CN" sz="1500" dirty="0"/>
              <a:t>&gt;&gt;&gt; d=</a:t>
            </a:r>
            <a:r>
              <a:rPr lang="en-US" altLang="zh-CN" sz="1500" dirty="0" err="1"/>
              <a:t>c.split</a:t>
            </a:r>
            <a:r>
              <a:rPr lang="en-US" altLang="zh-CN" sz="1500" dirty="0"/>
              <a:t>('\t')</a:t>
            </a:r>
            <a:endParaRPr lang="en-US" altLang="zh-CN" sz="1500" dirty="0"/>
          </a:p>
          <a:p>
            <a:r>
              <a:rPr lang="en-US" altLang="zh-CN" sz="1500" dirty="0"/>
              <a:t>&gt;&gt;&gt; d</a:t>
            </a:r>
            <a:endParaRPr lang="en-US" altLang="zh-CN" sz="1500" dirty="0"/>
          </a:p>
          <a:p>
            <a:r>
              <a:rPr lang="en-US" altLang="zh-CN" sz="1500" dirty="0"/>
              <a:t>['1     3     4   12']</a:t>
            </a:r>
            <a:endParaRPr lang="en-US" altLang="zh-CN" sz="1500" dirty="0"/>
          </a:p>
          <a:p>
            <a:r>
              <a:rPr lang="en-US" altLang="zh-CN" sz="1500" dirty="0"/>
              <a:t>&gt;&gt;&gt; d[0]</a:t>
            </a:r>
            <a:endParaRPr lang="en-US" altLang="zh-CN" sz="1500" dirty="0"/>
          </a:p>
          <a:p>
            <a:r>
              <a:rPr lang="en-US" altLang="zh-CN" sz="1500" dirty="0"/>
              <a:t>'1     3     4   12'</a:t>
            </a:r>
            <a:endParaRPr lang="en-US" altLang="zh-CN" sz="1500" dirty="0"/>
          </a:p>
          <a:p>
            <a:r>
              <a:rPr lang="en-US" altLang="zh-CN" sz="1500" dirty="0"/>
              <a:t>&gt;&gt;&gt; </a:t>
            </a:r>
            <a:endParaRPr lang="zh-CN" altLang="en-US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04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 line in a: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line.split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print line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['1', '3', '4', '12']</a:t>
            </a:r>
            <a:endParaRPr lang="en-US" altLang="zh-CN" dirty="0"/>
          </a:p>
          <a:p>
            <a:r>
              <a:rPr lang="en-US" altLang="zh-CN" dirty="0"/>
              <a:t>['5', '7', '8', '13']</a:t>
            </a:r>
            <a:endParaRPr lang="en-US" altLang="zh-CN" dirty="0"/>
          </a:p>
          <a:p>
            <a:r>
              <a:rPr lang="en-US" altLang="zh-CN" dirty="0"/>
              <a:t>['9', '10', '11', '14']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992" y="234564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 line in a: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line.split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print line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['1', '3', '4', '12']</a:t>
            </a:r>
            <a:endParaRPr lang="en-US" altLang="zh-CN" dirty="0"/>
          </a:p>
          <a:p>
            <a:r>
              <a:rPr lang="en-US" altLang="zh-CN" dirty="0"/>
              <a:t>['5', '7', '8', '13']</a:t>
            </a:r>
            <a:endParaRPr lang="en-US" altLang="zh-CN" dirty="0"/>
          </a:p>
          <a:p>
            <a:r>
              <a:rPr lang="en-US" altLang="zh-CN" dirty="0"/>
              <a:t>['9', '10', '11', '14']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982" y="250666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 line in a: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line.split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line=[</a:t>
            </a:r>
            <a:r>
              <a:rPr lang="en-US" altLang="zh-CN" dirty="0" err="1"/>
              <a:t>int</a:t>
            </a:r>
            <a:r>
              <a:rPr lang="en-US" altLang="zh-CN" dirty="0"/>
              <a:t>(x ) for  x in line  ]</a:t>
            </a:r>
            <a:endParaRPr lang="en-US" altLang="zh-CN" dirty="0"/>
          </a:p>
          <a:p>
            <a:r>
              <a:rPr lang="en-US" altLang="zh-CN" dirty="0"/>
              <a:t>	print line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[1, 3, 4, 12]</a:t>
            </a:r>
            <a:endParaRPr lang="en-US" altLang="zh-CN" dirty="0"/>
          </a:p>
          <a:p>
            <a:r>
              <a:rPr lang="en-US" altLang="zh-CN" dirty="0"/>
              <a:t>[5, 7, 8, 13]</a:t>
            </a:r>
            <a:endParaRPr lang="en-US" altLang="zh-CN" dirty="0"/>
          </a:p>
          <a:p>
            <a:r>
              <a:rPr lang="en-US" altLang="zh-CN" dirty="0"/>
              <a:t>[9, 10, 11, 14]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097420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数组和矩阵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1616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数组和</a:t>
            </a:r>
            <a:r>
              <a:rPr lang="en-US" altLang="zh-CN" dirty="0" err="1"/>
              <a:t>numpy</a:t>
            </a:r>
            <a:r>
              <a:rPr lang="zh-CN" altLang="en-US" dirty="0"/>
              <a:t>矩阵的关系</a:t>
            </a:r>
            <a:endParaRPr lang="en-US" altLang="zh-CN" dirty="0"/>
          </a:p>
          <a:p>
            <a:r>
              <a:rPr lang="pt-BR" altLang="zh-CN" dirty="0"/>
              <a:t>&gt;&gt;&gt; a=[[1,2,3,4],[5,6,7,8],[9,10,11,12]]</a:t>
            </a:r>
            <a:endParaRPr lang="pt-BR" altLang="zh-CN" dirty="0"/>
          </a:p>
          <a:p>
            <a:r>
              <a:rPr lang="pt-BR" altLang="zh-CN" dirty="0"/>
              <a:t>&gt;&gt;&gt; c=zeros((3,4))</a:t>
            </a:r>
            <a:endParaRPr lang="pt-BR" altLang="zh-CN" dirty="0"/>
          </a:p>
          <a:p>
            <a:r>
              <a:rPr lang="en-US" altLang="zh-CN" dirty="0"/>
              <a:t>&gt;&gt;&gt; c</a:t>
            </a:r>
            <a:endParaRPr lang="en-US" altLang="zh-CN" dirty="0"/>
          </a:p>
          <a:p>
            <a:r>
              <a:rPr lang="en-US" altLang="zh-CN" dirty="0"/>
              <a:t>array([[ 0.,  0.,  0.,  0.],</a:t>
            </a:r>
            <a:endParaRPr lang="en-US" altLang="zh-CN" dirty="0"/>
          </a:p>
          <a:p>
            <a:r>
              <a:rPr lang="en-US" altLang="zh-CN" dirty="0"/>
              <a:t>       [ 0.,  0.,  0.,  0.],</a:t>
            </a:r>
            <a:endParaRPr lang="en-US" altLang="zh-CN" dirty="0"/>
          </a:p>
          <a:p>
            <a:r>
              <a:rPr lang="en-US" altLang="zh-CN" dirty="0"/>
              <a:t>       [ 0.,  0.,  0.,  0.]])</a:t>
            </a:r>
            <a:endParaRPr lang="en-US" altLang="zh-CN" dirty="0"/>
          </a:p>
          <a:p>
            <a:r>
              <a:rPr lang="en-US" altLang="zh-CN" dirty="0"/>
              <a:t>&gt;&gt;&gt; c[0,:]=a[0]</a:t>
            </a:r>
            <a:endParaRPr lang="en-US" altLang="zh-CN" dirty="0"/>
          </a:p>
          <a:p>
            <a:r>
              <a:rPr lang="en-US" altLang="zh-CN" dirty="0"/>
              <a:t>&gt;&gt;&gt; c</a:t>
            </a:r>
            <a:endParaRPr lang="en-US" altLang="zh-CN" dirty="0"/>
          </a:p>
          <a:p>
            <a:r>
              <a:rPr lang="en-US" altLang="zh-CN" dirty="0"/>
              <a:t>array([[ 1.,  2.,  3.,  4.],</a:t>
            </a:r>
            <a:endParaRPr lang="en-US" altLang="zh-CN" dirty="0"/>
          </a:p>
          <a:p>
            <a:r>
              <a:rPr lang="en-US" altLang="zh-CN" dirty="0"/>
              <a:t>       [ 0.,  0.,  0.,  0.],</a:t>
            </a:r>
            <a:endParaRPr lang="en-US" altLang="zh-CN" dirty="0"/>
          </a:p>
          <a:p>
            <a:r>
              <a:rPr lang="en-US" altLang="zh-CN" dirty="0"/>
              <a:t>       [ 0.,  0.,  0.,  0.]])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7839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解析数据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2139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fr</a:t>
            </a:r>
            <a:r>
              <a:rPr lang="en-US" altLang="zh-CN" dirty="0"/>
              <a:t>=open('datingTestSet.txt')</a:t>
            </a:r>
            <a:endParaRPr lang="en-US" altLang="zh-CN" dirty="0"/>
          </a:p>
          <a:p>
            <a:r>
              <a:rPr lang="en-US" altLang="zh-CN" dirty="0"/>
              <a:t>&gt;&gt;&gt; a=</a:t>
            </a:r>
            <a:r>
              <a:rPr lang="en-US" altLang="zh-CN" dirty="0" err="1"/>
              <a:t>fr.readlines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 b=</a:t>
            </a:r>
            <a:r>
              <a:rPr lang="en-US" altLang="zh-CN" dirty="0" err="1"/>
              <a:t>len</a:t>
            </a:r>
            <a:r>
              <a:rPr lang="en-US" altLang="zh-CN" dirty="0"/>
              <a:t>(a)</a:t>
            </a:r>
            <a:endParaRPr lang="en-US" altLang="zh-CN" dirty="0"/>
          </a:p>
          <a:p>
            <a:r>
              <a:rPr lang="en-US" altLang="zh-CN" dirty="0"/>
              <a:t>line=a[0]</a:t>
            </a:r>
            <a:endParaRPr lang="en-US" altLang="zh-CN" dirty="0"/>
          </a:p>
          <a:p>
            <a:r>
              <a:rPr lang="en-US" altLang="zh-CN" dirty="0"/>
              <a:t>line=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list=</a:t>
            </a:r>
            <a:r>
              <a:rPr lang="en-US" altLang="zh-CN" dirty="0" err="1"/>
              <a:t>line.split</a:t>
            </a:r>
            <a:r>
              <a:rPr lang="en-US" altLang="zh-CN" dirty="0"/>
              <a:t>('\t')</a:t>
            </a:r>
            <a:endParaRPr lang="en-US" altLang="zh-CN" dirty="0"/>
          </a:p>
          <a:p>
            <a:r>
              <a:rPr lang="en-US" altLang="zh-CN" dirty="0"/>
              <a:t>&gt;&gt;&gt; r[0,:]=list[0:3]</a:t>
            </a:r>
            <a:endParaRPr lang="en-US" altLang="zh-CN" dirty="0"/>
          </a:p>
          <a:p>
            <a:r>
              <a:rPr lang="en-US" altLang="zh-CN" dirty="0"/>
              <a:t> r</a:t>
            </a:r>
            <a:endParaRPr lang="en-US" altLang="zh-CN" dirty="0"/>
          </a:p>
          <a:p>
            <a:r>
              <a:rPr lang="en-US" altLang="zh-CN" dirty="0"/>
              <a:t>List[-1]</a:t>
            </a:r>
            <a:endParaRPr lang="en-US" altLang="zh-CN" dirty="0"/>
          </a:p>
          <a:p>
            <a:r>
              <a:rPr lang="en-US" altLang="zh-CN" dirty="0" err="1"/>
              <a:t>ClassLat</a:t>
            </a:r>
            <a:r>
              <a:rPr lang="en-US" altLang="zh-CN" dirty="0"/>
              <a:t>=[]</a:t>
            </a:r>
            <a:endParaRPr lang="en-US" altLang="zh-CN" dirty="0"/>
          </a:p>
          <a:p>
            <a:r>
              <a:rPr lang="en-US" altLang="zh-CN" dirty="0" err="1"/>
              <a:t>classLab.append</a:t>
            </a:r>
            <a:r>
              <a:rPr lang="en-US" altLang="zh-CN" dirty="0"/>
              <a:t>(list[-1])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classLab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964488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Matplotlib</a:t>
            </a:r>
            <a:r>
              <a:rPr lang="zh-CN" altLang="en-US" dirty="0"/>
              <a:t>创建散点图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3" y="268701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r>
              <a:rPr lang="en-US" altLang="zh-CN" dirty="0"/>
              <a:t>&gt;&gt;&gt; 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&gt;&gt;&gt; fig=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&gt;&gt;&gt; ax=</a:t>
            </a:r>
            <a:r>
              <a:rPr lang="en-US" altLang="zh-CN" dirty="0" err="1"/>
              <a:t>fig.add_subplot</a:t>
            </a:r>
            <a:r>
              <a:rPr lang="en-US" altLang="zh-CN" dirty="0"/>
              <a:t>(111)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ax.scatter</a:t>
            </a:r>
            <a:r>
              <a:rPr lang="en-US" altLang="zh-CN" dirty="0"/>
              <a:t>(</a:t>
            </a:r>
            <a:r>
              <a:rPr lang="en-US" altLang="zh-CN" dirty="0" err="1"/>
              <a:t>datingDataMat</a:t>
            </a:r>
            <a:r>
              <a:rPr lang="en-US" altLang="zh-CN" dirty="0"/>
              <a:t>[:,1],</a:t>
            </a:r>
            <a:r>
              <a:rPr lang="en-US" altLang="zh-CN" dirty="0" err="1"/>
              <a:t>datingDataMat</a:t>
            </a:r>
            <a:r>
              <a:rPr lang="en-US" altLang="zh-CN" dirty="0"/>
              <a:t>[:,2])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matplotlib.collections.PathCollection</a:t>
            </a:r>
            <a:r>
              <a:rPr lang="en-US" altLang="zh-CN" dirty="0"/>
              <a:t> object at 0x01D8F590&gt;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爱情片、剧情片、喜剧片、家庭片、伦理片、</a:t>
            </a:r>
            <a:br>
              <a:rPr lang="zh-CN" altLang="en-US" dirty="0"/>
            </a:br>
            <a:r>
              <a:rPr lang="zh-CN" altLang="en-US" dirty="0"/>
              <a:t>文艺片、音乐片、歌舞片、动漫片、</a:t>
            </a:r>
            <a:br>
              <a:rPr lang="zh-CN" altLang="en-US" dirty="0"/>
            </a:br>
            <a:r>
              <a:rPr lang="zh-CN" altLang="en-US" dirty="0"/>
              <a:t>西部片、武侠片、古装片、动作片、</a:t>
            </a:r>
            <a:br>
              <a:rPr lang="zh-CN" altLang="en-US" dirty="0"/>
            </a:br>
            <a:r>
              <a:rPr lang="zh-CN" altLang="en-US" dirty="0"/>
              <a:t>恐怖片、惊悚片、冒险片、犯罪片、悬疑片、</a:t>
            </a:r>
            <a:br>
              <a:rPr lang="zh-CN" altLang="en-US" dirty="0"/>
            </a:br>
            <a:r>
              <a:rPr lang="zh-CN" altLang="en-US" dirty="0"/>
              <a:t>记录片、战争片、历史片、传记片、体育片、</a:t>
            </a:r>
            <a:br>
              <a:rPr lang="zh-CN" altLang="en-US" dirty="0"/>
            </a:br>
            <a:r>
              <a:rPr lang="zh-CN" altLang="en-US" dirty="0"/>
              <a:t>科幻片、魔幻片、奇幻片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964488" cy="114300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使用</a:t>
            </a:r>
            <a:r>
              <a:rPr lang="en-US" altLang="zh-CN" dirty="0" err="1"/>
              <a:t>Matplotlib</a:t>
            </a:r>
            <a:r>
              <a:rPr lang="zh-CN" altLang="en-US" dirty="0"/>
              <a:t>创建散点图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444" y="281953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&gt;&gt;&gt; fig=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&gt;&gt;&gt; ax=</a:t>
            </a:r>
            <a:r>
              <a:rPr lang="en-US" altLang="zh-CN" dirty="0" err="1"/>
              <a:t>fig.add_subplot</a:t>
            </a:r>
            <a:r>
              <a:rPr lang="en-US" altLang="zh-CN" dirty="0"/>
              <a:t>(111)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ax.scatter</a:t>
            </a:r>
            <a:r>
              <a:rPr lang="en-US" altLang="zh-CN" dirty="0"/>
              <a:t>(</a:t>
            </a:r>
            <a:r>
              <a:rPr lang="en-US" altLang="zh-CN" dirty="0" err="1"/>
              <a:t>datingDataMat</a:t>
            </a:r>
            <a:r>
              <a:rPr lang="en-US" altLang="zh-CN" dirty="0"/>
              <a:t>[:,1],</a:t>
            </a:r>
            <a:r>
              <a:rPr lang="en-US" altLang="zh-CN" dirty="0" err="1"/>
              <a:t>datingDataMat</a:t>
            </a:r>
            <a:r>
              <a:rPr lang="en-US" altLang="zh-CN" dirty="0"/>
              <a:t>[:,2],15.0*array(</a:t>
            </a:r>
            <a:r>
              <a:rPr lang="en-US" altLang="zh-CN" dirty="0" err="1"/>
              <a:t>datingLabels</a:t>
            </a:r>
            <a:r>
              <a:rPr lang="en-US" altLang="zh-CN" dirty="0"/>
              <a:t>),15.0*array(</a:t>
            </a:r>
            <a:r>
              <a:rPr lang="en-US" altLang="zh-CN" dirty="0" err="1"/>
              <a:t>datingLabels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数据归一化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434" y="225071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autoNorm</a:t>
            </a:r>
            <a:r>
              <a:rPr lang="en-US" altLang="zh-CN" dirty="0"/>
              <a:t>(</a:t>
            </a:r>
            <a:r>
              <a:rPr lang="en-US" altLang="zh-CN" dirty="0" err="1"/>
              <a:t>dataSet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minVals</a:t>
            </a:r>
            <a:r>
              <a:rPr lang="en-US" altLang="zh-CN" dirty="0"/>
              <a:t> = </a:t>
            </a:r>
            <a:r>
              <a:rPr lang="en-US" altLang="zh-CN" dirty="0" err="1"/>
              <a:t>dataSet.min</a:t>
            </a:r>
            <a:r>
              <a:rPr lang="en-US" altLang="zh-CN" dirty="0"/>
              <a:t>(0)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maxVals</a:t>
            </a:r>
            <a:r>
              <a:rPr lang="en-US" altLang="zh-CN" dirty="0"/>
              <a:t> = </a:t>
            </a:r>
            <a:r>
              <a:rPr lang="en-US" altLang="zh-CN" dirty="0" err="1"/>
              <a:t>dataSet.max</a:t>
            </a:r>
            <a:r>
              <a:rPr lang="en-US" altLang="zh-CN" dirty="0"/>
              <a:t>(0)</a:t>
            </a:r>
            <a:endParaRPr lang="en-US" altLang="zh-CN" dirty="0"/>
          </a:p>
          <a:p>
            <a:r>
              <a:rPr lang="en-US" altLang="zh-CN" dirty="0"/>
              <a:t>    ranges = </a:t>
            </a:r>
            <a:r>
              <a:rPr lang="en-US" altLang="zh-CN" dirty="0" err="1"/>
              <a:t>maxVals</a:t>
            </a:r>
            <a:r>
              <a:rPr lang="en-US" altLang="zh-CN" dirty="0"/>
              <a:t> - </a:t>
            </a:r>
            <a:r>
              <a:rPr lang="en-US" altLang="zh-CN" dirty="0" err="1"/>
              <a:t>minVals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normDataSet</a:t>
            </a:r>
            <a:r>
              <a:rPr lang="en-US" altLang="zh-CN" dirty="0"/>
              <a:t> = zeros(shape(</a:t>
            </a:r>
            <a:r>
              <a:rPr lang="en-US" altLang="zh-CN" dirty="0" err="1"/>
              <a:t>dataSet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    m = </a:t>
            </a:r>
            <a:r>
              <a:rPr lang="en-US" altLang="zh-CN" dirty="0" err="1"/>
              <a:t>dataSet.shape</a:t>
            </a:r>
            <a:r>
              <a:rPr lang="en-US" altLang="zh-CN" dirty="0"/>
              <a:t>[0]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normDataSet</a:t>
            </a:r>
            <a:r>
              <a:rPr lang="en-US" altLang="zh-CN" dirty="0"/>
              <a:t> = </a:t>
            </a:r>
            <a:r>
              <a:rPr lang="en-US" altLang="zh-CN" dirty="0" err="1"/>
              <a:t>dataSet</a:t>
            </a:r>
            <a:r>
              <a:rPr lang="en-US" altLang="zh-CN" dirty="0"/>
              <a:t> - tile(</a:t>
            </a:r>
            <a:r>
              <a:rPr lang="en-US" altLang="zh-CN" dirty="0" err="1"/>
              <a:t>minVals</a:t>
            </a:r>
            <a:r>
              <a:rPr lang="en-US" altLang="zh-CN" dirty="0"/>
              <a:t>, (m,1))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normDataSet</a:t>
            </a:r>
            <a:r>
              <a:rPr lang="en-US" altLang="zh-CN" dirty="0"/>
              <a:t> = </a:t>
            </a:r>
            <a:r>
              <a:rPr lang="en-US" altLang="zh-CN" dirty="0" err="1"/>
              <a:t>normDataSet</a:t>
            </a:r>
            <a:r>
              <a:rPr lang="en-US" altLang="zh-CN" dirty="0"/>
              <a:t>/tile(ranges, (m,1))   #element wise divide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normDataSet</a:t>
            </a:r>
            <a:r>
              <a:rPr lang="en-US" altLang="zh-CN" dirty="0"/>
              <a:t>, ranges, </a:t>
            </a:r>
            <a:r>
              <a:rPr lang="en-US" altLang="zh-CN" dirty="0" err="1"/>
              <a:t>minVals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40212"/>
            <a:ext cx="10515600" cy="1325563"/>
          </a:xfrm>
        </p:spPr>
        <p:txBody>
          <a:bodyPr/>
          <a:lstStyle/>
          <a:p>
            <a:r>
              <a:rPr lang="zh-CN" altLang="en-US" dirty="0"/>
              <a:t>数据归一化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503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pt-BR" altLang="zh-CN" dirty="0"/>
              <a:t>&gt;&gt;&gt; n,r,m=kNN.autoNorm(datingDataMat)</a:t>
            </a:r>
            <a:endParaRPr lang="pt-BR" altLang="zh-CN" dirty="0"/>
          </a:p>
          <a:p>
            <a:r>
              <a:rPr lang="pt-BR" altLang="zh-CN" dirty="0"/>
              <a:t>&gt;&gt;&gt; n</a:t>
            </a:r>
            <a:endParaRPr lang="pt-BR" altLang="zh-CN" dirty="0"/>
          </a:p>
          <a:p>
            <a:r>
              <a:rPr lang="pt-BR" altLang="zh-CN" dirty="0"/>
              <a:t>array([[ 0.44832535,  0.39805139,  0.56233353],</a:t>
            </a:r>
            <a:endParaRPr lang="pt-BR" altLang="zh-CN" dirty="0"/>
          </a:p>
          <a:p>
            <a:r>
              <a:rPr lang="pt-BR" altLang="zh-CN" dirty="0"/>
              <a:t>       [ 0.15873259,  0.34195467,  0.98724416],</a:t>
            </a:r>
            <a:endParaRPr lang="pt-BR" altLang="zh-CN" dirty="0"/>
          </a:p>
          <a:p>
            <a:r>
              <a:rPr lang="pt-BR" altLang="zh-CN" dirty="0"/>
              <a:t>       [ 0.28542943,  0.06892523,  0.47449629],</a:t>
            </a:r>
            <a:endParaRPr lang="pt-BR" altLang="zh-CN" dirty="0"/>
          </a:p>
          <a:p>
            <a:r>
              <a:rPr lang="pt-BR" altLang="zh-CN" dirty="0"/>
              <a:t>       ..., </a:t>
            </a:r>
            <a:endParaRPr lang="pt-BR" altLang="zh-CN" dirty="0"/>
          </a:p>
          <a:p>
            <a:r>
              <a:rPr lang="pt-BR" altLang="zh-CN" dirty="0"/>
              <a:t>       [ 0.29115949,  0.50910294,  0.51079493],</a:t>
            </a:r>
            <a:endParaRPr lang="pt-BR" altLang="zh-CN" dirty="0"/>
          </a:p>
          <a:p>
            <a:r>
              <a:rPr lang="pt-BR" altLang="zh-CN" dirty="0"/>
              <a:t>       [ 0.52711097,  0.43665451,  0.4290048 ],</a:t>
            </a:r>
            <a:endParaRPr lang="pt-BR" altLang="zh-CN" dirty="0"/>
          </a:p>
          <a:p>
            <a:r>
              <a:rPr lang="pt-BR" altLang="zh-CN" dirty="0"/>
              <a:t>       [ 0.47940793,  0.3768091 ,  0.78571804]])</a:t>
            </a:r>
            <a:endParaRPr lang="pt-BR" altLang="zh-CN" dirty="0"/>
          </a:p>
          <a:p>
            <a:r>
              <a:rPr lang="pt-BR" altLang="zh-CN" dirty="0"/>
              <a:t>&gt;&gt;&gt; r</a:t>
            </a:r>
            <a:endParaRPr lang="pt-BR" altLang="zh-CN" dirty="0"/>
          </a:p>
          <a:p>
            <a:r>
              <a:rPr lang="pt-BR" altLang="zh-CN" dirty="0"/>
              <a:t>array([  9.12730000e+04,   2.09193490e+01,   1.69436100e+00])</a:t>
            </a:r>
            <a:endParaRPr lang="pt-BR" altLang="zh-CN" dirty="0"/>
          </a:p>
          <a:p>
            <a:r>
              <a:rPr lang="pt-BR" altLang="zh-CN" dirty="0"/>
              <a:t>&gt;&gt;&gt; m</a:t>
            </a:r>
            <a:endParaRPr lang="pt-BR" altLang="zh-CN" dirty="0"/>
          </a:p>
          <a:p>
            <a:r>
              <a:rPr lang="pt-BR" altLang="zh-CN" dirty="0"/>
              <a:t>array([ 0.      ,  0.      ,  0.001156])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653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测试算法：验证分类器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408721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datingClassTest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hoRatio</a:t>
            </a:r>
            <a:r>
              <a:rPr lang="en-US" altLang="zh-CN" dirty="0"/>
              <a:t> = 0.50      #hold out 10%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datingDataMat,datingLabels</a:t>
            </a:r>
            <a:r>
              <a:rPr lang="en-US" altLang="zh-CN" dirty="0"/>
              <a:t> = file2matrix('datingTestSet2.txt')       #load data </a:t>
            </a:r>
            <a:r>
              <a:rPr lang="en-US" altLang="zh-CN" dirty="0" err="1"/>
              <a:t>setfrom</a:t>
            </a:r>
            <a:r>
              <a:rPr lang="en-US" altLang="zh-CN" dirty="0"/>
              <a:t> file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normMat</a:t>
            </a:r>
            <a:r>
              <a:rPr lang="en-US" altLang="zh-CN" dirty="0"/>
              <a:t>, ranges, </a:t>
            </a:r>
            <a:r>
              <a:rPr lang="en-US" altLang="zh-CN" dirty="0" err="1"/>
              <a:t>minVals</a:t>
            </a:r>
            <a:r>
              <a:rPr lang="en-US" altLang="zh-CN" dirty="0"/>
              <a:t> = </a:t>
            </a:r>
            <a:r>
              <a:rPr lang="en-US" altLang="zh-CN" dirty="0" err="1"/>
              <a:t>autoNorm</a:t>
            </a:r>
            <a:r>
              <a:rPr lang="en-US" altLang="zh-CN" dirty="0"/>
              <a:t>(</a:t>
            </a:r>
            <a:r>
              <a:rPr lang="en-US" altLang="zh-CN" dirty="0" err="1"/>
              <a:t>datingDataMat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m = </a:t>
            </a:r>
            <a:r>
              <a:rPr lang="en-US" altLang="zh-CN" dirty="0" err="1"/>
              <a:t>normMat.shape</a:t>
            </a:r>
            <a:r>
              <a:rPr lang="en-US" altLang="zh-CN" dirty="0"/>
              <a:t>[0]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numTestVecs</a:t>
            </a:r>
            <a:r>
              <a:rPr lang="en-US" altLang="zh-CN" dirty="0"/>
              <a:t> = </a:t>
            </a:r>
            <a:r>
              <a:rPr lang="en-US" altLang="zh-CN" dirty="0" err="1"/>
              <a:t>int</a:t>
            </a:r>
            <a:r>
              <a:rPr lang="en-US" altLang="zh-CN" dirty="0"/>
              <a:t>(m*</a:t>
            </a:r>
            <a:r>
              <a:rPr lang="en-US" altLang="zh-CN" dirty="0" err="1"/>
              <a:t>hoRatio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errorCount</a:t>
            </a:r>
            <a:r>
              <a:rPr lang="en-US" altLang="zh-CN" dirty="0"/>
              <a:t> = 0.0</a:t>
            </a:r>
            <a:endParaRPr lang="en-US" altLang="zh-CN" dirty="0"/>
          </a:p>
          <a:p>
            <a:r>
              <a:rPr lang="en-US" altLang="zh-CN" dirty="0"/>
              <a:t>    for i in range(</a:t>
            </a:r>
            <a:r>
              <a:rPr lang="en-US" altLang="zh-CN" dirty="0" err="1"/>
              <a:t>numTestVecs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classifierResult</a:t>
            </a:r>
            <a:r>
              <a:rPr lang="en-US" altLang="zh-CN" dirty="0"/>
              <a:t> = classify0(</a:t>
            </a:r>
            <a:r>
              <a:rPr lang="en-US" altLang="zh-CN" dirty="0" err="1"/>
              <a:t>normMat</a:t>
            </a:r>
            <a:r>
              <a:rPr lang="en-US" altLang="zh-CN" dirty="0"/>
              <a:t>[i,:],</a:t>
            </a:r>
            <a:r>
              <a:rPr lang="en-US" altLang="zh-CN" dirty="0" err="1"/>
              <a:t>normMat</a:t>
            </a:r>
            <a:r>
              <a:rPr lang="en-US" altLang="zh-CN" dirty="0"/>
              <a:t>[</a:t>
            </a:r>
            <a:r>
              <a:rPr lang="en-US" altLang="zh-CN" dirty="0" err="1"/>
              <a:t>numTestVecs:m</a:t>
            </a:r>
            <a:r>
              <a:rPr lang="en-US" altLang="zh-CN" dirty="0"/>
              <a:t>,:],</a:t>
            </a:r>
            <a:r>
              <a:rPr lang="en-US" altLang="zh-CN" dirty="0" err="1"/>
              <a:t>datingLabels</a:t>
            </a:r>
            <a:r>
              <a:rPr lang="en-US" altLang="zh-CN" dirty="0"/>
              <a:t>[</a:t>
            </a:r>
            <a:r>
              <a:rPr lang="en-US" altLang="zh-CN" dirty="0" err="1"/>
              <a:t>numTestVecs:m</a:t>
            </a:r>
            <a:r>
              <a:rPr lang="en-US" altLang="zh-CN" dirty="0"/>
              <a:t>],3)</a:t>
            </a:r>
            <a:endParaRPr lang="en-US" altLang="zh-CN" dirty="0"/>
          </a:p>
          <a:p>
            <a:r>
              <a:rPr lang="en-US" altLang="zh-CN" dirty="0"/>
              <a:t>        print "the classifier came back with: %d, the real answer is: %d" % (</a:t>
            </a:r>
            <a:r>
              <a:rPr lang="en-US" altLang="zh-CN" dirty="0" err="1"/>
              <a:t>classifierResult</a:t>
            </a:r>
            <a:r>
              <a:rPr lang="en-US" altLang="zh-CN" dirty="0"/>
              <a:t>, </a:t>
            </a:r>
            <a:r>
              <a:rPr lang="en-US" altLang="zh-CN" dirty="0" err="1"/>
              <a:t>datingLabels</a:t>
            </a:r>
            <a:r>
              <a:rPr lang="en-US" altLang="zh-CN" dirty="0"/>
              <a:t>[i])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classifierResult</a:t>
            </a:r>
            <a:r>
              <a:rPr lang="en-US" altLang="zh-CN" dirty="0"/>
              <a:t> != </a:t>
            </a:r>
            <a:r>
              <a:rPr lang="en-US" altLang="zh-CN" dirty="0" err="1"/>
              <a:t>datingLabels</a:t>
            </a:r>
            <a:r>
              <a:rPr lang="en-US" altLang="zh-CN" dirty="0"/>
              <a:t>[i]): </a:t>
            </a:r>
            <a:r>
              <a:rPr lang="en-US" altLang="zh-CN" dirty="0" err="1"/>
              <a:t>errorCount</a:t>
            </a:r>
            <a:r>
              <a:rPr lang="en-US" altLang="zh-CN" dirty="0"/>
              <a:t> += 1.0</a:t>
            </a:r>
            <a:endParaRPr lang="en-US" altLang="zh-CN" dirty="0"/>
          </a:p>
          <a:p>
            <a:r>
              <a:rPr lang="en-US" altLang="zh-CN" dirty="0"/>
              <a:t>    print "the total error rate is: %f" % (</a:t>
            </a:r>
            <a:r>
              <a:rPr lang="en-US" altLang="zh-CN" dirty="0" err="1"/>
              <a:t>errorCount</a:t>
            </a:r>
            <a:r>
              <a:rPr lang="en-US" altLang="zh-CN" dirty="0"/>
              <a:t>/float(</a:t>
            </a:r>
            <a:r>
              <a:rPr lang="en-US" altLang="zh-CN" dirty="0" err="1"/>
              <a:t>numTestVecs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    print </a:t>
            </a:r>
            <a:r>
              <a:rPr lang="en-US" altLang="zh-CN" dirty="0" err="1"/>
              <a:t>errorCount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7839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k-</a:t>
            </a:r>
            <a:r>
              <a:rPr lang="zh-CN" altLang="en-US" dirty="0"/>
              <a:t>近邻算法的手写识别系统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3956"/>
            <a:ext cx="10515600" cy="4351338"/>
          </a:xfrm>
        </p:spPr>
        <p:txBody>
          <a:bodyPr>
            <a:normAutofit/>
          </a:bodyPr>
          <a:lstStyle/>
          <a:p>
            <a:pPr marL="393065" lvl="1" indent="0">
              <a:buNone/>
            </a:pPr>
            <a:r>
              <a:rPr lang="zh-CN" altLang="en-US" dirty="0"/>
              <a:t>准备数据，将图像转换为测试向量 </a:t>
            </a:r>
            <a:r>
              <a:rPr lang="en-US" altLang="zh-CN" dirty="0"/>
              <a:t>32x32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img2vector(filename):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returnVect</a:t>
            </a:r>
            <a:r>
              <a:rPr lang="en-US" altLang="zh-CN" dirty="0"/>
              <a:t> = zeros((1,1024))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fr</a:t>
            </a:r>
            <a:r>
              <a:rPr lang="en-US" altLang="zh-CN" dirty="0"/>
              <a:t> = open(filename)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for i in range(32):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lineStr</a:t>
            </a:r>
            <a:r>
              <a:rPr lang="en-US" altLang="zh-CN" dirty="0"/>
              <a:t> = </a:t>
            </a:r>
            <a:r>
              <a:rPr lang="en-US" altLang="zh-CN" dirty="0" err="1"/>
              <a:t>fr.readline</a:t>
            </a:r>
            <a:r>
              <a:rPr lang="en-US" altLang="zh-CN" dirty="0"/>
              <a:t>()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    for j in range(32):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returnVect</a:t>
            </a:r>
            <a:r>
              <a:rPr lang="en-US" altLang="zh-CN" dirty="0"/>
              <a:t>[0,32*</a:t>
            </a:r>
            <a:r>
              <a:rPr lang="en-US" altLang="zh-CN" dirty="0" err="1"/>
              <a:t>i+j</a:t>
            </a:r>
            <a:r>
              <a:rPr lang="en-US" altLang="zh-CN" dirty="0"/>
              <a:t>] 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lineStr</a:t>
            </a:r>
            <a:r>
              <a:rPr lang="en-US" altLang="zh-CN" dirty="0"/>
              <a:t>[j])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returnVect</a:t>
            </a: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06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测试算法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4351338"/>
          </a:xfrm>
        </p:spPr>
        <p:txBody>
          <a:bodyPr/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testVector</a:t>
            </a:r>
            <a:r>
              <a:rPr lang="en-US" altLang="zh-CN" dirty="0"/>
              <a:t>=kNN.img2vector('</a:t>
            </a:r>
            <a:r>
              <a:rPr lang="en-US" altLang="zh-CN" dirty="0" err="1"/>
              <a:t>testDigits</a:t>
            </a:r>
            <a:r>
              <a:rPr lang="en-US" altLang="zh-CN" dirty="0"/>
              <a:t>/0_13.txt')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tesVector</a:t>
            </a:r>
            <a:r>
              <a:rPr lang="en-US" altLang="zh-CN" dirty="0"/>
              <a:t>[0,0:31]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KNN</a:t>
            </a:r>
            <a:r>
              <a:rPr lang="zh-CN" altLang="en-US" dirty="0">
                <a:solidFill>
                  <a:srgbClr val="C00000"/>
                </a:solidFill>
              </a:rPr>
              <a:t>算法改进和实验作业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KNN</a:t>
            </a:r>
            <a:r>
              <a:rPr lang="zh-CN" altLang="en-US" dirty="0"/>
              <a:t>面临的挑战</a:t>
            </a:r>
            <a:endParaRPr lang="en-US" altLang="zh-CN" dirty="0"/>
          </a:p>
          <a:p>
            <a:r>
              <a:rPr lang="zh-CN" altLang="en-US" dirty="0"/>
              <a:t>算法改进</a:t>
            </a:r>
            <a:endParaRPr lang="en-US" altLang="zh-CN" dirty="0"/>
          </a:p>
          <a:p>
            <a:pPr lvl="1"/>
            <a:r>
              <a:rPr lang="zh-CN" altLang="en-US" dirty="0"/>
              <a:t>距离度量</a:t>
            </a:r>
            <a:endParaRPr lang="en-US" altLang="zh-CN" dirty="0"/>
          </a:p>
          <a:p>
            <a:pPr lvl="2"/>
            <a:r>
              <a:rPr lang="zh-CN" altLang="en-US" dirty="0"/>
              <a:t>马氏距离</a:t>
            </a:r>
            <a:endParaRPr lang="en-US" altLang="zh-CN" dirty="0"/>
          </a:p>
          <a:p>
            <a:pPr lvl="1"/>
            <a:r>
              <a:rPr lang="en-US" altLang="zh-CN" dirty="0"/>
              <a:t>KD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393" y="1207709"/>
            <a:ext cx="10515600" cy="1325563"/>
          </a:xfrm>
        </p:spPr>
        <p:txBody>
          <a:bodyPr/>
          <a:lstStyle/>
          <a:p>
            <a:r>
              <a:rPr lang="en-US" dirty="0"/>
              <a:t>KNN</a:t>
            </a:r>
            <a:r>
              <a:rPr lang="zh-CN" altLang="en-US" dirty="0"/>
              <a:t>面临的挑战</a:t>
            </a:r>
            <a:endParaRPr lang="en-US" dirty="0"/>
          </a:p>
        </p:txBody>
      </p:sp>
      <p:sp>
        <p:nvSpPr>
          <p:cNvPr id="6" name="Block Arc 5"/>
          <p:cNvSpPr/>
          <p:nvPr/>
        </p:nvSpPr>
        <p:spPr>
          <a:xfrm rot="1655156">
            <a:off x="2656296" y="3198600"/>
            <a:ext cx="1447800" cy="161605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-Shape 6"/>
          <p:cNvSpPr/>
          <p:nvPr/>
        </p:nvSpPr>
        <p:spPr>
          <a:xfrm>
            <a:off x="6707810" y="1812235"/>
            <a:ext cx="1219200" cy="1905000"/>
          </a:xfrm>
          <a:prstGeom prst="corner">
            <a:avLst>
              <a:gd name="adj1" fmla="val 24925"/>
              <a:gd name="adj2" fmla="val 27612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/>
        </p:nvSpPr>
        <p:spPr>
          <a:xfrm rot="10800000">
            <a:off x="7317410" y="2726635"/>
            <a:ext cx="1219200" cy="1905000"/>
          </a:xfrm>
          <a:prstGeom prst="corner">
            <a:avLst>
              <a:gd name="adj1" fmla="val 24925"/>
              <a:gd name="adj2" fmla="val 27612"/>
            </a:avLst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2191" y="4824998"/>
            <a:ext cx="5714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Instance-Based Learning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explicit description of the target function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handle complicated situations.</a:t>
            </a:r>
            <a:endParaRPr lang="en-US" sz="2400" dirty="0"/>
          </a:p>
        </p:txBody>
      </p:sp>
      <p:sp>
        <p:nvSpPr>
          <p:cNvPr id="10" name="Block Arc 9"/>
          <p:cNvSpPr/>
          <p:nvPr/>
        </p:nvSpPr>
        <p:spPr>
          <a:xfrm rot="1801048">
            <a:off x="1944000" y="2381449"/>
            <a:ext cx="2903364" cy="3153145"/>
          </a:xfrm>
          <a:prstGeom prst="blockArc">
            <a:avLst>
              <a:gd name="adj1" fmla="val 10800000"/>
              <a:gd name="adj2" fmla="val 21145544"/>
              <a:gd name="adj3" fmla="val 14450"/>
            </a:avLst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2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4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88020"/>
            <a:ext cx="10515600" cy="1325563"/>
          </a:xfrm>
        </p:spPr>
        <p:txBody>
          <a:bodyPr/>
          <a:lstStyle/>
          <a:p>
            <a:r>
              <a:rPr lang="en-AU" altLang="zh-CN" dirty="0"/>
              <a:t>KNN</a:t>
            </a:r>
            <a:r>
              <a:rPr lang="zh-CN" altLang="en-US" dirty="0"/>
              <a:t>面临挑战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267" y="2124421"/>
            <a:ext cx="8023225" cy="51720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K</a:t>
            </a:r>
            <a:r>
              <a:rPr lang="zh-CN" altLang="en-US" sz="1600" dirty="0"/>
              <a:t>值确定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Non-monotonous impact on accuracy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Too Big vs. Too Small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Rule of thumbs</a:t>
            </a: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特征的选择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Different features may have different impact …</a:t>
            </a: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距离函数确定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There are many different ways to measure the distance.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Euclidean, Manhattan …</a:t>
            </a: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复杂度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Need to calculate the distance between X′ and all training data.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In proportion to the size of the training data.</a:t>
            </a:r>
            <a:endParaRPr lang="zh-CN" altLang="en-US" sz="16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550460" y="3749125"/>
            <a:ext cx="22860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6674160" y="2872825"/>
            <a:ext cx="1752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7702860" y="2529925"/>
            <a:ext cx="304800" cy="3048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07660" y="2834725"/>
            <a:ext cx="304800" cy="762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8312460" y="2910925"/>
            <a:ext cx="304800" cy="3048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8579160" y="2949025"/>
            <a:ext cx="304800" cy="2286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8807760" y="2949025"/>
            <a:ext cx="457200" cy="3810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9036360" y="2949025"/>
            <a:ext cx="609600" cy="2286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59706" y="37491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7164996" y="2508996"/>
            <a:ext cx="461665" cy="9307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Accuracy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2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88020"/>
            <a:ext cx="10515600" cy="1325563"/>
          </a:xfrm>
        </p:spPr>
        <p:txBody>
          <a:bodyPr/>
          <a:lstStyle/>
          <a:p>
            <a:r>
              <a:rPr lang="en-AU" altLang="zh-CN" dirty="0"/>
              <a:t>Distance Metrics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20818" y="2050774"/>
          <a:ext cx="305602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" imgW="1612900" imgH="482600" progId="Equation.KSEE3">
                  <p:embed/>
                </p:oleObj>
              </mc:Choice>
              <mc:Fallback>
                <p:oleObj name="Equation" r:id="rId1" imgW="1612900" imgH="482600" progId="Equation.KSEE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818" y="2050774"/>
                        <a:ext cx="305602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23717" y="3879574"/>
          <a:ext cx="3030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600200" imgH="482600" progId="Equation.KSEE3">
                  <p:embed/>
                </p:oleObj>
              </mc:Choice>
              <mc:Fallback>
                <p:oleObj name="Equation" r:id="rId3" imgW="1600200" imgH="482600" progId="Equation.KSEE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717" y="3879574"/>
                        <a:ext cx="30305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722717" y="3903388"/>
          <a:ext cx="26241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384300" imgH="457200" progId="Equation.KSEE3">
                  <p:embed/>
                </p:oleObj>
              </mc:Choice>
              <mc:Fallback>
                <p:oleObj name="Equation" r:id="rId5" imgW="1384300" imgH="457200" progId="Equation.KSEE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717" y="3903388"/>
                        <a:ext cx="26241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68217" y="4893366"/>
            <a:ext cx="2209800" cy="195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64017" y="4943063"/>
            <a:ext cx="2133600" cy="191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rot="10800000" flipV="1">
            <a:off x="4601817" y="2965174"/>
            <a:ext cx="13716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973417" y="2965174"/>
            <a:ext cx="14478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4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6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Supervised learning</a:t>
            </a:r>
            <a:endParaRPr lang="zh-CN" altLang="en-US" dirty="0"/>
          </a:p>
        </p:txBody>
      </p:sp>
      <p:pic>
        <p:nvPicPr>
          <p:cNvPr id="4" name="Picture 2" descr="http://keres.meccahosting.com/~a0000c83/photos/image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84193" y="3068960"/>
            <a:ext cx="4271677" cy="2592288"/>
          </a:xfrm>
          <a:prstGeom prst="rect">
            <a:avLst/>
          </a:prstGeom>
          <a:noFill/>
        </p:spPr>
      </p:pic>
      <p:pic>
        <p:nvPicPr>
          <p:cNvPr id="5" name="Picture 4" descr="http://www.independent.co.uk/multimedia/archive/00026/pilot2_26917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1482" y="2457587"/>
            <a:ext cx="3335934" cy="3744416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AU" altLang="zh-CN" dirty="0" err="1"/>
              <a:t>Mahalanobis</a:t>
            </a:r>
            <a:r>
              <a:rPr lang="en-AU" altLang="zh-CN" dirty="0"/>
              <a:t> Distance</a:t>
            </a:r>
            <a:r>
              <a:rPr lang="zh-CN" altLang="en-US" dirty="0"/>
              <a:t>马氏距离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312504" y="5007734"/>
            <a:ext cx="2895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1093304" y="3789328"/>
            <a:ext cx="2438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50704" y="3256722"/>
            <a:ext cx="1219200" cy="1143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27104" y="3790122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580498" y="5007734"/>
            <a:ext cx="2895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5361298" y="3789328"/>
            <a:ext cx="2438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646504" y="2951922"/>
            <a:ext cx="609600" cy="1676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75104" y="2647122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18104" y="3713922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88905" y="5923722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Distance from a point to a point set</a:t>
            </a:r>
            <a:endParaRPr lang="zh-CN" altLang="en-US" dirty="0"/>
          </a:p>
        </p:txBody>
      </p:sp>
      <p:cxnSp>
        <p:nvCxnSpPr>
          <p:cNvPr id="20" name="直接连接符 19"/>
          <p:cNvCxnSpPr>
            <a:endCxn id="11" idx="1"/>
          </p:cNvCxnSpPr>
          <p:nvPr/>
        </p:nvCxnSpPr>
        <p:spPr>
          <a:xfrm>
            <a:off x="3760304" y="3866322"/>
            <a:ext cx="1066800" cy="1588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1"/>
          </p:cNvCxnSpPr>
          <p:nvPr/>
        </p:nvCxnSpPr>
        <p:spPr>
          <a:xfrm>
            <a:off x="7951304" y="3790122"/>
            <a:ext cx="1066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6" idx="2"/>
          </p:cNvCxnSpPr>
          <p:nvPr/>
        </p:nvCxnSpPr>
        <p:spPr>
          <a:xfrm rot="5400000" flipH="1" flipV="1">
            <a:off x="7456004" y="3294822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2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5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326393" y="1468885"/>
            <a:ext cx="770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/>
              <a:t>马氏距离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Mahalanobis</a:t>
            </a:r>
            <a:r>
              <a:rPr lang="en-US" altLang="zh-CN" sz="3600" b="1" dirty="0"/>
              <a:t> Distance)</a:t>
            </a:r>
            <a:endParaRPr lang="zh-CN" altLang="en-US" sz="3600" b="1" dirty="0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415863" y="2664172"/>
            <a:ext cx="77057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由</a:t>
            </a:r>
            <a:r>
              <a:rPr lang="en-US" altLang="zh-CN" sz="3200" b="1"/>
              <a:t>P.C. Mahalanobis</a:t>
            </a:r>
            <a:r>
              <a:rPr lang="zh-CN" altLang="en-US" sz="3200" b="1"/>
              <a:t>提出</a:t>
            </a:r>
            <a:endParaRPr lang="en-US" altLang="zh-CN" sz="32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基于样本分布的一种距离测量</a:t>
            </a:r>
            <a:endParaRPr lang="en-US" altLang="zh-CN" sz="32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考虑到各种特性之间的联系（例如身高和体重），可以消除样本间的相关性</a:t>
            </a:r>
            <a:endParaRPr lang="en-US" altLang="zh-CN" sz="32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广泛用于分类和聚类分析</a:t>
            </a:r>
            <a:endParaRPr lang="en-US" altLang="zh-CN" sz="3200" b="1"/>
          </a:p>
        </p:txBody>
      </p:sp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55602" y="2394868"/>
            <a:ext cx="3988733" cy="4463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一维数据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326393" y="1446382"/>
            <a:ext cx="770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/>
              <a:t>马氏距离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Mahalanobis</a:t>
            </a:r>
            <a:r>
              <a:rPr lang="en-US" altLang="zh-CN" sz="3600" b="1" dirty="0"/>
              <a:t> Distance)</a:t>
            </a:r>
            <a:endParaRPr lang="zh-CN" altLang="en-US" sz="3600" b="1" dirty="0"/>
          </a:p>
        </p:txBody>
      </p:sp>
      <p:pic>
        <p:nvPicPr>
          <p:cNvPr id="3074" name="Picture 2" descr="clip_image002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45" y="2991106"/>
            <a:ext cx="1415555" cy="6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83" y="3844037"/>
            <a:ext cx="2632594" cy="10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60" y="5124537"/>
            <a:ext cx="2158039" cy="7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59065" y="5903893"/>
            <a:ext cx="37818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例：</a:t>
            </a:r>
            <a:r>
              <a:rPr lang="en-US" altLang="zh-CN" sz="2800" dirty="0"/>
              <a:t>[0, 8, 12, 20]      8.3</a:t>
            </a:r>
            <a:br>
              <a:rPr lang="en-US" altLang="zh-CN" sz="2800" dirty="0"/>
            </a:br>
            <a:r>
              <a:rPr lang="en-US" altLang="zh-CN" sz="2800" dirty="0"/>
              <a:t>        [8, 9, 11, 12]</a:t>
            </a:r>
            <a:r>
              <a:rPr lang="zh-CN" altLang="en-US" sz="2800" dirty="0"/>
              <a:t>        </a:t>
            </a:r>
            <a:r>
              <a:rPr lang="en-US" altLang="zh-CN" sz="2800" dirty="0"/>
              <a:t>1.8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55602" y="3019284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均值：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标准差：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方差：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5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27602" y="2394868"/>
            <a:ext cx="3988733" cy="4463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多维向量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8" name="Picture 6" descr="clip_image002[6]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2" y="3208701"/>
            <a:ext cx="2817042" cy="5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lip_image002[8]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86" y="4107183"/>
            <a:ext cx="3133563" cy="5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lip_image002[12]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2" y="5927341"/>
            <a:ext cx="2854858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ip_image002[10]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3" y="5173221"/>
            <a:ext cx="2715745" cy="4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301521"/>
            <a:ext cx="8229600" cy="1143000"/>
          </a:xfrm>
        </p:spPr>
        <p:txBody>
          <a:bodyPr/>
          <a:lstStyle/>
          <a:p>
            <a:r>
              <a:rPr lang="zh-CN" altLang="en-US" dirty="0"/>
              <a:t>协方差矩阵</a:t>
            </a:r>
            <a:endParaRPr lang="zh-CN" altLang="en-US" dirty="0"/>
          </a:p>
        </p:txBody>
      </p:sp>
      <p:pic>
        <p:nvPicPr>
          <p:cNvPr id="4098" name="Picture 2" descr="clip_image002[20]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3" y="2888940"/>
            <a:ext cx="45304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ip_image002[18]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62" y="4512335"/>
            <a:ext cx="4635495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229600" cy="1143000"/>
          </a:xfrm>
        </p:spPr>
        <p:txBody>
          <a:bodyPr/>
          <a:lstStyle/>
          <a:p>
            <a:r>
              <a:rPr lang="zh-CN" altLang="en-US" dirty="0"/>
              <a:t>协方差矩阵</a:t>
            </a:r>
            <a:endParaRPr lang="zh-CN" altLang="en-US" dirty="0"/>
          </a:p>
        </p:txBody>
      </p:sp>
      <p:pic>
        <p:nvPicPr>
          <p:cNvPr id="5124" name="Picture 4" descr="wps_clip_image-15418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35" y="1392473"/>
            <a:ext cx="3312368" cy="365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ps_clip_image-17278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4" y="2868893"/>
            <a:ext cx="3167070" cy="114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ps_clip_image-19087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9" y="5203530"/>
            <a:ext cx="7560840" cy="9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wps_clip_image-20207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191" y="5097713"/>
            <a:ext cx="267826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wps_clip_image-25729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764" y="2345643"/>
            <a:ext cx="2880320" cy="173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 flipH="1">
            <a:off x="3867571" y="3156925"/>
            <a:ext cx="504056" cy="285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1940196" y="429909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6200000">
            <a:off x="8319635" y="5410670"/>
            <a:ext cx="360040" cy="382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9757728" y="4496297"/>
            <a:ext cx="639341" cy="30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3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5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393" y="1389829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1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1" y="2346427"/>
            <a:ext cx="8229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93" y="1329746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定义续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4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6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74" y="2290142"/>
            <a:ext cx="8229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93" y="1304069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计算示例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08" y="1930952"/>
            <a:ext cx="8150112" cy="471215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93" y="1250540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NUMPY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244186" y="2354264"/>
            <a:ext cx="862077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import </a:t>
            </a:r>
            <a:r>
              <a:rPr lang="en-US" altLang="zh-CN" sz="3600" dirty="0" err="1"/>
              <a:t>numpy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x = </a:t>
            </a:r>
            <a:r>
              <a:rPr lang="en-US" altLang="zh-CN" sz="3600" dirty="0" err="1"/>
              <a:t>numpy.array</a:t>
            </a:r>
            <a:r>
              <a:rPr lang="en-US" altLang="zh-CN" sz="3600" dirty="0"/>
              <a:t>([[3,4],[5,6],[2,2],[8,4]])</a:t>
            </a:r>
            <a:endParaRPr lang="en-US" altLang="zh-CN" sz="3600" dirty="0"/>
          </a:p>
          <a:p>
            <a:pPr eaLnBrk="1" hangingPunct="1"/>
            <a:r>
              <a:rPr lang="en-US" altLang="zh-CN" sz="3600" dirty="0" err="1"/>
              <a:t>xT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x.T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D = </a:t>
            </a:r>
            <a:r>
              <a:rPr lang="en-US" altLang="zh-CN" sz="3600" dirty="0" err="1"/>
              <a:t>numpy.cov</a:t>
            </a:r>
            <a:r>
              <a:rPr lang="en-US" altLang="zh-CN" sz="3600" dirty="0"/>
              <a:t>(</a:t>
            </a:r>
            <a:r>
              <a:rPr lang="en-US" altLang="zh-CN" sz="3600" dirty="0" err="1"/>
              <a:t>xT</a:t>
            </a:r>
            <a:r>
              <a:rPr lang="en-US" altLang="zh-CN" sz="3600" dirty="0"/>
              <a:t>)</a:t>
            </a:r>
            <a:endParaRPr lang="en-US" altLang="zh-CN" sz="3600" dirty="0"/>
          </a:p>
          <a:p>
            <a:pPr eaLnBrk="1" hangingPunct="1"/>
            <a:r>
              <a:rPr lang="en-US" altLang="zh-CN" sz="3600" dirty="0" err="1"/>
              <a:t>invD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numpy.linalg.inv</a:t>
            </a:r>
            <a:r>
              <a:rPr lang="en-US" altLang="zh-CN" sz="3600" dirty="0"/>
              <a:t>(D)</a:t>
            </a:r>
            <a:endParaRPr lang="en-US" altLang="zh-CN" sz="3600" dirty="0"/>
          </a:p>
          <a:p>
            <a:pPr eaLnBrk="1" hangingPunct="1"/>
            <a:r>
              <a:rPr lang="en-US" altLang="zh-CN" sz="3600" dirty="0" err="1"/>
              <a:t>tp</a:t>
            </a:r>
            <a:r>
              <a:rPr lang="en-US" altLang="zh-CN" sz="3600" dirty="0"/>
              <a:t> = x[0] – x[1]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print </a:t>
            </a:r>
            <a:r>
              <a:rPr lang="en-US" altLang="zh-CN" sz="3600" dirty="0" err="1"/>
              <a:t>numpy.sqrt</a:t>
            </a:r>
            <a:r>
              <a:rPr lang="en-US" altLang="zh-CN" sz="3600" dirty="0"/>
              <a:t>(dot(dot(</a:t>
            </a:r>
            <a:r>
              <a:rPr lang="en-US" altLang="zh-CN" sz="3600" dirty="0" err="1"/>
              <a:t>tp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invD</a:t>
            </a:r>
            <a:r>
              <a:rPr lang="en-US" altLang="zh-CN" sz="3600" dirty="0"/>
              <a:t>), </a:t>
            </a:r>
            <a:r>
              <a:rPr lang="en-US" altLang="zh-CN" sz="3600" dirty="0" err="1"/>
              <a:t>tp.T</a:t>
            </a:r>
            <a:r>
              <a:rPr lang="en-US" altLang="zh-CN" sz="3600" dirty="0"/>
              <a:t>)) </a:t>
            </a:r>
            <a:endParaRPr lang="en-US" altLang="zh-CN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0529"/>
            <a:ext cx="10515600" cy="1325563"/>
          </a:xfrm>
        </p:spPr>
        <p:txBody>
          <a:bodyPr>
            <a:normAutofit/>
          </a:bodyPr>
          <a:lstStyle/>
          <a:p>
            <a:r>
              <a:rPr lang="en-AU" altLang="zh-CN" dirty="0" err="1"/>
              <a:t>Mahalanobis</a:t>
            </a:r>
            <a:r>
              <a:rPr lang="en-AU" altLang="zh-CN" dirty="0"/>
              <a:t> Distance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514238" y="5170073"/>
            <a:ext cx="2895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5295038" y="3951667"/>
            <a:ext cx="2438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453858">
            <a:off x="7656444" y="3114261"/>
            <a:ext cx="533400" cy="1676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47044" y="2961861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723244" y="4562061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41444" y="2343083"/>
          <a:ext cx="329316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" imgW="1803400" imgH="292100" progId="Equation.KSEE3">
                  <p:embed/>
                </p:oleObj>
              </mc:Choice>
              <mc:Fallback>
                <p:oleObj name="Equation" r:id="rId1" imgW="1803400" imgH="292100" progId="Equation.KSEE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4" y="2343083"/>
                        <a:ext cx="329316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41444" y="3723861"/>
          <a:ext cx="2944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612900" imgH="292100" progId="Equation.KSEE3">
                  <p:embed/>
                </p:oleObj>
              </mc:Choice>
              <mc:Fallback>
                <p:oleObj name="Equation" r:id="rId3" imgW="1612900" imgH="292100" progId="Equation.KSEE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4" y="3723861"/>
                        <a:ext cx="29448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65245" y="3190461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For  identity matrix S: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41445" y="5171661"/>
          <a:ext cx="3168171" cy="109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473200" imgH="508000" progId="Equation.KSEE3">
                  <p:embed/>
                </p:oleObj>
              </mc:Choice>
              <mc:Fallback>
                <p:oleObj name="Equation" r:id="rId5" imgW="1473200" imgH="508000" progId="Equation.KSEE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5" y="5171661"/>
                        <a:ext cx="3168171" cy="1093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1445" y="4562061"/>
            <a:ext cx="22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For  diagonal matrix S: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0" idx="1"/>
          </p:cNvCxnSpPr>
          <p:nvPr/>
        </p:nvCxnSpPr>
        <p:spPr>
          <a:xfrm>
            <a:off x="7961244" y="3952461"/>
            <a:ext cx="762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7885044" y="3190461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&#10;    f_X(x) = \frac{1}{ (2\pi)^{k/2}|\Sigma|^{1/2} }&#10;             \exp\Big( {-\tfrac{1}{2}}(x-\mu)'\Sigma^{-1}(x-\mu) \Big),&#10;  "/>
          <p:cNvPicPr>
            <a:picLocks noChangeAspect="1" noChangeArrowheads="1"/>
          </p:cNvPicPr>
          <p:nvPr/>
        </p:nvPicPr>
        <p:blipFill>
          <a:blip r:embed="rId7"/>
          <a:srcRect r="978"/>
          <a:stretch>
            <a:fillRect/>
          </a:stretch>
        </p:blipFill>
        <p:spPr bwMode="auto">
          <a:xfrm>
            <a:off x="4760844" y="6162261"/>
            <a:ext cx="5029200" cy="533400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2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3074" y="2474686"/>
            <a:ext cx="10515600" cy="4351338"/>
          </a:xfrm>
        </p:spPr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算法原理和流程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程序调试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文件类型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/>
              <a:t>Idle</a:t>
            </a:r>
            <a:r>
              <a:rPr lang="zh-CN" altLang="en-US" dirty="0"/>
              <a:t>调试环境</a:t>
            </a:r>
            <a:endParaRPr lang="en-US" altLang="zh-CN" dirty="0"/>
          </a:p>
          <a:p>
            <a:pPr lvl="1"/>
            <a:r>
              <a:rPr lang="zh-CN" altLang="en-US" dirty="0"/>
              <a:t>数据载入</a:t>
            </a:r>
            <a:endParaRPr lang="en-US" altLang="zh-CN" dirty="0"/>
          </a:p>
          <a:p>
            <a:r>
              <a:rPr lang="zh-CN" altLang="en-US" dirty="0"/>
              <a:t>算法和关键函数分析</a:t>
            </a:r>
            <a:endParaRPr lang="en-US" altLang="zh-CN" dirty="0"/>
          </a:p>
          <a:p>
            <a:r>
              <a:rPr lang="zh-CN" altLang="en-US" dirty="0"/>
              <a:t>算法改进和实验作业</a:t>
            </a:r>
            <a:endParaRPr lang="en-US" altLang="zh-CN" dirty="0"/>
          </a:p>
          <a:p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714" y="1181225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076" y="2252035"/>
            <a:ext cx="10515600" cy="4351338"/>
          </a:xfrm>
        </p:spPr>
        <p:txBody>
          <a:bodyPr/>
          <a:lstStyle/>
          <a:p>
            <a:r>
              <a:rPr lang="en-US" altLang="zh-CN" dirty="0" err="1"/>
              <a:t>kd</a:t>
            </a:r>
            <a:r>
              <a:rPr lang="zh-CN" altLang="en-US" dirty="0"/>
              <a:t>树是一种对</a:t>
            </a:r>
            <a:r>
              <a:rPr lang="en-US" altLang="zh-CN" dirty="0"/>
              <a:t>K</a:t>
            </a:r>
            <a:r>
              <a:rPr lang="zh-CN" altLang="en-US" dirty="0"/>
              <a:t>维空间中的实例点进行存储以便对其进行快速检索的树形数据结构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 err="1"/>
              <a:t>Kd</a:t>
            </a:r>
            <a:r>
              <a:rPr lang="zh-CN" altLang="en-US" dirty="0"/>
              <a:t>树是二叉树，表示对</a:t>
            </a:r>
            <a:r>
              <a:rPr lang="en-US" altLang="zh-CN" dirty="0"/>
              <a:t>K</a:t>
            </a:r>
            <a:r>
              <a:rPr lang="zh-CN" altLang="en-US" dirty="0"/>
              <a:t>维空间的一个划分（</a:t>
            </a:r>
            <a:r>
              <a:rPr lang="en-US" altLang="zh-CN" dirty="0"/>
              <a:t>partition).</a:t>
            </a:r>
            <a:r>
              <a:rPr lang="zh-CN" altLang="en-US" dirty="0"/>
              <a:t>构造</a:t>
            </a:r>
            <a:r>
              <a:rPr lang="en-US" altLang="zh-CN" dirty="0" err="1"/>
              <a:t>Kd</a:t>
            </a:r>
            <a:r>
              <a:rPr lang="zh-CN" altLang="en-US" dirty="0"/>
              <a:t>树相 当于不断地用垂直于坐标轴的超平面将</a:t>
            </a:r>
            <a:r>
              <a:rPr lang="en-US" altLang="zh-CN" dirty="0"/>
              <a:t>k</a:t>
            </a:r>
            <a:r>
              <a:rPr lang="zh-CN" altLang="en-US" dirty="0"/>
              <a:t>维空间切分，构成一系列的</a:t>
            </a:r>
            <a:r>
              <a:rPr lang="en-US" altLang="zh-CN" dirty="0"/>
              <a:t>k</a:t>
            </a:r>
            <a:r>
              <a:rPr lang="zh-CN" altLang="en-US" dirty="0"/>
              <a:t>维超矩形区域</a:t>
            </a:r>
            <a:r>
              <a:rPr lang="en-US" altLang="zh-CN" dirty="0"/>
              <a:t>.</a:t>
            </a:r>
            <a:r>
              <a:rPr lang="en-US" altLang="zh-CN" dirty="0" err="1"/>
              <a:t>Kd</a:t>
            </a:r>
            <a:r>
              <a:rPr lang="zh-CN" altLang="en-US" dirty="0"/>
              <a:t>树的每个结点对应于一个</a:t>
            </a:r>
            <a:r>
              <a:rPr lang="en-US" altLang="zh-CN" dirty="0"/>
              <a:t>k</a:t>
            </a:r>
            <a:r>
              <a:rPr lang="zh-CN" altLang="en-US" dirty="0"/>
              <a:t>维超矩形区域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06" y="1231063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22" y="2374305"/>
            <a:ext cx="10515600" cy="4351338"/>
          </a:xfrm>
        </p:spPr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kd</a:t>
            </a:r>
            <a:r>
              <a:rPr lang="zh-CN" altLang="en-US" dirty="0"/>
              <a:t>树：</a:t>
            </a:r>
            <a:endParaRPr lang="en-US" altLang="zh-CN" dirty="0"/>
          </a:p>
          <a:p>
            <a:r>
              <a:rPr lang="zh-CN" altLang="en-US" dirty="0"/>
              <a:t>对深度为</a:t>
            </a:r>
            <a:r>
              <a:rPr lang="en-US" altLang="zh-CN" dirty="0"/>
              <a:t>j</a:t>
            </a:r>
            <a:r>
              <a:rPr lang="zh-CN" altLang="en-US" dirty="0"/>
              <a:t>的节点，选择</a:t>
            </a:r>
            <a:r>
              <a:rPr lang="en-US" altLang="zh-CN" dirty="0"/>
              <a:t>x</a:t>
            </a:r>
            <a:r>
              <a:rPr lang="en-US" altLang="zh-CN" baseline="30000" dirty="0"/>
              <a:t>l</a:t>
            </a:r>
            <a:r>
              <a:rPr lang="zh-CN" altLang="en-US" dirty="0"/>
              <a:t>为切分的坐标轴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66" y="3335521"/>
            <a:ext cx="663913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334" y="2838404"/>
            <a:ext cx="24322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44" y="3931073"/>
            <a:ext cx="3363816" cy="29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07" y="3839578"/>
            <a:ext cx="3498168" cy="29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KD 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838200" y="237281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{(2,3),(5,4),(9,6),(4,7),(8,1),(7,2)}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建立索引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256109"/>
            <a:ext cx="5760640" cy="360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树搜索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70" y="2181877"/>
            <a:ext cx="5328592" cy="449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50" y="3765550"/>
            <a:ext cx="3843338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300px-Tree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14" y="1505306"/>
            <a:ext cx="39163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8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0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58"/>
          <a:stretch>
            <a:fillRect/>
          </a:stretch>
        </p:blipFill>
        <p:spPr bwMode="auto">
          <a:xfrm>
            <a:off x="4981791" y="3535000"/>
            <a:ext cx="4089400" cy="335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3"/>
          <a:stretch>
            <a:fillRect/>
          </a:stretch>
        </p:blipFill>
        <p:spPr bwMode="auto">
          <a:xfrm>
            <a:off x="5032188" y="266242"/>
            <a:ext cx="4089400" cy="319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77105"/>
            <a:ext cx="10515600" cy="1325563"/>
          </a:xfrm>
        </p:spPr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2412436"/>
            <a:ext cx="8784976" cy="4839816"/>
          </a:xfrm>
        </p:spPr>
        <p:txBody>
          <a:bodyPr>
            <a:normAutofit/>
          </a:bodyPr>
          <a:lstStyle/>
          <a:p>
            <a:r>
              <a:rPr lang="zh-CN" altLang="zh-CN" dirty="0"/>
              <a:t>作业里包含如下文件：</a:t>
            </a:r>
            <a:endParaRPr lang="en-US" altLang="zh-CN" dirty="0"/>
          </a:p>
          <a:p>
            <a:pPr lvl="1"/>
            <a:r>
              <a:rPr lang="zh-CN" altLang="zh-CN" dirty="0"/>
              <a:t>源代码（改进部分</a:t>
            </a:r>
            <a:r>
              <a:rPr lang="zh-CN" altLang="en-US" dirty="0"/>
              <a:t>要有</a:t>
            </a:r>
            <a:r>
              <a:rPr lang="zh-CN" altLang="zh-CN" dirty="0"/>
              <a:t>注释），</a:t>
            </a:r>
            <a:endParaRPr lang="en-US" altLang="zh-CN" dirty="0"/>
          </a:p>
          <a:p>
            <a:pPr lvl="1"/>
            <a:r>
              <a:rPr lang="zh-CN" altLang="zh-CN" dirty="0"/>
              <a:t>实验报告</a:t>
            </a:r>
            <a:r>
              <a:rPr lang="zh-CN" altLang="en-US" dirty="0"/>
              <a:t>：</a:t>
            </a:r>
            <a:r>
              <a:rPr lang="zh-CN" altLang="zh-CN" dirty="0">
                <a:solidFill>
                  <a:srgbClr val="C00000"/>
                </a:solidFill>
              </a:rPr>
              <a:t>包含对改进算法的描述以及实验结果对比情况。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zh-CN" altLang="zh-CN" dirty="0"/>
              <a:t>给分依据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代码质量（</a:t>
            </a:r>
            <a:r>
              <a:rPr lang="zh-CN" altLang="zh-CN"/>
              <a:t>包含可</a:t>
            </a:r>
            <a:r>
              <a:rPr lang="zh-CN" altLang="en-US"/>
              <a:t>读</a:t>
            </a:r>
            <a:r>
              <a:rPr lang="zh-CN" altLang="zh-CN"/>
              <a:t>性</a:t>
            </a:r>
            <a:r>
              <a:rPr lang="zh-CN" altLang="zh-CN" dirty="0"/>
              <a:t>），</a:t>
            </a:r>
            <a:endParaRPr lang="en-US" altLang="zh-CN" dirty="0"/>
          </a:p>
          <a:p>
            <a:pPr lvl="1"/>
            <a:r>
              <a:rPr lang="zh-CN" altLang="zh-CN" dirty="0"/>
              <a:t>改进算法难度</a:t>
            </a:r>
            <a:endParaRPr lang="en-US" altLang="zh-CN" dirty="0"/>
          </a:p>
          <a:p>
            <a:pPr lvl="1"/>
            <a:r>
              <a:rPr lang="zh-CN" altLang="zh-CN" dirty="0"/>
              <a:t>实验报告的详细性。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若有疑惑，可联系助教</a:t>
            </a:r>
            <a:r>
              <a:rPr lang="zh-CN" altLang="en-US" dirty="0"/>
              <a:t>邱鑫。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7808" y="3140968"/>
            <a:ext cx="8424936" cy="4839816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6000" dirty="0">
                <a:solidFill>
                  <a:srgbClr val="FF0000"/>
                </a:solidFill>
              </a:rPr>
              <a:t>Q&amp;A</a:t>
            </a:r>
            <a:r>
              <a:rPr lang="zh-CN" altLang="en-US" sz="6000" dirty="0">
                <a:solidFill>
                  <a:srgbClr val="FF0000"/>
                </a:solidFill>
              </a:rPr>
              <a:t>？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29688"/>
            <a:ext cx="10515600" cy="1325563"/>
          </a:xfrm>
        </p:spPr>
        <p:txBody>
          <a:bodyPr/>
          <a:lstStyle/>
          <a:p>
            <a:r>
              <a:rPr lang="zh-CN" altLang="en-US" dirty="0"/>
              <a:t>阅读材料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8940" y="2213654"/>
            <a:ext cx="8820472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论文：</a:t>
            </a:r>
            <a:endParaRPr lang="en-US" altLang="zh-CN" dirty="0"/>
          </a:p>
          <a:p>
            <a:pPr lvl="1"/>
            <a:r>
              <a:rPr lang="en-US" altLang="zh-CN" dirty="0"/>
              <a:t>P. </a:t>
            </a:r>
            <a:r>
              <a:rPr lang="en-US" altLang="zh-CN" dirty="0" err="1"/>
              <a:t>Viswanath</a:t>
            </a:r>
            <a:r>
              <a:rPr lang="en-US" altLang="zh-CN" dirty="0"/>
              <a:t> and T. </a:t>
            </a:r>
            <a:r>
              <a:rPr lang="en-US" altLang="zh-CN" dirty="0" err="1"/>
              <a:t>Hitendra</a:t>
            </a:r>
            <a:r>
              <a:rPr lang="en-US" altLang="zh-CN" dirty="0"/>
              <a:t> </a:t>
            </a:r>
            <a:r>
              <a:rPr lang="en-US" altLang="zh-CN" dirty="0" err="1"/>
              <a:t>Sarma,An</a:t>
            </a:r>
            <a:r>
              <a:rPr lang="en-US" altLang="zh-CN" dirty="0"/>
              <a:t> Improvement to k-Nearest Neighbor Classifier 2011</a:t>
            </a:r>
            <a:endParaRPr lang="en-US" altLang="zh-CN" dirty="0"/>
          </a:p>
          <a:p>
            <a:r>
              <a:rPr lang="en-US" altLang="zh-CN" dirty="0"/>
              <a:t>The key points of the paper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)weighted k-nearest neighbor classifier(</a:t>
            </a:r>
            <a:r>
              <a:rPr lang="en-US" altLang="zh-CN" dirty="0" err="1"/>
              <a:t>wk</a:t>
            </a:r>
            <a:r>
              <a:rPr lang="en-US" altLang="zh-CN" dirty="0"/>
              <a:t>-NNC), </a:t>
            </a:r>
            <a:endParaRPr lang="en-US" altLang="zh-CN" dirty="0"/>
          </a:p>
          <a:p>
            <a:pPr lvl="2"/>
            <a:r>
              <a:rPr lang="en-US" altLang="zh-CN" dirty="0"/>
              <a:t>where a weight for each training pattern is assigned and is used in the classification,</a:t>
            </a:r>
            <a:endParaRPr lang="en-US" altLang="zh-CN" dirty="0"/>
          </a:p>
          <a:p>
            <a:pPr lvl="1"/>
            <a:r>
              <a:rPr lang="en-US" altLang="zh-CN" dirty="0"/>
              <a:t>(ii) Bootstrapping method</a:t>
            </a:r>
            <a:endParaRPr lang="en-US" altLang="zh-CN" dirty="0"/>
          </a:p>
          <a:p>
            <a:pPr lvl="2"/>
            <a:r>
              <a:rPr lang="en-US" altLang="zh-CN" dirty="0"/>
              <a:t>generating an artificial training set by applying a bootstrapping method and to use the bootstrapped training set in the place of the original training set.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18756"/>
            <a:ext cx="10515600" cy="1325563"/>
          </a:xfrm>
        </p:spPr>
        <p:txBody>
          <a:bodyPr/>
          <a:lstStyle/>
          <a:p>
            <a:r>
              <a:rPr lang="zh-CN" altLang="en-US" dirty="0"/>
              <a:t>阅读材料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6322" y="2544319"/>
            <a:ext cx="8820472" cy="5184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NOTATION AND DEFINITIONS</a:t>
            </a:r>
            <a:endParaRPr lang="en-US" altLang="zh-CN" dirty="0"/>
          </a:p>
          <a:p>
            <a:pPr lvl="1"/>
            <a:r>
              <a:rPr lang="zh-CN" altLang="en-US" dirty="0"/>
              <a:t>认识论文中的标注</a:t>
            </a:r>
            <a:endParaRPr lang="en-US" altLang="zh-CN" dirty="0"/>
          </a:p>
          <a:p>
            <a:r>
              <a:rPr lang="en-US" altLang="zh-CN" dirty="0" err="1"/>
              <a:t>wk</a:t>
            </a:r>
            <a:r>
              <a:rPr lang="en-US" altLang="zh-CN" dirty="0"/>
              <a:t>-NNC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k=1</a:t>
            </a:r>
            <a:r>
              <a:rPr lang="zh-CN" altLang="en-US" dirty="0"/>
              <a:t>，</a:t>
            </a:r>
            <a:r>
              <a:rPr lang="el-GR" altLang="zh-CN" dirty="0"/>
              <a:t>ω2,ω1,ω2,ω2,ω2,ω3,ω3. </a:t>
            </a:r>
            <a:br>
              <a:rPr lang="el-GR" altLang="zh-CN" dirty="0"/>
            </a:br>
            <a:br>
              <a:rPr lang="el-GR" altLang="zh-CN" dirty="0"/>
            </a:br>
            <a:r>
              <a:rPr lang="en-US" altLang="zh-CN" dirty="0" err="1"/>
              <a:t>wi</a:t>
            </a:r>
            <a:r>
              <a:rPr lang="en-US" altLang="zh-CN" dirty="0"/>
              <a:t> = (</a:t>
            </a:r>
            <a:r>
              <a:rPr lang="en-US" altLang="zh-CN" dirty="0" err="1"/>
              <a:t>hk</a:t>
            </a:r>
            <a:r>
              <a:rPr lang="en-US" altLang="zh-CN" dirty="0"/>
              <a:t> − hi)/(</a:t>
            </a:r>
            <a:r>
              <a:rPr lang="en-US" altLang="zh-CN" dirty="0" err="1"/>
              <a:t>hk</a:t>
            </a:r>
            <a:r>
              <a:rPr lang="en-US" altLang="zh-CN" dirty="0"/>
              <a:t> − h1)</a:t>
            </a:r>
            <a:endParaRPr lang="en-US" altLang="zh-CN" dirty="0"/>
          </a:p>
          <a:p>
            <a:r>
              <a:rPr lang="en-US" altLang="zh-CN" dirty="0"/>
              <a:t>Bootstrapping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02" y="5280623"/>
            <a:ext cx="6984776" cy="132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阅读材料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2385932"/>
            <a:ext cx="8820472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算法结果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889988"/>
            <a:ext cx="48196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393" y="120422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K-Nearest Neighbors</a:t>
            </a:r>
            <a:r>
              <a:rPr lang="zh-CN" altLang="en-US" dirty="0">
                <a:solidFill>
                  <a:srgbClr val="C00000"/>
                </a:solidFill>
              </a:rPr>
              <a:t>算法原理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3145793" y="2896503"/>
            <a:ext cx="381000" cy="304800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145793" y="4039503"/>
            <a:ext cx="381000" cy="304800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145793" y="5106303"/>
            <a:ext cx="381000" cy="304800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898393" y="3429903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898393" y="4801503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060193" y="2275234"/>
            <a:ext cx="1" cy="4223009"/>
          </a:xfrm>
          <a:prstGeom prst="line">
            <a:avLst/>
          </a:prstGeom>
          <a:ln w="25400" cmpd="sng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5633" y="4039503"/>
            <a:ext cx="303288" cy="40011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55193" y="2515503"/>
            <a:ext cx="3810000" cy="3657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69593" y="3429903"/>
            <a:ext cx="1905000" cy="1676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64673" y="5574913"/>
            <a:ext cx="360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of the data distributions.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make mistakes at boundaries.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6194" y="2515503"/>
            <a:ext cx="19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K=7 Neighborhood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5660393" y="2820303"/>
            <a:ext cx="6858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46194" y="4508371"/>
            <a:ext cx="19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 Neighborhood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  <a:endCxn id="14" idx="6"/>
          </p:cNvCxnSpPr>
          <p:nvPr/>
        </p:nvCxnSpPr>
        <p:spPr>
          <a:xfrm flipH="1" flipV="1">
            <a:off x="4974593" y="4268103"/>
            <a:ext cx="1371600" cy="4249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7"/>
          <p:cNvSpPr/>
          <p:nvPr/>
        </p:nvSpPr>
        <p:spPr>
          <a:xfrm>
            <a:off x="5279393" y="3963303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8"/>
          <p:cNvSpPr/>
          <p:nvPr/>
        </p:nvSpPr>
        <p:spPr>
          <a:xfrm>
            <a:off x="4822193" y="5487303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24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6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" y="1218177"/>
            <a:ext cx="10515600" cy="1325563"/>
          </a:xfrm>
        </p:spPr>
        <p:txBody>
          <a:bodyPr/>
          <a:lstStyle/>
          <a:p>
            <a:r>
              <a:rPr lang="en-US" altLang="zh-CN" dirty="0"/>
              <a:t>K-Nearest Neighbors</a:t>
            </a:r>
            <a:r>
              <a:rPr lang="zh-CN" altLang="en-US" dirty="0"/>
              <a:t>算法特点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97572"/>
            <a:ext cx="10515600" cy="4351338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精度高</a:t>
            </a:r>
            <a:endParaRPr lang="en-US" altLang="zh-CN" dirty="0"/>
          </a:p>
          <a:p>
            <a:pPr lvl="1"/>
            <a:r>
              <a:rPr lang="zh-CN" altLang="en-US" dirty="0"/>
              <a:t>对异常值不敏感</a:t>
            </a:r>
            <a:endParaRPr lang="en-US" altLang="zh-CN" dirty="0"/>
          </a:p>
          <a:p>
            <a:pPr lvl="1"/>
            <a:r>
              <a:rPr lang="zh-CN" altLang="en-US" dirty="0"/>
              <a:t>无数据输入假定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计算复杂度高</a:t>
            </a:r>
            <a:endParaRPr lang="en-US" altLang="zh-CN" dirty="0"/>
          </a:p>
          <a:p>
            <a:pPr lvl="1"/>
            <a:r>
              <a:rPr lang="zh-CN" altLang="en-US" dirty="0"/>
              <a:t>空间复杂度高</a:t>
            </a:r>
            <a:endParaRPr lang="en-US" altLang="zh-CN" dirty="0"/>
          </a:p>
          <a:p>
            <a:r>
              <a:rPr lang="zh-CN" altLang="en-US" dirty="0"/>
              <a:t>适用数据范围</a:t>
            </a:r>
            <a:endParaRPr lang="en-US" altLang="zh-CN" dirty="0"/>
          </a:p>
          <a:p>
            <a:pPr lvl="1"/>
            <a:r>
              <a:rPr lang="zh-CN" altLang="en-US" dirty="0"/>
              <a:t>数值型和标称型</a:t>
            </a:r>
            <a:endParaRPr lang="en-US" altLang="zh-CN" dirty="0"/>
          </a:p>
          <a:p>
            <a:pPr marL="667385" lvl="2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K-Nearest Neighbors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506661"/>
            <a:ext cx="10515600" cy="4351338"/>
          </a:xfrm>
        </p:spPr>
        <p:txBody>
          <a:bodyPr/>
          <a:lstStyle/>
          <a:p>
            <a:r>
              <a:rPr lang="zh-CN" altLang="en-US" dirty="0"/>
              <a:t>工作原理</a:t>
            </a:r>
            <a:endParaRPr lang="en-US" altLang="zh-CN" dirty="0"/>
          </a:p>
          <a:p>
            <a:pPr lvl="1"/>
            <a:r>
              <a:rPr lang="zh-CN" altLang="en-US" dirty="0"/>
              <a:t>存在一个样本数据集合，也称作训练样本集，并且样本集中每个数据都存在标签，即我们知道样本集中每个数据与所属分类的对应关系。</a:t>
            </a:r>
            <a:endParaRPr lang="en-US" altLang="zh-CN" dirty="0"/>
          </a:p>
          <a:p>
            <a:pPr lvl="1"/>
            <a:r>
              <a:rPr lang="zh-CN" altLang="en-US" dirty="0"/>
              <a:t>输入没有标签的新数据后，将新数据的每个特征与样本集中数据对应的特征进行比较，然后算法提取样本集中特征最相似数据（最近邻）的分类标签。</a:t>
            </a:r>
            <a:endParaRPr lang="en-US" altLang="zh-CN" dirty="0"/>
          </a:p>
          <a:p>
            <a:pPr lvl="1"/>
            <a:r>
              <a:rPr lang="zh-CN" altLang="en-US" dirty="0"/>
              <a:t>一般来说，只选择样本数据集中前</a:t>
            </a:r>
            <a:r>
              <a:rPr lang="en-US" altLang="zh-CN" dirty="0"/>
              <a:t>N</a:t>
            </a:r>
            <a:r>
              <a:rPr lang="zh-CN" altLang="en-US" dirty="0"/>
              <a:t>个最相似的数据。</a:t>
            </a:r>
            <a:r>
              <a:rPr lang="en-US" altLang="zh-CN" dirty="0"/>
              <a:t>K</a:t>
            </a:r>
            <a:r>
              <a:rPr lang="zh-CN" altLang="en-US" dirty="0"/>
              <a:t>一般不大于</a:t>
            </a:r>
            <a:r>
              <a:rPr lang="en-US" altLang="zh-CN" dirty="0"/>
              <a:t>20</a:t>
            </a:r>
            <a:r>
              <a:rPr lang="zh-CN" altLang="en-US" dirty="0"/>
              <a:t>，最后，选择</a:t>
            </a:r>
            <a:r>
              <a:rPr lang="en-US" altLang="zh-CN" dirty="0"/>
              <a:t>k</a:t>
            </a:r>
            <a:r>
              <a:rPr lang="zh-CN" altLang="en-US" dirty="0"/>
              <a:t>个中出现次数最多的分类，作为新数据的分类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5911850" y="3130550"/>
              <a:ext cx="1454150" cy="196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5911850" y="3130550"/>
                <a:ext cx="14541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3549650" y="3460750"/>
              <a:ext cx="6337300" cy="158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3549650" y="3460750"/>
                <a:ext cx="63373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1714500" y="3905250"/>
              <a:ext cx="295275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7"/>
            </p:blipFill>
            <p:spPr>
              <a:xfrm>
                <a:off x="1714500" y="3905250"/>
                <a:ext cx="29527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5556250" y="3956050"/>
              <a:ext cx="5562600" cy="107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5556250" y="3956050"/>
                <a:ext cx="5562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1682750" y="4298950"/>
              <a:ext cx="188595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1682750" y="4298950"/>
                <a:ext cx="188595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10088</Words>
  <Application>WPS 演示</Application>
  <PresentationFormat>Widescreen</PresentationFormat>
  <Paragraphs>639</Paragraphs>
  <Slides>69</Slides>
  <Notes>69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69</vt:i4>
      </vt:variant>
    </vt:vector>
  </HeadingPairs>
  <TitlesOfParts>
    <vt:vector size="88" baseType="lpstr">
      <vt:lpstr>Arial</vt:lpstr>
      <vt:lpstr>宋体</vt:lpstr>
      <vt:lpstr>Wingdings</vt:lpstr>
      <vt:lpstr>PingFang SC Light</vt:lpstr>
      <vt:lpstr>Calibri</vt:lpstr>
      <vt:lpstr>等线</vt:lpstr>
      <vt:lpstr>Yu Gothic</vt:lpstr>
      <vt:lpstr>微软雅黑</vt:lpstr>
      <vt:lpstr>Arial Unicode MS</vt:lpstr>
      <vt:lpstr>Calibri Light</vt:lpstr>
      <vt:lpstr>黑体</vt:lpstr>
      <vt:lpstr>等线 Light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分类问题</vt:lpstr>
      <vt:lpstr>分类问题</vt:lpstr>
      <vt:lpstr>PowerPoint 演示文稿</vt:lpstr>
      <vt:lpstr>Supervised learning</vt:lpstr>
      <vt:lpstr>提纲</vt:lpstr>
      <vt:lpstr>K-Nearest Neighbors算法原理</vt:lpstr>
      <vt:lpstr>K-Nearest Neighbors算法特点</vt:lpstr>
      <vt:lpstr>K-Nearest Neighbors Algorithm</vt:lpstr>
      <vt:lpstr>K近邻算法的一般流程		</vt:lpstr>
      <vt:lpstr>距离度量</vt:lpstr>
      <vt:lpstr>距离度量</vt:lpstr>
      <vt:lpstr>K值的选择</vt:lpstr>
      <vt:lpstr>Python程序调试</vt:lpstr>
      <vt:lpstr>Python程序调试</vt:lpstr>
      <vt:lpstr>Python模块</vt:lpstr>
      <vt:lpstr>模块的导入</vt:lpstr>
      <vt:lpstr>Reload和重编译</vt:lpstr>
      <vt:lpstr>Idle调试环境</vt:lpstr>
      <vt:lpstr>Python导入数据</vt:lpstr>
      <vt:lpstr>Python导入数据</vt:lpstr>
      <vt:lpstr>算法和关键函数分析</vt:lpstr>
      <vt:lpstr>分类算法流程</vt:lpstr>
      <vt:lpstr>分类算法</vt:lpstr>
      <vt:lpstr>Shape函数</vt:lpstr>
      <vt:lpstr>Tile函数</vt:lpstr>
      <vt:lpstr>Argsort（）</vt:lpstr>
      <vt:lpstr>字典的使用</vt:lpstr>
      <vt:lpstr>从文本文件中解析数据-打开文件</vt:lpstr>
      <vt:lpstr>从文本文件中解析数据-获得数据</vt:lpstr>
      <vt:lpstr>文件读取相关函数</vt:lpstr>
      <vt:lpstr>文件读取相关函数</vt:lpstr>
      <vt:lpstr>文件读取相关函数</vt:lpstr>
      <vt:lpstr>文件读取相关函数</vt:lpstr>
      <vt:lpstr>文件读取相关函数</vt:lpstr>
      <vt:lpstr>文件读取相关函数</vt:lpstr>
      <vt:lpstr>数组和矩阵</vt:lpstr>
      <vt:lpstr>解析数据</vt:lpstr>
      <vt:lpstr>使用Matplotlib创建散点图</vt:lpstr>
      <vt:lpstr> 使用Matplotlib创建散点图</vt:lpstr>
      <vt:lpstr>数据归一化</vt:lpstr>
      <vt:lpstr>数据归一化</vt:lpstr>
      <vt:lpstr>测试算法：验证分类器</vt:lpstr>
      <vt:lpstr>使用k-近邻算法的手写识别系统</vt:lpstr>
      <vt:lpstr>测试算法</vt:lpstr>
      <vt:lpstr>KNN算法改进和实验作业</vt:lpstr>
      <vt:lpstr>KNN面临的挑战</vt:lpstr>
      <vt:lpstr>KNN面临挑战</vt:lpstr>
      <vt:lpstr>Distance Metrics</vt:lpstr>
      <vt:lpstr>Mahalanobis Distance马氏距离</vt:lpstr>
      <vt:lpstr>PowerPoint 演示文稿</vt:lpstr>
      <vt:lpstr>PowerPoint 演示文稿</vt:lpstr>
      <vt:lpstr>协方差矩阵</vt:lpstr>
      <vt:lpstr>协方差矩阵</vt:lpstr>
      <vt:lpstr>PowerPoint 演示文稿</vt:lpstr>
      <vt:lpstr>PowerPoint 演示文稿</vt:lpstr>
      <vt:lpstr>PowerPoint 演示文稿</vt:lpstr>
      <vt:lpstr>PowerPoint 演示文稿</vt:lpstr>
      <vt:lpstr>Mahalanobis Distance</vt:lpstr>
      <vt:lpstr>KD树</vt:lpstr>
      <vt:lpstr>KD树</vt:lpstr>
      <vt:lpstr>KD 树</vt:lpstr>
      <vt:lpstr>KD树搜索</vt:lpstr>
      <vt:lpstr>PowerPoint 演示文稿</vt:lpstr>
      <vt:lpstr>作业要求</vt:lpstr>
      <vt:lpstr>PowerPoint 演示文稿</vt:lpstr>
      <vt:lpstr>阅读材料</vt:lpstr>
      <vt:lpstr>阅读材料</vt:lpstr>
      <vt:lpstr>阅读材料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Buenos</cp:lastModifiedBy>
  <cp:revision>7</cp:revision>
  <dcterms:created xsi:type="dcterms:W3CDTF">2019-08-28T06:43:00Z</dcterms:created>
  <dcterms:modified xsi:type="dcterms:W3CDTF">2021-10-19T13:08:15Z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C8F7A90B1C494825874E7C8C7E098374</vt:lpwstr>
  </property>
</Properties>
</file>