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sldIdLst>
    <p:sldId id="334" r:id="rId2"/>
    <p:sldId id="309" r:id="rId3"/>
    <p:sldId id="310" r:id="rId4"/>
    <p:sldId id="346" r:id="rId5"/>
    <p:sldId id="347" r:id="rId6"/>
    <p:sldId id="348" r:id="rId7"/>
    <p:sldId id="349" r:id="rId8"/>
    <p:sldId id="350" r:id="rId9"/>
    <p:sldId id="323" r:id="rId10"/>
    <p:sldId id="329" r:id="rId11"/>
    <p:sldId id="336" r:id="rId12"/>
    <p:sldId id="335" r:id="rId13"/>
    <p:sldId id="316" r:id="rId14"/>
    <p:sldId id="317" r:id="rId15"/>
    <p:sldId id="318" r:id="rId16"/>
    <p:sldId id="330" r:id="rId17"/>
    <p:sldId id="319" r:id="rId18"/>
    <p:sldId id="331" r:id="rId19"/>
    <p:sldId id="333" r:id="rId20"/>
    <p:sldId id="337" r:id="rId21"/>
    <p:sldId id="338" r:id="rId22"/>
    <p:sldId id="339" r:id="rId23"/>
    <p:sldId id="340" r:id="rId24"/>
    <p:sldId id="341" r:id="rId25"/>
    <p:sldId id="345" r:id="rId26"/>
    <p:sldId id="342" r:id="rId27"/>
    <p:sldId id="343" r:id="rId28"/>
    <p:sldId id="34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E77"/>
    <a:srgbClr val="1A2286"/>
    <a:srgbClr val="1B238D"/>
    <a:srgbClr val="1F28A1"/>
    <a:srgbClr val="000066"/>
    <a:srgbClr val="FFFF00"/>
    <a:srgbClr val="FF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3433" autoAdjust="0"/>
  </p:normalViewPr>
  <p:slideViewPr>
    <p:cSldViewPr snapToGrid="0">
      <p:cViewPr varScale="1">
        <p:scale>
          <a:sx n="57" d="100"/>
          <a:sy n="57" d="100"/>
        </p:scale>
        <p:origin x="171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87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A4BE742-F341-9148-A94E-C374EDF98398}" type="slidenum">
              <a:rPr lang="en-US"/>
              <a:pPr>
                <a:defRPr/>
              </a:pPr>
              <a:t>‹#›</a:t>
            </a:fld>
            <a:endParaRPr lang="en-US"/>
          </a:p>
        </p:txBody>
      </p:sp>
    </p:spTree>
    <p:extLst>
      <p:ext uri="{BB962C8B-B14F-4D97-AF65-F5344CB8AC3E}">
        <p14:creationId xmlns:p14="http://schemas.microsoft.com/office/powerpoint/2010/main" val="38214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log in to canvas right now.</a:t>
            </a:r>
            <a:endParaRPr lang="en-US" dirty="0"/>
          </a:p>
        </p:txBody>
      </p:sp>
      <p:sp>
        <p:nvSpPr>
          <p:cNvPr id="4" name="Slide Number Placeholder 3"/>
          <p:cNvSpPr>
            <a:spLocks noGrp="1"/>
          </p:cNvSpPr>
          <p:nvPr>
            <p:ph type="sldNum" sz="quarter" idx="10"/>
          </p:nvPr>
        </p:nvSpPr>
        <p:spPr/>
        <p:txBody>
          <a:bodyPr/>
          <a:lstStyle/>
          <a:p>
            <a:pPr>
              <a:defRPr/>
            </a:pPr>
            <a:fld id="{FA4BE742-F341-9148-A94E-C374EDF98398}" type="slidenum">
              <a:rPr lang="en-US" smtClean="0"/>
              <a:pPr>
                <a:defRPr/>
              </a:pPr>
              <a:t>11</a:t>
            </a:fld>
            <a:endParaRPr lang="en-US"/>
          </a:p>
        </p:txBody>
      </p:sp>
    </p:spTree>
    <p:extLst>
      <p:ext uri="{BB962C8B-B14F-4D97-AF65-F5344CB8AC3E}">
        <p14:creationId xmlns:p14="http://schemas.microsoft.com/office/powerpoint/2010/main" val="20012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1700" y="2130425"/>
            <a:ext cx="7340600" cy="1470025"/>
          </a:xfrm>
        </p:spPr>
        <p:txBody>
          <a:bodyPr/>
          <a:lstStyle/>
          <a:p>
            <a:r>
              <a:rPr lang="en-GB"/>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GB" dirty="0"/>
          </a:p>
        </p:txBody>
      </p:sp>
    </p:spTree>
    <p:extLst>
      <p:ext uri="{BB962C8B-B14F-4D97-AF65-F5344CB8AC3E}">
        <p14:creationId xmlns:p14="http://schemas.microsoft.com/office/powerpoint/2010/main" val="17393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41812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425" y="274638"/>
            <a:ext cx="1730375"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1763713" y="274638"/>
            <a:ext cx="5040312"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33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63713" y="274638"/>
            <a:ext cx="6923087" cy="58515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194107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77901" y="274638"/>
            <a:ext cx="7708900" cy="1143000"/>
          </a:xfrm>
        </p:spPr>
        <p:txBody>
          <a:bodyPr/>
          <a:lstStyle/>
          <a:p>
            <a:r>
              <a:rPr lang="en-GB"/>
              <a:t>Click to edit Master title style</a:t>
            </a:r>
            <a:endParaRPr lang="en-GB" dirty="0"/>
          </a:p>
        </p:txBody>
      </p:sp>
      <p:sp>
        <p:nvSpPr>
          <p:cNvPr id="3" name="Text Placeholder 2"/>
          <p:cNvSpPr>
            <a:spLocks noGrp="1"/>
          </p:cNvSpPr>
          <p:nvPr>
            <p:ph type="body" sz="half" idx="1"/>
          </p:nvPr>
        </p:nvSpPr>
        <p:spPr>
          <a:xfrm>
            <a:off x="977901" y="1600200"/>
            <a:ext cx="7708900" cy="21859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977901" y="3938588"/>
            <a:ext cx="7708900" cy="21875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76793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GB" dirty="0"/>
          </a:p>
        </p:txBody>
      </p:sp>
      <p:sp>
        <p:nvSpPr>
          <p:cNvPr id="3" name="Content Placeholder 2"/>
          <p:cNvSpPr>
            <a:spLocks noGrp="1"/>
          </p:cNvSpPr>
          <p:nvPr>
            <p:ph idx="1"/>
          </p:nvPr>
        </p:nvSpPr>
        <p:spPr/>
        <p:txBody>
          <a:bodyPr/>
          <a:lstStyle>
            <a:lvl1pPr>
              <a:defRPr>
                <a:solidFill>
                  <a:schemeClr val="accent2">
                    <a:lumMod val="75000"/>
                  </a:schemeClr>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05945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3444" y="4406900"/>
            <a:ext cx="7377113" cy="1362075"/>
          </a:xfrm>
        </p:spPr>
        <p:txBody>
          <a:bodyPr anchor="t"/>
          <a:lstStyle>
            <a:lvl1pPr algn="l">
              <a:defRPr sz="4000" b="1" cap="all"/>
            </a:lvl1pPr>
          </a:lstStyle>
          <a:p>
            <a:r>
              <a:rPr lang="en-GB"/>
              <a:t>Click to edit Master title style</a:t>
            </a:r>
            <a:endParaRPr lang="en-GB" dirty="0"/>
          </a:p>
        </p:txBody>
      </p:sp>
      <p:sp>
        <p:nvSpPr>
          <p:cNvPr id="3" name="Text Placeholder 2"/>
          <p:cNvSpPr>
            <a:spLocks noGrp="1"/>
          </p:cNvSpPr>
          <p:nvPr>
            <p:ph type="body" idx="1"/>
          </p:nvPr>
        </p:nvSpPr>
        <p:spPr>
          <a:xfrm>
            <a:off x="883444" y="2906713"/>
            <a:ext cx="73771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extLst>
      <p:ext uri="{BB962C8B-B14F-4D97-AF65-F5344CB8AC3E}">
        <p14:creationId xmlns:p14="http://schemas.microsoft.com/office/powerpoint/2010/main" val="218211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1141412" y="1600200"/>
            <a:ext cx="36972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041901" y="1600200"/>
            <a:ext cx="3644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6330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2" y="274638"/>
            <a:ext cx="7772400" cy="1143000"/>
          </a:xfrm>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698502" y="1535113"/>
            <a:ext cx="35702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98502" y="2174875"/>
            <a:ext cx="35702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35502" y="1535113"/>
            <a:ext cx="3822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8202" y="2174875"/>
            <a:ext cx="381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7833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325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33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2300" y="273050"/>
            <a:ext cx="3008313" cy="1162050"/>
          </a:xfrm>
        </p:spPr>
        <p:txBody>
          <a:bodyPr anchor="b"/>
          <a:lstStyle>
            <a:lvl1pPr algn="l">
              <a:defRPr sz="2000" b="1"/>
            </a:lvl1pPr>
          </a:lstStyle>
          <a:p>
            <a:r>
              <a:rPr lang="en-GB"/>
              <a:t>Click to edit Master title style</a:t>
            </a:r>
            <a:endParaRPr lang="en-GB" dirty="0"/>
          </a:p>
        </p:txBody>
      </p:sp>
      <p:sp>
        <p:nvSpPr>
          <p:cNvPr id="3" name="Content Placeholder 2"/>
          <p:cNvSpPr>
            <a:spLocks noGrp="1"/>
          </p:cNvSpPr>
          <p:nvPr>
            <p:ph idx="1"/>
          </p:nvPr>
        </p:nvSpPr>
        <p:spPr>
          <a:xfrm>
            <a:off x="3683000" y="273050"/>
            <a:ext cx="4800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6223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278432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202768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770474"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Heading</a:t>
            </a:r>
          </a:p>
        </p:txBody>
      </p:sp>
      <p:sp>
        <p:nvSpPr>
          <p:cNvPr id="1027" name="Rectangle 3"/>
          <p:cNvSpPr>
            <a:spLocks noGrp="1" noChangeArrowheads="1"/>
          </p:cNvSpPr>
          <p:nvPr>
            <p:ph type="body" idx="1"/>
          </p:nvPr>
        </p:nvSpPr>
        <p:spPr bwMode="auto">
          <a:xfrm>
            <a:off x="783174" y="1600200"/>
            <a:ext cx="7531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 bg1="lt1" tx1="dk1" bg2="lt2" tx2="dk2" accent1="accent1" accent2="accent2" accent3="accent3" accent4="accent4" accent5="accent5" accent6="accent6" hlink="hlink" folHlink="folHlink"/>
  <p:sldLayoutIdLst>
    <p:sldLayoutId id="2147483749" r:id="rId1"/>
    <p:sldLayoutId id="2147483761"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Lst>
  <p:hf sldNum="0" hdr="0" ftr="0"/>
  <p:txStyles>
    <p:titleStyle>
      <a:lvl1pPr algn="ctr" rtl="0" eaLnBrk="1" fontAlgn="base" hangingPunct="1">
        <a:spcBef>
          <a:spcPct val="0"/>
        </a:spcBef>
        <a:spcAft>
          <a:spcPct val="0"/>
        </a:spcAft>
        <a:defRPr sz="4400">
          <a:solidFill>
            <a:schemeClr val="accent1">
              <a:lumMod val="50000"/>
            </a:schemeClr>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rgbClr val="333399"/>
          </a:solidFill>
          <a:latin typeface="Trebuchet MS" pitchFamily="34" charset="0"/>
          <a:ea typeface="ＭＳ Ｐゴシック" charset="-128"/>
          <a:cs typeface="ＭＳ Ｐゴシック" charset="-128"/>
        </a:defRPr>
      </a:lvl2pPr>
      <a:lvl3pPr algn="ctr" rtl="0" eaLnBrk="1" fontAlgn="base" hangingPunct="1">
        <a:spcBef>
          <a:spcPct val="0"/>
        </a:spcBef>
        <a:spcAft>
          <a:spcPct val="0"/>
        </a:spcAft>
        <a:defRPr sz="4400">
          <a:solidFill>
            <a:srgbClr val="333399"/>
          </a:solidFill>
          <a:latin typeface="Trebuchet MS" pitchFamily="34" charset="0"/>
          <a:ea typeface="ＭＳ Ｐゴシック" charset="-128"/>
          <a:cs typeface="ＭＳ Ｐゴシック" charset="-128"/>
        </a:defRPr>
      </a:lvl3pPr>
      <a:lvl4pPr algn="ctr" rtl="0" eaLnBrk="1" fontAlgn="base" hangingPunct="1">
        <a:spcBef>
          <a:spcPct val="0"/>
        </a:spcBef>
        <a:spcAft>
          <a:spcPct val="0"/>
        </a:spcAft>
        <a:defRPr sz="4400">
          <a:solidFill>
            <a:srgbClr val="333399"/>
          </a:solidFill>
          <a:latin typeface="Trebuchet MS" pitchFamily="34" charset="0"/>
          <a:ea typeface="ＭＳ Ｐゴシック" charset="-128"/>
          <a:cs typeface="ＭＳ Ｐゴシック" charset="-128"/>
        </a:defRPr>
      </a:lvl4pPr>
      <a:lvl5pPr algn="ctr" rtl="0" eaLnBrk="1" fontAlgn="base" hangingPunct="1">
        <a:spcBef>
          <a:spcPct val="0"/>
        </a:spcBef>
        <a:spcAft>
          <a:spcPct val="0"/>
        </a:spcAft>
        <a:defRPr sz="4400">
          <a:solidFill>
            <a:srgbClr val="333399"/>
          </a:solidFill>
          <a:latin typeface="Trebuchet MS" pitchFamily="34" charset="0"/>
          <a:ea typeface="ＭＳ Ｐゴシック" charset="-128"/>
          <a:cs typeface="ＭＳ Ｐゴシック" charset="-128"/>
        </a:defRPr>
      </a:lvl5pPr>
      <a:lvl6pPr marL="457200" algn="ctr" rtl="0" eaLnBrk="1" fontAlgn="base" hangingPunct="1">
        <a:spcBef>
          <a:spcPct val="0"/>
        </a:spcBef>
        <a:spcAft>
          <a:spcPct val="0"/>
        </a:spcAft>
        <a:defRPr sz="4400">
          <a:solidFill>
            <a:srgbClr val="333399"/>
          </a:solidFill>
          <a:latin typeface="Trebuchet MS" pitchFamily="34" charset="0"/>
        </a:defRPr>
      </a:lvl6pPr>
      <a:lvl7pPr marL="914400" algn="ctr" rtl="0" eaLnBrk="1" fontAlgn="base" hangingPunct="1">
        <a:spcBef>
          <a:spcPct val="0"/>
        </a:spcBef>
        <a:spcAft>
          <a:spcPct val="0"/>
        </a:spcAft>
        <a:defRPr sz="4400">
          <a:solidFill>
            <a:srgbClr val="333399"/>
          </a:solidFill>
          <a:latin typeface="Trebuchet MS" pitchFamily="34" charset="0"/>
        </a:defRPr>
      </a:lvl7pPr>
      <a:lvl8pPr marL="1371600" algn="ctr" rtl="0" eaLnBrk="1" fontAlgn="base" hangingPunct="1">
        <a:spcBef>
          <a:spcPct val="0"/>
        </a:spcBef>
        <a:spcAft>
          <a:spcPct val="0"/>
        </a:spcAft>
        <a:defRPr sz="4400">
          <a:solidFill>
            <a:srgbClr val="333399"/>
          </a:solidFill>
          <a:latin typeface="Trebuchet MS" pitchFamily="34" charset="0"/>
        </a:defRPr>
      </a:lvl8pPr>
      <a:lvl9pPr marL="1828800" algn="ctr" rtl="0" eaLnBrk="1" fontAlgn="base" hangingPunct="1">
        <a:spcBef>
          <a:spcPct val="0"/>
        </a:spcBef>
        <a:spcAft>
          <a:spcPct val="0"/>
        </a:spcAft>
        <a:defRPr sz="4400">
          <a:solidFill>
            <a:srgbClr val="333399"/>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accent2">
              <a:lumMod val="75000"/>
            </a:schemeClr>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accent1">
              <a:lumMod val="50000"/>
            </a:schemeClr>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accent1">
              <a:lumMod val="50000"/>
            </a:schemeClr>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accent1">
              <a:lumMod val="50000"/>
            </a:schemeClr>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accent1">
              <a:lumMod val="50000"/>
            </a:schemeClr>
          </a:solidFill>
          <a:latin typeface="+mn-lt"/>
          <a:ea typeface="ＭＳ Ｐゴシック" charset="-128"/>
        </a:defRPr>
      </a:lvl5pPr>
      <a:lvl6pPr marL="2514600" indent="-228600" algn="l" rtl="0" eaLnBrk="1" fontAlgn="base" hangingPunct="1">
        <a:spcBef>
          <a:spcPct val="20000"/>
        </a:spcBef>
        <a:spcAft>
          <a:spcPct val="0"/>
        </a:spcAft>
        <a:buChar char="»"/>
        <a:defRPr sz="2000">
          <a:solidFill>
            <a:srgbClr val="333399"/>
          </a:solidFill>
          <a:latin typeface="+mn-lt"/>
        </a:defRPr>
      </a:lvl6pPr>
      <a:lvl7pPr marL="2971800" indent="-228600" algn="l" rtl="0" eaLnBrk="1" fontAlgn="base" hangingPunct="1">
        <a:spcBef>
          <a:spcPct val="20000"/>
        </a:spcBef>
        <a:spcAft>
          <a:spcPct val="0"/>
        </a:spcAft>
        <a:buChar char="»"/>
        <a:defRPr sz="2000">
          <a:solidFill>
            <a:srgbClr val="333399"/>
          </a:solidFill>
          <a:latin typeface="+mn-lt"/>
        </a:defRPr>
      </a:lvl7pPr>
      <a:lvl8pPr marL="3429000" indent="-228600" algn="l" rtl="0" eaLnBrk="1" fontAlgn="base" hangingPunct="1">
        <a:spcBef>
          <a:spcPct val="20000"/>
        </a:spcBef>
        <a:spcAft>
          <a:spcPct val="0"/>
        </a:spcAft>
        <a:buChar char="»"/>
        <a:defRPr sz="2000">
          <a:solidFill>
            <a:srgbClr val="333399"/>
          </a:solidFill>
          <a:latin typeface="+mn-lt"/>
        </a:defRPr>
      </a:lvl8pPr>
      <a:lvl9pPr marL="3886200" indent="-228600" algn="l" rtl="0" eaLnBrk="1" fontAlgn="base" hangingPunct="1">
        <a:spcBef>
          <a:spcPct val="20000"/>
        </a:spcBef>
        <a:spcAft>
          <a:spcPct val="0"/>
        </a:spcAft>
        <a:buChar char="»"/>
        <a:defRPr sz="2000">
          <a:solidFill>
            <a:srgbClr val="33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var/folders/b7/8kbzhdv17qxg51lksf3j9sf80000gn/T/com.microsoft.Powerpoint/converted_emf.em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doi.org/10.1128/mBio.01539-1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udysites.sagepub.com/dsur/main.ht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discoveringstatistic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700" y="1513976"/>
            <a:ext cx="7340600" cy="1470025"/>
          </a:xfrm>
        </p:spPr>
        <p:txBody>
          <a:bodyPr/>
          <a:lstStyle/>
          <a:p>
            <a:r>
              <a:rPr lang="en-GB" dirty="0"/>
              <a:t>Introduction to Biostatistics</a:t>
            </a:r>
            <a:br>
              <a:rPr lang="en-GB" dirty="0"/>
            </a:br>
            <a:r>
              <a:rPr lang="en-GB" dirty="0" smtClean="0"/>
              <a:t>GRD770</a:t>
            </a:r>
            <a:endParaRPr lang="en-GB" dirty="0"/>
          </a:p>
        </p:txBody>
      </p:sp>
      <p:sp>
        <p:nvSpPr>
          <p:cNvPr id="3" name="Subtitle 2"/>
          <p:cNvSpPr>
            <a:spLocks noGrp="1"/>
          </p:cNvSpPr>
          <p:nvPr>
            <p:ph type="subTitle" idx="1"/>
          </p:nvPr>
        </p:nvSpPr>
        <p:spPr>
          <a:xfrm>
            <a:off x="1371600" y="3614518"/>
            <a:ext cx="6400800" cy="2930120"/>
          </a:xfrm>
        </p:spPr>
        <p:txBody>
          <a:bodyPr/>
          <a:lstStyle/>
          <a:p>
            <a:r>
              <a:rPr lang="en-GB" sz="2000" dirty="0" err="1"/>
              <a:t>Dr.</a:t>
            </a:r>
            <a:r>
              <a:rPr lang="en-GB" sz="2000" dirty="0"/>
              <a:t> Richard Reynolds</a:t>
            </a:r>
          </a:p>
          <a:p>
            <a:r>
              <a:rPr lang="en-GB" sz="1800" dirty="0"/>
              <a:t>Department of </a:t>
            </a:r>
            <a:r>
              <a:rPr lang="en-GB" sz="1800" dirty="0" smtClean="0"/>
              <a:t>Medicine</a:t>
            </a:r>
            <a:endParaRPr lang="en-GB" sz="1800" dirty="0"/>
          </a:p>
          <a:p>
            <a:r>
              <a:rPr lang="en-GB" sz="2000" dirty="0" err="1"/>
              <a:t>Dr.</a:t>
            </a:r>
            <a:r>
              <a:rPr lang="en-GB" sz="2000" dirty="0"/>
              <a:t> Karen Gamble</a:t>
            </a:r>
          </a:p>
          <a:p>
            <a:r>
              <a:rPr lang="en-GB" sz="1800" dirty="0"/>
              <a:t>Department of Psychiatry</a:t>
            </a:r>
            <a:endParaRPr lang="en-GB" sz="2000" dirty="0"/>
          </a:p>
          <a:p>
            <a:r>
              <a:rPr lang="en-GB" sz="2000" dirty="0" err="1"/>
              <a:t>Dr.</a:t>
            </a:r>
            <a:r>
              <a:rPr lang="en-GB" sz="2000" dirty="0"/>
              <a:t> Richard Kennedy</a:t>
            </a:r>
          </a:p>
          <a:p>
            <a:r>
              <a:rPr lang="en-GB" sz="1800" dirty="0"/>
              <a:t>Department of Medicine</a:t>
            </a:r>
          </a:p>
          <a:p>
            <a:endParaRPr lang="en-GB" sz="2000" dirty="0"/>
          </a:p>
          <a:p>
            <a:endParaRPr lang="en-GB" sz="2000" dirty="0"/>
          </a:p>
        </p:txBody>
      </p:sp>
      <p:pic>
        <p:nvPicPr>
          <p:cNvPr id="5" name="Picture 4">
            <a:extLst>
              <a:ext uri="{FF2B5EF4-FFF2-40B4-BE49-F238E27FC236}">
                <a16:creationId xmlns:a16="http://schemas.microsoft.com/office/drawing/2014/main" id="{DF8AFEBF-EE9F-BD4C-A652-1FA171B68D3E}"/>
              </a:ext>
            </a:extLst>
          </p:cNvPr>
          <p:cNvPicPr>
            <a:picLocks noChangeAspect="1"/>
          </p:cNvPicPr>
          <p:nvPr/>
        </p:nvPicPr>
        <p:blipFill>
          <a:blip r:link="rId2"/>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B44A173E-486B-8548-9740-F47D7532915D}"/>
              </a:ext>
            </a:extLst>
          </p:cNvPr>
          <p:cNvPicPr>
            <a:picLocks noChangeAspect="1"/>
          </p:cNvPicPr>
          <p:nvPr/>
        </p:nvPicPr>
        <p:blipFill>
          <a:blip r:link="rId2"/>
          <a:stretch>
            <a:fillRect/>
          </a:stretch>
        </p:blipFill>
        <p:spPr>
          <a:xfrm>
            <a:off x="1270000" y="1270000"/>
            <a:ext cx="63500" cy="76200"/>
          </a:xfrm>
          <a:prstGeom prst="rect">
            <a:avLst/>
          </a:prstGeom>
        </p:spPr>
      </p:pic>
    </p:spTree>
    <p:extLst>
      <p:ext uri="{BB962C8B-B14F-4D97-AF65-F5344CB8AC3E}">
        <p14:creationId xmlns:p14="http://schemas.microsoft.com/office/powerpoint/2010/main" val="145437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4A3F-2CC9-44E1-820F-D768BB350B77}"/>
              </a:ext>
            </a:extLst>
          </p:cNvPr>
          <p:cNvSpPr>
            <a:spLocks noGrp="1"/>
          </p:cNvSpPr>
          <p:nvPr>
            <p:ph type="title"/>
          </p:nvPr>
        </p:nvSpPr>
        <p:spPr/>
        <p:txBody>
          <a:bodyPr/>
          <a:lstStyle/>
          <a:p>
            <a:r>
              <a:rPr lang="en-US" dirty="0" smtClean="0"/>
              <a:t>Course</a:t>
            </a:r>
            <a:r>
              <a:rPr lang="en-US" dirty="0"/>
              <a:t/>
            </a:r>
            <a:br>
              <a:rPr lang="en-US" dirty="0"/>
            </a:br>
            <a:r>
              <a:rPr lang="en-US" dirty="0"/>
              <a:t>structure</a:t>
            </a:r>
          </a:p>
        </p:txBody>
      </p:sp>
      <p:sp>
        <p:nvSpPr>
          <p:cNvPr id="3" name="Content Placeholder 2">
            <a:extLst>
              <a:ext uri="{FF2B5EF4-FFF2-40B4-BE49-F238E27FC236}">
                <a16:creationId xmlns:a16="http://schemas.microsoft.com/office/drawing/2014/main" id="{29A00477-6DB1-491A-83D6-D187847639D1}"/>
              </a:ext>
            </a:extLst>
          </p:cNvPr>
          <p:cNvSpPr>
            <a:spLocks noGrp="1"/>
          </p:cNvSpPr>
          <p:nvPr>
            <p:ph idx="1"/>
          </p:nvPr>
        </p:nvSpPr>
        <p:spPr>
          <a:xfrm>
            <a:off x="783174" y="1584158"/>
            <a:ext cx="7531100" cy="4525963"/>
          </a:xfrm>
        </p:spPr>
        <p:txBody>
          <a:bodyPr/>
          <a:lstStyle/>
          <a:p>
            <a:r>
              <a:rPr lang="en-US" dirty="0" smtClean="0"/>
              <a:t>Lectures</a:t>
            </a:r>
            <a:endParaRPr lang="en-US" dirty="0"/>
          </a:p>
          <a:p>
            <a:pPr lvl="1"/>
            <a:r>
              <a:rPr lang="en-US" dirty="0" smtClean="0"/>
              <a:t>Mondays and </a:t>
            </a:r>
            <a:r>
              <a:rPr lang="en-US" dirty="0"/>
              <a:t>Wednesdays at 8:00</a:t>
            </a:r>
          </a:p>
          <a:p>
            <a:r>
              <a:rPr lang="en-US" dirty="0" smtClean="0"/>
              <a:t>Laboratory</a:t>
            </a:r>
            <a:endParaRPr lang="en-US" dirty="0"/>
          </a:p>
          <a:p>
            <a:pPr lvl="1"/>
            <a:r>
              <a:rPr lang="en-US" dirty="0"/>
              <a:t>Statistical programming in R</a:t>
            </a:r>
          </a:p>
          <a:p>
            <a:pPr lvl="1"/>
            <a:r>
              <a:rPr lang="en-US" dirty="0" smtClean="0"/>
              <a:t>Mondays and Wednesdays </a:t>
            </a:r>
            <a:r>
              <a:rPr lang="en-US" dirty="0"/>
              <a:t>at </a:t>
            </a:r>
            <a:r>
              <a:rPr lang="en-US" dirty="0" smtClean="0"/>
              <a:t>9:00-10:00</a:t>
            </a:r>
            <a:endParaRPr lang="en-US" dirty="0"/>
          </a:p>
          <a:p>
            <a:r>
              <a:rPr lang="en-US" dirty="0"/>
              <a:t>Discussion</a:t>
            </a:r>
          </a:p>
          <a:p>
            <a:pPr lvl="1"/>
            <a:r>
              <a:rPr lang="en-US" dirty="0"/>
              <a:t>Oral discussions of statistical concepts</a:t>
            </a:r>
          </a:p>
          <a:p>
            <a:pPr lvl="1"/>
            <a:r>
              <a:rPr lang="en-US" dirty="0" smtClean="0"/>
              <a:t>Fridays 8:00-10:00</a:t>
            </a:r>
            <a:endParaRPr lang="en-US" dirty="0"/>
          </a:p>
        </p:txBody>
      </p:sp>
    </p:spTree>
    <p:extLst>
      <p:ext uri="{BB962C8B-B14F-4D97-AF65-F5344CB8AC3E}">
        <p14:creationId xmlns:p14="http://schemas.microsoft.com/office/powerpoint/2010/main" val="64965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14A7-557C-457A-B616-5F4E8BE17F01}"/>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78992056-8D19-45CD-AA3D-A45A96566993}"/>
              </a:ext>
            </a:extLst>
          </p:cNvPr>
          <p:cNvSpPr>
            <a:spLocks noGrp="1"/>
          </p:cNvSpPr>
          <p:nvPr>
            <p:ph idx="1"/>
          </p:nvPr>
        </p:nvSpPr>
        <p:spPr>
          <a:xfrm>
            <a:off x="783174" y="1155032"/>
            <a:ext cx="7531100" cy="4842795"/>
          </a:xfrm>
        </p:spPr>
        <p:txBody>
          <a:bodyPr/>
          <a:lstStyle/>
          <a:p>
            <a:r>
              <a:rPr lang="en-US" dirty="0"/>
              <a:t>All course content will be accessed via the Canvas pages.</a:t>
            </a:r>
          </a:p>
          <a:p>
            <a:r>
              <a:rPr lang="en-US" dirty="0"/>
              <a:t>The course is organized into modules representing weeks during the fall semester.</a:t>
            </a:r>
          </a:p>
          <a:p>
            <a:r>
              <a:rPr lang="en-US" dirty="0"/>
              <a:t>Look for each module’s alignment table.</a:t>
            </a:r>
          </a:p>
          <a:p>
            <a:pPr lvl="1"/>
            <a:r>
              <a:rPr lang="en-US" dirty="0"/>
              <a:t>Contains specific objectives, activities and assignments.</a:t>
            </a:r>
          </a:p>
          <a:p>
            <a:r>
              <a:rPr lang="en-US" dirty="0"/>
              <a:t>Contact instructors and TAs using the canvas email facility only.</a:t>
            </a:r>
          </a:p>
          <a:p>
            <a:pPr lvl="1"/>
            <a:endParaRPr lang="en-US" dirty="0"/>
          </a:p>
        </p:txBody>
      </p:sp>
    </p:spTree>
    <p:extLst>
      <p:ext uri="{BB962C8B-B14F-4D97-AF65-F5344CB8AC3E}">
        <p14:creationId xmlns:p14="http://schemas.microsoft.com/office/powerpoint/2010/main" val="70590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smtClean="0"/>
              <a:t>In person </a:t>
            </a:r>
            <a:r>
              <a:rPr lang="en-US" dirty="0"/>
              <a:t>lectures</a:t>
            </a:r>
          </a:p>
          <a:p>
            <a:pPr lvl="1"/>
            <a:r>
              <a:rPr lang="en-US" dirty="0" smtClean="0"/>
              <a:t>Mondays and Wednesdays at 8:00</a:t>
            </a:r>
          </a:p>
          <a:p>
            <a:pPr lvl="1"/>
            <a:r>
              <a:rPr lang="en-US" dirty="0" smtClean="0"/>
              <a:t>Designed </a:t>
            </a:r>
            <a:r>
              <a:rPr lang="en-US" dirty="0"/>
              <a:t>to follow the textbook reading assignments or special topics.</a:t>
            </a:r>
          </a:p>
          <a:p>
            <a:pPr lvl="1"/>
            <a:r>
              <a:rPr lang="en-US" dirty="0"/>
              <a:t>Provide conceptual understanding of specific statistical models and assumptions</a:t>
            </a:r>
            <a:r>
              <a:rPr lang="en-US" dirty="0" smtClean="0"/>
              <a:t>.</a:t>
            </a:r>
            <a:endParaRPr lang="en-US" dirty="0"/>
          </a:p>
          <a:p>
            <a:pPr lvl="1"/>
            <a:endParaRPr lang="en-US" dirty="0">
              <a:solidFill>
                <a:schemeClr val="accent6">
                  <a:lumMod val="75000"/>
                </a:schemeClr>
              </a:solidFill>
            </a:endParaRPr>
          </a:p>
          <a:p>
            <a:pPr lvl="1"/>
            <a:endParaRPr lang="en-US" dirty="0">
              <a:solidFill>
                <a:schemeClr val="accent6">
                  <a:lumMod val="75000"/>
                </a:schemeClr>
              </a:solidFill>
            </a:endParaRPr>
          </a:p>
        </p:txBody>
      </p:sp>
    </p:spTree>
    <p:extLst>
      <p:ext uri="{BB962C8B-B14F-4D97-AF65-F5344CB8AC3E}">
        <p14:creationId xmlns:p14="http://schemas.microsoft.com/office/powerpoint/2010/main" val="330089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smtClean="0"/>
              <a:t>R </a:t>
            </a:r>
            <a:r>
              <a:rPr lang="en-US" dirty="0"/>
              <a:t>lab</a:t>
            </a:r>
          </a:p>
          <a:p>
            <a:pPr lvl="1"/>
            <a:r>
              <a:rPr lang="en-US" dirty="0" smtClean="0"/>
              <a:t>In person Mondays and Wednesdays 9:00-10:00 </a:t>
            </a:r>
            <a:endParaRPr lang="en-US" dirty="0"/>
          </a:p>
          <a:p>
            <a:pPr lvl="1"/>
            <a:r>
              <a:rPr lang="en-US" dirty="0" smtClean="0"/>
              <a:t>Lab exercises will introduce you to fitting statistical models in R.</a:t>
            </a:r>
          </a:p>
          <a:p>
            <a:pPr lvl="1"/>
            <a:r>
              <a:rPr lang="en-US" dirty="0" smtClean="0"/>
              <a:t>Lab </a:t>
            </a:r>
            <a:r>
              <a:rPr lang="en-US" dirty="0"/>
              <a:t>exercises will </a:t>
            </a:r>
            <a:r>
              <a:rPr lang="en-US" dirty="0" smtClean="0"/>
              <a:t>not be </a:t>
            </a:r>
            <a:r>
              <a:rPr lang="en-US" dirty="0"/>
              <a:t>reviewed.</a:t>
            </a:r>
          </a:p>
          <a:p>
            <a:pPr lvl="1"/>
            <a:r>
              <a:rPr lang="en-US" dirty="0" smtClean="0"/>
              <a:t>Questions </a:t>
            </a:r>
            <a:r>
              <a:rPr lang="en-US" dirty="0"/>
              <a:t>will be answered.</a:t>
            </a:r>
          </a:p>
          <a:p>
            <a:pPr lvl="1"/>
            <a:r>
              <a:rPr lang="en-US" dirty="0"/>
              <a:t>New assignments will be introduced.</a:t>
            </a:r>
          </a:p>
          <a:p>
            <a:pPr lvl="1"/>
            <a:endParaRPr lang="en-US" dirty="0">
              <a:solidFill>
                <a:schemeClr val="accent6">
                  <a:lumMod val="75000"/>
                </a:schemeClr>
              </a:solidFill>
            </a:endParaRPr>
          </a:p>
          <a:p>
            <a:pPr lvl="1"/>
            <a:endParaRPr lang="en-US" dirty="0">
              <a:solidFill>
                <a:schemeClr val="accent6">
                  <a:lumMod val="75000"/>
                </a:schemeClr>
              </a:solidFill>
            </a:endParaRPr>
          </a:p>
          <a:p>
            <a:pPr lvl="1"/>
            <a:endParaRPr lang="en-US" dirty="0">
              <a:solidFill>
                <a:schemeClr val="accent6">
                  <a:lumMod val="75000"/>
                </a:schemeClr>
              </a:solidFill>
            </a:endParaRPr>
          </a:p>
        </p:txBody>
      </p:sp>
    </p:spTree>
    <p:extLst>
      <p:ext uri="{BB962C8B-B14F-4D97-AF65-F5344CB8AC3E}">
        <p14:creationId xmlns:p14="http://schemas.microsoft.com/office/powerpoint/2010/main" val="205454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a:xfrm>
            <a:off x="783174" y="1167066"/>
            <a:ext cx="7531100" cy="4525963"/>
          </a:xfrm>
        </p:spPr>
        <p:txBody>
          <a:bodyPr/>
          <a:lstStyle/>
          <a:p>
            <a:r>
              <a:rPr lang="en-US" dirty="0"/>
              <a:t>Fridays: Small group activities and paper discussions.</a:t>
            </a:r>
          </a:p>
          <a:p>
            <a:pPr lvl="1"/>
            <a:r>
              <a:rPr lang="en-US" dirty="0" smtClean="0"/>
              <a:t>In person </a:t>
            </a:r>
            <a:r>
              <a:rPr lang="en-US" dirty="0"/>
              <a:t>meetings 8:00-10:00 Friday.</a:t>
            </a:r>
          </a:p>
          <a:p>
            <a:pPr lvl="1"/>
            <a:r>
              <a:rPr lang="en-US" dirty="0"/>
              <a:t>Class will be divided into groups.</a:t>
            </a:r>
          </a:p>
          <a:p>
            <a:pPr lvl="2"/>
            <a:r>
              <a:rPr lang="en-US" dirty="0"/>
              <a:t>Assignments will be completed and presented.</a:t>
            </a:r>
          </a:p>
          <a:p>
            <a:pPr lvl="1"/>
            <a:r>
              <a:rPr lang="en-US" dirty="0" smtClean="0"/>
              <a:t>If a paper is to be read, please read </a:t>
            </a:r>
            <a:r>
              <a:rPr lang="en-US" dirty="0"/>
              <a:t>the paper BEFORE coming to class.</a:t>
            </a:r>
          </a:p>
          <a:p>
            <a:pPr lvl="1"/>
            <a:endParaRPr lang="en-US" dirty="0"/>
          </a:p>
        </p:txBody>
      </p:sp>
    </p:spTree>
    <p:extLst>
      <p:ext uri="{BB962C8B-B14F-4D97-AF65-F5344CB8AC3E}">
        <p14:creationId xmlns:p14="http://schemas.microsoft.com/office/powerpoint/2010/main" val="315843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a:t>Fridays: Oral exams</a:t>
            </a:r>
          </a:p>
          <a:p>
            <a:pPr lvl="1"/>
            <a:r>
              <a:rPr lang="en-US" dirty="0"/>
              <a:t>Oral exams</a:t>
            </a:r>
          </a:p>
          <a:p>
            <a:pPr lvl="1"/>
            <a:r>
              <a:rPr lang="en-US" dirty="0"/>
              <a:t>Each student will give one oral exam on an assigned Friday</a:t>
            </a:r>
          </a:p>
        </p:txBody>
      </p:sp>
    </p:spTree>
    <p:extLst>
      <p:ext uri="{BB962C8B-B14F-4D97-AF65-F5344CB8AC3E}">
        <p14:creationId xmlns:p14="http://schemas.microsoft.com/office/powerpoint/2010/main" val="204650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F3BA-9266-4119-AFD1-A70850A94DF5}"/>
              </a:ext>
            </a:extLst>
          </p:cNvPr>
          <p:cNvSpPr>
            <a:spLocks noGrp="1"/>
          </p:cNvSpPr>
          <p:nvPr>
            <p:ph type="title"/>
          </p:nvPr>
        </p:nvSpPr>
        <p:spPr/>
        <p:txBody>
          <a:bodyPr/>
          <a:lstStyle/>
          <a:p>
            <a:r>
              <a:rPr lang="en-US" dirty="0"/>
              <a:t>Grading</a:t>
            </a:r>
          </a:p>
        </p:txBody>
      </p:sp>
      <p:sp>
        <p:nvSpPr>
          <p:cNvPr id="5" name="Content Placeholder 4">
            <a:extLst>
              <a:ext uri="{FF2B5EF4-FFF2-40B4-BE49-F238E27FC236}">
                <a16:creationId xmlns:a16="http://schemas.microsoft.com/office/drawing/2014/main" id="{FCFEA396-AB9C-469D-BF76-B6DAB749A488}"/>
              </a:ext>
            </a:extLst>
          </p:cNvPr>
          <p:cNvSpPr>
            <a:spLocks noGrp="1"/>
          </p:cNvSpPr>
          <p:nvPr>
            <p:ph idx="1"/>
          </p:nvPr>
        </p:nvSpPr>
        <p:spPr>
          <a:xfrm>
            <a:off x="783174" y="1279360"/>
            <a:ext cx="7531100" cy="4525963"/>
          </a:xfrm>
        </p:spPr>
        <p:txBody>
          <a:bodyPr/>
          <a:lstStyle/>
          <a:p>
            <a:r>
              <a:rPr lang="en-US" dirty="0"/>
              <a:t>Take home exams</a:t>
            </a:r>
          </a:p>
          <a:p>
            <a:pPr lvl="1"/>
            <a:r>
              <a:rPr lang="en-US" dirty="0" smtClean="0"/>
              <a:t>75%</a:t>
            </a:r>
            <a:endParaRPr lang="en-US" dirty="0"/>
          </a:p>
          <a:p>
            <a:r>
              <a:rPr lang="en-US" dirty="0"/>
              <a:t>Friday classes are mandatory</a:t>
            </a:r>
          </a:p>
          <a:p>
            <a:pPr lvl="1"/>
            <a:r>
              <a:rPr lang="en-US" dirty="0"/>
              <a:t>Participation is 10% of your grade</a:t>
            </a:r>
          </a:p>
          <a:p>
            <a:r>
              <a:rPr lang="en-US" dirty="0"/>
              <a:t>Oral Exams</a:t>
            </a:r>
          </a:p>
          <a:p>
            <a:pPr lvl="1"/>
            <a:r>
              <a:rPr lang="en-US" dirty="0"/>
              <a:t>This will form </a:t>
            </a:r>
            <a:r>
              <a:rPr lang="en-US" dirty="0" smtClean="0"/>
              <a:t>15% </a:t>
            </a:r>
            <a:r>
              <a:rPr lang="en-US" dirty="0"/>
              <a:t>of your grade (Pass/Fail</a:t>
            </a:r>
            <a:r>
              <a:rPr lang="en-US" dirty="0" smtClean="0"/>
              <a:t>)</a:t>
            </a:r>
            <a:endParaRPr lang="en-US" dirty="0"/>
          </a:p>
        </p:txBody>
      </p:sp>
    </p:spTree>
    <p:extLst>
      <p:ext uri="{BB962C8B-B14F-4D97-AF65-F5344CB8AC3E}">
        <p14:creationId xmlns:p14="http://schemas.microsoft.com/office/powerpoint/2010/main" val="172029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Home Exams</a:t>
            </a:r>
          </a:p>
        </p:txBody>
      </p:sp>
      <p:sp>
        <p:nvSpPr>
          <p:cNvPr id="3" name="Content Placeholder 2"/>
          <p:cNvSpPr>
            <a:spLocks noGrp="1"/>
          </p:cNvSpPr>
          <p:nvPr>
            <p:ph idx="1"/>
          </p:nvPr>
        </p:nvSpPr>
        <p:spPr/>
        <p:txBody>
          <a:bodyPr/>
          <a:lstStyle/>
          <a:p>
            <a:r>
              <a:rPr lang="en-US" sz="2800" dirty="0"/>
              <a:t>Grades (</a:t>
            </a:r>
            <a:r>
              <a:rPr lang="en-US" sz="2800" dirty="0" smtClean="0"/>
              <a:t>75%) </a:t>
            </a:r>
            <a:r>
              <a:rPr lang="en-US" sz="2800" dirty="0"/>
              <a:t>are primarily made up of three exams (take-home):</a:t>
            </a:r>
          </a:p>
          <a:p>
            <a:pPr lvl="1"/>
            <a:r>
              <a:rPr lang="en-US" sz="2400" dirty="0"/>
              <a:t>Data analysis based, including a written report of the analysis, underlines the importance of the R lab.</a:t>
            </a:r>
          </a:p>
          <a:p>
            <a:pPr lvl="1"/>
            <a:r>
              <a:rPr lang="en-US" sz="2400" dirty="0"/>
              <a:t>Questions and data will be given one week in advance</a:t>
            </a:r>
          </a:p>
          <a:p>
            <a:pPr lvl="1"/>
            <a:r>
              <a:rPr lang="en-US" sz="2400" u="sng" dirty="0"/>
              <a:t>You may not work with others or obtain any outside help (from other students or faculty)</a:t>
            </a:r>
          </a:p>
          <a:p>
            <a:pPr lvl="1"/>
            <a:r>
              <a:rPr lang="en-US" sz="2400" dirty="0"/>
              <a:t>Drs. </a:t>
            </a:r>
            <a:r>
              <a:rPr lang="en-US" sz="2400" dirty="0" smtClean="0"/>
              <a:t>Reynolds, </a:t>
            </a:r>
            <a:r>
              <a:rPr lang="en-US" sz="2400" dirty="0"/>
              <a:t>Gamble, Kennedy, and/or TA’s are available for </a:t>
            </a:r>
            <a:r>
              <a:rPr lang="en-US" sz="2400" dirty="0" smtClean="0"/>
              <a:t>clarification/ </a:t>
            </a:r>
            <a:r>
              <a:rPr lang="en-US" sz="2400" dirty="0"/>
              <a:t>questions.</a:t>
            </a:r>
          </a:p>
        </p:txBody>
      </p:sp>
    </p:spTree>
    <p:extLst>
      <p:ext uri="{BB962C8B-B14F-4D97-AF65-F5344CB8AC3E}">
        <p14:creationId xmlns:p14="http://schemas.microsoft.com/office/powerpoint/2010/main" val="408910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9DD9-33FA-4DAD-9C3A-061013EDAB67}"/>
              </a:ext>
            </a:extLst>
          </p:cNvPr>
          <p:cNvSpPr>
            <a:spLocks noGrp="1"/>
          </p:cNvSpPr>
          <p:nvPr>
            <p:ph type="title"/>
          </p:nvPr>
        </p:nvSpPr>
        <p:spPr/>
        <p:txBody>
          <a:bodyPr/>
          <a:lstStyle/>
          <a:p>
            <a:r>
              <a:rPr lang="en-US" dirty="0"/>
              <a:t>Friday classes</a:t>
            </a:r>
          </a:p>
        </p:txBody>
      </p:sp>
      <p:sp>
        <p:nvSpPr>
          <p:cNvPr id="3" name="Content Placeholder 2">
            <a:extLst>
              <a:ext uri="{FF2B5EF4-FFF2-40B4-BE49-F238E27FC236}">
                <a16:creationId xmlns:a16="http://schemas.microsoft.com/office/drawing/2014/main" id="{C17EC742-1C08-4DB8-AE66-53576F3197C6}"/>
              </a:ext>
            </a:extLst>
          </p:cNvPr>
          <p:cNvSpPr>
            <a:spLocks noGrp="1"/>
          </p:cNvSpPr>
          <p:nvPr>
            <p:ph idx="1"/>
          </p:nvPr>
        </p:nvSpPr>
        <p:spPr/>
        <p:txBody>
          <a:bodyPr/>
          <a:lstStyle/>
          <a:p>
            <a:r>
              <a:rPr lang="en-US" dirty="0"/>
              <a:t>Participation is mandatory</a:t>
            </a:r>
          </a:p>
          <a:p>
            <a:pPr lvl="1"/>
            <a:r>
              <a:rPr lang="en-US" dirty="0"/>
              <a:t>10% of your grade will be posting to discussion board.</a:t>
            </a:r>
          </a:p>
          <a:p>
            <a:pPr lvl="1"/>
            <a:r>
              <a:rPr lang="en-US" dirty="0"/>
              <a:t>One miss allowed.</a:t>
            </a:r>
          </a:p>
          <a:p>
            <a:r>
              <a:rPr lang="en-US" dirty="0"/>
              <a:t>Oral exams</a:t>
            </a:r>
          </a:p>
          <a:p>
            <a:pPr lvl="1"/>
            <a:r>
              <a:rPr lang="en-US" dirty="0" smtClean="0"/>
              <a:t>15% </a:t>
            </a:r>
            <a:r>
              <a:rPr lang="en-US" dirty="0"/>
              <a:t>of your grade will be one individual based presentation to class to discuss a hypothetical data-analysis plan. </a:t>
            </a:r>
          </a:p>
          <a:p>
            <a:endParaRPr lang="en-US" dirty="0"/>
          </a:p>
        </p:txBody>
      </p:sp>
    </p:spTree>
    <p:extLst>
      <p:ext uri="{BB962C8B-B14F-4D97-AF65-F5344CB8AC3E}">
        <p14:creationId xmlns:p14="http://schemas.microsoft.com/office/powerpoint/2010/main" val="163647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E702-EBD8-443A-9AF8-80FEE4BAEB38}"/>
              </a:ext>
            </a:extLst>
          </p:cNvPr>
          <p:cNvSpPr>
            <a:spLocks noGrp="1"/>
          </p:cNvSpPr>
          <p:nvPr>
            <p:ph type="title"/>
          </p:nvPr>
        </p:nvSpPr>
        <p:spPr/>
        <p:txBody>
          <a:bodyPr/>
          <a:lstStyle/>
          <a:p>
            <a:r>
              <a:rPr lang="en-US" dirty="0"/>
              <a:t>Course policies</a:t>
            </a:r>
          </a:p>
        </p:txBody>
      </p:sp>
      <p:sp>
        <p:nvSpPr>
          <p:cNvPr id="3" name="Content Placeholder 2">
            <a:extLst>
              <a:ext uri="{FF2B5EF4-FFF2-40B4-BE49-F238E27FC236}">
                <a16:creationId xmlns:a16="http://schemas.microsoft.com/office/drawing/2014/main" id="{0D645315-C8F5-4BBB-98DB-2C68DDFBE1DC}"/>
              </a:ext>
            </a:extLst>
          </p:cNvPr>
          <p:cNvSpPr>
            <a:spLocks noGrp="1"/>
          </p:cNvSpPr>
          <p:nvPr>
            <p:ph idx="1"/>
          </p:nvPr>
        </p:nvSpPr>
        <p:spPr>
          <a:xfrm>
            <a:off x="783174" y="1455822"/>
            <a:ext cx="7531100" cy="4525963"/>
          </a:xfrm>
        </p:spPr>
        <p:txBody>
          <a:bodyPr/>
          <a:lstStyle/>
          <a:p>
            <a:r>
              <a:rPr lang="en-US" dirty="0"/>
              <a:t>See Canvas/syllabus for details.</a:t>
            </a:r>
          </a:p>
          <a:p>
            <a:r>
              <a:rPr lang="en-US" dirty="0"/>
              <a:t>Submit all emails through canvas and not to our @uab.edu addresses.</a:t>
            </a:r>
          </a:p>
          <a:p>
            <a:r>
              <a:rPr lang="en-US" dirty="0" smtClean="0"/>
              <a:t>Emails </a:t>
            </a:r>
            <a:r>
              <a:rPr lang="en-US" dirty="0"/>
              <a:t>will not be answered on the weekend.</a:t>
            </a:r>
          </a:p>
          <a:p>
            <a:r>
              <a:rPr lang="en-US" dirty="0" smtClean="0"/>
              <a:t>Office hours TBD.</a:t>
            </a:r>
            <a:endParaRPr lang="en-US" dirty="0"/>
          </a:p>
          <a:p>
            <a:endParaRPr lang="en-US" dirty="0"/>
          </a:p>
        </p:txBody>
      </p:sp>
    </p:spTree>
    <p:extLst>
      <p:ext uri="{BB962C8B-B14F-4D97-AF65-F5344CB8AC3E}">
        <p14:creationId xmlns:p14="http://schemas.microsoft.com/office/powerpoint/2010/main" val="38229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3" name="Content Placeholder 2"/>
          <p:cNvSpPr>
            <a:spLocks noGrp="1"/>
          </p:cNvSpPr>
          <p:nvPr>
            <p:ph idx="1"/>
          </p:nvPr>
        </p:nvSpPr>
        <p:spPr/>
        <p:txBody>
          <a:bodyPr/>
          <a:lstStyle/>
          <a:p>
            <a:pPr lvl="0"/>
            <a:r>
              <a:rPr lang="en-US" dirty="0"/>
              <a:t>Identify the appropriate statistical model for a given research design.</a:t>
            </a:r>
          </a:p>
          <a:p>
            <a:pPr lvl="0"/>
            <a:r>
              <a:rPr lang="en-US" dirty="0"/>
              <a:t>Assess the key assumptions of statistical models</a:t>
            </a:r>
            <a:r>
              <a:rPr lang="en-US" dirty="0" smtClean="0"/>
              <a:t>.</a:t>
            </a:r>
          </a:p>
          <a:p>
            <a:pPr lvl="0"/>
            <a:r>
              <a:rPr lang="en-US" dirty="0"/>
              <a:t>Use statistical decision theory for interpreting the results of models.</a:t>
            </a:r>
          </a:p>
          <a:p>
            <a:r>
              <a:rPr lang="en-US" dirty="0"/>
              <a:t>Effectively communicate experimental designs and results of statistical models</a:t>
            </a:r>
            <a:r>
              <a:rPr lang="en-US" dirty="0" smtClean="0"/>
              <a:t>.</a:t>
            </a:r>
            <a:endParaRPr lang="en-US" dirty="0"/>
          </a:p>
        </p:txBody>
      </p:sp>
    </p:spTree>
    <p:extLst>
      <p:ext uri="{BB962C8B-B14F-4D97-AF65-F5344CB8AC3E}">
        <p14:creationId xmlns:p14="http://schemas.microsoft.com/office/powerpoint/2010/main" val="3997454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Research Process</a:t>
            </a:r>
          </a:p>
        </p:txBody>
      </p:sp>
      <p:pic>
        <p:nvPicPr>
          <p:cNvPr id="1026" name="Picture 2"/>
          <p:cNvPicPr>
            <a:picLocks noGrp="1" noChangeAspect="1" noChangeArrowheads="1"/>
          </p:cNvPicPr>
          <p:nvPr>
            <p:ph idx="1"/>
          </p:nvPr>
        </p:nvPicPr>
        <p:blipFill>
          <a:blip r:embed="rId2"/>
          <a:srcRect/>
          <a:stretch>
            <a:fillRect/>
          </a:stretch>
        </p:blipFill>
        <p:spPr bwMode="auto">
          <a:xfrm>
            <a:off x="1255147" y="1285860"/>
            <a:ext cx="7888853" cy="4786346"/>
          </a:xfrm>
          <a:prstGeom prst="rect">
            <a:avLst/>
          </a:prstGeom>
          <a:noFill/>
          <a:ln w="9525">
            <a:noFill/>
            <a:miter lim="800000"/>
            <a:headEnd/>
            <a:tailEnd/>
          </a:ln>
          <a:effectLst/>
        </p:spPr>
      </p:pic>
    </p:spTree>
    <p:extLst>
      <p:ext uri="{BB962C8B-B14F-4D97-AF65-F5344CB8AC3E}">
        <p14:creationId xmlns:p14="http://schemas.microsoft.com/office/powerpoint/2010/main" val="412186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Observation</a:t>
            </a:r>
          </a:p>
        </p:txBody>
      </p:sp>
      <p:sp>
        <p:nvSpPr>
          <p:cNvPr id="3" name="Content Placeholder 2"/>
          <p:cNvSpPr>
            <a:spLocks noGrp="1"/>
          </p:cNvSpPr>
          <p:nvPr>
            <p:ph idx="1"/>
          </p:nvPr>
        </p:nvSpPr>
        <p:spPr/>
        <p:txBody>
          <a:bodyPr/>
          <a:lstStyle/>
          <a:p>
            <a:r>
              <a:rPr lang="en-GB" sz="2800" dirty="0"/>
              <a:t>Find something that needs explaining</a:t>
            </a:r>
          </a:p>
          <a:p>
            <a:pPr lvl="1"/>
            <a:r>
              <a:rPr lang="en-GB" sz="2400" dirty="0"/>
              <a:t>Observe the real world</a:t>
            </a:r>
          </a:p>
          <a:p>
            <a:pPr lvl="1"/>
            <a:r>
              <a:rPr lang="en-GB" sz="2400" dirty="0"/>
              <a:t>Read other research</a:t>
            </a:r>
          </a:p>
          <a:p>
            <a:r>
              <a:rPr lang="en-GB" sz="2800" dirty="0"/>
              <a:t>Test the concept: collect data</a:t>
            </a:r>
          </a:p>
          <a:p>
            <a:pPr lvl="1"/>
            <a:r>
              <a:rPr lang="en-GB" sz="2400" dirty="0"/>
              <a:t>Collect data to see whether your hunch is correct</a:t>
            </a:r>
          </a:p>
          <a:p>
            <a:pPr lvl="1"/>
            <a:r>
              <a:rPr lang="en-GB" sz="2400" dirty="0"/>
              <a:t>To do this you need to define variables</a:t>
            </a:r>
          </a:p>
          <a:p>
            <a:pPr lvl="2"/>
            <a:r>
              <a:rPr lang="en-GB" sz="2000" dirty="0"/>
              <a:t>Anything that can be measured and can differ across entities or time.</a:t>
            </a:r>
          </a:p>
        </p:txBody>
      </p:sp>
    </p:spTree>
    <p:extLst>
      <p:ext uri="{BB962C8B-B14F-4D97-AF65-F5344CB8AC3E}">
        <p14:creationId xmlns:p14="http://schemas.microsoft.com/office/powerpoint/2010/main" val="1944609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Generating and Testing Theories</a:t>
            </a:r>
          </a:p>
        </p:txBody>
      </p:sp>
      <p:sp>
        <p:nvSpPr>
          <p:cNvPr id="3" name="Content Placeholder 2"/>
          <p:cNvSpPr>
            <a:spLocks noGrp="1"/>
          </p:cNvSpPr>
          <p:nvPr>
            <p:ph idx="1"/>
          </p:nvPr>
        </p:nvSpPr>
        <p:spPr/>
        <p:txBody>
          <a:bodyPr>
            <a:normAutofit/>
          </a:bodyPr>
          <a:lstStyle/>
          <a:p>
            <a:r>
              <a:rPr lang="en-GB" dirty="0"/>
              <a:t>Theories</a:t>
            </a:r>
          </a:p>
          <a:p>
            <a:pPr lvl="1"/>
            <a:r>
              <a:rPr lang="en-GB" dirty="0"/>
              <a:t>An hypothesized general principle or set of principles that explain known findings about a topic and from which new hypotheses can be generated.</a:t>
            </a:r>
          </a:p>
          <a:p>
            <a:pPr lvl="1"/>
            <a:r>
              <a:rPr lang="en-GB" dirty="0" smtClean="0"/>
              <a:t>E.g., The immune system has evolved to protect multicellular organisms from pathogens.</a:t>
            </a:r>
            <a:endParaRPr lang="en-GB" dirty="0"/>
          </a:p>
        </p:txBody>
      </p:sp>
    </p:spTree>
    <p:extLst>
      <p:ext uri="{BB962C8B-B14F-4D97-AF65-F5344CB8AC3E}">
        <p14:creationId xmlns:p14="http://schemas.microsoft.com/office/powerpoint/2010/main" val="49348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Generating and Testing Theories</a:t>
            </a:r>
          </a:p>
        </p:txBody>
      </p:sp>
      <p:sp>
        <p:nvSpPr>
          <p:cNvPr id="3" name="Content Placeholder 2"/>
          <p:cNvSpPr>
            <a:spLocks noGrp="1"/>
          </p:cNvSpPr>
          <p:nvPr>
            <p:ph idx="1"/>
          </p:nvPr>
        </p:nvSpPr>
        <p:spPr/>
        <p:txBody>
          <a:bodyPr>
            <a:normAutofit/>
          </a:bodyPr>
          <a:lstStyle/>
          <a:p>
            <a:r>
              <a:rPr lang="en-GB" dirty="0"/>
              <a:t>Hypothesis</a:t>
            </a:r>
          </a:p>
          <a:p>
            <a:pPr lvl="1"/>
            <a:r>
              <a:rPr lang="en-GB" dirty="0"/>
              <a:t>A prediction from a theory.</a:t>
            </a:r>
          </a:p>
          <a:p>
            <a:pPr lvl="2"/>
            <a:r>
              <a:rPr lang="en-GB" dirty="0"/>
              <a:t>E.g., </a:t>
            </a:r>
            <a:r>
              <a:rPr lang="en-GB" dirty="0" smtClean="0"/>
              <a:t>Theory: the immune system has memory of previous encounters with pathogens. </a:t>
            </a:r>
            <a:endParaRPr lang="en-GB" dirty="0"/>
          </a:p>
          <a:p>
            <a:pPr lvl="2"/>
            <a:r>
              <a:rPr lang="en-GB" dirty="0" smtClean="0"/>
              <a:t>Prediction/hypothesis: People injected with vaccines will have reduced risk of developing diseas</a:t>
            </a:r>
            <a:r>
              <a:rPr lang="en-GB" dirty="0" smtClean="0"/>
              <a:t>e.</a:t>
            </a:r>
          </a:p>
          <a:p>
            <a:pPr lvl="1"/>
            <a:endParaRPr lang="en-GB" dirty="0"/>
          </a:p>
        </p:txBody>
      </p:sp>
    </p:spTree>
    <p:extLst>
      <p:ext uri="{BB962C8B-B14F-4D97-AF65-F5344CB8AC3E}">
        <p14:creationId xmlns:p14="http://schemas.microsoft.com/office/powerpoint/2010/main" val="139759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Generating and Testing Theories</a:t>
            </a:r>
          </a:p>
        </p:txBody>
      </p:sp>
      <p:sp>
        <p:nvSpPr>
          <p:cNvPr id="3" name="Content Placeholder 2"/>
          <p:cNvSpPr>
            <a:spLocks noGrp="1"/>
          </p:cNvSpPr>
          <p:nvPr>
            <p:ph idx="1"/>
          </p:nvPr>
        </p:nvSpPr>
        <p:spPr/>
        <p:txBody>
          <a:bodyPr>
            <a:normAutofit lnSpcReduction="10000"/>
          </a:bodyPr>
          <a:lstStyle/>
          <a:p>
            <a:pPr marL="0" indent="0">
              <a:buNone/>
            </a:pPr>
            <a:endParaRPr lang="en-GB" dirty="0"/>
          </a:p>
          <a:p>
            <a:r>
              <a:rPr lang="en-GB" dirty="0"/>
              <a:t>Falsification</a:t>
            </a:r>
          </a:p>
          <a:p>
            <a:pPr lvl="1"/>
            <a:r>
              <a:rPr lang="en-GB" dirty="0"/>
              <a:t>The act of disproving a theory or hypothesis.</a:t>
            </a:r>
          </a:p>
          <a:p>
            <a:pPr lvl="1"/>
            <a:r>
              <a:rPr lang="en-US" dirty="0" smtClean="0"/>
              <a:t>Edward Jenner could have observed that material from cowpox pustules would not protect humans from small pox.</a:t>
            </a:r>
          </a:p>
          <a:p>
            <a:pPr lvl="1"/>
            <a:r>
              <a:rPr lang="en-US" dirty="0" smtClean="0"/>
              <a:t>Helps to have a control placebo group for this purpose.</a:t>
            </a:r>
          </a:p>
        </p:txBody>
      </p:sp>
    </p:spTree>
    <p:extLst>
      <p:ext uri="{BB962C8B-B14F-4D97-AF65-F5344CB8AC3E}">
        <p14:creationId xmlns:p14="http://schemas.microsoft.com/office/powerpoint/2010/main" val="663392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hypothesis testing</a:t>
            </a:r>
            <a:endParaRPr lang="en-US" dirty="0"/>
          </a:p>
        </p:txBody>
      </p:sp>
      <p:pic>
        <p:nvPicPr>
          <p:cNvPr id="4" name="Content Placeholder 3"/>
          <p:cNvPicPr>
            <a:picLocks noGrp="1" noChangeAspect="1"/>
          </p:cNvPicPr>
          <p:nvPr>
            <p:ph idx="1"/>
          </p:nvPr>
        </p:nvPicPr>
        <p:blipFill>
          <a:blip r:embed="rId2"/>
          <a:stretch>
            <a:fillRect/>
          </a:stretch>
        </p:blipFill>
        <p:spPr>
          <a:xfrm>
            <a:off x="770474" y="1788030"/>
            <a:ext cx="7365608" cy="3925293"/>
          </a:xfrm>
          <a:prstGeom prst="rect">
            <a:avLst/>
          </a:prstGeom>
        </p:spPr>
      </p:pic>
    </p:spTree>
    <p:extLst>
      <p:ext uri="{BB962C8B-B14F-4D97-AF65-F5344CB8AC3E}">
        <p14:creationId xmlns:p14="http://schemas.microsoft.com/office/powerpoint/2010/main" val="4187361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Research Process</a:t>
            </a:r>
          </a:p>
        </p:txBody>
      </p:sp>
      <p:pic>
        <p:nvPicPr>
          <p:cNvPr id="1026" name="Picture 2"/>
          <p:cNvPicPr>
            <a:picLocks noGrp="1" noChangeAspect="1" noChangeArrowheads="1"/>
          </p:cNvPicPr>
          <p:nvPr>
            <p:ph idx="1"/>
          </p:nvPr>
        </p:nvPicPr>
        <p:blipFill>
          <a:blip r:embed="rId2"/>
          <a:srcRect/>
          <a:stretch>
            <a:fillRect/>
          </a:stretch>
        </p:blipFill>
        <p:spPr bwMode="auto">
          <a:xfrm>
            <a:off x="1255147" y="1285860"/>
            <a:ext cx="7888853" cy="4786346"/>
          </a:xfrm>
          <a:prstGeom prst="rect">
            <a:avLst/>
          </a:prstGeom>
          <a:noFill/>
          <a:ln w="9525">
            <a:noFill/>
            <a:miter lim="800000"/>
            <a:headEnd/>
            <a:tailEnd/>
          </a:ln>
          <a:effectLst/>
        </p:spPr>
      </p:pic>
      <p:sp>
        <p:nvSpPr>
          <p:cNvPr id="4" name="Rectangle 3"/>
          <p:cNvSpPr/>
          <p:nvPr/>
        </p:nvSpPr>
        <p:spPr>
          <a:xfrm>
            <a:off x="1285852" y="4071942"/>
            <a:ext cx="6072230" cy="1071570"/>
          </a:xfrm>
          <a:prstGeom prst="rect">
            <a:avLst/>
          </a:prstGeom>
          <a:solidFill>
            <a:srgbClr val="4F81B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019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Data</a:t>
            </a:r>
          </a:p>
        </p:txBody>
      </p:sp>
      <p:sp>
        <p:nvSpPr>
          <p:cNvPr id="3" name="Content Placeholder 2"/>
          <p:cNvSpPr>
            <a:spLocks noGrp="1"/>
          </p:cNvSpPr>
          <p:nvPr>
            <p:ph idx="1"/>
          </p:nvPr>
        </p:nvSpPr>
        <p:spPr/>
        <p:txBody>
          <a:bodyPr>
            <a:normAutofit fontScale="85000" lnSpcReduction="20000"/>
          </a:bodyPr>
          <a:lstStyle/>
          <a:p>
            <a:r>
              <a:rPr lang="en-US" dirty="0"/>
              <a:t>Dissemination of Research</a:t>
            </a:r>
          </a:p>
          <a:p>
            <a:pPr lvl="1"/>
            <a:r>
              <a:rPr lang="en-GB" dirty="0"/>
              <a:t>Findings are presented at conferences and in articles published in scientific </a:t>
            </a:r>
            <a:r>
              <a:rPr lang="en-GB" b="1" dirty="0"/>
              <a:t>journals</a:t>
            </a:r>
            <a:r>
              <a:rPr lang="en-GB" dirty="0"/>
              <a:t>. </a:t>
            </a:r>
          </a:p>
          <a:p>
            <a:r>
              <a:rPr lang="en-GB" dirty="0"/>
              <a:t>Knowing how to report data</a:t>
            </a:r>
          </a:p>
          <a:p>
            <a:pPr lvl="1"/>
            <a:r>
              <a:rPr lang="en-GB" dirty="0"/>
              <a:t>Chose a mode of presentation that optimizes the understanding of the data;</a:t>
            </a:r>
          </a:p>
          <a:p>
            <a:pPr lvl="1"/>
            <a:r>
              <a:rPr lang="en-GB" dirty="0"/>
              <a:t>If you present three or fewer numbers then try using a sentence;</a:t>
            </a:r>
          </a:p>
          <a:p>
            <a:pPr lvl="1"/>
            <a:r>
              <a:rPr lang="en-GB" dirty="0"/>
              <a:t>If you need to present between 4 and 20 numbers consider a table;</a:t>
            </a:r>
          </a:p>
          <a:p>
            <a:pPr lvl="1"/>
            <a:r>
              <a:rPr lang="en-GB" dirty="0"/>
              <a:t>If you need to present more than 20 numbers then a graph is often more useful than a table.</a:t>
            </a:r>
          </a:p>
          <a:p>
            <a:pPr lvl="1"/>
            <a:endParaRPr lang="en-US" dirty="0"/>
          </a:p>
        </p:txBody>
      </p:sp>
    </p:spTree>
    <p:extLst>
      <p:ext uri="{BB962C8B-B14F-4D97-AF65-F5344CB8AC3E}">
        <p14:creationId xmlns:p14="http://schemas.microsoft.com/office/powerpoint/2010/main" val="2046728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p:cNvPicPr>
            <a:picLocks noGrp="1" noChangeAspect="1" noChangeArrowheads="1"/>
          </p:cNvPicPr>
          <p:nvPr>
            <p:ph idx="1"/>
          </p:nvPr>
        </p:nvPicPr>
        <p:blipFill rotWithShape="1">
          <a:blip r:embed="rId2" cstate="email">
            <a:extLst>
              <a:ext uri="{28A0092B-C50C-407E-A947-70E740481C1C}">
                <a14:useLocalDpi xmlns:a14="http://schemas.microsoft.com/office/drawing/2010/main" val="0"/>
              </a:ext>
            </a:extLst>
          </a:blip>
          <a:srcRect l="40997" t="9738" r="22851" b="6104"/>
          <a:stretch/>
        </p:blipFill>
        <p:spPr bwMode="auto">
          <a:xfrm rot="5400000">
            <a:off x="1334515" y="-925644"/>
            <a:ext cx="6902713" cy="9038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632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3" name="Content Placeholder 2"/>
          <p:cNvSpPr>
            <a:spLocks noGrp="1"/>
          </p:cNvSpPr>
          <p:nvPr>
            <p:ph idx="1"/>
          </p:nvPr>
        </p:nvSpPr>
        <p:spPr/>
        <p:txBody>
          <a:bodyPr/>
          <a:lstStyle/>
          <a:p>
            <a:pPr lvl="0"/>
            <a:r>
              <a:rPr lang="en-US" dirty="0"/>
              <a:t>Learn how to perform basic statistical programming using R.</a:t>
            </a:r>
          </a:p>
          <a:p>
            <a:pPr lvl="0"/>
            <a:r>
              <a:rPr lang="en-US" dirty="0"/>
              <a:t>Explore data using graphical analysis and descriptive statistics.</a:t>
            </a:r>
          </a:p>
          <a:p>
            <a:pPr lvl="0"/>
            <a:r>
              <a:rPr lang="en-US" dirty="0" smtClean="0"/>
              <a:t>Fit </a:t>
            </a:r>
            <a:r>
              <a:rPr lang="en-US" dirty="0"/>
              <a:t>statistical models to datasets. </a:t>
            </a:r>
          </a:p>
          <a:p>
            <a:pPr marL="0" indent="0">
              <a:buNone/>
            </a:pPr>
            <a:endParaRPr lang="en-US" dirty="0"/>
          </a:p>
        </p:txBody>
      </p:sp>
    </p:spTree>
    <p:extLst>
      <p:ext uri="{BB962C8B-B14F-4D97-AF65-F5344CB8AC3E}">
        <p14:creationId xmlns:p14="http://schemas.microsoft.com/office/powerpoint/2010/main" val="183032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Graduate Curriculum</a:t>
            </a:r>
            <a:endParaRPr lang="en-US" dirty="0"/>
          </a:p>
        </p:txBody>
      </p:sp>
      <p:sp>
        <p:nvSpPr>
          <p:cNvPr id="3" name="Content Placeholder 2"/>
          <p:cNvSpPr>
            <a:spLocks noGrp="1"/>
          </p:cNvSpPr>
          <p:nvPr>
            <p:ph idx="1"/>
          </p:nvPr>
        </p:nvSpPr>
        <p:spPr>
          <a:xfrm>
            <a:off x="783174" y="5054885"/>
            <a:ext cx="7531100" cy="1071278"/>
          </a:xfrm>
        </p:spPr>
        <p:txBody>
          <a:bodyPr/>
          <a:lstStyle/>
          <a:p>
            <a:r>
              <a:rPr lang="en-US" sz="1600" dirty="0"/>
              <a:t>Bosch G, </a:t>
            </a:r>
            <a:r>
              <a:rPr lang="en-US" sz="1600" dirty="0" err="1"/>
              <a:t>Casadevall</a:t>
            </a:r>
            <a:r>
              <a:rPr lang="en-US" sz="1600" dirty="0"/>
              <a:t> A. 2017. </a:t>
            </a:r>
            <a:r>
              <a:rPr lang="en-US" sz="1600" dirty="0" smtClean="0"/>
              <a:t>Graduate biomedical </a:t>
            </a:r>
            <a:r>
              <a:rPr lang="en-US" sz="1600" dirty="0"/>
              <a:t>science education needs a </a:t>
            </a:r>
            <a:r>
              <a:rPr lang="en-US" sz="1600" dirty="0" smtClean="0"/>
              <a:t>new philosophy</a:t>
            </a:r>
            <a:r>
              <a:rPr lang="en-US" sz="1600" dirty="0"/>
              <a:t>. </a:t>
            </a:r>
            <a:r>
              <a:rPr lang="en-US" sz="1600" dirty="0" err="1"/>
              <a:t>mBio</a:t>
            </a:r>
            <a:r>
              <a:rPr lang="en-US" sz="1600" dirty="0"/>
              <a:t> 8:e01539-17. </a:t>
            </a:r>
            <a:r>
              <a:rPr lang="en-US" sz="1600" dirty="0">
                <a:hlinkClick r:id="rId2"/>
              </a:rPr>
              <a:t>https://</a:t>
            </a:r>
            <a:r>
              <a:rPr lang="en-US" sz="1600" dirty="0" smtClean="0">
                <a:hlinkClick r:id="rId2"/>
              </a:rPr>
              <a:t>doi.org/10.1128/mBio.01539-17</a:t>
            </a:r>
            <a:endParaRPr lang="en-US" sz="1600" dirty="0" smtClean="0"/>
          </a:p>
          <a:p>
            <a:endParaRPr lang="en-US" sz="1600" dirty="0"/>
          </a:p>
        </p:txBody>
      </p:sp>
      <p:pic>
        <p:nvPicPr>
          <p:cNvPr id="4" name="Picture 3"/>
          <p:cNvPicPr>
            <a:picLocks noChangeAspect="1"/>
          </p:cNvPicPr>
          <p:nvPr/>
        </p:nvPicPr>
        <p:blipFill>
          <a:blip r:embed="rId3"/>
          <a:stretch>
            <a:fillRect/>
          </a:stretch>
        </p:blipFill>
        <p:spPr>
          <a:xfrm>
            <a:off x="817314" y="1323474"/>
            <a:ext cx="7805591" cy="3491163"/>
          </a:xfrm>
          <a:prstGeom prst="rect">
            <a:avLst/>
          </a:prstGeom>
        </p:spPr>
      </p:pic>
      <p:pic>
        <p:nvPicPr>
          <p:cNvPr id="5" name="Picture 4"/>
          <p:cNvPicPr>
            <a:picLocks noChangeAspect="1"/>
          </p:cNvPicPr>
          <p:nvPr/>
        </p:nvPicPr>
        <p:blipFill rotWithShape="1">
          <a:blip r:embed="rId3"/>
          <a:srcRect l="35225" t="75147" r="32000" b="1603"/>
          <a:stretch/>
        </p:blipFill>
        <p:spPr>
          <a:xfrm>
            <a:off x="3513761" y="3945276"/>
            <a:ext cx="2558265" cy="811658"/>
          </a:xfrm>
          <a:prstGeom prst="rect">
            <a:avLst/>
          </a:prstGeom>
          <a:ln w="57150">
            <a:solidFill>
              <a:srgbClr val="92D050"/>
            </a:solidFill>
          </a:ln>
        </p:spPr>
      </p:pic>
    </p:spTree>
    <p:extLst>
      <p:ext uri="{BB962C8B-B14F-4D97-AF65-F5344CB8AC3E}">
        <p14:creationId xmlns:p14="http://schemas.microsoft.com/office/powerpoint/2010/main" val="22749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need biostatistics?</a:t>
            </a:r>
          </a:p>
        </p:txBody>
      </p:sp>
      <p:sp>
        <p:nvSpPr>
          <p:cNvPr id="3" name="Content Placeholder 2"/>
          <p:cNvSpPr>
            <a:spLocks noGrp="1"/>
          </p:cNvSpPr>
          <p:nvPr>
            <p:ph idx="1"/>
          </p:nvPr>
        </p:nvSpPr>
        <p:spPr/>
        <p:txBody>
          <a:bodyPr/>
          <a:lstStyle/>
          <a:p>
            <a:r>
              <a:rPr lang="en-US" dirty="0"/>
              <a:t>If you plan to submit an NIH F31:</a:t>
            </a:r>
          </a:p>
          <a:p>
            <a:pPr lvl="1"/>
            <a:r>
              <a:rPr lang="en-US" sz="1800" dirty="0"/>
              <a:t>“Individual fellowship applications will be required to summarize in the research strategy section plans to ensure rigorous, well-controlled experiments that consider all relevant biological variables, use authenticated biological and chemical resources, </a:t>
            </a:r>
            <a:r>
              <a:rPr lang="en-US" sz="1800" dirty="0">
                <a:solidFill>
                  <a:schemeClr val="tx1"/>
                </a:solidFill>
                <a:effectLst>
                  <a:outerShdw blurRad="38100" dist="38100" dir="2700000" algn="tl">
                    <a:srgbClr val="000000">
                      <a:alpha val="43137"/>
                    </a:srgbClr>
                  </a:outerShdw>
                </a:effectLst>
              </a:rPr>
              <a:t>and apply appropriate statistical tests for data analyses</a:t>
            </a:r>
            <a:r>
              <a:rPr lang="en-US" sz="1800" dirty="0"/>
              <a:t>.  In addition more detailed description of instruction in rigorous experimental design to ensure reproducibility will be required in the section on Institutional Environment and Commitment to Training. The impacted programs will include the following individual fellowships: F05, F30, F31, F32, F37, F38, and FI2.”</a:t>
            </a:r>
          </a:p>
        </p:txBody>
      </p:sp>
      <p:sp>
        <p:nvSpPr>
          <p:cNvPr id="4" name="Rectangle 3"/>
          <p:cNvSpPr/>
          <p:nvPr/>
        </p:nvSpPr>
        <p:spPr>
          <a:xfrm>
            <a:off x="1022278" y="5479165"/>
            <a:ext cx="7988158" cy="369332"/>
          </a:xfrm>
          <a:prstGeom prst="rect">
            <a:avLst/>
          </a:prstGeom>
        </p:spPr>
        <p:txBody>
          <a:bodyPr wrap="square">
            <a:spAutoFit/>
          </a:bodyPr>
          <a:lstStyle/>
          <a:p>
            <a:r>
              <a:rPr lang="en-US" b="1" dirty="0"/>
              <a:t>https://grants.nih.gov/grants/guide/notice-files/NOT-OD-16-034.html</a:t>
            </a:r>
          </a:p>
        </p:txBody>
      </p:sp>
    </p:spTree>
    <p:extLst>
      <p:ext uri="{BB962C8B-B14F-4D97-AF65-F5344CB8AC3E}">
        <p14:creationId xmlns:p14="http://schemas.microsoft.com/office/powerpoint/2010/main" val="3566655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need biostatistics?</a:t>
            </a:r>
          </a:p>
        </p:txBody>
      </p:sp>
      <p:sp>
        <p:nvSpPr>
          <p:cNvPr id="3" name="Content Placeholder 2"/>
          <p:cNvSpPr>
            <a:spLocks noGrp="1"/>
          </p:cNvSpPr>
          <p:nvPr>
            <p:ph idx="1"/>
          </p:nvPr>
        </p:nvSpPr>
        <p:spPr/>
        <p:txBody>
          <a:bodyPr/>
          <a:lstStyle/>
          <a:p>
            <a:r>
              <a:rPr lang="en-US" dirty="0"/>
              <a:t>In compliance with NIH “Principles and Guidelines for Reporting Preclinical Research” many high impact journals </a:t>
            </a:r>
            <a:r>
              <a:rPr lang="en-US" u="sng" dirty="0"/>
              <a:t>require</a:t>
            </a:r>
            <a:r>
              <a:rPr lang="en-US" dirty="0"/>
              <a:t>:</a:t>
            </a:r>
          </a:p>
          <a:p>
            <a:pPr lvl="1"/>
            <a:r>
              <a:rPr lang="en-US" dirty="0"/>
              <a:t>policies for statistical analysis in the Information for Authors, and </a:t>
            </a:r>
          </a:p>
          <a:p>
            <a:pPr lvl="1"/>
            <a:r>
              <a:rPr lang="en-US" dirty="0"/>
              <a:t>a mechanism to check the statistical accuracy of </a:t>
            </a:r>
            <a:r>
              <a:rPr lang="en-US" dirty="0" smtClean="0"/>
              <a:t>submissions.</a:t>
            </a:r>
          </a:p>
          <a:p>
            <a:pPr lvl="1"/>
            <a:r>
              <a:rPr lang="en-US" sz="1400" dirty="0"/>
              <a:t>https://www.nih.gov/research-training/rigor-reproducibility/principles-guidelines-reporting-preclinical-research</a:t>
            </a:r>
            <a:endParaRPr lang="en-US" sz="1400" dirty="0"/>
          </a:p>
        </p:txBody>
      </p:sp>
    </p:spTree>
    <p:extLst>
      <p:ext uri="{BB962C8B-B14F-4D97-AF65-F5344CB8AC3E}">
        <p14:creationId xmlns:p14="http://schemas.microsoft.com/office/powerpoint/2010/main" val="41782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need biostatistics?</a:t>
            </a:r>
          </a:p>
        </p:txBody>
      </p:sp>
      <p:sp>
        <p:nvSpPr>
          <p:cNvPr id="3" name="Content Placeholder 2"/>
          <p:cNvSpPr>
            <a:spLocks noGrp="1"/>
          </p:cNvSpPr>
          <p:nvPr>
            <p:ph idx="1"/>
          </p:nvPr>
        </p:nvSpPr>
        <p:spPr/>
        <p:txBody>
          <a:bodyPr/>
          <a:lstStyle/>
          <a:p>
            <a:r>
              <a:rPr lang="en-US" dirty="0"/>
              <a:t>From the International Committee of Medical Journal Editors:</a:t>
            </a:r>
          </a:p>
          <a:p>
            <a:pPr lvl="1"/>
            <a:r>
              <a:rPr lang="en-US" dirty="0"/>
              <a:t>Describe statistical methods with enough detail to enable a knowledgeable reader with access to the original data to judge its appropriateness for the study and to verify the reported results. </a:t>
            </a:r>
            <a:endParaRPr lang="en-US" dirty="0"/>
          </a:p>
          <a:p>
            <a:pPr lvl="1"/>
            <a:r>
              <a:rPr lang="en-US" sz="1200" dirty="0"/>
              <a:t>http://www.icmje.org/recommendations/browse/manuscript-preparation/preparing-for-submission.html</a:t>
            </a:r>
            <a:endParaRPr lang="en-US" sz="1200" dirty="0"/>
          </a:p>
        </p:txBody>
      </p:sp>
    </p:spTree>
    <p:extLst>
      <p:ext uri="{BB962C8B-B14F-4D97-AF65-F5344CB8AC3E}">
        <p14:creationId xmlns:p14="http://schemas.microsoft.com/office/powerpoint/2010/main" val="1285640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 need biostatistics?</a:t>
            </a:r>
          </a:p>
        </p:txBody>
      </p:sp>
      <p:sp>
        <p:nvSpPr>
          <p:cNvPr id="3" name="Content Placeholder 2"/>
          <p:cNvSpPr>
            <a:spLocks noGrp="1"/>
          </p:cNvSpPr>
          <p:nvPr>
            <p:ph idx="1"/>
          </p:nvPr>
        </p:nvSpPr>
        <p:spPr/>
        <p:txBody>
          <a:bodyPr/>
          <a:lstStyle/>
          <a:p>
            <a:r>
              <a:rPr lang="en-US" dirty="0" smtClean="0"/>
              <a:t>Example</a:t>
            </a:r>
            <a:r>
              <a:rPr lang="en-US" dirty="0"/>
              <a:t>, </a:t>
            </a:r>
            <a:r>
              <a:rPr lang="en-US" i="1" dirty="0"/>
              <a:t>Nature </a:t>
            </a:r>
            <a:r>
              <a:rPr lang="en-US" dirty="0" smtClean="0"/>
              <a:t>guide for authors includes this on statistical analysis:</a:t>
            </a:r>
          </a:p>
          <a:p>
            <a:r>
              <a:rPr lang="en-US" sz="1600" dirty="0" smtClean="0"/>
              <a:t>“Comprehensive </a:t>
            </a:r>
            <a:r>
              <a:rPr lang="en-US" sz="1600" dirty="0"/>
              <a:t>information on the statistical analyses used must be included in the paper. The Methods must include a statistics section where you describe the statistical tests used and whether they were one- or two-tailed. Please ensure that the error bars are defined throughout the figures. For all statistics (including error bars), provide the EXACT </a:t>
            </a:r>
            <a:r>
              <a:rPr lang="en-US" sz="1600" i="1" dirty="0"/>
              <a:t>n </a:t>
            </a:r>
            <a:r>
              <a:rPr lang="en-US" sz="1600" dirty="0"/>
              <a:t>values used to calculate the statistics (reporting individual values rather than a range if n varied among experiments). For representative results, report the number of times that the measurements were repeated. Where relevant, provide exact values for both significant and non-significant </a:t>
            </a:r>
            <a:r>
              <a:rPr lang="en-US" sz="1600" i="1" dirty="0"/>
              <a:t>P </a:t>
            </a:r>
            <a:r>
              <a:rPr lang="en-US" sz="1600" dirty="0"/>
              <a:t>values. For ANOVAs, provide </a:t>
            </a:r>
            <a:r>
              <a:rPr lang="en-US" sz="1600" i="1" dirty="0"/>
              <a:t>F </a:t>
            </a:r>
            <a:r>
              <a:rPr lang="en-US" sz="1600" dirty="0"/>
              <a:t>values and degrees of freedom. For </a:t>
            </a:r>
            <a:r>
              <a:rPr lang="en-US" sz="1600" i="1" dirty="0"/>
              <a:t>t</a:t>
            </a:r>
            <a:r>
              <a:rPr lang="en-US" sz="1600" dirty="0"/>
              <a:t>-tests, provide t-values and degrees of freedom. Please specifically define the replicates</a:t>
            </a:r>
            <a:r>
              <a:rPr lang="en-US" sz="1600" dirty="0" smtClean="0"/>
              <a:t>.”</a:t>
            </a:r>
          </a:p>
          <a:p>
            <a:r>
              <a:rPr lang="en-US" sz="1600" dirty="0"/>
              <a:t>https://www.nature.com/nature/for-authors/initial-submission</a:t>
            </a:r>
            <a:endParaRPr lang="en-US" sz="1600" dirty="0"/>
          </a:p>
        </p:txBody>
      </p:sp>
    </p:spTree>
    <p:extLst>
      <p:ext uri="{BB962C8B-B14F-4D97-AF65-F5344CB8AC3E}">
        <p14:creationId xmlns:p14="http://schemas.microsoft.com/office/powerpoint/2010/main" val="2184494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(R)</a:t>
            </a:r>
          </a:p>
        </p:txBody>
      </p:sp>
      <p:pic>
        <p:nvPicPr>
          <p:cNvPr id="717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3397385" y="1753330"/>
            <a:ext cx="2568770" cy="34762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2349306" y="5432734"/>
            <a:ext cx="4945372" cy="646331"/>
          </a:xfrm>
          <a:prstGeom prst="rect">
            <a:avLst/>
          </a:prstGeom>
        </p:spPr>
        <p:txBody>
          <a:bodyPr wrap="square">
            <a:spAutoFit/>
          </a:bodyPr>
          <a:lstStyle/>
          <a:p>
            <a:r>
              <a:rPr lang="en-US" dirty="0">
                <a:hlinkClick r:id="rId3"/>
              </a:rPr>
              <a:t>https://studysites.sagepub.com/dsur/main.htm</a:t>
            </a:r>
            <a:endParaRPr lang="en-US" dirty="0"/>
          </a:p>
          <a:p>
            <a:endParaRPr lang="en-US" dirty="0"/>
          </a:p>
        </p:txBody>
      </p:sp>
      <p:sp>
        <p:nvSpPr>
          <p:cNvPr id="6" name="Rectangle 5"/>
          <p:cNvSpPr/>
          <p:nvPr/>
        </p:nvSpPr>
        <p:spPr>
          <a:xfrm>
            <a:off x="2659389" y="5802599"/>
            <a:ext cx="4044762" cy="646331"/>
          </a:xfrm>
          <a:prstGeom prst="rect">
            <a:avLst/>
          </a:prstGeom>
        </p:spPr>
        <p:txBody>
          <a:bodyPr wrap="none">
            <a:spAutoFit/>
          </a:bodyPr>
          <a:lstStyle/>
          <a:p>
            <a:r>
              <a:rPr lang="en-US" dirty="0">
                <a:hlinkClick r:id="rId4"/>
              </a:rPr>
              <a:t>https://www.discoveringstatistics.com/</a:t>
            </a:r>
            <a:endParaRPr lang="en-US" dirty="0"/>
          </a:p>
          <a:p>
            <a:endParaRPr lang="en-US" dirty="0"/>
          </a:p>
        </p:txBody>
      </p:sp>
    </p:spTree>
    <p:extLst>
      <p:ext uri="{BB962C8B-B14F-4D97-AF65-F5344CB8AC3E}">
        <p14:creationId xmlns:p14="http://schemas.microsoft.com/office/powerpoint/2010/main" val="3923380540"/>
      </p:ext>
    </p:extLst>
  </p:cSld>
  <p:clrMapOvr>
    <a:masterClrMapping/>
  </p:clrMapOvr>
</p:sld>
</file>

<file path=ppt/theme/theme1.xml><?xml version="1.0" encoding="utf-8"?>
<a:theme xmlns:a="http://schemas.openxmlformats.org/drawingml/2006/main" name="DiscStat Lectur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pecial Anim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pecial Anim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pecial Anim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pecial Anim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pecial Anim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pecial Anim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pecial Anim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pecial Anim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pecial Anim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pecial Anim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pecial Anim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pecial Anim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DiscStat Lecture.potx</Template>
  <TotalTime>11227</TotalTime>
  <Words>1194</Words>
  <Application>Microsoft Office PowerPoint</Application>
  <PresentationFormat>On-screen Show (4:3)</PresentationFormat>
  <Paragraphs>136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Century Gothic</vt:lpstr>
      <vt:lpstr>Trebuchet MS</vt:lpstr>
      <vt:lpstr>DiscStat Lecture</vt:lpstr>
      <vt:lpstr>Introduction to Biostatistics GRD770</vt:lpstr>
      <vt:lpstr>Goals of the course</vt:lpstr>
      <vt:lpstr>Goals of the course</vt:lpstr>
      <vt:lpstr>Graduate Curriculum</vt:lpstr>
      <vt:lpstr>Why do I need biostatistics?</vt:lpstr>
      <vt:lpstr>Why do I need biostatistics?</vt:lpstr>
      <vt:lpstr>Why do I need biostatistics?</vt:lpstr>
      <vt:lpstr>Why do I need biostatistics?</vt:lpstr>
      <vt:lpstr>Textbook (R)</vt:lpstr>
      <vt:lpstr>Course structure</vt:lpstr>
      <vt:lpstr>Canvas</vt:lpstr>
      <vt:lpstr>Course Structure</vt:lpstr>
      <vt:lpstr>Course Structure</vt:lpstr>
      <vt:lpstr>Course Structure</vt:lpstr>
      <vt:lpstr>Course Structure</vt:lpstr>
      <vt:lpstr>Grading</vt:lpstr>
      <vt:lpstr>Take Home Exams</vt:lpstr>
      <vt:lpstr>Friday classes</vt:lpstr>
      <vt:lpstr>Course policies</vt:lpstr>
      <vt:lpstr>The Research Process</vt:lpstr>
      <vt:lpstr>Initial Observation</vt:lpstr>
      <vt:lpstr>Generating and Testing Theories</vt:lpstr>
      <vt:lpstr>Generating and Testing Theories</vt:lpstr>
      <vt:lpstr>Generating and Testing Theories</vt:lpstr>
      <vt:lpstr>Statistical hypothesis testing</vt:lpstr>
      <vt:lpstr>The Research Process</vt:lpstr>
      <vt:lpstr>Reporting Data</vt:lpstr>
      <vt:lpstr>PowerPoint Presentation</vt:lpstr>
    </vt:vector>
  </TitlesOfParts>
  <Company>University of Sussex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Andy Field</dc:creator>
  <cp:lastModifiedBy>Richard Reynolds</cp:lastModifiedBy>
  <cp:revision>202</cp:revision>
  <dcterms:created xsi:type="dcterms:W3CDTF">2010-10-05T07:56:41Z</dcterms:created>
  <dcterms:modified xsi:type="dcterms:W3CDTF">2021-08-23T02:21:19Z</dcterms:modified>
</cp:coreProperties>
</file>