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8"/>
  </p:notesMasterIdLst>
  <p:sldIdLst>
    <p:sldId id="257" r:id="rId2"/>
    <p:sldId id="368" r:id="rId3"/>
    <p:sldId id="265" r:id="rId4"/>
    <p:sldId id="266" r:id="rId5"/>
    <p:sldId id="3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65" r:id="rId14"/>
    <p:sldId id="366" r:id="rId15"/>
    <p:sldId id="367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E77"/>
    <a:srgbClr val="1A2286"/>
    <a:srgbClr val="1B238D"/>
    <a:srgbClr val="1F28A1"/>
    <a:srgbClr val="000066"/>
    <a:srgbClr val="FFFF00"/>
    <a:srgbClr val="FF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419" autoAdjust="0"/>
  </p:normalViewPr>
  <p:slideViewPr>
    <p:cSldViewPr snapToGrid="0">
      <p:cViewPr varScale="1">
        <p:scale>
          <a:sx n="61" d="100"/>
          <a:sy n="61" d="100"/>
        </p:scale>
        <p:origin x="43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4BE742-F341-9148-A94E-C374EDF98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4BE742-F341-9148-A94E-C374EDF983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130425"/>
            <a:ext cx="7315224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480" y="38576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C97B4-3A05-4749-902E-5796A6E33E01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54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44624"/>
            <a:ext cx="775813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662" y="1268760"/>
            <a:ext cx="7758138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2052D-D040-4D8C-B6B6-E3C24EE30E78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79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1104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1934" y="274638"/>
            <a:ext cx="55483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77183-64EA-4A15-9DE6-212D927587F7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17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274638"/>
            <a:ext cx="77089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1" y="1600200"/>
            <a:ext cx="7708900" cy="2185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1" y="3938588"/>
            <a:ext cx="7708900" cy="2187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44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763713" y="274638"/>
            <a:ext cx="6923087" cy="5851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213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44624"/>
            <a:ext cx="775813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196752"/>
            <a:ext cx="775813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2F96F-806A-4E3B-97B5-6319E2F9022B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29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7" y="4406900"/>
            <a:ext cx="74231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537" y="2906713"/>
            <a:ext cx="74231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BB308-76A8-4959-9807-FE2D5D7B4A20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8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3752"/>
            <a:ext cx="76867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00" y="1196752"/>
            <a:ext cx="36385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196752"/>
            <a:ext cx="36861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93DAC-C6C3-47DC-9CBF-BD2AC41622A3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4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3752"/>
            <a:ext cx="775813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24" y="1493094"/>
            <a:ext cx="3854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24" y="2143116"/>
            <a:ext cx="38544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2" y="1535113"/>
            <a:ext cx="38290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2" y="2174875"/>
            <a:ext cx="38290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6A7D7C-7352-4088-845E-3CD79B17B8E5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9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44624"/>
            <a:ext cx="775813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B81DB-C8C6-4849-8198-58D83F85C510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00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52B90-3C07-45A9-8618-EB89BA14809F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2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286543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273050"/>
            <a:ext cx="48291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62" y="1428736"/>
            <a:ext cx="286543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B559C-ACB7-4FCD-83DA-AF9D9D2E594D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16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086E4-8083-4E90-8389-14DF8C2F1803}"/>
              </a:ext>
            </a:extLst>
          </p:cNvPr>
          <p:cNvSpPr/>
          <p:nvPr userDrawn="1"/>
        </p:nvSpPr>
        <p:spPr>
          <a:xfrm>
            <a:off x="5436096" y="6357958"/>
            <a:ext cx="2422052" cy="50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0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1600200"/>
            <a:ext cx="77581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BFBD-7148-4DA3-8AC9-D5D7C51A748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8148" y="6357958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DEDA-A816-4679-9881-A8D9ADF2A89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Variables, Measurement error, Validity and Reliability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Karen Gamble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Research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Cause and Effect (Hume, 1748)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Cause and effect must occur close together in time (contiguity);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cause must occur before an effect does;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effect should never occur without the presence of the cause.</a:t>
            </a:r>
          </a:p>
          <a:p>
            <a:r>
              <a:rPr lang="en-GB" dirty="0"/>
              <a:t>Confounding variables: the ‘</a:t>
            </a:r>
            <a:r>
              <a:rPr lang="en-GB" i="1" dirty="0" err="1"/>
              <a:t>Tertium</a:t>
            </a:r>
            <a:r>
              <a:rPr lang="en-GB" i="1" dirty="0"/>
              <a:t> Quid</a:t>
            </a:r>
            <a:r>
              <a:rPr lang="en-GB" dirty="0"/>
              <a:t>’</a:t>
            </a:r>
          </a:p>
          <a:p>
            <a:pPr lvl="1"/>
            <a:r>
              <a:rPr lang="en-GB" dirty="0"/>
              <a:t>A variable (that we may or may not have measured) other than the predictor variables that potentially affects an outcome variable.</a:t>
            </a:r>
          </a:p>
          <a:p>
            <a:pPr lvl="2"/>
            <a:r>
              <a:rPr lang="en-GB" dirty="0"/>
              <a:t>E.g. The relationship between NSAIDs and all-cause mortality may be confounded by </a:t>
            </a:r>
            <a:r>
              <a:rPr lang="en-US" dirty="0"/>
              <a:t>functional status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E.g. Differences in food intake in rodents may confound behavioural task performance.</a:t>
            </a:r>
          </a:p>
          <a:p>
            <a:r>
              <a:rPr lang="en-GB" dirty="0"/>
              <a:t>Requires inclusion of proper controls in experimental design</a:t>
            </a:r>
          </a:p>
          <a:p>
            <a:pPr lvl="1"/>
            <a:r>
              <a:rPr lang="en-GB" dirty="0"/>
              <a:t>E.g., Including </a:t>
            </a:r>
            <a:r>
              <a:rPr lang="en-GB" dirty="0" err="1"/>
              <a:t>Cre</a:t>
            </a:r>
            <a:r>
              <a:rPr lang="en-GB" dirty="0"/>
              <a:t>+ group in absence of </a:t>
            </a:r>
            <a:r>
              <a:rPr lang="en-GB" dirty="0" err="1"/>
              <a:t>floxed</a:t>
            </a:r>
            <a:r>
              <a:rPr lang="en-GB" dirty="0"/>
              <a:t> gene.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of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Between-group/Between-subject/independent</a:t>
            </a:r>
          </a:p>
          <a:p>
            <a:pPr lvl="1"/>
            <a:r>
              <a:rPr lang="en-GB" dirty="0"/>
              <a:t>Different subjects in experimental conditions</a:t>
            </a:r>
          </a:p>
          <a:p>
            <a:r>
              <a:rPr lang="en-GB" dirty="0"/>
              <a:t>Repeated measures (within-subject)</a:t>
            </a:r>
          </a:p>
          <a:p>
            <a:pPr lvl="1"/>
            <a:r>
              <a:rPr lang="en-GB" dirty="0"/>
              <a:t>The same subjects take part in all experimental conditions.</a:t>
            </a:r>
          </a:p>
          <a:p>
            <a:pPr lvl="1"/>
            <a:r>
              <a:rPr lang="en-GB" dirty="0"/>
              <a:t>Economical</a:t>
            </a:r>
          </a:p>
          <a:p>
            <a:pPr lvl="1"/>
            <a:r>
              <a:rPr lang="en-GB" dirty="0"/>
              <a:t>Order or learning effects</a:t>
            </a:r>
          </a:p>
          <a:p>
            <a:pPr lvl="1"/>
            <a:r>
              <a:rPr lang="en-GB" dirty="0"/>
              <a:t>Fatigue</a:t>
            </a:r>
          </a:p>
          <a:p>
            <a:pPr lvl="1"/>
            <a:r>
              <a:rPr lang="en-GB" dirty="0"/>
              <a:t>Loss to follow-up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Systematic Variation</a:t>
            </a:r>
          </a:p>
          <a:p>
            <a:pPr lvl="1"/>
            <a:r>
              <a:rPr lang="en-GB" dirty="0"/>
              <a:t>Differences in performance (e.g., memory task) created by a specific experimental manipulation (e.g., stress or no stress).</a:t>
            </a:r>
          </a:p>
          <a:p>
            <a:r>
              <a:rPr lang="en-GB" dirty="0"/>
              <a:t>Unsystematic Variation</a:t>
            </a:r>
          </a:p>
          <a:p>
            <a:pPr lvl="1"/>
            <a:r>
              <a:rPr lang="en-GB" dirty="0"/>
              <a:t>Differences in performance created by unknown factors.</a:t>
            </a:r>
          </a:p>
          <a:p>
            <a:pPr lvl="2"/>
            <a:r>
              <a:rPr lang="en-GB" dirty="0"/>
              <a:t>Age, Sex, Strain, Time of day, Measurement error etc.</a:t>
            </a:r>
          </a:p>
          <a:p>
            <a:r>
              <a:rPr lang="en-GB" dirty="0"/>
              <a:t>Randomization</a:t>
            </a:r>
          </a:p>
          <a:p>
            <a:pPr lvl="1"/>
            <a:r>
              <a:rPr lang="en-GB" dirty="0"/>
              <a:t>Minimizes unsystematic variation.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5B8F-777D-4457-9830-8E300350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5890-62D8-468D-9242-60C5E7627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44689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Requires a precise process where the exact same findings are reexamined in the same way with identical design, power, subject selection requirements, and level of significance as the original research study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4B111-5AF4-4975-898B-535648DD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8309" y="3813719"/>
            <a:ext cx="3644900" cy="153186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Rigor and Reproducibility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29F84-7735-458A-94AF-23DC672F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309" y="93391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4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B352-0F0A-4EBB-A476-38BA1193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203A-2994-4E85-B96D-0901A610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Biological replicates: </a:t>
            </a:r>
          </a:p>
          <a:p>
            <a:pPr lvl="1"/>
            <a:r>
              <a:rPr lang="en-US" sz="2400" dirty="0"/>
              <a:t>Parallel measurements of biologically distinct samples that capture random biological variation, which may itself be a subject of study or a source of noise.</a:t>
            </a:r>
          </a:p>
          <a:p>
            <a:r>
              <a:rPr lang="en-US" sz="2800" dirty="0"/>
              <a:t>Technical replicates: </a:t>
            </a:r>
          </a:p>
          <a:p>
            <a:pPr lvl="1"/>
            <a:r>
              <a:rPr lang="en-US" sz="2400" dirty="0"/>
              <a:t>repeated measurements of the same sample that represent independent measures of the random noise associated with protocols or equipment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5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043F-B4E0-47CF-B112-20E5AFDA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53752"/>
            <a:ext cx="7758138" cy="1143000"/>
          </a:xfrm>
        </p:spPr>
        <p:txBody>
          <a:bodyPr/>
          <a:lstStyle/>
          <a:p>
            <a:r>
              <a:rPr lang="en-US" dirty="0"/>
              <a:t>Questions on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54DE-8DF7-4304-B280-849B01C6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Within an individual experiment, what do you think is the best approach to determine the appropriate number of replicates?</a:t>
            </a:r>
          </a:p>
          <a:p>
            <a:endParaRPr lang="en-US" sz="2400" dirty="0"/>
          </a:p>
          <a:p>
            <a:r>
              <a:rPr lang="en-US" sz="2400" dirty="0"/>
              <a:t>Is it appropriate to leave out information about the type of replicates and plot the data in such a way as to suggest significance over multiple experiments? </a:t>
            </a:r>
          </a:p>
          <a:p>
            <a:endParaRPr lang="en-US" sz="2400" dirty="0"/>
          </a:p>
          <a:p>
            <a:r>
              <a:rPr lang="en-US" sz="2400" dirty="0"/>
              <a:t>Do you think papers or grant applications should delineate the use of biological vs. technical replicates in the figure legends (or elsewhere in the document)?</a:t>
            </a:r>
          </a:p>
        </p:txBody>
      </p:sp>
    </p:spTree>
    <p:extLst>
      <p:ext uri="{BB962C8B-B14F-4D97-AF65-F5344CB8AC3E}">
        <p14:creationId xmlns:p14="http://schemas.microsoft.com/office/powerpoint/2010/main" val="15718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Research Process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5147" y="1285860"/>
            <a:ext cx="788885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85852" y="4929198"/>
            <a:ext cx="6072230" cy="107157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Research Process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5147" y="1319314"/>
            <a:ext cx="788885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74340" y="3200400"/>
            <a:ext cx="6072230" cy="1941724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1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Collect Data to Test Your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Hypothesis:</a:t>
            </a:r>
          </a:p>
          <a:p>
            <a:pPr lvl="1"/>
            <a:r>
              <a:rPr lang="en-GB" i="1" dirty="0"/>
              <a:t>Caffeine increases blood pressure</a:t>
            </a:r>
            <a:r>
              <a:rPr lang="en-GB" dirty="0"/>
              <a:t>.</a:t>
            </a:r>
          </a:p>
          <a:p>
            <a:r>
              <a:rPr lang="en-GB" dirty="0"/>
              <a:t>Independent Variable</a:t>
            </a:r>
          </a:p>
          <a:p>
            <a:pPr lvl="1"/>
            <a:r>
              <a:rPr lang="en-GB" dirty="0"/>
              <a:t>The proposed cause</a:t>
            </a:r>
          </a:p>
          <a:p>
            <a:pPr lvl="1"/>
            <a:r>
              <a:rPr lang="en-GB" dirty="0"/>
              <a:t>A predictor variable (in observational studies)</a:t>
            </a:r>
          </a:p>
          <a:p>
            <a:pPr lvl="1"/>
            <a:r>
              <a:rPr lang="en-GB" dirty="0"/>
              <a:t>A manipulated variable (in experiments)</a:t>
            </a:r>
          </a:p>
          <a:p>
            <a:pPr lvl="1"/>
            <a:r>
              <a:rPr lang="en-GB" dirty="0"/>
              <a:t>Caffeine in the hypothesis above</a:t>
            </a:r>
          </a:p>
          <a:p>
            <a:r>
              <a:rPr lang="en-GB" dirty="0"/>
              <a:t>Dependent Variable</a:t>
            </a:r>
          </a:p>
          <a:p>
            <a:pPr lvl="1"/>
            <a:r>
              <a:rPr lang="en-GB" dirty="0"/>
              <a:t>The proposed effect</a:t>
            </a:r>
          </a:p>
          <a:p>
            <a:pPr lvl="1"/>
            <a:r>
              <a:rPr lang="en-GB" dirty="0"/>
              <a:t>An outcome variable</a:t>
            </a:r>
          </a:p>
          <a:p>
            <a:pPr lvl="1"/>
            <a:r>
              <a:rPr lang="en-GB" dirty="0"/>
              <a:t>Measure(s) being studied (in experiments)</a:t>
            </a:r>
          </a:p>
          <a:p>
            <a:pPr lvl="1"/>
            <a:r>
              <a:rPr lang="en-GB" dirty="0"/>
              <a:t>Blood pressure in the hypothesis above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428736"/>
            <a:ext cx="7758138" cy="5000660"/>
          </a:xfrm>
        </p:spPr>
        <p:txBody>
          <a:bodyPr>
            <a:normAutofit/>
          </a:bodyPr>
          <a:lstStyle/>
          <a:p>
            <a:r>
              <a:rPr lang="en-GB" dirty="0"/>
              <a:t>Categorical (measurements are divided into distinct categories):</a:t>
            </a:r>
          </a:p>
          <a:p>
            <a:pPr lvl="1"/>
            <a:r>
              <a:rPr lang="en-GB" dirty="0"/>
              <a:t>Nominal variable: categories do not have a distinct order </a:t>
            </a:r>
          </a:p>
          <a:p>
            <a:pPr lvl="2"/>
            <a:r>
              <a:rPr lang="en-GB" dirty="0"/>
              <a:t>e.g. male / female, knockout / wild-type, etc.</a:t>
            </a:r>
          </a:p>
          <a:p>
            <a:pPr lvl="1"/>
            <a:r>
              <a:rPr lang="en-GB" dirty="0"/>
              <a:t>Binary variable: nominal variable with only two categories</a:t>
            </a:r>
          </a:p>
          <a:p>
            <a:pPr lvl="2"/>
            <a:r>
              <a:rPr lang="en-GB" dirty="0"/>
              <a:t>e.g. dead / alive</a:t>
            </a:r>
          </a:p>
          <a:p>
            <a:pPr lvl="1"/>
            <a:r>
              <a:rPr lang="en-GB" dirty="0"/>
              <a:t>Ordinal variable: categories have a logical order</a:t>
            </a:r>
          </a:p>
          <a:p>
            <a:pPr lvl="2"/>
            <a:r>
              <a:rPr lang="en-GB" dirty="0"/>
              <a:t>e.g., body condition score.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428736"/>
            <a:ext cx="7758138" cy="50006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Continuous (measurements can take on an infinite number of values):</a:t>
            </a:r>
          </a:p>
          <a:p>
            <a:pPr lvl="1"/>
            <a:r>
              <a:rPr lang="en-GB" dirty="0"/>
              <a:t>Interval variable: Equal intervals on the variable represent equal differences in the property being measured</a:t>
            </a:r>
          </a:p>
          <a:p>
            <a:pPr lvl="2"/>
            <a:r>
              <a:rPr lang="en-GB" dirty="0"/>
              <a:t>e.g. the difference between 6 and 8 is equivalent to the difference between 13 and 15.</a:t>
            </a:r>
          </a:p>
          <a:p>
            <a:pPr lvl="1"/>
            <a:r>
              <a:rPr lang="en-GB" dirty="0"/>
              <a:t>Ratio variable: The same as an interval variable, but the ratios of scores on the scale must also make sense</a:t>
            </a:r>
          </a:p>
          <a:p>
            <a:pPr lvl="2"/>
            <a:r>
              <a:rPr lang="en-GB" dirty="0"/>
              <a:t>e.g. a quantification of a western blot lane after normalization is 1.5 and means that that sample is, in reality, 50% greater than the control.</a:t>
            </a:r>
          </a:p>
        </p:txBody>
      </p:sp>
    </p:spTree>
    <p:extLst>
      <p:ext uri="{BB962C8B-B14F-4D97-AF65-F5344CB8AC3E}">
        <p14:creationId xmlns:p14="http://schemas.microsoft.com/office/powerpoint/2010/main" val="4656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Measurement error</a:t>
            </a:r>
          </a:p>
          <a:p>
            <a:pPr lvl="1"/>
            <a:r>
              <a:rPr lang="en-GB" dirty="0"/>
              <a:t>The discrepancy between the actual value we’re trying to measure, and the number we use to represent that value.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Your  mouse (in reality) weighs 30.5 g. Your lab scale reads 30.6 g. The measurement error is 0.1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Whether an instrument measures what it set out to measure.</a:t>
            </a:r>
          </a:p>
          <a:p>
            <a:r>
              <a:rPr lang="en-GB" dirty="0"/>
              <a:t>Content validity</a:t>
            </a:r>
          </a:p>
          <a:p>
            <a:pPr lvl="1"/>
            <a:r>
              <a:rPr lang="en-GB" dirty="0"/>
              <a:t>Evidence that the content of a test corresponds to the content of the construct it was designed to cover</a:t>
            </a:r>
          </a:p>
          <a:p>
            <a:r>
              <a:rPr lang="en-GB" dirty="0"/>
              <a:t>Ecological validity</a:t>
            </a:r>
          </a:p>
          <a:p>
            <a:pPr lvl="1"/>
            <a:r>
              <a:rPr lang="en-GB" dirty="0"/>
              <a:t>Evidence that the results of a study, experiment or test can be applied, and allow inferences, to real-world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Reliability</a:t>
            </a:r>
          </a:p>
          <a:p>
            <a:pPr lvl="1"/>
            <a:r>
              <a:rPr lang="en-GB" dirty="0"/>
              <a:t>The ability of the measure to produce the same results under the same conditions.</a:t>
            </a:r>
          </a:p>
          <a:p>
            <a:r>
              <a:rPr lang="en-GB" dirty="0"/>
              <a:t>Test-Retest Reliability</a:t>
            </a:r>
          </a:p>
          <a:p>
            <a:pPr lvl="1"/>
            <a:r>
              <a:rPr lang="en-GB" dirty="0"/>
              <a:t>The ability of a measure to produce consistent results when the same entities are tested at two different points in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Correlational</a:t>
            </a:r>
            <a:r>
              <a:rPr lang="en-GB" dirty="0"/>
              <a:t> research:</a:t>
            </a:r>
          </a:p>
          <a:p>
            <a:pPr lvl="1"/>
            <a:r>
              <a:rPr lang="en-GB" dirty="0"/>
              <a:t>Observing what naturally goes on in the world without directly interfering with it.</a:t>
            </a:r>
          </a:p>
          <a:p>
            <a:r>
              <a:rPr lang="en-GB" dirty="0"/>
              <a:t>Cross-sectional research:</a:t>
            </a:r>
          </a:p>
          <a:p>
            <a:pPr lvl="1"/>
            <a:r>
              <a:rPr lang="en-GB" dirty="0"/>
              <a:t>This term implies that data come from subjects in different conditions with different subjects representing each condition.</a:t>
            </a:r>
          </a:p>
          <a:p>
            <a:r>
              <a:rPr lang="en-GB" dirty="0"/>
              <a:t>Experimental research:</a:t>
            </a:r>
          </a:p>
          <a:p>
            <a:pPr lvl="1"/>
            <a:r>
              <a:rPr lang="en-GB" dirty="0"/>
              <a:t>One or more variable is systematically manipulated to see their effect (alone or in combination) on an outcome variable.</a:t>
            </a:r>
          </a:p>
          <a:p>
            <a:pPr lvl="1"/>
            <a:r>
              <a:rPr lang="en-GB" dirty="0"/>
              <a:t>Statements can be made about cause and effect.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SU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DiscStat Lecture.potx</Template>
  <TotalTime>4461</TotalTime>
  <Words>880</Words>
  <Application>Microsoft Office PowerPoint</Application>
  <PresentationFormat>On-screen Show (4:3)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DSUS3</vt:lpstr>
      <vt:lpstr>Variables, Measurement error, Validity and Reliability</vt:lpstr>
      <vt:lpstr>The Research Process</vt:lpstr>
      <vt:lpstr>Collect Data to Test Your Theory</vt:lpstr>
      <vt:lpstr>Levels of Measurement</vt:lpstr>
      <vt:lpstr>Levels of Measurement</vt:lpstr>
      <vt:lpstr>Measurement Error</vt:lpstr>
      <vt:lpstr>Validity</vt:lpstr>
      <vt:lpstr>Reliability</vt:lpstr>
      <vt:lpstr>How to Measure</vt:lpstr>
      <vt:lpstr>Experimental Research Methods</vt:lpstr>
      <vt:lpstr>Methods of Data Collection</vt:lpstr>
      <vt:lpstr>Types of Variation</vt:lpstr>
      <vt:lpstr>Replication</vt:lpstr>
      <vt:lpstr>Replicates</vt:lpstr>
      <vt:lpstr>Questions on Replication</vt:lpstr>
      <vt:lpstr>The Research Process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Andy Field</dc:creator>
  <cp:lastModifiedBy>Gamble, Karen (Campus)</cp:lastModifiedBy>
  <cp:revision>150</cp:revision>
  <dcterms:created xsi:type="dcterms:W3CDTF">2010-10-05T07:56:41Z</dcterms:created>
  <dcterms:modified xsi:type="dcterms:W3CDTF">2021-08-23T16:25:53Z</dcterms:modified>
</cp:coreProperties>
</file>