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9"/>
  </p:normalViewPr>
  <p:slideViewPr>
    <p:cSldViewPr snapToGrid="0" snapToObjects="1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2597-5B62-1548-923D-2CBA7BD4D4D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E1694-9062-3E49-B558-8B523DED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E1694-9062-3E49-B558-8B523DEDD0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Groups: 4, 2, 6 Present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E1694-9062-3E49-B558-8B523DEDD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3C8F-BC61-9743-9B9E-B8AD11C3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0A595-CF06-3A4F-AB20-50B7D53E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396B-CDEF-3645-B3F1-0440A0D0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317AC-81D6-1E4B-A53E-3351B98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7DA99-203C-A248-A5E9-32310592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E693-1CD5-AE46-9B45-B326FC1C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FE1C4-4D1B-2A43-963F-FF92583D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960A6-5926-0E4B-9DA8-DFAE4A25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2855F-0066-824F-8155-A9C7BB71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A821-4DA1-C74C-B25E-74D2D146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AD64C-B792-7246-AEFE-FE2D5F1CF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27292-1A68-7049-82A6-13196E946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9FEF-76F2-6C4F-B655-506561B6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70C3-5E4D-A443-896A-935EB5DE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3E277-1742-FA49-A687-03D5F574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1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550C-65BC-164E-A2D4-5033702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F3BC-F19D-5A45-93B1-C730815D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4EE50-2A6C-1544-891B-B64EFA26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0574-D995-E147-BD95-F4125FA4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6986-E5CC-8B46-8697-28217FEB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A8B6-5525-FA49-A4EF-511A9F3B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3F0FB-D769-DF42-B4C6-2541E25C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A122-7B48-D749-949C-20D896B8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F824-8D29-7946-8B3B-6F508F61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08C1-E9E6-AD46-818D-EFE98C24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B28-FA8D-794C-A51E-85ACC987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6805-EC23-F649-BA5B-8EB2EC6D8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BC750-C78F-1944-8307-F0BFB591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7FFAA-CF1A-EE4C-B749-BA70AF49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9DD5A-68C4-1840-91AC-9B48739F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C2C59-979C-7547-B081-984189E7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5B94-6F30-FA41-B985-B931AD97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E265-087F-FC4C-8425-9CEC076A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5D53-C735-D64C-8152-EF797393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5BA55-D43A-8E43-83C7-26D388C09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BEB1C-4D4E-6244-BBE8-D909C649F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66AC7-30B8-BC4F-B8DB-B88D505A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F7C88-3BF9-6044-AF9B-BA78F10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7B97-9017-B840-A320-51990CAA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CDEC-0FDD-0A46-8800-ADD443C4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3BBC-CB00-AF49-9E0C-6FE44956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41018-930C-C646-BA95-0966CEB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E3B9B-8676-5049-8DB7-C8DD0BF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C1A7B-CCD1-BF45-BA72-359FFA4B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DC615-BF98-1A45-883A-AAABB1EE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5572F-B323-3943-83C3-B845FE2B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FFDD-B9C1-2B4D-9E0B-FDA75484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89AB-A67D-7D48-AED9-BB70E0F5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2E5A5-280B-BD44-A587-923F1C1B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5F3B3-36AC-634A-BE27-C4C61D60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738A5-0DC0-3D40-B231-8F0959F0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2408E-CAC7-A24E-B12D-9D4A58D2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9F0E-651B-3B4C-9024-2E0FD9F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0D92D-514F-5941-9CBB-5F4F6B832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DDA5E-364D-644A-B811-0C9C3E19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FD0EC-2631-A441-B8A4-AC1AF947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E62B-5796-6F43-9AD0-174DF075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889B1-6400-0A42-89C4-5C7C8F18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0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56F35-D7A2-1441-8894-8FAD0716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16F0D-BB6A-6648-AB58-FF39DE77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4533B-53FA-174B-B67D-1D12B4BE1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A204-4356-8D4A-8581-2636EA23593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6923-BEA4-D44D-B8F6-97378A354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6683-BB17-4041-A767-41EDECE9B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AD8E-197B-5948-B905-8A672B5D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72FF-1F3C-9B4C-99A4-E5412AA4D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GRD770: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Data Interpretation Basics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1FA7-F237-7C49-97E6-8ABF0AD1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Friday: September 3, 2021</a:t>
            </a:r>
            <a:endParaRPr lang="en-US" sz="2600" baseline="3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C75B0-27CC-5F4A-BA1B-5182C6B1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A7B06-BB37-C848-8BE1-F634289561F6}"/>
              </a:ext>
            </a:extLst>
          </p:cNvPr>
          <p:cNvSpPr txBox="1"/>
          <p:nvPr/>
        </p:nvSpPr>
        <p:spPr>
          <a:xfrm>
            <a:off x="304798" y="3167558"/>
            <a:ext cx="5320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Question: </a:t>
            </a:r>
            <a:r>
              <a:rPr lang="en-US" sz="2800" dirty="0"/>
              <a:t>What are some factors that you should consider prior to analyzing your data with a certain statistical test?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FCE90-48DD-D643-9013-C9A1127A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4" y="1722745"/>
            <a:ext cx="6441937" cy="47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2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6D8CA-85B4-944F-B83D-F22EAB21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Group Breakout Assignments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9FE77-3508-A24C-9925-AD6852D65C39}"/>
              </a:ext>
            </a:extLst>
          </p:cNvPr>
          <p:cNvSpPr txBox="1"/>
          <p:nvPr/>
        </p:nvSpPr>
        <p:spPr>
          <a:xfrm>
            <a:off x="6705073" y="1870583"/>
            <a:ext cx="4562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Generate representative data that depicts: </a:t>
            </a:r>
          </a:p>
          <a:p>
            <a:pPr marL="800100" lvl="1" indent="-342900">
              <a:buAutoNum type="arabicPeriod"/>
            </a:pPr>
            <a:r>
              <a:rPr lang="en-US" dirty="0"/>
              <a:t>Negative Skew, Positive Kurtosis</a:t>
            </a:r>
          </a:p>
          <a:p>
            <a:pPr marL="800100" lvl="1" indent="-342900">
              <a:buAutoNum type="arabicPeriod"/>
            </a:pPr>
            <a:r>
              <a:rPr lang="en-US" dirty="0"/>
              <a:t>Positive Skew, Negative Kurtosis</a:t>
            </a:r>
          </a:p>
          <a:p>
            <a:pPr marL="800100" lvl="1" indent="-342900">
              <a:buAutoNum type="arabicPeriod"/>
            </a:pPr>
            <a:r>
              <a:rPr lang="en-US" dirty="0"/>
              <a:t>Positive Skew, Positive Kurtosis</a:t>
            </a:r>
          </a:p>
          <a:p>
            <a:pPr marL="800100" lvl="1" indent="-342900">
              <a:buAutoNum type="arabicPeriod"/>
            </a:pPr>
            <a:r>
              <a:rPr lang="en-US" dirty="0"/>
              <a:t>Negative Skew, Negative Kurtosis</a:t>
            </a:r>
          </a:p>
          <a:p>
            <a:pPr marL="800100" lvl="1" indent="-342900">
              <a:buAutoNum type="arabicPeriod"/>
            </a:pPr>
            <a:r>
              <a:rPr lang="en-US" dirty="0"/>
              <a:t>Positive Skew, No Kurtosis</a:t>
            </a:r>
          </a:p>
          <a:p>
            <a:pPr marL="800100" lvl="1" indent="-342900">
              <a:buAutoNum type="arabicPeriod"/>
            </a:pPr>
            <a:r>
              <a:rPr lang="en-US" dirty="0"/>
              <a:t>Negative Skew, No Kurtosis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C394-13DD-9847-85A2-FB36B8245C44}"/>
              </a:ext>
            </a:extLst>
          </p:cNvPr>
          <p:cNvSpPr txBox="1"/>
          <p:nvPr/>
        </p:nvSpPr>
        <p:spPr>
          <a:xfrm>
            <a:off x="7167562" y="1597432"/>
            <a:ext cx="29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Groups 1 and 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02415E-4065-7343-83A0-2C4E81BC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736143"/>
            <a:ext cx="6441937" cy="4705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98823-C89A-F343-B312-88ACD30E2B11}"/>
              </a:ext>
            </a:extLst>
          </p:cNvPr>
          <p:cNvSpPr txBox="1"/>
          <p:nvPr/>
        </p:nvSpPr>
        <p:spPr>
          <a:xfrm>
            <a:off x="7764391" y="5941359"/>
            <a:ext cx="4562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Include Examples of Data Derived From Hypothetical Scenarios That May Account for The Different  Distribution Patterns</a:t>
            </a:r>
          </a:p>
        </p:txBody>
      </p:sp>
    </p:spTree>
    <p:extLst>
      <p:ext uri="{BB962C8B-B14F-4D97-AF65-F5344CB8AC3E}">
        <p14:creationId xmlns:p14="http://schemas.microsoft.com/office/powerpoint/2010/main" val="29493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3D7E7-47BE-9242-9637-175CD29BE168}"/>
              </a:ext>
            </a:extLst>
          </p:cNvPr>
          <p:cNvSpPr txBox="1"/>
          <p:nvPr/>
        </p:nvSpPr>
        <p:spPr>
          <a:xfrm>
            <a:off x="6805082" y="2903191"/>
            <a:ext cx="4462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Generate representative frequency distribution data that depicts: </a:t>
            </a:r>
          </a:p>
          <a:p>
            <a:pPr marL="800100" lvl="1" indent="-342900">
              <a:buAutoNum type="arabicPeriod"/>
            </a:pPr>
            <a:r>
              <a:rPr lang="en-US" dirty="0"/>
              <a:t>Small Variance </a:t>
            </a:r>
          </a:p>
          <a:p>
            <a:pPr marL="800100" lvl="1" indent="-342900">
              <a:buAutoNum type="arabicPeriod"/>
            </a:pPr>
            <a:r>
              <a:rPr lang="en-US" dirty="0"/>
              <a:t>Large Variance</a:t>
            </a:r>
          </a:p>
          <a:p>
            <a:pPr marL="800100" lvl="1" indent="-342900">
              <a:buAutoNum type="arabicPeriod"/>
            </a:pPr>
            <a:r>
              <a:rPr lang="en-US" dirty="0"/>
              <a:t>No Variance</a:t>
            </a:r>
          </a:p>
          <a:p>
            <a:pPr marL="800100" lvl="1" indent="-342900">
              <a:buAutoNum type="arabicPeriod"/>
            </a:pPr>
            <a:r>
              <a:rPr lang="en-US" dirty="0"/>
              <a:t>Mean and Median are the Same</a:t>
            </a:r>
          </a:p>
          <a:p>
            <a:pPr marL="800100" lvl="1" indent="-342900">
              <a:buAutoNum type="arabicPeriod"/>
            </a:pPr>
            <a:r>
              <a:rPr lang="en-US" dirty="0"/>
              <a:t>Large Mean and Moderate Median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C56E0-C7C3-1E48-AB3C-125F324A2274}"/>
              </a:ext>
            </a:extLst>
          </p:cNvPr>
          <p:cNvSpPr txBox="1"/>
          <p:nvPr/>
        </p:nvSpPr>
        <p:spPr>
          <a:xfrm>
            <a:off x="7264428" y="2676536"/>
            <a:ext cx="29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Groups 2 and 5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DE8654E-2FE4-2847-9292-357989044E1B}"/>
              </a:ext>
            </a:extLst>
          </p:cNvPr>
          <p:cNvSpPr txBox="1">
            <a:spLocks/>
          </p:cNvSpPr>
          <p:nvPr/>
        </p:nvSpPr>
        <p:spPr>
          <a:xfrm>
            <a:off x="1371598" y="254747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Group Breakout Assignments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12F6A6-4D53-B046-8FD9-C807E6B7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2" y="1845488"/>
            <a:ext cx="6441937" cy="47055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A53507-5248-C941-9E5A-39420995AFAE}"/>
              </a:ext>
            </a:extLst>
          </p:cNvPr>
          <p:cNvSpPr txBox="1"/>
          <p:nvPr/>
        </p:nvSpPr>
        <p:spPr>
          <a:xfrm>
            <a:off x="7744359" y="5992168"/>
            <a:ext cx="4562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Include Examples of Data Derived From Hypothetical Scenarios That May Account for The Differences in Variance</a:t>
            </a:r>
          </a:p>
        </p:txBody>
      </p:sp>
    </p:spTree>
    <p:extLst>
      <p:ext uri="{BB962C8B-B14F-4D97-AF65-F5344CB8AC3E}">
        <p14:creationId xmlns:p14="http://schemas.microsoft.com/office/powerpoint/2010/main" val="9357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3519D-F793-804C-B03B-E208277C5CED}"/>
              </a:ext>
            </a:extLst>
          </p:cNvPr>
          <p:cNvSpPr txBox="1"/>
          <p:nvPr/>
        </p:nvSpPr>
        <p:spPr>
          <a:xfrm>
            <a:off x="6753219" y="4914026"/>
            <a:ext cx="4391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Generate hypothetical scenarios and data </a:t>
            </a:r>
          </a:p>
          <a:p>
            <a:r>
              <a:rPr lang="en-US" dirty="0"/>
              <a:t> for: </a:t>
            </a:r>
          </a:p>
          <a:p>
            <a:pPr marL="800100" lvl="1" indent="-342900">
              <a:buAutoNum type="arabicPeriod"/>
            </a:pPr>
            <a:r>
              <a:rPr lang="en-US" dirty="0"/>
              <a:t>Continuous Outcome</a:t>
            </a:r>
          </a:p>
          <a:p>
            <a:pPr marL="800100" lvl="1" indent="-342900">
              <a:buAutoNum type="arabicPeriod"/>
            </a:pPr>
            <a:r>
              <a:rPr lang="en-US" dirty="0"/>
              <a:t>Categorical Outcome</a:t>
            </a:r>
          </a:p>
          <a:p>
            <a:pPr marL="800100" lvl="1" indent="-342900">
              <a:buAutoNum type="arabicPeriod"/>
            </a:pPr>
            <a:r>
              <a:rPr lang="en-US" dirty="0"/>
              <a:t>Success/Failure Outcomes</a:t>
            </a:r>
          </a:p>
          <a:p>
            <a:pPr marL="800100" lvl="1" indent="-342900">
              <a:buAutoNum type="arabicPeriod"/>
            </a:pPr>
            <a:r>
              <a:rPr lang="en-US" dirty="0"/>
              <a:t>Survival Outcomes 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1434D-B835-D644-8CA4-94AAFF57A21D}"/>
              </a:ext>
            </a:extLst>
          </p:cNvPr>
          <p:cNvSpPr txBox="1"/>
          <p:nvPr/>
        </p:nvSpPr>
        <p:spPr>
          <a:xfrm>
            <a:off x="7491409" y="4544694"/>
            <a:ext cx="29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Groups 3 and 6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B6FA7ED-6DC6-9446-B693-10B8F6F47065}"/>
              </a:ext>
            </a:extLst>
          </p:cNvPr>
          <p:cNvSpPr txBox="1">
            <a:spLocks/>
          </p:cNvSpPr>
          <p:nvPr/>
        </p:nvSpPr>
        <p:spPr>
          <a:xfrm>
            <a:off x="1377697" y="278536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Group Breakout Assignments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E70CB9-6B31-F744-9855-C30A2A23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573"/>
            <a:ext cx="6441937" cy="47055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49BD4C-F5E5-AE4E-879F-BC9C3616F955}"/>
              </a:ext>
            </a:extLst>
          </p:cNvPr>
          <p:cNvSpPr txBox="1"/>
          <p:nvPr/>
        </p:nvSpPr>
        <p:spPr>
          <a:xfrm>
            <a:off x="7491409" y="1646089"/>
            <a:ext cx="4562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Include :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-Null vs. Alternative Hypothesis 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Variables to Explain the Different Outcomes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Plots of Outcome vs. Predictor 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7E72D-5F2B-804D-B340-1BA54908B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17344"/>
          <a:stretch/>
        </p:blipFill>
        <p:spPr>
          <a:xfrm>
            <a:off x="6865" y="2099650"/>
            <a:ext cx="5859463" cy="3472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A4EEF2-5953-6B4D-96EA-4E391AA4FE9F}"/>
              </a:ext>
            </a:extLst>
          </p:cNvPr>
          <p:cNvSpPr txBox="1"/>
          <p:nvPr/>
        </p:nvSpPr>
        <p:spPr>
          <a:xfrm>
            <a:off x="6095998" y="2846844"/>
            <a:ext cx="5190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Be prepared to share your groups results and define and facilitate discussion on your assigned topics</a:t>
            </a:r>
            <a:r>
              <a:rPr lang="en-US" sz="2800" dirty="0">
                <a:sym typeface="Wingdings" pitchFamily="2" charset="2"/>
              </a:rPr>
              <a:t> 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87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215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GRD770:  Data Interpretation Basics</vt:lpstr>
      <vt:lpstr>Introduction </vt:lpstr>
      <vt:lpstr>Group Breakout Assignments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GRD770:  Data Interpretation Basics</dc:title>
  <dc:creator>Jones, Amber B</dc:creator>
  <cp:lastModifiedBy>Denton, Jessica</cp:lastModifiedBy>
  <cp:revision>3</cp:revision>
  <dcterms:created xsi:type="dcterms:W3CDTF">2021-08-27T22:05:58Z</dcterms:created>
  <dcterms:modified xsi:type="dcterms:W3CDTF">2021-09-03T13:21:32Z</dcterms:modified>
</cp:coreProperties>
</file>