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03" r:id="rId4"/>
    <p:sldId id="304" r:id="rId5"/>
    <p:sldId id="324" r:id="rId6"/>
    <p:sldId id="321" r:id="rId7"/>
    <p:sldId id="322" r:id="rId8"/>
    <p:sldId id="323" r:id="rId9"/>
    <p:sldId id="325" r:id="rId10"/>
    <p:sldId id="305" r:id="rId11"/>
    <p:sldId id="306" r:id="rId12"/>
    <p:sldId id="307" r:id="rId13"/>
    <p:sldId id="329" r:id="rId14"/>
    <p:sldId id="330" r:id="rId15"/>
    <p:sldId id="308" r:id="rId16"/>
    <p:sldId id="309" r:id="rId17"/>
    <p:sldId id="310" r:id="rId18"/>
    <p:sldId id="312" r:id="rId19"/>
    <p:sldId id="313" r:id="rId20"/>
    <p:sldId id="314" r:id="rId21"/>
    <p:sldId id="315" r:id="rId22"/>
    <p:sldId id="316" r:id="rId23"/>
    <p:sldId id="318" r:id="rId24"/>
    <p:sldId id="319" r:id="rId25"/>
    <p:sldId id="259" r:id="rId26"/>
    <p:sldId id="288" r:id="rId27"/>
    <p:sldId id="331" r:id="rId28"/>
    <p:sldId id="326" r:id="rId29"/>
    <p:sldId id="327" r:id="rId30"/>
    <p:sldId id="273" r:id="rId31"/>
    <p:sldId id="274" r:id="rId32"/>
    <p:sldId id="32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50" autoAdjust="0"/>
    <p:restoredTop sz="97168" autoAdjust="0"/>
  </p:normalViewPr>
  <p:slideViewPr>
    <p:cSldViewPr>
      <p:cViewPr varScale="1">
        <p:scale>
          <a:sx n="110" d="100"/>
          <a:sy n="110" d="100"/>
        </p:scale>
        <p:origin x="1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2130425"/>
            <a:ext cx="7315224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480" y="385762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8/30/21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8/30/21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8662" y="274638"/>
            <a:ext cx="554833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8/30/21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8/30/21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7" y="4406900"/>
            <a:ext cx="74231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537" y="2906713"/>
            <a:ext cx="742317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8/30/21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76867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00" y="1571612"/>
            <a:ext cx="363857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8" y="1600200"/>
            <a:ext cx="368617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8/30/21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24" y="1503354"/>
            <a:ext cx="385447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24" y="2143116"/>
            <a:ext cx="385447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7752" y="1535113"/>
            <a:ext cx="382904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7752" y="2174875"/>
            <a:ext cx="382904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8/30/21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8/30/21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8/30/21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85728"/>
            <a:ext cx="286543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273050"/>
            <a:ext cx="482918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8662" y="1428736"/>
            <a:ext cx="286543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8/30/21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8/30/21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8662" y="274638"/>
            <a:ext cx="77581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662" y="1600200"/>
            <a:ext cx="77581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063BFBD-7148-4DA3-8AC9-D5D7C51A748E}" type="datetimeFigureOut">
              <a:rPr lang="en-US" smtClean="0"/>
              <a:pPr/>
              <a:t>8/30/21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8148" y="6357958"/>
            <a:ext cx="1285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C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b7/8kbzhdv17qxg51lksf3j9sf80000gn/T/com.microsoft.Powerpoint/converted_emf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mericangut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Introduction to Statistical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Richard Kennedy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E2131-E56E-4B48-B2F4-2BC7A1E9521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202D2-FDB8-BA41-92C0-8877232289EC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D9B92D-7904-E848-87B2-D5AB9940BEB3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Properties of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Skew</a:t>
            </a:r>
          </a:p>
          <a:p>
            <a:pPr lvl="1"/>
            <a:r>
              <a:rPr lang="en-GB" dirty="0"/>
              <a:t>The symmetry of the distribution.</a:t>
            </a:r>
          </a:p>
          <a:p>
            <a:pPr lvl="1"/>
            <a:r>
              <a:rPr lang="en-GB" dirty="0"/>
              <a:t>Positive skew (scores bunched at low values with the tail pointing to high values)</a:t>
            </a:r>
          </a:p>
          <a:p>
            <a:pPr lvl="1"/>
            <a:r>
              <a:rPr lang="en-GB" dirty="0"/>
              <a:t>Negative skew (scores bunched at high values with the tail pointing to low values)</a:t>
            </a:r>
          </a:p>
          <a:p>
            <a:r>
              <a:rPr lang="en-GB" dirty="0"/>
              <a:t>Kurtosis</a:t>
            </a:r>
          </a:p>
          <a:p>
            <a:pPr lvl="1"/>
            <a:r>
              <a:rPr lang="en-GB" dirty="0"/>
              <a:t>The ‘heaviness’ of the tails</a:t>
            </a:r>
          </a:p>
          <a:p>
            <a:pPr lvl="1"/>
            <a:r>
              <a:rPr lang="en-GB" dirty="0"/>
              <a:t>Leptokurtic = heavy tails</a:t>
            </a:r>
          </a:p>
          <a:p>
            <a:pPr lvl="1"/>
            <a:r>
              <a:rPr lang="en-GB" dirty="0"/>
              <a:t>Platykurtic = light tails</a:t>
            </a:r>
          </a:p>
          <a:p>
            <a:pPr lvl="1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114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" y="1417638"/>
            <a:ext cx="8385810" cy="34084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2B56EB-7413-9046-B549-783B516EEDBC}"/>
              </a:ext>
            </a:extLst>
          </p:cNvPr>
          <p:cNvSpPr txBox="1"/>
          <p:nvPr/>
        </p:nvSpPr>
        <p:spPr>
          <a:xfrm>
            <a:off x="1403648" y="4826064"/>
            <a:ext cx="6982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Skew will be one of the most common ways that data violate (do not follow) the normal distribution assumption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We’ll talk about ways to deal with this in later lectures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352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Kurtosis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1968481"/>
            <a:ext cx="8049768" cy="31598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300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B49F-4866-B640-8FC2-E6300638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8AA1D-07B1-904E-8C3F-C8C2E5CF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American Gut Project (AGP; </a:t>
            </a:r>
            <a:r>
              <a:rPr lang="en-US" sz="2400" dirty="0">
                <a:hlinkClick r:id="rId3"/>
              </a:rPr>
              <a:t>http://americangut.org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Characterizes gut bacterial flora “in the wild”</a:t>
            </a:r>
          </a:p>
          <a:p>
            <a:pPr lvl="1"/>
            <a:r>
              <a:rPr lang="en-US" sz="2000" dirty="0"/>
              <a:t>15,096 samples from 11,336 self-selected human participants</a:t>
            </a:r>
          </a:p>
          <a:p>
            <a:r>
              <a:rPr lang="en-US" sz="2400" dirty="0"/>
              <a:t>Our examples are drawn from a random sample of 101 participants</a:t>
            </a:r>
          </a:p>
          <a:p>
            <a:r>
              <a:rPr lang="en-US" sz="2400" dirty="0"/>
              <a:t>We used the % of gut flora belonging to 4 common bacterial phyla</a:t>
            </a:r>
          </a:p>
          <a:p>
            <a:r>
              <a:rPr lang="en-US" sz="2400" dirty="0"/>
              <a:t>We have characteristics of human participants to examine associations with gut flora type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0788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34CA-7C4F-7445-8A8B-A7252CA6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Central Tendency: Mean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E8F89A-3174-4941-91D3-9352B7DED6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Mean</a:t>
                </a:r>
              </a:p>
              <a:p>
                <a:pPr lvl="1"/>
                <a:r>
                  <a:rPr lang="en-US" dirty="0"/>
                  <a:t>The sum of scores divided by the number of scores (average)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Mean percent of gut flora that are Bacteroides species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=8+42+33+46+26+…+1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=3087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3087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101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=30.6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E8F89A-3174-4941-91D3-9352B7DED6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50" t="-3361" r="-1797" b="-26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227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Central Tendency: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</a:t>
            </a:r>
          </a:p>
          <a:p>
            <a:pPr lvl="1"/>
            <a:r>
              <a:rPr lang="en-GB" dirty="0"/>
              <a:t>The most frequent score</a:t>
            </a:r>
          </a:p>
          <a:p>
            <a:r>
              <a:rPr lang="en-GB" dirty="0"/>
              <a:t>Bimodal</a:t>
            </a:r>
          </a:p>
          <a:p>
            <a:pPr lvl="1"/>
            <a:r>
              <a:rPr lang="en-GB" dirty="0"/>
              <a:t>Having two modes</a:t>
            </a:r>
          </a:p>
          <a:p>
            <a:r>
              <a:rPr lang="en-GB" dirty="0"/>
              <a:t>Multimodal</a:t>
            </a:r>
          </a:p>
          <a:p>
            <a:pPr lvl="1"/>
            <a:r>
              <a:rPr lang="en-GB" dirty="0"/>
              <a:t>Having several modes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1020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Bimodal and Multimodal Distributions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8" y="2082800"/>
            <a:ext cx="8109585" cy="31203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0131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Central Tendency: 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Median is the middle score when scores are ordered: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3989B-8272-0B4E-BF8F-4A1536D27715}"/>
              </a:ext>
            </a:extLst>
          </p:cNvPr>
          <p:cNvSpPr txBox="1"/>
          <p:nvPr/>
        </p:nvSpPr>
        <p:spPr>
          <a:xfrm>
            <a:off x="1264920" y="2639653"/>
            <a:ext cx="787908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Unordered data: 8, 42, 33, 46, 26, 16, 10, 49, 32, 35, 27, 49, 34, 26, 16,</a:t>
            </a:r>
          </a:p>
          <a:p>
            <a:r>
              <a:rPr lang="en-US" dirty="0"/>
              <a:t> 28, 18, 23, 28, 1, 31, 24, 4, 28, 43, 24, 44, 68, 15, 26, 61, 23, 55, 24, 17,</a:t>
            </a:r>
          </a:p>
          <a:p>
            <a:r>
              <a:rPr lang="en-US" dirty="0"/>
              <a:t> 57, 15, 9, 41, 43, 33, 44, 38, 11, 29, 42, 62, 30, 40, 31, 68, 34, 52, 34, 15,</a:t>
            </a:r>
          </a:p>
          <a:p>
            <a:r>
              <a:rPr lang="en-US" dirty="0"/>
              <a:t> 21, 22, 24, 11, 27, 25, 33, 28, 32, 10, 5, 39, 31, 15, 40, 28, 32, 33, 64, 17,</a:t>
            </a:r>
          </a:p>
          <a:p>
            <a:r>
              <a:rPr lang="en-US" dirty="0"/>
              <a:t> 27, 40, 36, 34, 2, 11, 32, 55, 30, 60, 47, 20, 78, 13, 30, 52, 35, 24, 4, 4, 44,</a:t>
            </a:r>
          </a:p>
          <a:p>
            <a:r>
              <a:rPr lang="en-US" dirty="0"/>
              <a:t> 26, 33, 20, 30, 1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Ordered data: 1, 1, 2, 4, 4, 4, 5, 8, 9, 10, 10, 11, 11, 11, 13, 15, 15, 15,</a:t>
            </a:r>
          </a:p>
          <a:p>
            <a:r>
              <a:rPr lang="en-US" dirty="0"/>
              <a:t>15, 16, 16, 17, 17, 18, 20, 20, 21, 22, 23, 23, 24, 24, 24, 24, 24, 25, 26, 26,</a:t>
            </a:r>
          </a:p>
          <a:p>
            <a:r>
              <a:rPr lang="en-US" dirty="0"/>
              <a:t>26, 26, 27, 27, 27, 28, 28, 28, 28, 28, 29, 30, 30, 30, 30, 31, 31, 31, 32, 32,</a:t>
            </a:r>
          </a:p>
          <a:p>
            <a:r>
              <a:rPr lang="en-US" dirty="0"/>
              <a:t>32, 32, 33, 33, 33, 33, 33, 34, 34, 34, 34, 35, 35, 36, 38, 39, 40, 40, 40, 41, </a:t>
            </a:r>
          </a:p>
          <a:p>
            <a:r>
              <a:rPr lang="en-US" dirty="0"/>
              <a:t>42, 42, 43, 43, 44, 44, 44, 46, 47, 49, 49, 52, 52, 55, 55, 57, 60, 61, 62, 64,</a:t>
            </a:r>
          </a:p>
          <a:p>
            <a:r>
              <a:rPr lang="en-US" dirty="0"/>
              <a:t>68, 68, 78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F88F87-7955-5A45-AAE8-344CB53CF4ED}"/>
              </a:ext>
            </a:extLst>
          </p:cNvPr>
          <p:cNvSpPr/>
          <p:nvPr/>
        </p:nvSpPr>
        <p:spPr>
          <a:xfrm>
            <a:off x="5652120" y="5257800"/>
            <a:ext cx="504056" cy="54746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516C3-B239-924C-A9D7-BC3212659251}"/>
              </a:ext>
            </a:extLst>
          </p:cNvPr>
          <p:cNvSpPr txBox="1"/>
          <p:nvPr/>
        </p:nvSpPr>
        <p:spPr>
          <a:xfrm>
            <a:off x="6570476" y="4077072"/>
            <a:ext cx="2483768" cy="83099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Median = 30</a:t>
            </a:r>
          </a:p>
          <a:p>
            <a:r>
              <a:rPr lang="en-US" sz="1600" dirty="0"/>
              <a:t>101 values; 50 below and 50 above median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BD1A21-EB1B-D348-A302-0B2EF2AE5F77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 flipH="1">
            <a:off x="5904148" y="4492571"/>
            <a:ext cx="666328" cy="76522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86546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Dispersion: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Range</a:t>
            </a:r>
          </a:p>
          <a:p>
            <a:pPr lvl="1"/>
            <a:r>
              <a:rPr lang="en-GB" dirty="0"/>
              <a:t>The smallest score subtracted from the largest</a:t>
            </a:r>
          </a:p>
          <a:p>
            <a:pPr lvl="1"/>
            <a:r>
              <a:rPr lang="en-GB" dirty="0"/>
              <a:t>For our microbiome data the highest percentage is 78 and the lowest is 1; therefore the range is: 78 − 1 = 77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3467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Dispersion:Interquartile</a:t>
            </a:r>
            <a:r>
              <a:rPr lang="en-GB" dirty="0"/>
              <a:t>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600201"/>
            <a:ext cx="7758138" cy="218598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Quartiles</a:t>
            </a:r>
          </a:p>
          <a:p>
            <a:pPr lvl="1"/>
            <a:r>
              <a:rPr lang="en-GB" dirty="0"/>
              <a:t>The three values that split the sorted data into four equal parts.</a:t>
            </a:r>
          </a:p>
          <a:p>
            <a:pPr lvl="1"/>
            <a:r>
              <a:rPr lang="en-GB" dirty="0"/>
              <a:t>Second Quartile = median</a:t>
            </a:r>
          </a:p>
          <a:p>
            <a:pPr lvl="1"/>
            <a:r>
              <a:rPr lang="en-GB" dirty="0"/>
              <a:t>Lower quartile  = median of lower half of the data</a:t>
            </a:r>
          </a:p>
          <a:p>
            <a:pPr lvl="1"/>
            <a:r>
              <a:rPr lang="en-GB" dirty="0"/>
              <a:t>Upper quartile = median of upper half of the data</a:t>
            </a:r>
          </a:p>
          <a:p>
            <a:pPr lvl="1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6755B-4C98-DE46-837B-39752ABDF995}"/>
              </a:ext>
            </a:extLst>
          </p:cNvPr>
          <p:cNvSpPr txBox="1"/>
          <p:nvPr/>
        </p:nvSpPr>
        <p:spPr>
          <a:xfrm>
            <a:off x="1307810" y="4255309"/>
            <a:ext cx="81035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Ordered data: 1, 1, 2, 4, 4, 4, 5, 8, 9, 10, 10, 11, 11, 11, 13, 15, 15, 15,</a:t>
            </a:r>
          </a:p>
          <a:p>
            <a:r>
              <a:rPr lang="en-US" dirty="0"/>
              <a:t>15, 16, 16, 17, 17, 18, 20, 20, 21, 22, 23, 23, 24, 24, 24, 24, 24, 25, 26, 26,</a:t>
            </a:r>
          </a:p>
          <a:p>
            <a:r>
              <a:rPr lang="en-US" dirty="0"/>
              <a:t>26, 26, 27, 27, 27, 28, 28, 28, 28, 28, 29, 30, 30, 30, 30, 31, 31, 31, 32, 32,</a:t>
            </a:r>
          </a:p>
          <a:p>
            <a:r>
              <a:rPr lang="en-US" dirty="0"/>
              <a:t>32, 32, 33, 33, 33, 33, 33, 34, 34, 34, 34, 35, 35, 36, 38, 39, 40, 40, 40, 41, </a:t>
            </a:r>
          </a:p>
          <a:p>
            <a:r>
              <a:rPr lang="en-US" dirty="0"/>
              <a:t>42, 42, 43, 43, 44, 44, 44, 46, 47, 49, 49, 52, 52, 55, 55, 57, 60, 61, 62, 64,</a:t>
            </a:r>
          </a:p>
          <a:p>
            <a:r>
              <a:rPr lang="en-US" dirty="0"/>
              <a:t>68, 68, 78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22FD2E-725A-B841-8137-E922491EAB09}"/>
              </a:ext>
            </a:extLst>
          </p:cNvPr>
          <p:cNvSpPr/>
          <p:nvPr/>
        </p:nvSpPr>
        <p:spPr>
          <a:xfrm>
            <a:off x="5703765" y="4713886"/>
            <a:ext cx="504056" cy="54746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7A03FC-70CC-274C-B941-7C302D534313}"/>
              </a:ext>
            </a:extLst>
          </p:cNvPr>
          <p:cNvSpPr/>
          <p:nvPr/>
        </p:nvSpPr>
        <p:spPr>
          <a:xfrm>
            <a:off x="7405972" y="5005771"/>
            <a:ext cx="504056" cy="54746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11D705-FB13-4842-9382-D7E60D217CBA}"/>
              </a:ext>
            </a:extLst>
          </p:cNvPr>
          <p:cNvSpPr/>
          <p:nvPr/>
        </p:nvSpPr>
        <p:spPr>
          <a:xfrm>
            <a:off x="3651537" y="4458307"/>
            <a:ext cx="504056" cy="54746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75D17D-D862-734A-8C08-C841FB2A13C6}"/>
              </a:ext>
            </a:extLst>
          </p:cNvPr>
          <p:cNvSpPr txBox="1"/>
          <p:nvPr/>
        </p:nvSpPr>
        <p:spPr>
          <a:xfrm>
            <a:off x="4423262" y="3589667"/>
            <a:ext cx="1368152" cy="58477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baseline="30000" dirty="0"/>
              <a:t>nd</a:t>
            </a:r>
            <a:r>
              <a:rPr lang="en-US" sz="1600" dirty="0"/>
              <a:t> Quartile (Median)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2D485-993D-6C46-A620-B33880E9F1F4}"/>
              </a:ext>
            </a:extLst>
          </p:cNvPr>
          <p:cNvSpPr txBox="1"/>
          <p:nvPr/>
        </p:nvSpPr>
        <p:spPr>
          <a:xfrm>
            <a:off x="6948264" y="3654369"/>
            <a:ext cx="1368152" cy="33855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  <a:r>
              <a:rPr lang="en-US" sz="1600" baseline="30000" dirty="0"/>
              <a:t>rd</a:t>
            </a:r>
            <a:r>
              <a:rPr lang="en-US" sz="1600" dirty="0"/>
              <a:t> Quartile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F933C-68DE-0048-AB02-A5E9F71B1A96}"/>
              </a:ext>
            </a:extLst>
          </p:cNvPr>
          <p:cNvSpPr txBox="1"/>
          <p:nvPr/>
        </p:nvSpPr>
        <p:spPr>
          <a:xfrm>
            <a:off x="1307810" y="3616913"/>
            <a:ext cx="1368152" cy="33855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Quartile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FAB6B-E8E6-1143-AF31-FA25AEFC71FA}"/>
              </a:ext>
            </a:extLst>
          </p:cNvPr>
          <p:cNvSpPr txBox="1"/>
          <p:nvPr/>
        </p:nvSpPr>
        <p:spPr>
          <a:xfrm>
            <a:off x="2098217" y="5933467"/>
            <a:ext cx="6018242" cy="33855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Interquartile range = 3</a:t>
            </a:r>
            <a:r>
              <a:rPr lang="en-US" sz="1600" baseline="30000" dirty="0"/>
              <a:t>rd</a:t>
            </a:r>
            <a:r>
              <a:rPr lang="en-US" sz="1600" dirty="0"/>
              <a:t> Quartile – 1</a:t>
            </a:r>
            <a:r>
              <a:rPr lang="en-US" sz="1600" baseline="30000" dirty="0"/>
              <a:t>st</a:t>
            </a:r>
            <a:r>
              <a:rPr lang="en-US" sz="1600" dirty="0"/>
              <a:t> Quartile = 40 – 20 = 20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E564E3-0E59-A745-A199-96A53E761DB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675962" y="3786190"/>
            <a:ext cx="1031942" cy="6509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F07824-C45C-DF47-A9EE-22490E18CC7B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5107338" y="4174442"/>
            <a:ext cx="670244" cy="61961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6F8841-3552-E949-85E9-F27DAD964967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632340" y="3992923"/>
            <a:ext cx="25660" cy="101284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5313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763713" y="1600200"/>
            <a:ext cx="6923087" cy="429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Understand characteristics of the normal distribution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Understand measures of central tendency and variability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Understand how confidence intervals and power relate to error rates and effect sizes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7938"/>
            <a:ext cx="8572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824C9B46-B2C8-4D2B-AC27-FA24A3F51B59}" type="slidenum">
              <a:rPr lang="en-US"/>
              <a:pPr/>
              <a:t>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calculate the spread of scores by looking at how different each score is from the center of a distribution e.g. the mean: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eviance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deviance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2" t="-1401" b="-38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52713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Squared Errors, 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Indicates the total dispersion, or total deviance of scores from the mean: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sum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squared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errors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SS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Its size is dependent on the number of scores in the data. </a:t>
                </a:r>
              </a:p>
              <a:p>
                <a:r>
                  <a:rPr lang="en-US" sz="2800" dirty="0"/>
                  <a:t>More useful to work with the average dispersion, known as the </a:t>
                </a:r>
                <a:r>
                  <a:rPr lang="en-US" sz="2800" b="1" dirty="0"/>
                  <a:t>variance</a:t>
                </a:r>
                <a:r>
                  <a:rPr lang="en-US" sz="2800" dirty="0"/>
                  <a:t>:</a:t>
                </a:r>
                <a:endParaRPr lang="en-US" sz="2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26158.83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=2615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883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14" t="-2291" r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28400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5701" y="1282700"/>
                <a:ext cx="7531100" cy="4843463"/>
              </a:xfrm>
            </p:spPr>
            <p:txBody>
              <a:bodyPr/>
              <a:lstStyle/>
              <a:p>
                <a:r>
                  <a:rPr lang="en-US" sz="2400" dirty="0"/>
                  <a:t>The variance gives us a measure in units squared.</a:t>
                </a:r>
              </a:p>
              <a:p>
                <a:pPr lvl="1"/>
                <a:r>
                  <a:rPr lang="en-US" sz="2400" dirty="0"/>
                  <a:t>In our microbiome example we would have to say that the average error in our data was 2615.883 percent squared.</a:t>
                </a:r>
              </a:p>
              <a:p>
                <a:r>
                  <a:rPr lang="en-US" sz="2400" dirty="0"/>
                  <a:t>This problem is solved by taking the square root of the variance, which is known as the standard deviation: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2615.883</m:t>
                          </m:r>
                        </m:e>
                      </m:ra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=161.7369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5701" y="1282700"/>
                <a:ext cx="7531100" cy="4843463"/>
              </a:xfrm>
              <a:blipFill>
                <a:blip r:embed="rId3"/>
                <a:stretch>
                  <a:fillRect l="-1178" t="-1047" r="-1347" b="-3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11120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Using a Frequency Distribution to go Beyond the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6" y="2159000"/>
            <a:ext cx="8067421" cy="38483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8182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2B4E642B-F921-4A2F-AA03-57BFB8D8258A}" type="slidenum">
              <a:rPr lang="en-US"/>
              <a:pPr/>
              <a:t>24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Important Things to Remember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Sum of Squares, Variance, and Standard Deviation are different ways to represent the same thing:</a:t>
            </a:r>
          </a:p>
          <a:p>
            <a:pPr lvl="1"/>
            <a:r>
              <a:rPr lang="en-GB" dirty="0"/>
              <a:t>The ‘Fit’ of the mean to the data</a:t>
            </a:r>
          </a:p>
          <a:p>
            <a:pPr lvl="1"/>
            <a:r>
              <a:rPr lang="en-GB" dirty="0"/>
              <a:t>The variability in the data</a:t>
            </a:r>
          </a:p>
          <a:p>
            <a:pPr lvl="1"/>
            <a:r>
              <a:rPr lang="en-GB" dirty="0"/>
              <a:t>How well the mean represents the observed data</a:t>
            </a:r>
          </a:p>
          <a:p>
            <a:pPr lvl="1"/>
            <a:r>
              <a:rPr lang="en-GB" dirty="0"/>
              <a:t>Error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851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utoUpdateAnimBg="0"/>
      <p:bldP spid="138243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66A15198-7DB4-B64D-A468-9D8BDB5CD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Error Rates</a:t>
            </a:r>
          </a:p>
        </p:txBody>
      </p:sp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6625CEA1-8695-CC40-8AE5-CADA98D357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Decide a drug/gene/etc. has an effect when it really doesn’t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Called Type I error or 𝛂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Traditionally set at 5% but can be smaller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Decide a drug/gene/etc. has no effect when it really does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Called Type II error or 𝛃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Often set at 20% but can be smaller</a:t>
            </a:r>
          </a:p>
          <a:p>
            <a:r>
              <a:rPr lang="en-GB" sz="2800" dirty="0"/>
              <a:t>Type I error is generally worse than Type II error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8702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Slide </a:t>
            </a:r>
            <a:fld id="{6EFBB394-D566-4122-A9F6-FED92054EE74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P-Values and Confidence Intervals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P Value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Probability of making a Type I error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Does not give information on the precision of the estimates (it is a yes/no decision)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dirty="0"/>
              <a:t>Alternative is to use confidence intervals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Interval around the estimate where we think the true value lies (it is a range of values)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Usually symmetric around the estimate, but does not have to be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For 95% confidence interval, if we repeated the experiment 100 times, we would expect 95 confidence intervals to contain the true mean</a:t>
            </a:r>
            <a:endParaRPr lang="en-GB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6342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96CF-056F-574C-BFC8-B8937523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P-Values and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65B7-403B-804F-82C6-950C28BCE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1919F-C844-F94A-AD35-E088C5FDE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846138"/>
            <a:ext cx="7286676" cy="4536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700E56-8FE1-974C-B646-7D935D38690C}"/>
              </a:ext>
            </a:extLst>
          </p:cNvPr>
          <p:cNvSpPr txBox="1"/>
          <p:nvPr/>
        </p:nvSpPr>
        <p:spPr>
          <a:xfrm>
            <a:off x="4280444" y="5756831"/>
            <a:ext cx="440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Ioannidis JP.  JAMA. 2018;319(14):1429-1430</a:t>
            </a:r>
          </a:p>
        </p:txBody>
      </p:sp>
    </p:spTree>
    <p:extLst>
      <p:ext uri="{BB962C8B-B14F-4D97-AF65-F5344CB8AC3E}">
        <p14:creationId xmlns:p14="http://schemas.microsoft.com/office/powerpoint/2010/main" val="2645030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Slide </a:t>
            </a:r>
            <a:fld id="{6EFBB394-D566-4122-A9F6-FED92054EE74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/>
              <a:t>Confidence Intervals</a:t>
            </a:r>
            <a:endParaRPr lang="en-US" sz="400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800" dirty="0"/>
              <a:t>Smaller confidence intervals indicate more precise estimates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dirty="0"/>
              <a:t>Hypothesis: % of Bacteroides in gut flora = 50%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p &lt; 0.001: reject the (null) hypothesis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This indicates the mean % of Bacteroides is not 50%, but does not tell us what the % is</a:t>
            </a:r>
          </a:p>
          <a:p>
            <a:pPr>
              <a:lnSpc>
                <a:spcPct val="80000"/>
              </a:lnSpc>
            </a:pPr>
            <a:r>
              <a:rPr lang="en-GB" sz="2800" dirty="0"/>
              <a:t>Confidence interval for % Bacteroides in gut flora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95% confidence interval = (27.3, 33.8)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If another estimate (e.g., another experiment) has a smaller confidence interval, we would prefer the smaller confidence interval</a:t>
            </a:r>
          </a:p>
          <a:p>
            <a:pPr eaLnBrk="1" hangingPunct="1">
              <a:lnSpc>
                <a:spcPct val="80000"/>
              </a:lnSpc>
            </a:pPr>
            <a:endParaRPr lang="en-GB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6506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F192-736B-5E42-96CD-2D519CAC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3B3033-0E6B-F445-A79A-206527E82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probability of </a:t>
                </a:r>
                <a:r>
                  <a:rPr lang="en-US" i="1" dirty="0"/>
                  <a:t>not</a:t>
                </a:r>
                <a:r>
                  <a:rPr lang="en-US" dirty="0"/>
                  <a:t> making a Type II error (1-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𝛃)</a:t>
                </a:r>
              </a:p>
              <a:p>
                <a:r>
                  <a:rPr lang="en-US" dirty="0">
                    <a:ea typeface="ＭＳ Ｐゴシック" panose="020B0600070205080204" pitchFamily="34" charset="-128"/>
                  </a:rPr>
                  <a:t>Depends on 3 factors</a:t>
                </a:r>
              </a:p>
              <a:p>
                <a:pPr lvl="1"/>
                <a:r>
                  <a:rPr lang="en-US" dirty="0"/>
                  <a:t>Size of the effect being tested</a:t>
                </a:r>
              </a:p>
              <a:p>
                <a:pPr lvl="1"/>
                <a:r>
                  <a:rPr lang="en-US" dirty="0"/>
                  <a:t>Probability of Type I error (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𝛂)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Sample size</a:t>
                </a: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Effect sizes usually calculated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𝑀𝑒𝑎𝑛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𝑆𝑡𝑎𝑛𝑑𝑎𝑟𝑑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𝐷𝑒𝑣𝑎𝑡𝑖𝑜𝑛</m:t>
                        </m:r>
                      </m:den>
                    </m:f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(signal to noise ratio)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3B3033-0E6B-F445-A79A-206527E82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2" t="-1401" r="-1515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8277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Analysing Data: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Frequency Distributions (aka Histograms)</a:t>
            </a:r>
          </a:p>
          <a:p>
            <a:pPr lvl="1"/>
            <a:r>
              <a:rPr lang="en-GB" dirty="0"/>
              <a:t>A graph plotting values of observations on the horizontal axis, with a bar showing how many times each value occurred in the data set.</a:t>
            </a:r>
          </a:p>
          <a:p>
            <a:r>
              <a:rPr lang="en-GB" dirty="0"/>
              <a:t>The ‘Normal’ Distribution</a:t>
            </a:r>
          </a:p>
          <a:p>
            <a:pPr lvl="1"/>
            <a:r>
              <a:rPr lang="en-GB" dirty="0"/>
              <a:t>Bell shaped</a:t>
            </a:r>
          </a:p>
          <a:p>
            <a:pPr lvl="1"/>
            <a:r>
              <a:rPr lang="en-GB" dirty="0"/>
              <a:t>Symmetrical around the centre</a:t>
            </a:r>
          </a:p>
          <a:p>
            <a:pPr lvl="1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5952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F69DCD8E-0421-D546-AEDE-047D52CD0B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Effect Size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5A023DB5-4D16-8A42-9BA4-D21B125F7C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Effect sizes have been classified as ”small” (0.20), “medium” (0.50), and “large” (0.80) by Cohen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These effect sizes are often used in power calculations for many different types of statistical tests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Sometimes called “t-shirt effect sizes” because they overlook many details about an experiment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6291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BE3EC2F2-F2C6-1C45-B554-D6D943659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Effect Size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DE871D51-F11A-7141-B912-947222529A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Think about it: for a “medium” effect size, you’ll choose the same n regardless of the accuracy or reliability of your instrument, or the narrowness or diversity of your subjects. Clearly, important considerations are being ignored here.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			Russ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Lenth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			Department of Statistics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			University of Iowa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(https://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homepage.stat.uiowa.edu</a:t>
            </a:r>
            <a:r>
              <a:rPr lang="en-US" altLang="en-US" sz="2000" dirty="0">
                <a:ea typeface="ＭＳ Ｐゴシック" panose="020B0600070205080204" pitchFamily="34" charset="-128"/>
              </a:rPr>
              <a:t>/~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rlenth</a:t>
            </a:r>
            <a:r>
              <a:rPr lang="en-US" altLang="en-US" sz="2000" dirty="0">
                <a:ea typeface="ＭＳ Ｐゴシック" panose="020B0600070205080204" pitchFamily="34" charset="-128"/>
              </a:rPr>
              <a:t>/Power/)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5013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5223-C5A4-6243-AE55-F972BBE2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340B-1F79-DD4E-8B32-2BCF5298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normal distribution is critical for understanding statistical tests</a:t>
            </a:r>
          </a:p>
          <a:p>
            <a:r>
              <a:rPr lang="en-US" sz="2800" dirty="0"/>
              <a:t>Measures of central tendency and variability provide convenient summaries for data</a:t>
            </a:r>
          </a:p>
          <a:p>
            <a:r>
              <a:rPr lang="en-US" sz="2800" dirty="0"/>
              <a:t>Confidence intervals are useful for showing statistical significance and precision of estimates</a:t>
            </a:r>
          </a:p>
          <a:p>
            <a:r>
              <a:rPr lang="en-US" sz="2800" dirty="0"/>
              <a:t>Effect sizes are a convenient way to summarize the strength </a:t>
            </a:r>
            <a:r>
              <a:rPr lang="en-US" sz="2800"/>
              <a:t>of findings, </a:t>
            </a:r>
            <a:r>
              <a:rPr lang="en-US" sz="2800" dirty="0"/>
              <a:t>but have limitations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254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Distribution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67" y="1817370"/>
            <a:ext cx="5396865" cy="32232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marL="457200" lvl="1" indent="0">
              <a:buNone/>
            </a:pPr>
            <a:r>
              <a:rPr lang="en-GB" dirty="0"/>
              <a:t>The curve shows the idealized shape.</a:t>
            </a:r>
            <a:endParaRPr lang="en-GB" b="1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271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FD15-8470-3248-9FC7-DCB89756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CAF71-D28A-CB46-8934-6F5F22529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Completely defined by two parameters, </a:t>
            </a:r>
            <a:r>
              <a:rPr lang="en-US" i="1" dirty="0"/>
              <a:t>mean</a:t>
            </a:r>
            <a:r>
              <a:rPr lang="en-US" dirty="0"/>
              <a:t> and </a:t>
            </a:r>
            <a:r>
              <a:rPr lang="en-US" i="1" dirty="0"/>
              <a:t>variance</a:t>
            </a:r>
          </a:p>
          <a:p>
            <a:pPr lvl="1"/>
            <a:r>
              <a:rPr lang="en-US" dirty="0"/>
              <a:t>Mean: where the center of the data is located on the graph</a:t>
            </a:r>
          </a:p>
          <a:p>
            <a:pPr lvl="1"/>
            <a:r>
              <a:rPr lang="en-US" dirty="0"/>
              <a:t>Variance: the spread of data around the mean on the graph</a:t>
            </a:r>
          </a:p>
          <a:p>
            <a:r>
              <a:rPr lang="en-US" dirty="0"/>
              <a:t>A normal distribution with mean 0 and variance 1 is called a </a:t>
            </a:r>
            <a:r>
              <a:rPr lang="en-US" i="1" dirty="0"/>
              <a:t>standard</a:t>
            </a:r>
            <a:r>
              <a:rPr lang="en-US" dirty="0"/>
              <a:t> normal distribution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572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Z</a:t>
            </a:r>
            <a:r>
              <a:rPr lang="en-GB" dirty="0"/>
              <a:t>-scores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600201"/>
            <a:ext cx="7758138" cy="268605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Z-scores</a:t>
            </a:r>
          </a:p>
          <a:p>
            <a:pPr lvl="1"/>
            <a:r>
              <a:rPr lang="en-GB" dirty="0"/>
              <a:t>Standardizing a score with respect to the other scores in the group</a:t>
            </a:r>
          </a:p>
          <a:p>
            <a:pPr lvl="1"/>
            <a:r>
              <a:rPr lang="en-GB" dirty="0"/>
              <a:t>Expresses a score in terms of how many standard deviations it is away from the mean</a:t>
            </a:r>
          </a:p>
          <a:p>
            <a:pPr lvl="1"/>
            <a:r>
              <a:rPr lang="en-GB" dirty="0"/>
              <a:t>Converts a normal distribution to a standard normal distribution</a:t>
            </a:r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4150" y="3911584"/>
            <a:ext cx="3435372" cy="246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941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</a:t>
            </a:r>
            <a:r>
              <a:rPr lang="en-GB" i="1" dirty="0"/>
              <a:t>z</a:t>
            </a:r>
            <a:r>
              <a:rPr lang="en-GB" dirty="0"/>
              <a:t>-scores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convert from raw data to z-scores to put all data on the same scale</a:t>
            </a:r>
          </a:p>
          <a:p>
            <a:r>
              <a:rPr lang="en-GB" dirty="0"/>
              <a:t>95% of z-scores lie between ±1.96</a:t>
            </a:r>
          </a:p>
          <a:p>
            <a:pPr lvl="1"/>
            <a:r>
              <a:rPr lang="en-GB" dirty="0"/>
              <a:t>For normal distribution, this means 95% of the data lie within 1.96 standard </a:t>
            </a:r>
            <a:r>
              <a:rPr lang="en-GB" dirty="0" err="1"/>
              <a:t>devia-tions</a:t>
            </a:r>
            <a:r>
              <a:rPr lang="en-GB" dirty="0"/>
              <a:t> from the mean (mean ± 1.96 x SD)</a:t>
            </a:r>
          </a:p>
          <a:p>
            <a:r>
              <a:rPr lang="en-GB" dirty="0"/>
              <a:t>99% of z-scores lie between ±2.58</a:t>
            </a:r>
          </a:p>
          <a:p>
            <a:r>
              <a:rPr lang="en-GB" dirty="0"/>
              <a:t>99.9% of z-scores lie between ±3.29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737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Probability Density function of a Normal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394E66-D173-6449-ADC6-96ED20EF8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1628800"/>
            <a:ext cx="7543800" cy="46805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349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8E99-2B0E-6545-B4AB-FCB52B24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Other Frequency Distributions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CB9E7-9B0A-7A42-B30E-BE0992CA1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Bernoulli distribution</a:t>
            </a:r>
          </a:p>
          <a:p>
            <a:pPr lvl="1"/>
            <a:r>
              <a:rPr lang="en-US" dirty="0"/>
              <a:t>Single yes/no factor (category)</a:t>
            </a:r>
          </a:p>
          <a:p>
            <a:r>
              <a:rPr lang="en-US" dirty="0"/>
              <a:t>Binomial distribution</a:t>
            </a:r>
          </a:p>
          <a:p>
            <a:pPr lvl="1"/>
            <a:r>
              <a:rPr lang="en-US" dirty="0"/>
              <a:t>Multiple yes/no factors (categories)</a:t>
            </a:r>
          </a:p>
          <a:p>
            <a:r>
              <a:rPr lang="en-US" dirty="0"/>
              <a:t>Poisson distribution</a:t>
            </a:r>
          </a:p>
          <a:p>
            <a:pPr lvl="1"/>
            <a:r>
              <a:rPr lang="en-US" dirty="0"/>
              <a:t>Count data</a:t>
            </a:r>
          </a:p>
          <a:p>
            <a:r>
              <a:rPr lang="en-US" i="1" dirty="0"/>
              <a:t>t</a:t>
            </a:r>
            <a:r>
              <a:rPr lang="en-US" dirty="0"/>
              <a:t> distribution</a:t>
            </a:r>
          </a:p>
          <a:p>
            <a:pPr lvl="1"/>
            <a:r>
              <a:rPr lang="en-US" dirty="0"/>
              <a:t>Uses sample variance rather than population variance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77272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DSUS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</TotalTime>
  <Words>1992</Words>
  <Application>Microsoft Macintosh PowerPoint</Application>
  <PresentationFormat>On-screen Show (4:3)</PresentationFormat>
  <Paragraphs>197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Wingdings</vt:lpstr>
      <vt:lpstr>DSUS3</vt:lpstr>
      <vt:lpstr> Introduction to Statistical Models</vt:lpstr>
      <vt:lpstr>Aims</vt:lpstr>
      <vt:lpstr>Analysing Data: Histograms</vt:lpstr>
      <vt:lpstr>Normal Distribution</vt:lpstr>
      <vt:lpstr>Normal Distribution</vt:lpstr>
      <vt:lpstr>Z-scores</vt:lpstr>
      <vt:lpstr>Properties of z-scores</vt:lpstr>
      <vt:lpstr>Probability Density function of a Normal Distribution</vt:lpstr>
      <vt:lpstr>Other Frequency Distributions</vt:lpstr>
      <vt:lpstr>Properties of Frequency Distributions</vt:lpstr>
      <vt:lpstr>Skew</vt:lpstr>
      <vt:lpstr>Kurtosis</vt:lpstr>
      <vt:lpstr>Example Data</vt:lpstr>
      <vt:lpstr>Central Tendency: Mean</vt:lpstr>
      <vt:lpstr>Central Tendency: Mode</vt:lpstr>
      <vt:lpstr>Bimodal and Multimodal Distributions</vt:lpstr>
      <vt:lpstr>Central Tendency: Median</vt:lpstr>
      <vt:lpstr>Dispersion: Range</vt:lpstr>
      <vt:lpstr>Dispersion:Interquartile Range</vt:lpstr>
      <vt:lpstr>Deviance</vt:lpstr>
      <vt:lpstr>Sum of Squared Errors, SS</vt:lpstr>
      <vt:lpstr>Standard Deviation</vt:lpstr>
      <vt:lpstr> Using a Frequency Distribution to go Beyond the Data</vt:lpstr>
      <vt:lpstr>Important Things to Remember</vt:lpstr>
      <vt:lpstr>Error Rates</vt:lpstr>
      <vt:lpstr>P-Values and Confidence Intervals</vt:lpstr>
      <vt:lpstr>P-Values and Confidence Intervals</vt:lpstr>
      <vt:lpstr>Confidence Intervals</vt:lpstr>
      <vt:lpstr>Power</vt:lpstr>
      <vt:lpstr>Effect Size</vt:lpstr>
      <vt:lpstr>Effect Size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need statistics?</dc:title>
  <dc:creator>Dr. Andy Field</dc:creator>
  <cp:lastModifiedBy>Richard Kennedy</cp:lastModifiedBy>
  <cp:revision>65</cp:revision>
  <dcterms:created xsi:type="dcterms:W3CDTF">2009-04-15T10:48:38Z</dcterms:created>
  <dcterms:modified xsi:type="dcterms:W3CDTF">2021-08-30T21:30:02Z</dcterms:modified>
</cp:coreProperties>
</file>