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l-GR" sz="1800" spc="-1" strike="noStrike">
                <a:solidFill>
                  <a:srgbClr val="000000"/>
                </a:solidFill>
                <a:latin typeface="Arial"/>
              </a:rPr>
              <a:t>Click to move the slide</a:t>
            </a:r>
            <a:endParaRPr b="0" lang="el-GR" sz="1800" spc="-1" strike="noStrike">
              <a:solidFill>
                <a:srgbClr val="000000"/>
              </a:solidFill>
              <a:latin typeface="Arial"/>
            </a:endParaRPr>
          </a:p>
        </p:txBody>
      </p:sp>
      <p:sp>
        <p:nvSpPr>
          <p:cNvPr id="16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6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67" name="PlaceHolder 4"/>
          <p:cNvSpPr>
            <a:spLocks noGrp="1"/>
          </p:cNvSpPr>
          <p:nvPr>
            <p:ph type="dt" idx="13"/>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8" name="PlaceHolder 5"/>
          <p:cNvSpPr>
            <a:spLocks noGrp="1"/>
          </p:cNvSpPr>
          <p:nvPr>
            <p:ph type="ftr" idx="14"/>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9" name="PlaceHolder 6"/>
          <p:cNvSpPr>
            <a:spLocks noGrp="1"/>
          </p:cNvSpPr>
          <p:nvPr>
            <p:ph type="sldNum" idx="15"/>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11FA12AA-2A3B-41C0-8675-A47697ED2AC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533520" y="763560"/>
            <a:ext cx="6703560" cy="3771720"/>
          </a:xfrm>
          <a:prstGeom prst="rect">
            <a:avLst/>
          </a:prstGeom>
          <a:ln w="0">
            <a:noFill/>
          </a:ln>
        </p:spPr>
      </p:sp>
      <p:sp>
        <p:nvSpPr>
          <p:cNvPr id="221" name="PlaceHolder 2"/>
          <p:cNvSpPr>
            <a:spLocks noGrp="1"/>
          </p:cNvSpPr>
          <p:nvPr>
            <p:ph type="body"/>
          </p:nvPr>
        </p:nvSpPr>
        <p:spPr>
          <a:xfrm>
            <a:off x="777240" y="4777560"/>
            <a:ext cx="6216480" cy="5194080"/>
          </a:xfrm>
          <a:prstGeom prst="rect">
            <a:avLst/>
          </a:prstGeom>
          <a:noFill/>
          <a:ln w="0">
            <a:noFill/>
          </a:ln>
        </p:spPr>
        <p:txBody>
          <a:bodyPr lIns="0" rIns="0" tIns="0" bIns="0" anchor="t">
            <a:noAutofit/>
          </a:bodyPr>
          <a:p>
            <a:pPr marL="216000" indent="0">
              <a:lnSpc>
                <a:spcPct val="100000"/>
              </a:lnSpc>
              <a:spcAft>
                <a:spcPts val="1199"/>
              </a:spcAft>
              <a:buNone/>
            </a:pPr>
            <a:r>
              <a:rPr b="0" lang="el-GR" sz="2000" spc="-1" strike="noStrike">
                <a:solidFill>
                  <a:srgbClr val="cccccc"/>
                </a:solidFill>
                <a:latin typeface="-apple-system"/>
              </a:rPr>
              <a:t>Η λειτουργία φιλτραρίσματος και αναζήτησης θα επιτρέπει στους εγγεγραμμένους χρήστες να περιορίζουν τα πλοία που εμφανίζονται στον χάρτη και να βρίσκουν συγκεκριμένα πλοία.</a:t>
            </a:r>
            <a:endParaRPr b="0" lang="en-US" sz="2000" spc="-1" strike="noStrike">
              <a:solidFill>
                <a:srgbClr val="000000"/>
              </a:solidFill>
              <a:latin typeface="Arial"/>
            </a:endParaRPr>
          </a:p>
          <a:p>
            <a:pPr marL="216000" indent="0">
              <a:lnSpc>
                <a:spcPct val="100000"/>
              </a:lnSpc>
              <a:spcBef>
                <a:spcPts val="1800"/>
              </a:spcBef>
              <a:spcAft>
                <a:spcPts val="1199"/>
              </a:spcAft>
              <a:buNone/>
            </a:pPr>
            <a:r>
              <a:rPr b="1" lang="el-GR" sz="2000" spc="-1" strike="noStrike">
                <a:solidFill>
                  <a:srgbClr val="cccccc"/>
                </a:solidFill>
                <a:latin typeface="-apple-system"/>
              </a:rPr>
              <a:t>2.1 Στοιχεία Διεπαφής Χρήστη (UI)</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 </a:t>
            </a:r>
            <a:r>
              <a:rPr b="1" lang="el-GR" sz="2000" spc="-1" strike="noStrike">
                <a:solidFill>
                  <a:srgbClr val="cccccc"/>
                </a:solidFill>
                <a:latin typeface="-apple-system"/>
              </a:rPr>
              <a:t>Πεδίο Αναζήτησης:</a:t>
            </a:r>
            <a:r>
              <a:rPr b="0" lang="el-GR" sz="2000" spc="-1" strike="noStrike">
                <a:solidFill>
                  <a:srgbClr val="cccccc"/>
                </a:solidFill>
                <a:latin typeface="-apple-system"/>
              </a:rPr>
              <a:t> Στο επάνω μέρος (π.χ., στο navigation bar), θα υπάρχει ένα πεδίο κειμένου για την αναζήτηση πλοίων βάσει ονόματος.</a:t>
            </a:r>
            <a:endParaRPr b="0" lang="en-US" sz="2000" spc="-1" strike="noStrike">
              <a:solidFill>
                <a:srgbClr val="000000"/>
              </a:solidFill>
              <a:latin typeface="Arial"/>
            </a:endParaRPr>
          </a:p>
          <a:p>
            <a:pPr marL="216000" indent="0">
              <a:lnSpc>
                <a:spcPct val="100000"/>
              </a:lnSpc>
              <a:spcBef>
                <a:spcPts val="1800"/>
              </a:spcBef>
              <a:spcAft>
                <a:spcPts val="1199"/>
              </a:spcAft>
              <a:buNone/>
            </a:pPr>
            <a:endParaRPr b="0" lang="en-US" sz="2000" spc="-1" strike="noStrike">
              <a:solidFill>
                <a:srgbClr val="000000"/>
              </a:solidFill>
              <a:latin typeface="Arial"/>
            </a:endParaRPr>
          </a:p>
          <a:p>
            <a:pPr marL="216000" indent="0">
              <a:lnSpc>
                <a:spcPct val="100000"/>
              </a:lnSpc>
              <a:spcBef>
                <a:spcPts val="1800"/>
              </a:spcBef>
              <a:spcAft>
                <a:spcPts val="1199"/>
              </a:spcAft>
              <a:buNone/>
            </a:pPr>
            <a:r>
              <a:rPr b="1" lang="el-GR" sz="2000" spc="-1" strike="noStrike">
                <a:solidFill>
                  <a:srgbClr val="cccccc"/>
                </a:solidFill>
                <a:latin typeface="-apple-system"/>
              </a:rPr>
              <a:t>2.3 Ροή Λειτουργίας Αναζήτησης</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Εισαγωγή Ονόματος:</a:t>
            </a:r>
            <a:r>
              <a:rPr b="0" lang="el-GR" sz="2000" spc="-1" strike="noStrike">
                <a:solidFill>
                  <a:srgbClr val="cccccc"/>
                </a:solidFill>
                <a:latin typeface="-apple-system"/>
              </a:rPr>
              <a:t> Ο χρήστης πληκτρολογεί μέρος ή ολόκληρο το όνομα ενός πλοίου στο πεδίο αναζήτησης.</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Αποστολή στο Backend:</a:t>
            </a:r>
            <a:r>
              <a:rPr b="0" lang="el-GR" sz="2000" spc="-1" strike="noStrike">
                <a:solidFill>
                  <a:srgbClr val="cccccc"/>
                </a:solidFill>
                <a:latin typeface="-apple-system"/>
              </a:rPr>
              <a:t> Καθώς ο χρήστης πληκτρολογεί (με debounce) ή πατάει Enter:</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Το frontend στέλνει ένα </a:t>
            </a:r>
            <a:r>
              <a:rPr b="1" lang="el-GR" sz="2000" spc="-1" strike="noStrike">
                <a:solidFill>
                  <a:srgbClr val="cccccc"/>
                </a:solidFill>
                <a:latin typeface="-apple-system"/>
              </a:rPr>
              <a:t>GET request</a:t>
            </a:r>
            <a:r>
              <a:rPr b="0" lang="el-GR" sz="2000" spc="-1" strike="noStrike">
                <a:solidFill>
                  <a:srgbClr val="cccccc"/>
                </a:solidFill>
                <a:latin typeface="-apple-system"/>
              </a:rPr>
              <a:t> στο backend.GET /api/ships/search?name={search_term}&amp;token={user_token} </a:t>
            </a:r>
            <a:r>
              <a:rPr b="0" i="1" lang="el-GR" sz="2000" spc="-1" strike="noStrike">
                <a:solidFill>
                  <a:srgbClr val="cccccc"/>
                </a:solidFill>
                <a:latin typeface="-apple-system"/>
              </a:rPr>
              <a:t>(Ισχύει η ίδια σημείωση για το token όπως παραπάνω)</a:t>
            </a:r>
            <a:r>
              <a:rPr b="0" lang="el-GR" sz="2000" spc="-1" strike="noStrike">
                <a:solidFill>
                  <a:srgbClr val="cccccc"/>
                </a:solidFill>
                <a:latin typeface="-apple-system"/>
              </a:rPr>
              <a:t>.</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Επεξεργασία στο Backend:</a:t>
            </a:r>
            <a:r>
              <a:rPr b="0" lang="el-GR" sz="2000" spc="-1" strike="noStrike">
                <a:solidFill>
                  <a:srgbClr val="cccccc"/>
                </a:solidFill>
                <a:latin typeface="-apple-system"/>
              </a:rPr>
              <a:t> Το backend:</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Αναζητά στη βάση δεδομένων πλοία των οποίων το όνομα ταιριάζει με τον όρο αναζήτησης (π.χ., με χρήση LIKE ή full-text search).</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Επιστρέφει μια λίστα (JSON) με τα πλοία που βρέθηκαν.</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Εμφάνιση Αποτελεσμάτων:</a:t>
            </a:r>
            <a:r>
              <a:rPr b="0" lang="el-GR" sz="2000" spc="-1" strike="noStrike">
                <a:solidFill>
                  <a:srgbClr val="cccccc"/>
                </a:solidFill>
                <a:latin typeface="-apple-system"/>
              </a:rPr>
              <a:t> Το frontend:</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Εμφανίζει τα αποτελέσματα (π.χ., σε ένα dropdown κάτω από το πεδίο αναζήτησης).</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Επιτρέποντας στον χρήστη να επιλέξει ένα πλοίο, το κεντράρει στον χάρτη και εμφανίζει τις λεπτομέρειές του.</a:t>
            </a:r>
            <a:endParaRPr b="0" lang="en-US" sz="20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533520" y="763560"/>
            <a:ext cx="6703560" cy="3771720"/>
          </a:xfrm>
          <a:prstGeom prst="rect">
            <a:avLst/>
          </a:prstGeom>
          <a:ln w="0">
            <a:noFill/>
          </a:ln>
        </p:spPr>
      </p:sp>
      <p:sp>
        <p:nvSpPr>
          <p:cNvPr id="223" name="PlaceHolder 2"/>
          <p:cNvSpPr>
            <a:spLocks noGrp="1"/>
          </p:cNvSpPr>
          <p:nvPr>
            <p:ph type="body"/>
          </p:nvPr>
        </p:nvSpPr>
        <p:spPr>
          <a:xfrm>
            <a:off x="777240" y="4777560"/>
            <a:ext cx="6216480" cy="4994280"/>
          </a:xfrm>
          <a:prstGeom prst="rect">
            <a:avLst/>
          </a:prstGeom>
          <a:noFill/>
          <a:ln w="0">
            <a:noFill/>
          </a:ln>
        </p:spPr>
        <p:txBody>
          <a:bodyPr lIns="0" rIns="0" tIns="0" bIns="0" anchor="t">
            <a:noAutofit/>
          </a:bodyPr>
          <a:p>
            <a:pPr marL="216000" indent="0">
              <a:lnSpc>
                <a:spcPct val="100000"/>
              </a:lnSpc>
              <a:buNone/>
              <a:tabLst>
                <a:tab algn="l" pos="0"/>
              </a:tabLst>
            </a:pPr>
            <a:r>
              <a:rPr b="0" lang="en-US" sz="1400" spc="-1" strike="noStrike">
                <a:solidFill>
                  <a:srgbClr val="000000"/>
                </a:solidFill>
                <a:latin typeface="Arial"/>
              </a:rPr>
              <a:t>## Διαχείρηση Ζώνης Ενδιαφέροντος</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Στο UI θα έχουμε την αριστερή μπάρα με όλα τα φίλτρα. Ένα απο τα sections θα είναι για την ζώνη ενδιαφέροντος. Δίπλα στον τίτλο, θα υπάρχει ένας on/off διακόπτης για ενεργοποίηση/απενεργοποίηση της ζώνης.</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Θέλουμε οι επιλογές της ζώνης ενδιαφέροντος να μήν είναι διαθέσιμες όταν είναι ανενεργή. Θα χρησιμοποιήσουμε συνάρτηση που αναλόγως με κάποιο state variable επιστρέφει τα περιεχόμενα ή τίποτα.</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Στα περιεχόμενα θα υπάρχει ένα κουμπί για ορισμό της περιοχής.</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Αν είναι ήδη ορισμένη, κάνει reset και συνεχίζει με την επιλογή σημείων. Η επιλογή σημείων στον χάρτη θα υλοποιηθεί μεσω leaflet (polyline ?)</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Όταν τα state variables της ζώνης αλλάζουν, ενημερώνεται το backend μέσω websocket.</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Αντίστοιχα το backend ενημερώνει τα φίλτρα με τα οποία στέλνει notifications. Για την διαχείρηση των χωρικών φίλτρων (σημείων περιβλήματος ζώνης) μπορούμε να χρησιμοποιήσουμε την PostgreSQL μαζί με PostGIS.</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Δεν μπορούμε να βασιστούμε πως το frontend έστειλε σωστό πολύγωνο, οπότε θα πρέπει να το ελέγχουμε στο backend. (π.χ. να μην έχει self intersections)</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533880" y="764280"/>
            <a:ext cx="6703200" cy="3770280"/>
          </a:xfrm>
          <a:prstGeom prst="rect">
            <a:avLst/>
          </a:prstGeom>
          <a:ln w="0">
            <a:noFill/>
          </a:ln>
        </p:spPr>
      </p:sp>
      <p:sp>
        <p:nvSpPr>
          <p:cNvPr id="225"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0">
              <a:lnSpc>
                <a:spcPct val="100000"/>
              </a:lnSpc>
              <a:buNone/>
              <a:tabLst>
                <a:tab algn="l" pos="0"/>
              </a:tabLst>
            </a:pPr>
            <a:r>
              <a:rPr b="0" lang="en-US" sz="1400" spc="-1" strike="noStrike">
                <a:solidFill>
                  <a:srgbClr val="000000"/>
                </a:solidFill>
                <a:latin typeface="Arial"/>
              </a:rPr>
              <a:t>#### Notifications</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Κάθε φορά που το frontend ζητάει ενημέρωση, το backend θα:</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1. βρίσκει τα πλοία εντώς της ζώνης ενδιαφέροντος του συγκεκριμμένου χρήστη μέσω PostGIS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2. ελέγχει για παραβιάσεις των φίλτρων</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3. κατασκευάζει notifications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4. μορφοποιεί σε JSON list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3. τα επιστρέφει μέσα απο websocket</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Το frontend θα έχει δεξιά επάνω, στο navigation bar, ένα κουμπί με εικονίδιο καμπάνας για ειδοποιήσεις. Το εικονίδιο θα αλλάζει όταν υπάρχουν είδοποιήσεις. (μπορεί να αλλάζει χρώμα σε κίτρινο και να γίνεται solid)</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Πατώντας το θα ανοίγει ένα dropdown/pop-up με λίστα των ειδοποιήσεων.</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Κάθε ειδοποίηση θα έχει κουμπί `x` για dismiss. Επίσης θα υπάρχει ένα γενικό `dismiss all`.</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Img"/>
          </p:nvPr>
        </p:nvSpPr>
        <p:spPr>
          <a:xfrm>
            <a:off x="533880" y="764280"/>
            <a:ext cx="6703200" cy="3770280"/>
          </a:xfrm>
          <a:prstGeom prst="rect">
            <a:avLst/>
          </a:prstGeom>
          <a:ln w="0">
            <a:noFill/>
          </a:ln>
        </p:spPr>
      </p:sp>
      <p:sp>
        <p:nvSpPr>
          <p:cNvPr id="227"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0">
              <a:lnSpc>
                <a:spcPct val="100000"/>
              </a:lnSpc>
              <a:buNone/>
              <a:tabLst>
                <a:tab algn="l" pos="0"/>
              </a:tabLst>
            </a:pPr>
            <a:r>
              <a:rPr b="0" lang="en-US" sz="1400" spc="-1" strike="noStrike">
                <a:solidFill>
                  <a:srgbClr val="000000"/>
                </a:solidFill>
                <a:latin typeface="Arial"/>
              </a:rPr>
              <a:t>## Admin Λειτουργικότητα</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Ως **admin χρήστης**, πατώντας την καρτέλα **Admin** στο navbar, θα πρέπει να εμφανίζεται επιλογή λήψης του ship_static_data.json</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Το frontend θα πραγματοποιεί ένα **GET request** σε συγκεκριμένο REST endpoint του backend:</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GET /ships/static-info (???)</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Το backend θα επιστρέφει ένα **JSON response** με μια λίστα από πλοία. Κάθε πλοίο θα αναπαρίσταται με ένα αντικείμενο που θα περιέχει:</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`id` πλοίου</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`όνομα` πλοίου</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`τύπος` πλοίου</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&gt; Προτείνεται επιπλέον δεδομένα που θα μπορούσαν να εμφανίζονται, πέρα από τα βασικά που ήδη αναφέρθηκαν.</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533880" y="764280"/>
            <a:ext cx="6703200" cy="3770280"/>
          </a:xfrm>
          <a:prstGeom prst="rect">
            <a:avLst/>
          </a:prstGeom>
          <a:ln w="0">
            <a:noFill/>
          </a:ln>
        </p:spPr>
      </p:sp>
      <p:sp>
        <p:nvSpPr>
          <p:cNvPr id="229" name="PlaceHolder 2"/>
          <p:cNvSpPr>
            <a:spLocks noGrp="1"/>
          </p:cNvSpPr>
          <p:nvPr>
            <p:ph type="body"/>
          </p:nvPr>
        </p:nvSpPr>
        <p:spPr>
          <a:xfrm>
            <a:off x="777240" y="4777560"/>
            <a:ext cx="6216480" cy="4791600"/>
          </a:xfrm>
          <a:prstGeom prst="rect">
            <a:avLst/>
          </a:prstGeom>
          <a:noFill/>
          <a:ln w="0">
            <a:noFill/>
          </a:ln>
        </p:spPr>
        <p:txBody>
          <a:bodyPr lIns="0" rIns="0" tIns="0" bIns="0" anchor="t">
            <a:noAutofit/>
          </a:bodyPr>
          <a:p>
            <a:pPr marL="216000" indent="0">
              <a:lnSpc>
                <a:spcPct val="100000"/>
              </a:lnSpc>
              <a:buNone/>
              <a:tabLst>
                <a:tab algn="l" pos="0"/>
              </a:tabLst>
            </a:pPr>
            <a:r>
              <a:rPr b="0" lang="en-US" sz="1300" spc="-1" strike="noStrike">
                <a:solidFill>
                  <a:srgbClr val="000000"/>
                </a:solidFill>
                <a:latin typeface="Arial"/>
              </a:rPr>
              <a:t>### Πηγές Δεδομένων Dropdown</a:t>
            </a:r>
            <a:endParaRPr b="0" lang="en-US" sz="13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Οι επιλογές τύπων πλοίων μπορούν να:</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1. Έρχονται με **GET request** όταν φορτώνει η admin σελίδα.</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2. Είναι αποθηκευμένες ως **JSON αρχείο στο frontend**.</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&gt; Η δεύτερη λύση είναι "μπακαλίστικη" (πχ τι γίνεται αν πρέπει να προστεθεί ή να αφαιρεθεί ένας τύπος πλοίου;) αλλά πιο εύκολη, προτείνω να αποφασίσουμε μαζί πως θα το κάνουμε. Για να κάνουμε το πρώτο θα πρέπει να έχουμε έναν πίνακα στην βάση που θα έχει τους τύπους πλοίων, και ο πίνακας με τα ίδια τα πλοία θα έχει ένα ξένο κλειδί που θα "δείχνει" σε αυτόν τον πίνακα.</a:t>
            </a:r>
            <a:endParaRPr b="0" lang="en-US" sz="13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Αποθήκευση Αλλαγών</a:t>
            </a:r>
            <a:endParaRPr b="0" lang="en-US" sz="13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Αφού γίνει κάποια αλλαγή, θα υπάρχει κουμπί **Αποθήκευση**.</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Το κουμπί θα κάνει **POST request** στο backend:</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POST /ship/:id</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a:t>
            </a:r>
            <a:r>
              <a:rPr b="0" lang="en-US" sz="1300" spc="-1" strike="noStrike">
                <a:solidFill>
                  <a:srgbClr val="000000"/>
                </a:solidFill>
                <a:latin typeface="Arial"/>
              </a:rPr>
              <a:t>Με τα νέα δεδομένα του πλοίου.</a:t>
            </a:r>
            <a:endParaRPr b="0" lang="en-US" sz="13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Backend Requirements</a:t>
            </a:r>
            <a:endParaRPr b="0" lang="en-US" sz="13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Χρειάζεται ένας πίνακας στη βάση δεδομένων με τα πλοία και τις πληροφορίες τους.</a:t>
            </a:r>
            <a:endParaRPr b="0" lang="en-US" sz="1300" spc="-1" strike="noStrike">
              <a:solidFill>
                <a:srgbClr val="000000"/>
              </a:solidFill>
              <a:latin typeface="Arial"/>
            </a:endParaRPr>
          </a:p>
          <a:p>
            <a:pPr marL="216000" indent="0">
              <a:lnSpc>
                <a:spcPct val="100000"/>
              </a:lnSpc>
              <a:buNone/>
              <a:tabLst>
                <a:tab algn="l" pos="0"/>
              </a:tabLst>
            </a:pPr>
            <a:r>
              <a:rPr b="0" lang="en-US" sz="1300" spc="-1" strike="noStrike">
                <a:solidFill>
                  <a:srgbClr val="000000"/>
                </a:solidFill>
                <a:latin typeface="Arial"/>
              </a:rPr>
              <a:t>- Το backend διαβάζει από τη βάση και ενημερώνει σύμφωνα με τις αλλαγές του admin.</a:t>
            </a:r>
            <a:endParaRPr b="0" lang="en-US" sz="1300" spc="-1" strike="noStrike">
              <a:solidFill>
                <a:srgbClr val="000000"/>
              </a:solidFill>
              <a:latin typeface="Arial"/>
            </a:endParaRPr>
          </a:p>
          <a:p>
            <a:pPr marL="216000" indent="0">
              <a:lnSpc>
                <a:spcPct val="100000"/>
              </a:lnSpc>
              <a:buNone/>
              <a:tabLst>
                <a:tab algn="l" pos="0"/>
              </a:tabLst>
            </a:pPr>
            <a:endParaRPr b="0" lang="en-US" sz="13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533880" y="764280"/>
            <a:ext cx="6703200" cy="3770280"/>
          </a:xfrm>
          <a:prstGeom prst="rect">
            <a:avLst/>
          </a:prstGeom>
          <a:ln w="0">
            <a:noFill/>
          </a:ln>
        </p:spPr>
      </p:sp>
      <p:sp>
        <p:nvSpPr>
          <p:cNvPr id="231" name="PlaceHolder 2"/>
          <p:cNvSpPr>
            <a:spLocks noGrp="1"/>
          </p:cNvSpPr>
          <p:nvPr>
            <p:ph type="body"/>
          </p:nvPr>
        </p:nvSpPr>
        <p:spPr>
          <a:xfrm>
            <a:off x="777240" y="4777560"/>
            <a:ext cx="6216480" cy="5265360"/>
          </a:xfrm>
          <a:prstGeom prst="rect">
            <a:avLst/>
          </a:prstGeom>
          <a:noFill/>
          <a:ln w="0">
            <a:noFill/>
          </a:ln>
        </p:spPr>
        <p:txBody>
          <a:bodyPr lIns="0" rIns="0" tIns="0" bIns="0" anchor="t">
            <a:noAutofit/>
          </a:bodyPr>
          <a:p>
            <a:pPr marL="216000" indent="0">
              <a:lnSpc>
                <a:spcPct val="100000"/>
              </a:lnSpc>
              <a:buNone/>
              <a:tabLst>
                <a:tab algn="l" pos="0"/>
              </a:tabLst>
            </a:pPr>
            <a:r>
              <a:rPr b="0" lang="en-US" sz="800" spc="-1" strike="noStrike">
                <a:solidFill>
                  <a:srgbClr val="000000"/>
                </a:solidFill>
                <a:latin typeface="Arial"/>
              </a:rPr>
              <a:t>## Φιλικό και εύκολα κατανοητό UI</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Με βάση τα ζητούμενα, υπάρχουν τρεις υποψήφιες κατηγορίες χρηστών: ταξιδιώτες, ναύτες και αρχές.</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Φαίνεται ότι η εφαρμογή θα ήταν πιο χρήσιμη στις αρχές για αστυνόμευση πλοίων</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Προτεραιότητες ναυτών/mariners:</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πότε θα πλησιάσει άλλο πλοίο</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πόσο κοντά θα πλησιάσει</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πόσο παρεκκλίνει ένα πλοίο από τη διαδρομή του</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η ίδια εφαρμογή που δείχνει τις θέσεις άλλων πλοίων χρησιμεύει και για τα πάντα</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Οι ναύτες χρησιμοποιούν προγράμματα που λέγονται ECDIS για να δουν τη θέση των πλοίων, τέτοια προγράμματα είναι τα Transas, Raytheon, Furuno και άλλα. Συνήθως έχουν σκούρο θέμα με μπλε και απαλό καφέ, πολλές πληροφορίες γύρω γύρω και έναν ανοιχτόχρωμο τετράγωνο χάρτη στη μέση.</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Προτεραιότητες οργάνων της τάξης:</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απόκλιση πλοίων από τη διαδρομή τους (δύσκολο)</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να γράψουν σημειώσεις για ένα πλοίο</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ειδοποιήσεις που μάλλον θα τις έπαιρναν σοβαρά</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ταυτότητα πλοίου, τύπος του, ιδιωκτήτες και λοιπά</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τελευταίο λιμάνι (δύσκολο)</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Αν προχωρήσουμε την εφαρμογή σαν εργαλείο για όργανα της τάξης, θα δίναμε προτεραιότητα σε:</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επίσημη, μακροσκελή ορολογία</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σοβαροφάνεια</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UI παλαιάς σχολής, γιατί πιθανόν να είναι συνηθισμένοι σε παλιά προγράμματα</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προτεραιότητα σε ποντίκι και πληκτρολόγιο</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όσο το δυνατό λιγότερα κρυμμένα στοιχεία, όπως hamburger menus</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Αλλαγές στα σχέδια λόγω ομάδας χρηστών:</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ίσως e-mail ειδοποιήσεις</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σημειώσεις για ένα πλοίο, μια χρονική στιγμή</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το UI και το λογότυπο τείνουν σε άλλη κατεύθυνση μέχρι τώρα</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Αναζήτηση πλοίων με βάση το όνομα</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Δε χρειάζεται για τα ονόματα των πλοίων:</a:t>
            </a:r>
            <a:endParaRPr b="0" lang="en-US" sz="800" spc="-1" strike="noStrike">
              <a:solidFill>
                <a:srgbClr val="000000"/>
              </a:solidFill>
              <a:latin typeface="Arial"/>
            </a:endParaRPr>
          </a:p>
          <a:p>
            <a:pPr marL="216000" indent="0">
              <a:lnSpc>
                <a:spcPct val="100000"/>
              </a:lnSpc>
              <a:buNone/>
              <a:tabLst>
                <a:tab algn="l" pos="0"/>
              </a:tabLst>
            </a:pP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συνώνυμα</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αριθμητικά</a:t>
            </a:r>
            <a:endParaRPr b="0" lang="en-US" sz="800" spc="-1" strike="noStrike">
              <a:solidFill>
                <a:srgbClr val="000000"/>
              </a:solidFill>
              <a:latin typeface="Arial"/>
            </a:endParaRPr>
          </a:p>
          <a:p>
            <a:pPr marL="216000" indent="0">
              <a:lnSpc>
                <a:spcPct val="100000"/>
              </a:lnSpc>
              <a:buNone/>
              <a:tabLst>
                <a:tab algn="l" pos="0"/>
              </a:tabLst>
            </a:pPr>
            <a:r>
              <a:rPr b="0" lang="en-US" sz="800" spc="-1" strike="noStrike">
                <a:solidFill>
                  <a:srgbClr val="000000"/>
                </a:solidFill>
                <a:latin typeface="Arial"/>
              </a:rPr>
              <a:t>- μη Αγγλικοί Λατικινοί χαρακτήρες</a:t>
            </a:r>
            <a:endParaRPr b="0" lang="en-US" sz="8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533880" y="764280"/>
            <a:ext cx="6703200" cy="3770280"/>
          </a:xfrm>
          <a:prstGeom prst="rect">
            <a:avLst/>
          </a:prstGeom>
          <a:ln w="0">
            <a:noFill/>
          </a:ln>
        </p:spPr>
      </p:sp>
      <p:sp>
        <p:nvSpPr>
          <p:cNvPr id="233" name="PlaceHolder 2"/>
          <p:cNvSpPr>
            <a:spLocks noGrp="1"/>
          </p:cNvSpPr>
          <p:nvPr>
            <p:ph type="body"/>
          </p:nvPr>
        </p:nvSpPr>
        <p:spPr>
          <a:xfrm>
            <a:off x="777240" y="4777560"/>
            <a:ext cx="6216480" cy="4680000"/>
          </a:xfrm>
          <a:prstGeom prst="rect">
            <a:avLst/>
          </a:prstGeom>
          <a:noFill/>
          <a:ln w="0">
            <a:noFill/>
          </a:ln>
        </p:spPr>
        <p:txBody>
          <a:bodyPr lIns="0" rIns="0" tIns="0" bIns="0" anchor="t">
            <a:noAutofit/>
          </a:bodyPr>
          <a:p>
            <a:pPr marL="216000" indent="0">
              <a:lnSpc>
                <a:spcPct val="100000"/>
              </a:lnSpc>
              <a:buNone/>
              <a:tabLst>
                <a:tab algn="l" pos="0"/>
              </a:tabLst>
            </a:pPr>
            <a:r>
              <a:rPr b="0" lang="en-US" sz="1000" spc="-1" strike="noStrike">
                <a:solidFill>
                  <a:srgbClr val="000000"/>
                </a:solidFill>
                <a:latin typeface="Arial"/>
              </a:rPr>
              <a:t>## Κλιμακωσιμότητα</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Θα γίνονται:</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ερωτήματα για τα τη θέση των πλοίων εντός της οθόνης τη στιγμή της αναζήτησης</a:t>
            </a: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ενημερώσεις για πλοία εντός μιας περιοχής τη στιγμή της αναζήτησης</a:t>
            </a: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(ίσως) ερωτήματα για πλοία εντός μιας περιοχής μια περασμένη στιγμή</a:t>
            </a: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ερωτήματα για περασμένες θέσεις ενός πλοίου</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Η θέση ενός πλοίου δεν είναι γνωστή μέχρι να φτάσει η ενημέρωση που μπορεί να έστειλε.</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Οπότε για καλύτερη κλιμακωσιμότητα η βάση δεδομένων διατηρεί:</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τις ενημερώσεις θέσεων των πλοίων με τη σειρά που στάλθηκαν από τα πλοία</a:t>
            </a: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τις θέσεις κάθε πλοίου, ανά πλοίο, διπλασιάζοντας τα δεδομένα</a:t>
            </a: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 δεδομένα ώστε με βάση τις θέσεις ανά πλοίο να προστεθεί μια νέα ενημέρωση πλοίου</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Εφόσον οι χρήστες είναι αρχές, οι περιοχές ενδιαφέροντός τους θα έχουν σημαντικά κοινά υπερσύνολα και υποσύνολα. Όταν ένα πλοίο περνάει σε μια υπο-περιοχή που ενδιαφέρει πολλούς χρήστες, δε χρειάζεται να επαναλαμβάνεται αυτός ο έλεγχος για καθέναν.</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Ένα όργανο της τάξης θα ενδιαφέρεται για περιοχή εντός συνόρων, που συνήθως είναι ένα σύνολο μη-κυρτών πολυγώνων.</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Αν οι περιοχές ενδιαφέροντος υλοποιηθούν ως κύκλοι ή σύνολα κύκλων, συγκρίνονται τα τετράγωνα των αποστάσεων από το κέντρο με το τετράγωνο της ακτίνας.</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Ένα πολύγωνο μπορεί να αποθηκεύεται στη βάση δεδομένων ως quad tree για να αποκλείονται ορισμένα πλοία και ως σύνολο κυρτών πολυγώνων για να επαληθεύονται όσα δεν αποκλείστηκαν.</a:t>
            </a:r>
            <a:endParaRPr b="0" lang="en-US" sz="1000" spc="-1" strike="noStrike">
              <a:solidFill>
                <a:srgbClr val="000000"/>
              </a:solidFill>
              <a:latin typeface="Arial"/>
            </a:endParaRPr>
          </a:p>
          <a:p>
            <a:pPr marL="216000" indent="0">
              <a:lnSpc>
                <a:spcPct val="100000"/>
              </a:lnSpc>
              <a:buNone/>
              <a:tabLst>
                <a:tab algn="l" pos="0"/>
              </a:tabLst>
            </a:pPr>
            <a:endParaRPr b="0" lang="en-US" sz="1000" spc="-1" strike="noStrike">
              <a:solidFill>
                <a:srgbClr val="000000"/>
              </a:solidFill>
              <a:latin typeface="Arial"/>
            </a:endParaRPr>
          </a:p>
          <a:p>
            <a:pPr marL="216000" indent="0">
              <a:lnSpc>
                <a:spcPct val="100000"/>
              </a:lnSpc>
              <a:buNone/>
              <a:tabLst>
                <a:tab algn="l" pos="0"/>
              </a:tabLst>
            </a:pPr>
            <a:r>
              <a:rPr b="0" lang="en-US" sz="1000" spc="-1" strike="noStrike">
                <a:solidFill>
                  <a:srgbClr val="000000"/>
                </a:solidFill>
                <a:latin typeface="Arial"/>
              </a:rPr>
              <a:t>Για επιτάχυνση, μπορούν οι ενημερώσεις των πλοίων να κατηγοριοποιούνται στη βάση δεδομένων ανάλογα με μια ορθογώνια υπο-περιοχή quad tree που να περιέχει δεκάδες χιλιάδες, αλλά όχι πολλές εκατοντάδες χιλιάδες πλοία.</a:t>
            </a:r>
            <a:endParaRPr b="0" lang="en-US" sz="10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880" y="764280"/>
            <a:ext cx="6703200" cy="3770280"/>
          </a:xfrm>
          <a:prstGeom prst="rect">
            <a:avLst/>
          </a:prstGeom>
          <a:ln w="0">
            <a:noFill/>
          </a:ln>
        </p:spPr>
      </p:sp>
      <p:sp>
        <p:nvSpPr>
          <p:cNvPr id="209"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0">
              <a:lnSpc>
                <a:spcPct val="100000"/>
              </a:lnSpc>
              <a:buNone/>
              <a:tabLst>
                <a:tab algn="l" pos="0"/>
              </a:tabLst>
            </a:pPr>
            <a:r>
              <a:rPr b="0" lang="en-US" sz="1200" spc="-1" strike="noStrike">
                <a:solidFill>
                  <a:srgbClr val="000000"/>
                </a:solidFill>
                <a:latin typeface="Arial"/>
              </a:rPr>
              <a:t>Το JWT χρησιμοποιείται για το authentication/authorization των χρηστών. Όταν ένας χρήστης συνδέεται, δημιουργείται ένα μοναδικό JWT, και κάθε άλλο αίτημα από τον χρήστη περιλαμβάνει το JWT στις κεφαλίδες. Ένας μη αυθεντικοποιημένος χρήστης έχει ρόλο ως "guest" με πρόσβαση μόνο στο home page που αντιστοιχεί στον guest (περιορισμένη πρόσβαση).</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Στο backend: χρηση της βιβλιοθηκης-dependency Spring-Security (spring-boot-starter-security και spring-security-jwt)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Κατά το login, ο χρήστης παρέχει username/password. Αν είναι σωστά:</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1. Το backend δημιουργει ενα JWT token (στο οποιο εντασσεται, μεταξυ αλλων, η πληροφορια για τον ρολο του χρηστη - user ή admin), το οποιο αποστελλει στο frontend οπου αποθηκεύεται (π.χ. στο localStorage).</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2. Όλες οι επόμενες αιτήσεις του χρήστη προς το backend περιλαμβάνουν το token στο Authorization header. Η Spring Security κάνει decode και επαληθεύει το JWT σε κάθε αίτηση.</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Τα REST endpoints προστατεύονται ανάλογα με τον ρόλο του χρήστη που εξαγεται απο το JWT: (@PreAuthorize("hasRole('ROLE_ADMIN')"), @PreAuthorize("hasRole('ROLE_USER')").</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Κατα το register νεου χρηστη, γινεται ενα POST REST request (πχ σε ενα endpoint @PostMapping("/addNewUser")). Ουσιαστικα υποστηριζεται η εγγραφη νεου "απλου" χρηστη, και οχι admin. Οι admins ειναι προκαθορισμενοι εκ των προτερων και δεν μπορει καποιος νεος χρηστης να κανει εγγραφη ως admin.</a:t>
            </a:r>
            <a:endParaRPr b="0" lang="en-US" sz="12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533880" y="764280"/>
            <a:ext cx="6703200" cy="3770280"/>
          </a:xfrm>
          <a:prstGeom prst="rect">
            <a:avLst/>
          </a:prstGeom>
          <a:ln w="0">
            <a:noFill/>
          </a:ln>
        </p:spPr>
      </p:sp>
      <p:sp>
        <p:nvSpPr>
          <p:cNvPr id="211" name="PlaceHolder 2"/>
          <p:cNvSpPr>
            <a:spLocks noGrp="1"/>
          </p:cNvSpPr>
          <p:nvPr>
            <p:ph type="body"/>
          </p:nvPr>
        </p:nvSpPr>
        <p:spPr>
          <a:xfrm>
            <a:off x="777240" y="4777560"/>
            <a:ext cx="6216480" cy="4524840"/>
          </a:xfrm>
          <a:prstGeom prst="rect">
            <a:avLst/>
          </a:prstGeom>
          <a:noFill/>
          <a:ln w="0">
            <a:noFill/>
          </a:ln>
        </p:spPr>
        <p:txBody>
          <a:bodyPr lIns="0" rIns="0" tIns="0" bIns="0" anchor="t">
            <a:noAutofit/>
          </a:bodyPr>
          <a:p>
            <a:pPr marL="216000" indent="0">
              <a:lnSpc>
                <a:spcPct val="100000"/>
              </a:lnSpc>
              <a:buNone/>
              <a:tabLst>
                <a:tab algn="l" pos="0"/>
              </a:tabLst>
            </a:pPr>
            <a:r>
              <a:rPr b="0" lang="en-US" sz="1200" spc="-1" strike="noStrike">
                <a:solidFill>
                  <a:srgbClr val="000000"/>
                </a:solidFill>
                <a:latin typeface="Arial"/>
              </a:rPr>
              <a:t>Producer (Python script producer.py):</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1. Διαβάζει διαδοχικά γραμμές από nari_dynamic_sorted.csv.</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2. Κάθε εγγραφή εκπέμπεται ως JSON μήνυμα στο Kafka topic location_updates.</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3. Η μετάδοση εγγραφών προσομοιώνεται real-time με το να μπαινει ο producer σε sleep για οσο χρονικο διαστημα ειναι η διαφορα των timestamps δυο διαδοχικων εγγραφων.</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Kafka Topic (Apache Kafka):</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Χρησιμοποιείται ως μεσολαβητής για τη μετάδοση των δεδομένων σε πραγματικό χρόνο.</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Consumer (Spring Boot):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1. Κάνει subscribe στο Kafka topic.</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2. Για κάθε νέο μήνυμα από Kafka:</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3. Το μετατρέπει σε WebSocket message.</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4. Το στέλνει σε όλους τους ενεργούς WebSocket clients.</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WebSocket Endpoint: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1. Υλοποιημένο με Spring WebSocket (`@EnableWebSocket` + `@MessageMapping`)</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2. Το endpoint `/ws` εξυπηρετεί τις συνδέσεις μέσω STOMP (STOMP over WebSocket).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3. Οι clients εγγράφονται σε συγκεκριμένα topics, π.χ. `/topic/locations`.</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Frontend (React + Leaflet):</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1. Συνδέεται στον WebSocket server μέσω SockJS/STOMP.</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2. Κάνει subscribe στο topic `/topic/locations`.</a:t>
            </a:r>
            <a:endParaRPr b="0" lang="en-US" sz="1200" spc="-1" strike="noStrike">
              <a:solidFill>
                <a:srgbClr val="000000"/>
              </a:solidFill>
              <a:latin typeface="Arial"/>
            </a:endParaRPr>
          </a:p>
          <a:p>
            <a:pPr marL="216000" indent="0">
              <a:lnSpc>
                <a:spcPct val="100000"/>
              </a:lnSpc>
              <a:buNone/>
              <a:tabLst>
                <a:tab algn="l" pos="0"/>
              </a:tabLst>
            </a:pPr>
            <a:r>
              <a:rPr b="0" lang="en-US" sz="1200" spc="-1" strike="noStrike">
                <a:solidFill>
                  <a:srgbClr val="000000"/>
                </a:solidFill>
                <a:latin typeface="Arial"/>
              </a:rPr>
              <a:t>3. Λαμβάνει ενημερώσεις τοποθεσίας πλοίων (σε JSON μορφή) και ενημερώνει τους markers στον χάρτη σε πραγματικό χρόνο.</a:t>
            </a:r>
            <a:endParaRPr b="0" lang="en-US" sz="12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533880" y="764280"/>
            <a:ext cx="6703200" cy="3770280"/>
          </a:xfrm>
          <a:prstGeom prst="rect">
            <a:avLst/>
          </a:prstGeom>
          <a:ln w="0">
            <a:noFill/>
          </a:ln>
        </p:spPr>
      </p:sp>
      <p:sp>
        <p:nvSpPr>
          <p:cNvPr id="213" name="PlaceHolder 2"/>
          <p:cNvSpPr>
            <a:spLocks noGrp="1"/>
          </p:cNvSpPr>
          <p:nvPr>
            <p:ph type="body"/>
          </p:nvPr>
        </p:nvSpPr>
        <p:spPr>
          <a:xfrm>
            <a:off x="777240" y="4777560"/>
            <a:ext cx="6216480" cy="5194080"/>
          </a:xfrm>
          <a:prstGeom prst="rect">
            <a:avLst/>
          </a:prstGeom>
          <a:noFill/>
          <a:ln w="0">
            <a:noFill/>
          </a:ln>
        </p:spPr>
        <p:txBody>
          <a:bodyPr lIns="0" rIns="0" tIns="0" bIns="0" anchor="t">
            <a:noAutofit/>
          </a:bodyPr>
          <a:p>
            <a:pPr marL="216000" indent="0">
              <a:lnSpc>
                <a:spcPct val="100000"/>
              </a:lnSpc>
              <a:buNone/>
              <a:tabLst>
                <a:tab algn="l" pos="0"/>
              </a:tabLst>
            </a:pPr>
            <a:r>
              <a:rPr b="0" lang="en-US" sz="1400" spc="-1" strike="noStrike">
                <a:solidFill>
                  <a:srgbClr val="000000"/>
                </a:solidFill>
                <a:latin typeface="Arial"/>
              </a:rPr>
              <a:t>Δημιουργία self-signed certificate με χρήση του `keytool`</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Εξαγωγή του self-signed certificate (προαιρετικό, αν χρειαστεί να εγκατασταθεί σε browser).</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Η Spring Boot backend ρυθμίζεται να χρησιμοποιεί HTTPS μέσω του `.p12` keystore. Οι βασικές ρυθμίσεις στο `application.properties`: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properties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server.ssl.key-store=classpath:/ssl/keystore.p12</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server.ssl.key-store-password=keystore_password</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server.ssl.key-store-type=PKCS12</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server.ssl.key-alias=selfsigned-cert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server.ssl.key-password=keystore_password</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server.port=8443</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Όλα τα endpoints (REST και WebSocket) λειτουργούν μέσω HTTPS/WSS, πχ `https://localhost:8443/api/...`, `wss://localhost:8443/ws`.</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Η React frontend:</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1. Συνδέεται αποκλειστικά μέσω HTTPS.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2. Συνδέεται στον WebSocket server με χρήση `wss://` και STOMP over SockJS.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3. Υποστηρίζεται CORS.</a:t>
            </a:r>
            <a:endParaRPr b="0" lang="en-US" sz="14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880" y="764280"/>
            <a:ext cx="6703200" cy="3770280"/>
          </a:xfrm>
          <a:prstGeom prst="rect">
            <a:avLst/>
          </a:prstGeom>
          <a:ln w="0">
            <a:noFill/>
          </a:ln>
        </p:spPr>
      </p:sp>
      <p:sp>
        <p:nvSpPr>
          <p:cNvPr id="215" name="PlaceHolder 2"/>
          <p:cNvSpPr>
            <a:spLocks noGrp="1"/>
          </p:cNvSpPr>
          <p:nvPr>
            <p:ph type="body"/>
          </p:nvPr>
        </p:nvSpPr>
        <p:spPr>
          <a:xfrm>
            <a:off x="777240" y="4777560"/>
            <a:ext cx="6216480" cy="4594680"/>
          </a:xfrm>
          <a:prstGeom prst="rect">
            <a:avLst/>
          </a:prstGeom>
          <a:noFill/>
          <a:ln w="0">
            <a:noFill/>
          </a:ln>
        </p:spPr>
        <p:txBody>
          <a:bodyPr lIns="0" rIns="0" tIns="0" bIns="0" anchor="t">
            <a:noAutofit/>
          </a:bodyPr>
          <a:p>
            <a:pPr marL="216000" indent="0">
              <a:lnSpc>
                <a:spcPct val="100000"/>
              </a:lnSpc>
              <a:buNone/>
              <a:tabLst>
                <a:tab algn="l" pos="0"/>
              </a:tabLst>
            </a:pPr>
            <a:r>
              <a:rPr b="0" lang="en-US" sz="1400" spc="-1" strike="noStrike">
                <a:solidFill>
                  <a:srgbClr val="000000"/>
                </a:solidFill>
                <a:latin typeface="Arial"/>
              </a:rPr>
              <a:t># Προβολή Πορείας Πλοίου</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Να υπάρχει η δυνατότητα **προβολής της πορείας** ενός πλοίου για τις **προηγούμενες 12 ώρες**.</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Λειτουργικότητα</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Όταν έχει επιλεγεί ένα πλοίο και γίνει toggle η **Προβολή Πορείας**, το frontend κάνει **GET request** στο backend:</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GET /ships/:id/past-route (ή /history ή ???)</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Το backend επιστρέφει **JSON με λίστα σημείων στον χάρτη**.</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a:t>
            </a:r>
            <a:r>
              <a:rPr b="0" lang="en-US" sz="1400" spc="-1" strike="noStrike">
                <a:solidFill>
                  <a:srgbClr val="000000"/>
                </a:solidFill>
                <a:latin typeface="Arial"/>
              </a:rPr>
              <a:t>- Τα σημεία φιλτράρονται με βάση το `ship id` και το `timestamp`.</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&gt; *Αυτό προϋποθέτει ότι κάθε μήνυμα από Kafka αποθηκεύεται στη βάση δεδομένων*</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Παρουσίαση στον Χάρτη</a:t>
            </a:r>
            <a:endParaRPr b="0" lang="en-US" sz="1400" spc="-1" strike="noStrike">
              <a:solidFill>
                <a:srgbClr val="000000"/>
              </a:solidFill>
              <a:latin typeface="Arial"/>
            </a:endParaRPr>
          </a:p>
          <a:p>
            <a:pPr marL="216000" indent="0">
              <a:lnSpc>
                <a:spcPct val="100000"/>
              </a:lnSpc>
              <a:buNone/>
              <a:tabLst>
                <a:tab algn="l" pos="0"/>
              </a:tabLst>
            </a:pP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Το frontend θα χρησιμοποιήσει τη βιβλιοθήκη **Leaflet.js**.</a:t>
            </a:r>
            <a:endParaRPr b="0" lang="en-US" sz="1400" spc="-1" strike="noStrike">
              <a:solidFill>
                <a:srgbClr val="000000"/>
              </a:solidFill>
              <a:latin typeface="Arial"/>
            </a:endParaRPr>
          </a:p>
          <a:p>
            <a:pPr marL="216000" indent="0">
              <a:lnSpc>
                <a:spcPct val="100000"/>
              </a:lnSpc>
              <a:buNone/>
              <a:tabLst>
                <a:tab algn="l" pos="0"/>
              </a:tabLst>
            </a:pPr>
            <a:r>
              <a:rPr b="0" lang="en-US" sz="1400" spc="-1" strike="noStrike">
                <a:solidFill>
                  <a:srgbClr val="000000"/>
                </a:solidFill>
                <a:latin typeface="Arial"/>
              </a:rPr>
              <a:t>- Η πορεία θα αναπαρίσταται ως **καμπύλη** που περνά από τα σημεία που επέστρεψε το backend.</a:t>
            </a:r>
            <a:endParaRPr b="0" lang="en-US" sz="14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533520" y="763560"/>
            <a:ext cx="6703560" cy="3771720"/>
          </a:xfrm>
          <a:prstGeom prst="rect">
            <a:avLst/>
          </a:prstGeom>
          <a:ln w="0">
            <a:noFill/>
          </a:ln>
        </p:spPr>
      </p:sp>
      <p:sp>
        <p:nvSpPr>
          <p:cNvPr id="217" name="PlaceHolder 2"/>
          <p:cNvSpPr>
            <a:spLocks noGrp="1"/>
          </p:cNvSpPr>
          <p:nvPr>
            <p:ph type="body"/>
          </p:nvPr>
        </p:nvSpPr>
        <p:spPr>
          <a:xfrm>
            <a:off x="777240" y="4777560"/>
            <a:ext cx="6216480" cy="5125680"/>
          </a:xfrm>
          <a:prstGeom prst="rect">
            <a:avLst/>
          </a:prstGeom>
          <a:noFill/>
          <a:ln w="0">
            <a:noFill/>
          </a:ln>
        </p:spPr>
        <p:txBody>
          <a:bodyPr lIns="0" rIns="0" tIns="0" bIns="0" anchor="t">
            <a:noAutofit/>
          </a:bodyPr>
          <a:p>
            <a:pPr marL="216000" indent="0">
              <a:lnSpc>
                <a:spcPct val="100000"/>
              </a:lnSpc>
              <a:buNone/>
              <a:tabLst>
                <a:tab algn="l" pos="0"/>
              </a:tabLst>
            </a:pPr>
            <a:r>
              <a:rPr b="0" lang="en-US" sz="900" spc="-1" strike="noStrike">
                <a:solidFill>
                  <a:srgbClr val="000000"/>
                </a:solidFill>
                <a:latin typeface="Arial"/>
              </a:rPr>
              <a:t>## Διαχείρηση Στόλου</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 Προσθήκη / Αφαίρεση</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Στο UI μπορούμε να χρησιμοποιήσουμε κουμπία απο το MaterialUI μαζί με state variables για να αλλάζουν κατάσταση. (π.χ. το κουμπί προσθήκης πλοίου στον στόλο να αλλάζει σε κουμπί αφαίρεσης) Καλό θα ήταν στο button component που θα υλοποιήσουμε να έχει loading circle μέχρι να λάβει επιβεβαίωση απο το backend.</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Η προσθήκη πλοίων γίνεται μέσα στον χάρτη, στις λεπτομέρειες πλοίου. Εκεί θα πρέπει να βάλουμε ένα τέτοιο κουμπί. Επίσης θα υπάρχει ένα dropdown/pop-up που θα δείχνει την λίστα απο όλα τα πλοία στον στόλο. Θα πρέπει να υπάρχει ένα κουμπί αφαίρεσης απο στόλο δίπλα σε κάθε πλοίο.</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Η  react μας δίνει το useEffect μεσα στο οποίο μπορούμε να υλοποιήσουμε την επικοινωνία με το backend. Θα χρησιμοποιήσουμε ένα REST API της ακόλουθης μορφής: </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POST   /api/fleet/{token, ship-id}</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DELETE /api/fleet/{token, ship-id}</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Το backend θα πρέπει να ελέγχει πως το token είναι valid για ασφάλεια.</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Δεν θέλουμε το request να μας λέει ποιό είναι το USER_ID. Αυτό θα επέτρεπε σε κάποιον με valid token να προσποιηθεί πως είναι κάποιος άλλος. Είναι σχετικά εύκολο να κάνουμε μια αντιστοίχηση μεταξύ TOKEN και USER_ID στην βάση δεδομένων, και να το βρίσκουμε έτσι.</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 Προβολή Λίστας</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Στο UI θα υπάρχει ένα κουμπί για προβολή στόλου κάπου δεξιά πάνω στο navigation bar. Πάλι με useEffect θα στέλνουμε ένα αίτημα στο REST API:</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GET /api/fleet {token}</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Το backend θα:</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1. ελέγχεί το token</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2. βρίσκει το fleet του χρήστη στη βάση δεδομένων</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3. το μετατρέπει σε JSON</a:t>
            </a: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4. απαντάει στο αίτημα</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a:p>
            <a:pPr marL="216000" indent="0">
              <a:lnSpc>
                <a:spcPct val="100000"/>
              </a:lnSpc>
              <a:buNone/>
              <a:tabLst>
                <a:tab algn="l" pos="0"/>
              </a:tabLst>
            </a:pPr>
            <a:r>
              <a:rPr b="0" lang="en-US" sz="900" spc="-1" strike="noStrike">
                <a:solidFill>
                  <a:srgbClr val="000000"/>
                </a:solidFill>
                <a:latin typeface="Arial"/>
              </a:rPr>
              <a:t>Το front-end θα λαμβάνει μια λίστα απο ship αντικείμενα σε μορφή JSON. Το MaterialUI μας δίνει έτοιμα components για πίνακα.</a:t>
            </a:r>
            <a:endParaRPr b="0" lang="en-US" sz="900" spc="-1" strike="noStrike">
              <a:solidFill>
                <a:srgbClr val="000000"/>
              </a:solidFill>
              <a:latin typeface="Arial"/>
            </a:endParaRPr>
          </a:p>
          <a:p>
            <a:pPr marL="216000" indent="0">
              <a:lnSpc>
                <a:spcPct val="100000"/>
              </a:lnSpc>
              <a:buNone/>
              <a:tabLst>
                <a:tab algn="l" pos="0"/>
              </a:tabLst>
            </a:pPr>
            <a:endParaRPr b="0" lang="en-US" sz="9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533520" y="763560"/>
            <a:ext cx="6703560" cy="3771720"/>
          </a:xfrm>
          <a:prstGeom prst="rect">
            <a:avLst/>
          </a:prstGeom>
          <a:ln w="0">
            <a:noFill/>
          </a:ln>
        </p:spPr>
      </p:sp>
      <p:sp>
        <p:nvSpPr>
          <p:cNvPr id="219" name="PlaceHolder 2"/>
          <p:cNvSpPr>
            <a:spLocks noGrp="1"/>
          </p:cNvSpPr>
          <p:nvPr>
            <p:ph type="body"/>
          </p:nvPr>
        </p:nvSpPr>
        <p:spPr>
          <a:xfrm>
            <a:off x="777240" y="4777560"/>
            <a:ext cx="6216480" cy="5194080"/>
          </a:xfrm>
          <a:prstGeom prst="rect">
            <a:avLst/>
          </a:prstGeom>
          <a:noFill/>
          <a:ln w="0">
            <a:noFill/>
          </a:ln>
        </p:spPr>
        <p:txBody>
          <a:bodyPr lIns="0" rIns="0" tIns="0" bIns="0" anchor="t">
            <a:noAutofit/>
          </a:bodyPr>
          <a:p>
            <a:pPr marL="216000" indent="0">
              <a:lnSpc>
                <a:spcPct val="100000"/>
              </a:lnSpc>
              <a:spcAft>
                <a:spcPts val="1199"/>
              </a:spcAft>
              <a:buNone/>
            </a:pPr>
            <a:r>
              <a:rPr b="0" lang="el-GR" sz="2000" spc="-1" strike="noStrike">
                <a:solidFill>
                  <a:srgbClr val="cccccc"/>
                </a:solidFill>
                <a:latin typeface="-apple-system"/>
              </a:rPr>
              <a:t>Η λειτουργία φιλτραρίσματος και αναζήτησης θα επιτρέπει στους εγγεγραμμένους χρήστες να περιορίζουν τα πλοία που εμφανίζονται στον χάρτη και να βρίσκουν συγκεκριμένα πλοία.</a:t>
            </a:r>
            <a:endParaRPr b="0" lang="en-US" sz="2000" spc="-1" strike="noStrike">
              <a:solidFill>
                <a:srgbClr val="000000"/>
              </a:solidFill>
              <a:latin typeface="Arial"/>
            </a:endParaRPr>
          </a:p>
          <a:p>
            <a:pPr marL="216000" indent="0">
              <a:lnSpc>
                <a:spcPct val="100000"/>
              </a:lnSpc>
              <a:spcBef>
                <a:spcPts val="1800"/>
              </a:spcBef>
              <a:spcAft>
                <a:spcPts val="1199"/>
              </a:spcAft>
              <a:buNone/>
            </a:pPr>
            <a:r>
              <a:rPr b="1" lang="el-GR" sz="2000" spc="-1" strike="noStrike">
                <a:solidFill>
                  <a:srgbClr val="cccccc"/>
                </a:solidFill>
                <a:latin typeface="-apple-system"/>
              </a:rPr>
              <a:t>2.1 Στοιχεία Διεπαφής Χρήστη (UI)</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Πλαϊνή Μπάρα Φίλτρων:</a:t>
            </a:r>
            <a:r>
              <a:rPr b="0" lang="el-GR" sz="2000" spc="-1" strike="noStrike">
                <a:solidFill>
                  <a:srgbClr val="cccccc"/>
                </a:solidFill>
                <a:latin typeface="-apple-system"/>
              </a:rPr>
              <a:t> Στα αριστερά της οθόνης (όπως περιγράφεται και στο fleet_management_spec.md για τη ζώνη ενδιαφέροντος), θα υπάρχει μια ενότητα αφιερωμένη στα φίλτρα.</a:t>
            </a:r>
            <a:endParaRPr b="0" lang="en-US" sz="2000" spc="-1" strike="noStrike">
              <a:solidFill>
                <a:srgbClr val="000000"/>
              </a:solidFill>
              <a:latin typeface="Arial"/>
            </a:endParaRPr>
          </a:p>
          <a:p>
            <a:pPr lvl="1" marL="743040" indent="-285840">
              <a:lnSpc>
                <a:spcPct val="100000"/>
              </a:lnSpc>
              <a:buClr>
                <a:srgbClr val="cccccc"/>
              </a:buClr>
              <a:buFont typeface="Arial"/>
              <a:buChar char="•"/>
            </a:pPr>
            <a:r>
              <a:rPr b="0" lang="el-GR" sz="2000" spc="-1" strike="noStrike">
                <a:solidFill>
                  <a:srgbClr val="cccccc"/>
                </a:solidFill>
                <a:latin typeface="-apple-system"/>
              </a:rPr>
              <a:t>Θα περιλαμβάνει πεδία επιλογής για διάφορα κριτήρια (π.χ., checkboxes, dropdowns, sliders).</a:t>
            </a:r>
            <a:endParaRPr b="0" lang="en-US" sz="2000" spc="-1" strike="noStrike">
              <a:solidFill>
                <a:srgbClr val="000000"/>
              </a:solidFill>
              <a:latin typeface="Arial"/>
            </a:endParaRPr>
          </a:p>
          <a:p>
            <a:pPr lvl="1" marL="743040" indent="-285840">
              <a:lnSpc>
                <a:spcPct val="100000"/>
              </a:lnSpc>
              <a:buClr>
                <a:srgbClr val="cccccc"/>
              </a:buClr>
              <a:buFont typeface="Arial"/>
              <a:buChar char="•"/>
            </a:pPr>
            <a:r>
              <a:rPr b="0" lang="el-GR" sz="2000" spc="-1" strike="noStrike">
                <a:solidFill>
                  <a:srgbClr val="cccccc"/>
                </a:solidFill>
                <a:latin typeface="-apple-system"/>
              </a:rPr>
              <a:t>Θα υπάρχει ένα κουμπί "Εφαρμογή Φίλτρων" ή οι αλλαγές θα εφαρμόζονται δυναμικά καθώς ο χρήστης τις επιλέγει.</a:t>
            </a:r>
            <a:endParaRPr b="0" lang="en-US" sz="2000" spc="-1" strike="noStrike">
              <a:solidFill>
                <a:srgbClr val="000000"/>
              </a:solidFill>
              <a:latin typeface="Arial"/>
            </a:endParaRPr>
          </a:p>
          <a:p>
            <a:pPr marL="216000" indent="-216000">
              <a:lnSpc>
                <a:spcPct val="100000"/>
              </a:lnSpc>
              <a:buClr>
                <a:srgbClr val="000000"/>
              </a:buClr>
              <a:buFont typeface="Arial"/>
              <a:buChar char="•"/>
            </a:pPr>
            <a:r>
              <a:rPr b="0" lang="el-GR" sz="2000" spc="-1" strike="noStrike">
                <a:solidFill>
                  <a:srgbClr val="000000"/>
                </a:solidFill>
                <a:latin typeface="-apple-system"/>
              </a:rPr>
              <a:t>Π2.2</a:t>
            </a:r>
            <a:r>
              <a:rPr b="1" lang="el-GR" sz="2000" spc="-1" strike="noStrike">
                <a:solidFill>
                  <a:srgbClr val="cccccc"/>
                </a:solidFill>
                <a:latin typeface="-apple-system"/>
              </a:rPr>
              <a:t> Ροή Λειτουργίας Φιλτραρίσματος</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Επιλογή Κριτηρίων:</a:t>
            </a:r>
            <a:r>
              <a:rPr b="0" lang="el-GR" sz="2000" spc="-1" strike="noStrike">
                <a:solidFill>
                  <a:srgbClr val="cccccc"/>
                </a:solidFill>
                <a:latin typeface="-apple-system"/>
              </a:rPr>
              <a:t> Ο εγγεγραμμένος χρήστης επιλέγει τα επιθυμητά κριτήρια φιλτραρίσματος στην πλαϊνή μπάρα (π.χ., τύπος πλοίου "Cargo", ταχύτητα "0-5 κόμβοι", "Μόνο πλοία του στόλου μου").</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Αποστολή στο Backend:</a:t>
            </a:r>
            <a:r>
              <a:rPr b="0" lang="el-GR" sz="2000" spc="-1" strike="noStrike">
                <a:solidFill>
                  <a:srgbClr val="cccccc"/>
                </a:solidFill>
                <a:latin typeface="-apple-system"/>
              </a:rPr>
              <a:t> Το frontend (React) συγκεντρώνει τα επιλεγμένα κριτήρια. Όταν ο χρήστης πατάει "Εφαρμογή" (ή δυναμικά):</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Στέλνει ένα μήνυμα μέσω </a:t>
            </a:r>
            <a:r>
              <a:rPr b="1" lang="en-US" sz="2000" spc="-1" strike="noStrike">
                <a:solidFill>
                  <a:srgbClr val="cccccc"/>
                </a:solidFill>
                <a:latin typeface="-apple-system"/>
              </a:rPr>
              <a:t>WebSockets </a:t>
            </a:r>
            <a:r>
              <a:rPr b="0" lang="el-GR" sz="2000" spc="-1" strike="noStrike">
                <a:solidFill>
                  <a:srgbClr val="cccccc"/>
                </a:solidFill>
                <a:latin typeface="-apple-system"/>
              </a:rPr>
              <a:t>στο backend με τα κριτήρια ως αντικείμενο. </a:t>
            </a:r>
            <a:r>
              <a:rPr b="0" i="1" lang="el-GR" sz="2000" spc="-1" strike="noStrike">
                <a:solidFill>
                  <a:srgbClr val="cccccc"/>
                </a:solidFill>
                <a:latin typeface="-apple-system"/>
              </a:rPr>
              <a:t>(Σημείωση: Η χρήση του token στην URL δεν είναι ιδανική πρακτική ασφαλείας. Καλύτερα να αποστέλλεται στο Authorization Header, όπως περιγράφεται στο security_spec.txt και fleet_management_spec.md. Το backend θα ταυτοποιεί τον χρήστη από το token στο header)</a:t>
            </a:r>
            <a:r>
              <a:rPr b="0" lang="el-GR" sz="2000" spc="-1" strike="noStrike">
                <a:solidFill>
                  <a:srgbClr val="cccccc"/>
                </a:solidFill>
                <a:latin typeface="-apple-system"/>
              </a:rPr>
              <a:t>.</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Επεξεργασία στο Backend:</a:t>
            </a:r>
            <a:r>
              <a:rPr b="0" lang="el-GR" sz="2000" spc="-1" strike="noStrike">
                <a:solidFill>
                  <a:srgbClr val="cccccc"/>
                </a:solidFill>
                <a:latin typeface="-apple-system"/>
              </a:rPr>
              <a:t> Το backend (Spring Boot):</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Λαμβάνει τα κριτήρια.</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Επικυρώνει το token του χρήστη (μέσω Spring Security).</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Αποθηκεύει τα κριτήρια για μελλοντική χρήση στο </a:t>
            </a:r>
            <a:r>
              <a:rPr b="0" lang="en-US" sz="2000" spc="-1" strike="noStrike">
                <a:solidFill>
                  <a:srgbClr val="cccccc"/>
                </a:solidFill>
                <a:latin typeface="-apple-system"/>
              </a:rPr>
              <a:t>WebSocket connection </a:t>
            </a:r>
            <a:r>
              <a:rPr b="0" lang="el-GR" sz="2000" spc="-1" strike="noStrike">
                <a:solidFill>
                  <a:srgbClr val="cccccc"/>
                </a:solidFill>
                <a:latin typeface="-apple-system"/>
              </a:rPr>
              <a:t>με τον συγκεκριμένο </a:t>
            </a:r>
            <a:r>
              <a:rPr b="0" lang="en-US" sz="2000" spc="-1" strike="noStrike">
                <a:solidFill>
                  <a:srgbClr val="cccccc"/>
                </a:solidFill>
                <a:latin typeface="-apple-system"/>
              </a:rPr>
              <a:t>client.</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Δημιουργεί το κατάλληλο query προς τη βάση δεδομένων (π.χ., PostgreSQL με PostGIS) για να ανακτήσει τις τελευταίες θέσεις για πλοία που ταιριάζουν στα κριτήρια.</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Επιστρέφει στο frontend μια λίστα (JSON) με τις τελευταίες θέσεις για τα πλοία που ικανοποιούν τα φίλτρα. </a:t>
            </a:r>
            <a:r>
              <a:rPr b="0" i="1" lang="el-GR" sz="2000" spc="-1" strike="noStrike">
                <a:solidFill>
                  <a:srgbClr val="cccccc"/>
                </a:solidFill>
                <a:latin typeface="-apple-system"/>
              </a:rPr>
              <a:t>(Σημειώση: Αυτό γίνεται για να μην μένει «κενός» ο χάρτης με κάθε αλλαγή κριτηρίων)</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Ενημέρωση Χάρτη:</a:t>
            </a:r>
            <a:r>
              <a:rPr b="0" lang="el-GR" sz="2000" spc="-1" strike="noStrike">
                <a:solidFill>
                  <a:srgbClr val="cccccc"/>
                </a:solidFill>
                <a:latin typeface="-apple-system"/>
              </a:rPr>
              <a:t> Το frontend (React + Leaflet):</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Λαμβάνει τη φιλτραρισμένη λίστα πλοίων.</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Ενημερώνει τον χάρτη (Leaflet.js) ώστε να εμφανίσει τα πλοία από τη λίστα.</a:t>
            </a:r>
            <a:endParaRPr b="0" lang="en-US" sz="2000" spc="-1" strike="noStrike">
              <a:solidFill>
                <a:srgbClr val="000000"/>
              </a:solidFill>
              <a:latin typeface="Arial"/>
            </a:endParaRPr>
          </a:p>
          <a:p>
            <a:pPr indent="0">
              <a:lnSpc>
                <a:spcPct val="100000"/>
              </a:lnSpc>
              <a:spcBef>
                <a:spcPts val="1800"/>
              </a:spcBef>
              <a:spcAft>
                <a:spcPts val="1199"/>
              </a:spcAft>
              <a:buNone/>
            </a:pPr>
            <a:r>
              <a:rPr b="1" lang="el-GR" sz="2000" spc="-1" strike="noStrike">
                <a:solidFill>
                  <a:srgbClr val="cccccc"/>
                </a:solidFill>
                <a:latin typeface="-apple-system"/>
              </a:rPr>
              <a:t>2.3 Ροή Λειτουργίας Αναζήτησης</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Εισαγωγή Ονόματος:</a:t>
            </a:r>
            <a:r>
              <a:rPr b="0" lang="el-GR" sz="2000" spc="-1" strike="noStrike">
                <a:solidFill>
                  <a:srgbClr val="cccccc"/>
                </a:solidFill>
                <a:latin typeface="-apple-system"/>
              </a:rPr>
              <a:t> Ο χρήστης πληκτρολογεί μέρος ή ολόκληρο το όνομα ενός πλοίου στο πεδίο αναζήτησης.</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Αποστολή στο Backend:</a:t>
            </a:r>
            <a:r>
              <a:rPr b="0" lang="el-GR" sz="2000" spc="-1" strike="noStrike">
                <a:solidFill>
                  <a:srgbClr val="cccccc"/>
                </a:solidFill>
                <a:latin typeface="-apple-system"/>
              </a:rPr>
              <a:t> Καθώς ο χρήστης πληκτρολογεί (με debounce) ή πατάει Enter:</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Το frontend στέλνει ένα </a:t>
            </a:r>
            <a:r>
              <a:rPr b="1" lang="el-GR" sz="2000" spc="-1" strike="noStrike">
                <a:solidFill>
                  <a:srgbClr val="cccccc"/>
                </a:solidFill>
                <a:latin typeface="-apple-system"/>
              </a:rPr>
              <a:t>GET request</a:t>
            </a:r>
            <a:r>
              <a:rPr b="0" lang="el-GR" sz="2000" spc="-1" strike="noStrike">
                <a:solidFill>
                  <a:srgbClr val="cccccc"/>
                </a:solidFill>
                <a:latin typeface="-apple-system"/>
              </a:rPr>
              <a:t> στο backend.GET /api/ships/search?name={search_term}&amp;token={user_token} </a:t>
            </a:r>
            <a:r>
              <a:rPr b="0" i="1" lang="el-GR" sz="2000" spc="-1" strike="noStrike">
                <a:solidFill>
                  <a:srgbClr val="cccccc"/>
                </a:solidFill>
                <a:latin typeface="-apple-system"/>
              </a:rPr>
              <a:t>(Ισχύει η ίδια σημείωση για το token όπως παραπάνω)</a:t>
            </a:r>
            <a:r>
              <a:rPr b="0" lang="el-GR" sz="2000" spc="-1" strike="noStrike">
                <a:solidFill>
                  <a:srgbClr val="cccccc"/>
                </a:solidFill>
                <a:latin typeface="-apple-system"/>
              </a:rPr>
              <a:t>.</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Επεξεργασία στο Backend:</a:t>
            </a:r>
            <a:r>
              <a:rPr b="0" lang="el-GR" sz="2000" spc="-1" strike="noStrike">
                <a:solidFill>
                  <a:srgbClr val="cccccc"/>
                </a:solidFill>
                <a:latin typeface="-apple-system"/>
              </a:rPr>
              <a:t> Το backend:</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Αναζητά στη βάση δεδομένων πλοία των οποίων το όνομα ταιριάζει με τον όρο αναζήτησης (π.χ., με χρήση LIKE ή full-text search).</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Επιστρέφει μια λίστα (JSON) με τα πλοία που βρέθηκαν.</a:t>
            </a:r>
            <a:endParaRPr b="0" lang="en-US" sz="2000" spc="-1" strike="noStrike">
              <a:solidFill>
                <a:srgbClr val="000000"/>
              </a:solidFill>
              <a:latin typeface="Arial"/>
            </a:endParaRPr>
          </a:p>
          <a:p>
            <a:pPr marL="216000" indent="-216000">
              <a:lnSpc>
                <a:spcPct val="100000"/>
              </a:lnSpc>
              <a:buClr>
                <a:srgbClr val="cccccc"/>
              </a:buClr>
              <a:buFont typeface="+mj-lt"/>
              <a:buAutoNum type="arabicPeriod"/>
            </a:pPr>
            <a:r>
              <a:rPr b="1" lang="el-GR" sz="2000" spc="-1" strike="noStrike">
                <a:solidFill>
                  <a:srgbClr val="cccccc"/>
                </a:solidFill>
                <a:latin typeface="-apple-system"/>
              </a:rPr>
              <a:t>Εμφάνιση Αποτελεσμάτων:</a:t>
            </a:r>
            <a:r>
              <a:rPr b="0" lang="el-GR" sz="2000" spc="-1" strike="noStrike">
                <a:solidFill>
                  <a:srgbClr val="cccccc"/>
                </a:solidFill>
                <a:latin typeface="-apple-system"/>
              </a:rPr>
              <a:t> Το frontend:</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Εμφανίζει τα αποτελέσματα (π.χ., σε ένα dropdown κάτω από το πεδίο αναζήτησης).</a:t>
            </a:r>
            <a:endParaRPr b="0" lang="en-US" sz="2000" spc="-1" strike="noStrike">
              <a:solidFill>
                <a:srgbClr val="000000"/>
              </a:solidFill>
              <a:latin typeface="Arial"/>
            </a:endParaRPr>
          </a:p>
          <a:p>
            <a:pPr lvl="1" marL="743040" indent="-285840">
              <a:lnSpc>
                <a:spcPct val="100000"/>
              </a:lnSpc>
              <a:buClr>
                <a:srgbClr val="cccccc"/>
              </a:buClr>
              <a:buFont typeface="+mj-lt"/>
              <a:buAutoNum type="arabicPeriod"/>
            </a:pPr>
            <a:r>
              <a:rPr b="0" lang="el-GR" sz="2000" spc="-1" strike="noStrike">
                <a:solidFill>
                  <a:srgbClr val="cccccc"/>
                </a:solidFill>
                <a:latin typeface="-apple-system"/>
              </a:rPr>
              <a:t>Επιτρέποντας στον χρήστη να επιλέξει ένα πλοίο, το κεντράρει στον χάρτη και εμφανίζει τις λεπτομέρειές του.</a:t>
            </a:r>
            <a:endParaRPr b="0" lang="en-US" sz="2000" spc="-1" strike="noStrike">
              <a:solidFill>
                <a:srgbClr val="000000"/>
              </a:solidFill>
              <a:latin typeface="Arial"/>
            </a:endParaRPr>
          </a:p>
          <a:p>
            <a:pPr indent="0">
              <a:lnSpc>
                <a:spcPct val="100000"/>
              </a:lnSpc>
              <a:spcBef>
                <a:spcPts val="1800"/>
              </a:spcBef>
              <a:spcAft>
                <a:spcPts val="1199"/>
              </a:spcAft>
              <a:buNone/>
            </a:pPr>
            <a:r>
              <a:rPr b="1" lang="el-GR" sz="2000" spc="-1" strike="noStrike">
                <a:solidFill>
                  <a:srgbClr val="cccccc"/>
                </a:solidFill>
                <a:latin typeface="-apple-system"/>
              </a:rPr>
              <a:t>2.4 Πιθανά Κριτήρια Φιλτραρίσματος</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Τύπος Πλοίου:</a:t>
            </a:r>
            <a:r>
              <a:rPr b="0" lang="el-GR" sz="2000" spc="-1" strike="noStrike">
                <a:solidFill>
                  <a:srgbClr val="cccccc"/>
                </a:solidFill>
                <a:latin typeface="-apple-system"/>
              </a:rPr>
              <a:t> (π.χ., Cargo, Tanker, Passenger - από στατικά δεδομένα)</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Εύρος Ταχύτητας:</a:t>
            </a:r>
            <a:r>
              <a:rPr b="0" lang="el-GR" sz="2000" spc="-1" strike="noStrike">
                <a:solidFill>
                  <a:srgbClr val="cccccc"/>
                </a:solidFill>
                <a:latin typeface="-apple-system"/>
              </a:rPr>
              <a:t> (π.χ., 0-10 κόμβοι - από δυναμικά δεδομένα AIS)</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Στόλος Χρήστη:</a:t>
            </a:r>
            <a:r>
              <a:rPr b="0" lang="el-GR" sz="2000" spc="-1" strike="noStrike">
                <a:solidFill>
                  <a:srgbClr val="cccccc"/>
                </a:solidFill>
                <a:latin typeface="-apple-system"/>
              </a:rPr>
              <a:t> (Εμφάνιση μόνο πλοίων που ανήκουν στον αποθηκευμένο στόλο του χρήστη - από fleet_management_spec.md)</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Εντός Ζώνης Ενδιαφέροντος:</a:t>
            </a:r>
            <a:r>
              <a:rPr b="0" lang="el-GR" sz="2000" spc="-1" strike="noStrike">
                <a:solidFill>
                  <a:srgbClr val="cccccc"/>
                </a:solidFill>
                <a:latin typeface="-apple-system"/>
              </a:rPr>
              <a:t> (Εμφάνιση μόνο πλοίων εντός της ενεργής ζώνης ενδιαφέροντος του χρήστη - από fleet_management_spec.md)</a:t>
            </a:r>
            <a:endParaRPr b="0" lang="en-US" sz="2000" spc="-1" strike="noStrike">
              <a:solidFill>
                <a:srgbClr val="000000"/>
              </a:solidFill>
              <a:latin typeface="Arial"/>
            </a:endParaRPr>
          </a:p>
          <a:p>
            <a:pPr indent="0">
              <a:lnSpc>
                <a:spcPct val="100000"/>
              </a:lnSpc>
              <a:spcBef>
                <a:spcPts val="1800"/>
              </a:spcBef>
              <a:spcAft>
                <a:spcPts val="1199"/>
              </a:spcAft>
              <a:buNone/>
            </a:pPr>
            <a:r>
              <a:rPr b="1" lang="el-GR" sz="2000" spc="-1" strike="noStrike">
                <a:solidFill>
                  <a:srgbClr val="cccccc"/>
                </a:solidFill>
                <a:latin typeface="-apple-system"/>
              </a:rPr>
              <a:t>2.5 Αλληλεπίδραση με Real-Time Δεδομένα</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0" lang="el-GR" sz="2000" spc="-1" strike="noStrike">
                <a:solidFill>
                  <a:srgbClr val="cccccc"/>
                </a:solidFill>
                <a:latin typeface="-apple-system"/>
              </a:rPr>
              <a:t>Τα φίλτρα που εφαρμόζει ο χρήστης θα πρέπει ιδανικά να επηρεάζουν και τη ροή δεδομένων μέσω WebSockets.</a:t>
            </a:r>
            <a:endParaRPr b="0" lang="en-US" sz="2000" spc="-1" strike="noStrike">
              <a:solidFill>
                <a:srgbClr val="000000"/>
              </a:solidFill>
              <a:latin typeface="Arial"/>
            </a:endParaRPr>
          </a:p>
          <a:p>
            <a:pPr marL="216000" indent="-216000">
              <a:lnSpc>
                <a:spcPct val="100000"/>
              </a:lnSpc>
              <a:buClr>
                <a:srgbClr val="cccccc"/>
              </a:buClr>
              <a:buFont typeface="Arial"/>
              <a:buChar char="•"/>
            </a:pPr>
            <a:r>
              <a:rPr b="1" lang="el-GR" sz="2000" spc="-1" strike="noStrike">
                <a:solidFill>
                  <a:srgbClr val="cccccc"/>
                </a:solidFill>
                <a:latin typeface="-apple-system"/>
              </a:rPr>
              <a:t>Προσέγγιση:</a:t>
            </a:r>
            <a:r>
              <a:rPr b="0" lang="el-GR" sz="2000" spc="-1" strike="noStrike">
                <a:solidFill>
                  <a:srgbClr val="cccccc"/>
                </a:solidFill>
                <a:latin typeface="-apple-system"/>
              </a:rPr>
              <a:t> Όταν ο χρήστης εφαρμόζει φίλτρα, το frontend ενημερώνει το backend (πιθανώς μέσω του ίδιου REST call ή ενός ξεχωριστού μηνύματος WebSocket). Το backend (Consumer στο Spring Boot) λαμβάνει υπόψη τα ενεργά φίλτρα του κάθε συνδεδεμένου client </a:t>
            </a:r>
            <a:r>
              <a:rPr b="0" i="1" lang="el-GR" sz="2000" spc="-1" strike="noStrike">
                <a:solidFill>
                  <a:srgbClr val="cccccc"/>
                </a:solidFill>
                <a:latin typeface="-apple-system"/>
              </a:rPr>
              <a:t>πριν</a:t>
            </a:r>
            <a:r>
              <a:rPr b="0" lang="el-GR" sz="2000" spc="-1" strike="noStrike">
                <a:solidFill>
                  <a:srgbClr val="cccccc"/>
                </a:solidFill>
                <a:latin typeface="-apple-system"/>
              </a:rPr>
              <a:t> προωθήσει τα μηνύματα από το Kafka topic (location_updates) στον αντίστοιχο WebSocket client. Έτσι, ο client λαμβάνει μόνο τα real-time δεδομένα που ταιριάζουν στα φίλτρα του, μειώνοντας την επεξεργασία στο frontend και την κίνηση στο δίκτυο.</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0B1AADC-0863-4ECC-905A-CC59730AC8B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B578571-C605-445F-81DA-50E49CADC85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66D9E9A-26CD-4D9B-9E8F-88614940CCF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B5925DB-6EDE-43A1-B6EA-BA1214CEBFD4}"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A3F38F1-7AB2-455A-8DFA-B06719737F90}"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7BD80B0-D2E5-4F03-9213-3FD334167A3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D5E83AC-690E-420D-95E8-F32C5129AFE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EB7850F-D37A-4DE1-8CFC-969B5252E494}"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18B562A-13AD-45D9-9060-5AB941E9E4B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2CAF0B1-B938-47B2-BFA3-6843803B5F0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14ADA79C-C76E-46FA-B688-4939ED01F6B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95BB65-FA51-40F6-A6FF-F6533459DCA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9744A35-2E26-4849-BB40-D7441C7933B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ACA10B2-16B9-47DB-9B55-4E39A96C950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C9F2CC8-A700-48E4-A9B5-B5D315181DF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A271A50-91BD-49BD-9B69-A84FFFE72118}"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2FEEB974-4D04-4344-830C-E3C458529F91}"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5FFDEEF-FBEB-4C78-A4FC-877CED7E61AE}"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C0AD1D3-4BC9-4D5B-BA03-451B3F996BD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FDD64D8-8BB5-42A0-B2E1-65CC92F5229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91E1145-8344-4E44-9293-6D9A4ABA20B7}"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ED6A6FE0-3E55-441C-A60C-D3C34C18136D}"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C2EF17-7704-47BE-937D-544EEB21157B}"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BCC27C8-FD51-41EB-830E-B8BD22B8056C}"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CB6652D-D66D-4C31-BFC3-A4685B7EC21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5B8D87D-6D24-4D42-B2D7-A636B13A31B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AF22950-9275-40B0-A6F6-6ED70FE7FDFA}"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DB6BADDA-4C6D-435E-BB91-D04C4F27CBB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EA9E03B8-C0EB-45B1-9A04-28191875644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7E12369-C3CE-4D69-B122-756B6ACA97E5}"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2CEB2EB6-5F4A-4D25-B912-CD5E370DA98A}"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D224D8C-7E37-4512-A798-D518A422082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7B9A122-5D7E-4B4C-976A-B2EBAA572C4E}"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1D01B18-C819-415E-9F5C-0ED219690D2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3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83A46BF-EFDD-4A19-8B78-06E9797B687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DF46226-9FC4-40EA-A576-ADD3733F9BD6}"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063C5BD-457F-4C94-925D-85B83708B88F}"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3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2F06EBB-913B-4D62-8524-5C14D474F6F1}"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4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4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0DCE9E7-1C59-4C05-A20D-AF46CF02461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4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4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17FACDD-AB35-44FA-93F9-6292D7F2A3B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5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5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1D97DDB-E413-46F3-8858-FE0235BDED9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5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5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3370344F-29AB-4633-9B8C-2BA2B179AA8F}"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5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5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6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6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6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6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CD8D0B4F-8AE0-4FE8-A9DB-0ED802174F1B}"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049DE51-BA11-4F26-802E-F8391BB6B60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CF16F5B-FD31-4864-938B-794B39E8D67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D532992-9A74-4649-BA90-FBB9795D3D2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B1BD67D-482F-43D2-9CCE-8EF215F470F5}"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endParaRPr b="0" lang="el-GR" sz="18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lnSpc>
                <a:spcPct val="90000"/>
              </a:lnSpc>
              <a:spcBef>
                <a:spcPts val="1417"/>
              </a:spcBef>
              <a:buNone/>
            </a:pPr>
            <a:endParaRPr b="0" lang="el-GR" sz="28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19C75C1-B271-455E-8EBB-9A58B8C6215D}"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 </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CD70CE6A-20F8-47A8-8921-962D7FF7F819}" type="slidenum">
              <a:rPr b="0" lang="en-US" sz="1400" spc="-1" strike="noStrike">
                <a:solidFill>
                  <a:srgbClr val="000000"/>
                </a:solidFill>
                <a:latin typeface="Times New Roman"/>
                <a:ea typeface="DejaVu Sans"/>
              </a:rPr>
              <a:t>9</a:t>
            </a:fld>
            <a:endParaRPr b="0" lang="en-US" sz="1400" spc="-1" strike="noStrike">
              <a:solidFill>
                <a:srgbClr val="000000"/>
              </a:solidFill>
              <a:latin typeface="Times New Roman"/>
            </a:endParaRPr>
          </a:p>
        </p:txBody>
      </p:sp>
      <p:sp>
        <p:nvSpPr>
          <p:cNvPr id="2" name="PlaceHolder 3"/>
          <p:cNvSpPr>
            <a:spLocks noGrp="1"/>
          </p:cNvSpPr>
          <p:nvPr>
            <p:ph type="dt" idx="3"/>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r>
              <a:rPr b="0" lang="el-GR" sz="1800" spc="-1" strike="noStrike">
                <a:solidFill>
                  <a:srgbClr val="000000"/>
                </a:solidFill>
                <a:latin typeface="Arial"/>
              </a:rPr>
              <a:t>Click to edit the title text format</a:t>
            </a:r>
            <a:endParaRPr b="0" lang="el-GR" sz="18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l-GR" sz="2800" spc="-1" strike="noStrike">
                <a:solidFill>
                  <a:srgbClr val="000000"/>
                </a:solidFill>
                <a:latin typeface="Arial"/>
              </a:rPr>
              <a:t>Click to edit the outline text format</a:t>
            </a:r>
            <a:endParaRPr b="0" lang="el-G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l-GR" sz="2000" spc="-1" strike="noStrike">
                <a:solidFill>
                  <a:srgbClr val="000000"/>
                </a:solidFill>
                <a:latin typeface="Arial"/>
              </a:rPr>
              <a:t>Second Outline Level</a:t>
            </a:r>
            <a:endParaRPr b="0" lang="el-G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rgbClr val="000000"/>
                </a:solidFill>
                <a:latin typeface="Arial"/>
              </a:rPr>
              <a:t>Third Outline Level</a:t>
            </a:r>
            <a:endParaRPr b="0" lang="el-G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l-GR" sz="1800" spc="-1" strike="noStrike">
                <a:solidFill>
                  <a:srgbClr val="000000"/>
                </a:solidFill>
                <a:latin typeface="Arial"/>
              </a:rPr>
              <a:t>Fourth Outline Level</a:t>
            </a:r>
            <a:endParaRPr b="0" lang="el-G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Fifth Outline Level</a:t>
            </a:r>
            <a:endParaRPr b="0" lang="el-G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Sixth Outline Level</a:t>
            </a:r>
            <a:endParaRPr b="0" lang="el-G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Seventh Outline Level</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DF893442-BD0D-42E1-8D05-D9FD14B1BF8A}"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r>
              <a:rPr b="0" lang="el-GR" sz="1800" spc="-1" strike="noStrike">
                <a:solidFill>
                  <a:srgbClr val="000000"/>
                </a:solidFill>
                <a:latin typeface="Arial"/>
              </a:rPr>
              <a:t>Click to edit the title text format</a:t>
            </a:r>
            <a:endParaRPr b="0" lang="el-GR" sz="18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l-GR" sz="2800" spc="-1" strike="noStrike">
                <a:solidFill>
                  <a:srgbClr val="000000"/>
                </a:solidFill>
                <a:latin typeface="Arial"/>
              </a:rPr>
              <a:t>Click to edit the outline text format</a:t>
            </a:r>
            <a:endParaRPr b="0" lang="el-G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l-GR" sz="2000" spc="-1" strike="noStrike">
                <a:solidFill>
                  <a:srgbClr val="000000"/>
                </a:solidFill>
                <a:latin typeface="Arial"/>
              </a:rPr>
              <a:t>Second Outline Level</a:t>
            </a:r>
            <a:endParaRPr b="0" lang="el-G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rgbClr val="000000"/>
                </a:solidFill>
                <a:latin typeface="Arial"/>
              </a:rPr>
              <a:t>Third Outline Level</a:t>
            </a:r>
            <a:endParaRPr b="0" lang="el-G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l-GR" sz="1800" spc="-1" strike="noStrike">
                <a:solidFill>
                  <a:srgbClr val="000000"/>
                </a:solidFill>
                <a:latin typeface="Arial"/>
              </a:rPr>
              <a:t>Fourth Outline Level</a:t>
            </a:r>
            <a:endParaRPr b="0" lang="el-G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Fifth Outline Level</a:t>
            </a:r>
            <a:endParaRPr b="0" lang="el-G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Sixth Outline Level</a:t>
            </a:r>
            <a:endParaRPr b="0" lang="el-G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Seventh Outline Level</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83" name="PlaceHolder 2"/>
          <p:cNvSpPr>
            <a:spLocks noGrp="1"/>
          </p:cNvSpPr>
          <p:nvPr>
            <p:ph type="sldNum" idx="8"/>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B62D14A6-60F6-4280-89E3-4657A3B61969}"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84" name="PlaceHolder 3"/>
          <p:cNvSpPr>
            <a:spLocks noGrp="1"/>
          </p:cNvSpPr>
          <p:nvPr>
            <p:ph type="dt" idx="9"/>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r>
              <a:rPr b="0" lang="el-GR" sz="1800" spc="-1" strike="noStrike">
                <a:solidFill>
                  <a:srgbClr val="000000"/>
                </a:solidFill>
                <a:latin typeface="Arial"/>
              </a:rPr>
              <a:t>Click to edit the title text format</a:t>
            </a:r>
            <a:endParaRPr b="0" lang="el-GR" sz="18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l-GR" sz="2800" spc="-1" strike="noStrike">
                <a:solidFill>
                  <a:srgbClr val="000000"/>
                </a:solidFill>
                <a:latin typeface="Arial"/>
              </a:rPr>
              <a:t>Click to edit the outline text format</a:t>
            </a:r>
            <a:endParaRPr b="0" lang="el-G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l-GR" sz="2000" spc="-1" strike="noStrike">
                <a:solidFill>
                  <a:srgbClr val="000000"/>
                </a:solidFill>
                <a:latin typeface="Arial"/>
              </a:rPr>
              <a:t>Second Outline Level</a:t>
            </a:r>
            <a:endParaRPr b="0" lang="el-G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rgbClr val="000000"/>
                </a:solidFill>
                <a:latin typeface="Arial"/>
              </a:rPr>
              <a:t>Third Outline Level</a:t>
            </a:r>
            <a:endParaRPr b="0" lang="el-G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l-GR" sz="1800" spc="-1" strike="noStrike">
                <a:solidFill>
                  <a:srgbClr val="000000"/>
                </a:solidFill>
                <a:latin typeface="Arial"/>
              </a:rPr>
              <a:t>Fourth Outline Level</a:t>
            </a:r>
            <a:endParaRPr b="0" lang="el-G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Fifth Outline Level</a:t>
            </a:r>
            <a:endParaRPr b="0" lang="el-G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Sixth Outline Level</a:t>
            </a:r>
            <a:endParaRPr b="0" lang="el-G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Seventh Outline Level</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ea typeface="DejaVu Sans"/>
              </a:defRPr>
            </a:lvl1pPr>
          </a:lstStyle>
          <a:p>
            <a:pPr indent="0" algn="ctr">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124" name="PlaceHolder 2"/>
          <p:cNvSpPr>
            <a:spLocks noGrp="1"/>
          </p:cNvSpPr>
          <p:nvPr>
            <p:ph type="sldNum" idx="11"/>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ea typeface="DejaVu Sans"/>
              </a:defRPr>
            </a:lvl1pPr>
          </a:lstStyle>
          <a:p>
            <a:pPr indent="0" algn="r">
              <a:lnSpc>
                <a:spcPct val="100000"/>
              </a:lnSpc>
              <a:buNone/>
              <a:tabLst>
                <a:tab algn="l" pos="0"/>
              </a:tabLst>
            </a:pPr>
            <a:fld id="{C3F3C6A3-D693-4EAE-8848-1319794CD6B6}" type="slidenum">
              <a:rPr b="0" lang="en-US" sz="1400" spc="-1" strike="noStrike">
                <a:solidFill>
                  <a:srgbClr val="000000"/>
                </a:solidFill>
                <a:latin typeface="Times New Roman"/>
                <a:ea typeface="DejaVu Sans"/>
              </a:rPr>
              <a:t>&lt;number&gt;</a:t>
            </a:fld>
            <a:endParaRPr b="0" lang="en-US" sz="1400" spc="-1" strike="noStrike">
              <a:solidFill>
                <a:srgbClr val="000000"/>
              </a:solidFill>
              <a:latin typeface="Times New Roman"/>
            </a:endParaRPr>
          </a:p>
        </p:txBody>
      </p:sp>
      <p:sp>
        <p:nvSpPr>
          <p:cNvPr id="125" name="PlaceHolder 3"/>
          <p:cNvSpPr>
            <a:spLocks noGrp="1"/>
          </p:cNvSpPr>
          <p:nvPr>
            <p:ph type="dt" idx="12"/>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buNone/>
            </a:pPr>
            <a:r>
              <a:rPr b="0" lang="el-GR" sz="1800" spc="-1" strike="noStrike">
                <a:solidFill>
                  <a:srgbClr val="000000"/>
                </a:solidFill>
                <a:latin typeface="Arial"/>
              </a:rPr>
              <a:t>Click to edit the title text format</a:t>
            </a:r>
            <a:endParaRPr b="0" lang="el-GR" sz="1800" spc="-1" strike="noStrike">
              <a:solidFill>
                <a:srgbClr val="000000"/>
              </a:solidFill>
              <a:latin typeface="Arial"/>
            </a:endParaRPr>
          </a:p>
        </p:txBody>
      </p:sp>
      <p:sp>
        <p:nvSpPr>
          <p:cNvPr id="12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l-GR" sz="2800" spc="-1" strike="noStrike">
                <a:solidFill>
                  <a:srgbClr val="000000"/>
                </a:solidFill>
                <a:latin typeface="Arial"/>
              </a:rPr>
              <a:t>Click to edit the outline text format</a:t>
            </a:r>
            <a:endParaRPr b="0" lang="el-GR" sz="2800" spc="-1" strike="noStrike">
              <a:solidFill>
                <a:srgbClr val="000000"/>
              </a:solidFill>
              <a:latin typeface="Arial"/>
            </a:endParaRPr>
          </a:p>
          <a:p>
            <a:pPr lvl="1" marL="864000" indent="-324000">
              <a:lnSpc>
                <a:spcPct val="90000"/>
              </a:lnSpc>
              <a:spcBef>
                <a:spcPts val="1134"/>
              </a:spcBef>
              <a:buClr>
                <a:srgbClr val="000000"/>
              </a:buClr>
              <a:buSzPct val="75000"/>
              <a:buFont typeface="Symbol" charset="2"/>
              <a:buChar char=""/>
            </a:pPr>
            <a:r>
              <a:rPr b="0" lang="el-GR" sz="2000" spc="-1" strike="noStrike">
                <a:solidFill>
                  <a:srgbClr val="000000"/>
                </a:solidFill>
                <a:latin typeface="Arial"/>
              </a:rPr>
              <a:t>Second Outline Level</a:t>
            </a:r>
            <a:endParaRPr b="0" lang="el-GR" sz="2000" spc="-1" strike="noStrike">
              <a:solidFill>
                <a:srgbClr val="000000"/>
              </a:solidFill>
              <a:latin typeface="Arial"/>
            </a:endParaRPr>
          </a:p>
          <a:p>
            <a:pPr lvl="2" marL="1296000" indent="-288000">
              <a:lnSpc>
                <a:spcPct val="90000"/>
              </a:lnSpc>
              <a:spcBef>
                <a:spcPts val="850"/>
              </a:spcBef>
              <a:buClr>
                <a:srgbClr val="000000"/>
              </a:buClr>
              <a:buSzPct val="45000"/>
              <a:buFont typeface="Wingdings" charset="2"/>
              <a:buChar char=""/>
            </a:pPr>
            <a:r>
              <a:rPr b="0" lang="el-GR" sz="1800" spc="-1" strike="noStrike">
                <a:solidFill>
                  <a:srgbClr val="000000"/>
                </a:solidFill>
                <a:latin typeface="Arial"/>
              </a:rPr>
              <a:t>Third Outline Level</a:t>
            </a:r>
            <a:endParaRPr b="0" lang="el-GR" sz="1800" spc="-1" strike="noStrike">
              <a:solidFill>
                <a:srgbClr val="000000"/>
              </a:solidFill>
              <a:latin typeface="Arial"/>
            </a:endParaRPr>
          </a:p>
          <a:p>
            <a:pPr lvl="3" marL="1728000" indent="-216000">
              <a:lnSpc>
                <a:spcPct val="90000"/>
              </a:lnSpc>
              <a:spcBef>
                <a:spcPts val="567"/>
              </a:spcBef>
              <a:buClr>
                <a:srgbClr val="000000"/>
              </a:buClr>
              <a:buSzPct val="75000"/>
              <a:buFont typeface="Symbol" charset="2"/>
              <a:buChar char=""/>
            </a:pPr>
            <a:r>
              <a:rPr b="0" lang="el-GR" sz="1800" spc="-1" strike="noStrike">
                <a:solidFill>
                  <a:srgbClr val="000000"/>
                </a:solidFill>
                <a:latin typeface="Arial"/>
              </a:rPr>
              <a:t>Fourth Outline Level</a:t>
            </a:r>
            <a:endParaRPr b="0" lang="el-GR" sz="1800" spc="-1" strike="noStrike">
              <a:solidFill>
                <a:srgbClr val="000000"/>
              </a:solidFill>
              <a:latin typeface="Arial"/>
            </a:endParaRPr>
          </a:p>
          <a:p>
            <a:pPr lvl="4" marL="2160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Fifth Outline Level</a:t>
            </a:r>
            <a:endParaRPr b="0" lang="el-GR" sz="2000" spc="-1" strike="noStrike">
              <a:solidFill>
                <a:srgbClr val="000000"/>
              </a:solidFill>
              <a:latin typeface="Arial"/>
            </a:endParaRPr>
          </a:p>
          <a:p>
            <a:pPr lvl="5" marL="2592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Sixth Outline Level</a:t>
            </a:r>
            <a:endParaRPr b="0" lang="el-GR" sz="2000" spc="-1" strike="noStrike">
              <a:solidFill>
                <a:srgbClr val="000000"/>
              </a:solidFill>
              <a:latin typeface="Arial"/>
            </a:endParaRPr>
          </a:p>
          <a:p>
            <a:pPr lvl="6" marL="3024000" indent="-216000">
              <a:lnSpc>
                <a:spcPct val="90000"/>
              </a:lnSpc>
              <a:spcBef>
                <a:spcPts val="283"/>
              </a:spcBef>
              <a:buClr>
                <a:srgbClr val="000000"/>
              </a:buClr>
              <a:buSzPct val="45000"/>
              <a:buFont typeface="Wingdings" charset="2"/>
              <a:buChar char=""/>
            </a:pPr>
            <a:r>
              <a:rPr b="0" lang="el-GR" sz="2000" spc="-1" strike="noStrike">
                <a:solidFill>
                  <a:srgbClr val="000000"/>
                </a:solidFill>
                <a:latin typeface="Arial"/>
              </a:rPr>
              <a:t>Seventh Outline Level</a:t>
            </a:r>
            <a:endParaRPr b="0" lang="el-G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7.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7.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7.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04000" y="685800"/>
            <a:ext cx="9069840" cy="944640"/>
          </a:xfrm>
          <a:prstGeom prst="rect">
            <a:avLst/>
          </a:prstGeom>
          <a:noFill/>
          <a:ln w="0">
            <a:noFill/>
          </a:ln>
        </p:spPr>
        <p:txBody>
          <a:bodyPr lIns="0" rIns="0" tIns="0" bIns="0" anchor="ctr">
            <a:noAutofit/>
          </a:bodyPr>
          <a:p>
            <a:pPr indent="0" algn="ctr">
              <a:lnSpc>
                <a:spcPct val="90000"/>
              </a:lnSpc>
              <a:buNone/>
              <a:tabLst>
                <a:tab algn="l" pos="0"/>
              </a:tabLst>
            </a:pPr>
            <a:r>
              <a:rPr b="0" lang="en-US" sz="4400" spc="-1" strike="noStrike">
                <a:solidFill>
                  <a:srgbClr val="000000"/>
                </a:solidFill>
                <a:latin typeface="Arial"/>
                <a:ea typeface="DejaVu Sans"/>
              </a:rPr>
              <a:t>System Modeling – Software Design</a:t>
            </a:r>
            <a:br>
              <a:rPr sz="4400"/>
            </a:br>
            <a:r>
              <a:rPr b="0" lang="en-US" sz="4400" spc="-1" strike="noStrike">
                <a:solidFill>
                  <a:srgbClr val="000000"/>
                </a:solidFill>
                <a:latin typeface="Arial"/>
                <a:ea typeface="DejaVu Sans"/>
              </a:rPr>
              <a:t>MarineTracker</a:t>
            </a:r>
            <a:endParaRPr b="0" lang="el-GR" sz="4400" spc="-1" strike="noStrike">
              <a:solidFill>
                <a:srgbClr val="000000"/>
              </a:solidFill>
              <a:latin typeface="Arial"/>
            </a:endParaRPr>
          </a:p>
        </p:txBody>
      </p:sp>
      <p:sp>
        <p:nvSpPr>
          <p:cNvPr id="171" name="PlaceHolder 2"/>
          <p:cNvSpPr>
            <a:spLocks noGrp="1"/>
          </p:cNvSpPr>
          <p:nvPr>
            <p:ph type="subTitle"/>
          </p:nvPr>
        </p:nvSpPr>
        <p:spPr>
          <a:xfrm>
            <a:off x="504000" y="1326600"/>
            <a:ext cx="9069840" cy="3286440"/>
          </a:xfrm>
          <a:prstGeom prst="rect">
            <a:avLst/>
          </a:prstGeom>
          <a:noFill/>
          <a:ln w="0">
            <a:noFill/>
          </a:ln>
        </p:spPr>
        <p:txBody>
          <a:bodyPr lIns="0" rIns="0" tIns="0" bIns="0" anchor="ctr">
            <a:noAutofit/>
          </a:bodyPr>
          <a:p>
            <a:pPr marL="228600" indent="0" algn="ctr">
              <a:lnSpc>
                <a:spcPct val="90000"/>
              </a:lnSpc>
              <a:spcBef>
                <a:spcPts val="1001"/>
              </a:spcBef>
              <a:buNone/>
              <a:tabLst>
                <a:tab algn="l" pos="0"/>
              </a:tabLst>
            </a:pPr>
            <a:r>
              <a:rPr b="0" lang="en-US" sz="3600" spc="-1" strike="noStrike" baseline="-8000">
                <a:solidFill>
                  <a:srgbClr val="000000"/>
                </a:solidFill>
                <a:latin typeface="Arial"/>
                <a:ea typeface="DejaVu Sans"/>
              </a:rPr>
              <a:t>Μοντελοπο</a:t>
            </a:r>
            <a:r>
              <a:rPr b="0" lang="el-GR" sz="3600" spc="-1" strike="noStrike" baseline="-8000">
                <a:solidFill>
                  <a:srgbClr val="000000"/>
                </a:solidFill>
                <a:latin typeface="Arial"/>
                <a:ea typeface="DejaVu Sans"/>
              </a:rPr>
              <a:t>ί</a:t>
            </a:r>
            <a:r>
              <a:rPr b="0" lang="en-US" sz="3600" spc="-1" strike="noStrike" baseline="-8000">
                <a:solidFill>
                  <a:srgbClr val="000000"/>
                </a:solidFill>
                <a:latin typeface="Arial"/>
                <a:ea typeface="DejaVu Sans"/>
              </a:rPr>
              <a:t>ηση του "ΠΩΣ" θα υλοποιηθο</a:t>
            </a:r>
            <a:r>
              <a:rPr b="0" lang="el-GR" sz="3600" spc="-1" strike="noStrike" baseline="-8000">
                <a:solidFill>
                  <a:srgbClr val="000000"/>
                </a:solidFill>
                <a:latin typeface="Arial"/>
                <a:ea typeface="DejaVu Sans"/>
              </a:rPr>
              <a:t>ύ</a:t>
            </a:r>
            <a:r>
              <a:rPr b="0" lang="en-US" sz="3600" spc="-1" strike="noStrike" baseline="-8000">
                <a:solidFill>
                  <a:srgbClr val="000000"/>
                </a:solidFill>
                <a:latin typeface="Arial"/>
                <a:ea typeface="DejaVu Sans"/>
              </a:rPr>
              <a:t>ν οι </a:t>
            </a:r>
            <a:r>
              <a:rPr b="0" lang="en-US" sz="4000" spc="-1" strike="noStrike" baseline="-8000">
                <a:solidFill>
                  <a:srgbClr val="000000"/>
                </a:solidFill>
                <a:latin typeface="Arial"/>
                <a:ea typeface="DejaVu Sans"/>
              </a:rPr>
              <a:t>απαιτ</a:t>
            </a:r>
            <a:r>
              <a:rPr b="0" lang="el-GR" sz="4000" spc="-1" strike="noStrike" baseline="-8000">
                <a:solidFill>
                  <a:srgbClr val="000000"/>
                </a:solidFill>
                <a:latin typeface="Arial"/>
                <a:ea typeface="DejaVu Sans"/>
              </a:rPr>
              <a:t>ή</a:t>
            </a:r>
            <a:r>
              <a:rPr b="0" lang="en-US" sz="4000" spc="-1" strike="noStrike" baseline="-8000">
                <a:solidFill>
                  <a:srgbClr val="000000"/>
                </a:solidFill>
                <a:latin typeface="Arial"/>
                <a:ea typeface="DejaVu Sans"/>
              </a:rPr>
              <a:t>σεις</a:t>
            </a:r>
            <a:r>
              <a:rPr b="0" lang="en-US" sz="3600" spc="-1" strike="noStrike" baseline="-8000">
                <a:solidFill>
                  <a:srgbClr val="000000"/>
                </a:solidFill>
                <a:latin typeface="Arial"/>
                <a:ea typeface="DejaVu Sans"/>
              </a:rPr>
              <a:t> που </a:t>
            </a:r>
            <a:r>
              <a:rPr b="0" lang="el-GR" sz="3600" spc="-1" strike="noStrike" baseline="-8000">
                <a:solidFill>
                  <a:srgbClr val="000000"/>
                </a:solidFill>
                <a:latin typeface="Arial"/>
                <a:ea typeface="DejaVu Sans"/>
              </a:rPr>
              <a:t>έ</a:t>
            </a:r>
            <a:r>
              <a:rPr b="0" lang="en-US" sz="3600" spc="-1" strike="noStrike" baseline="-8000">
                <a:solidFill>
                  <a:srgbClr val="000000"/>
                </a:solidFill>
                <a:latin typeface="Arial"/>
                <a:ea typeface="DejaVu Sans"/>
              </a:rPr>
              <a:t>χ</a:t>
            </a:r>
            <a:r>
              <a:rPr b="0" lang="el-GR" sz="3600" spc="-1" strike="noStrike" baseline="-8000">
                <a:solidFill>
                  <a:srgbClr val="000000"/>
                </a:solidFill>
                <a:latin typeface="Arial"/>
                <a:ea typeface="DejaVu Sans"/>
              </a:rPr>
              <a:t>ου</a:t>
            </a:r>
            <a:r>
              <a:rPr b="0" lang="en-US" sz="3600" spc="-1" strike="noStrike" baseline="-8000">
                <a:solidFill>
                  <a:srgbClr val="000000"/>
                </a:solidFill>
                <a:latin typeface="Arial"/>
                <a:ea typeface="DejaVu Sans"/>
              </a:rPr>
              <a:t>ν προδιαγραφε</a:t>
            </a:r>
            <a:r>
              <a:rPr b="0" lang="el-GR" sz="3600" spc="-1" strike="noStrike" baseline="-8000">
                <a:solidFill>
                  <a:srgbClr val="000000"/>
                </a:solidFill>
                <a:latin typeface="Arial"/>
                <a:ea typeface="DejaVu Sans"/>
              </a:rPr>
              <a:t>ί</a:t>
            </a:r>
            <a:r>
              <a:rPr b="0" lang="en-US" sz="3600" spc="-1" strike="noStrike" baseline="-8000">
                <a:solidFill>
                  <a:srgbClr val="000000"/>
                </a:solidFill>
                <a:latin typeface="Arial"/>
                <a:ea typeface="DejaVu Sans"/>
              </a:rPr>
              <a:t> στο software-requirements-specification (srs.md).</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l-GR" sz="3000" spc="-1" strike="noStrike">
                <a:solidFill>
                  <a:srgbClr val="000000"/>
                </a:solidFill>
                <a:latin typeface="Arial"/>
                <a:ea typeface="DejaVu Sans"/>
              </a:rPr>
              <a:t>Αναζήτηση Πλοίων</a:t>
            </a:r>
            <a:endParaRPr b="0" lang="el-GR" sz="3000" spc="-1" strike="noStrike">
              <a:solidFill>
                <a:srgbClr val="000000"/>
              </a:solidFill>
              <a:latin typeface="Arial"/>
            </a:endParaRPr>
          </a:p>
        </p:txBody>
      </p:sp>
      <p:sp>
        <p:nvSpPr>
          <p:cNvPr id="19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l-GR" sz="2000" spc="-1" strike="noStrike">
                <a:solidFill>
                  <a:srgbClr val="000000"/>
                </a:solidFill>
                <a:latin typeface="Arial"/>
                <a:ea typeface="DejaVu Sans"/>
              </a:rPr>
              <a:t>Μπάρα αναζήτησης με βάση το όνομα</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l-GR" sz="2000" spc="-1" strike="noStrike">
                <a:solidFill>
                  <a:srgbClr val="000000"/>
                </a:solidFill>
                <a:latin typeface="Arial"/>
                <a:ea typeface="DejaVu Sans"/>
              </a:rPr>
              <a:t>Με την χρήση του </a:t>
            </a:r>
            <a:r>
              <a:rPr b="0" lang="en-US" sz="2000" spc="-1" strike="noStrike">
                <a:solidFill>
                  <a:srgbClr val="000000"/>
                </a:solidFill>
                <a:latin typeface="Arial"/>
                <a:ea typeface="DejaVu Sans"/>
              </a:rPr>
              <a:t>Enter</a:t>
            </a:r>
            <a:r>
              <a:rPr b="0" lang="el-GR" sz="2000" spc="-1" strike="noStrike">
                <a:solidFill>
                  <a:srgbClr val="000000"/>
                </a:solidFill>
                <a:latin typeface="Arial"/>
                <a:ea typeface="DejaVu Sans"/>
              </a:rPr>
              <a:t> γίνεται </a:t>
            </a:r>
            <a:r>
              <a:rPr b="0" lang="en-US" sz="2000" spc="-1" strike="noStrike">
                <a:solidFill>
                  <a:srgbClr val="000000"/>
                </a:solidFill>
                <a:latin typeface="Arial"/>
                <a:ea typeface="DejaVu Sans"/>
              </a:rPr>
              <a:t>GET request </a:t>
            </a:r>
            <a:r>
              <a:rPr b="0" lang="el-GR" sz="2000" spc="-1" strike="noStrike">
                <a:solidFill>
                  <a:srgbClr val="000000"/>
                </a:solidFill>
                <a:latin typeface="Arial"/>
                <a:ea typeface="DejaVu Sans"/>
              </a:rPr>
              <a:t>στο </a:t>
            </a:r>
            <a:r>
              <a:rPr b="0" lang="en-US" sz="2000" spc="-1" strike="noStrike">
                <a:solidFill>
                  <a:srgbClr val="000000"/>
                </a:solidFill>
                <a:latin typeface="Arial"/>
                <a:ea typeface="DejaVu Sans"/>
              </a:rPr>
              <a:t>REST API</a:t>
            </a:r>
            <a:r>
              <a:rPr b="0" lang="el-GR" sz="2000" spc="-1" strike="noStrike">
                <a:solidFill>
                  <a:srgbClr val="000000"/>
                </a:solidFill>
                <a:latin typeface="Arial"/>
                <a:ea typeface="DejaVu Sans"/>
              </a:rPr>
              <a:t>, </a:t>
            </a:r>
            <a:r>
              <a:rPr b="0" lang="en-US" sz="2000" spc="-1" strike="noStrike">
                <a:solidFill>
                  <a:srgbClr val="000000"/>
                </a:solidFill>
                <a:latin typeface="Arial"/>
                <a:ea typeface="DejaVu Sans"/>
              </a:rPr>
              <a:t>full text search </a:t>
            </a:r>
            <a:r>
              <a:rPr b="0" lang="el-GR" sz="2000" spc="-1" strike="noStrike">
                <a:solidFill>
                  <a:srgbClr val="000000"/>
                </a:solidFill>
                <a:latin typeface="Arial"/>
                <a:ea typeface="DejaVu Sans"/>
              </a:rPr>
              <a:t>στην βάση δεδομένων </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l-GR" sz="2000" spc="-1" strike="noStrike">
                <a:solidFill>
                  <a:srgbClr val="000000"/>
                </a:solidFill>
                <a:latin typeface="Arial"/>
                <a:ea typeface="DejaVu Sans"/>
              </a:rPr>
              <a:t>Η απόκριση αποτελεί λίστα με πλοία που πληρούν το κριτήριο του ονόματος, σε μορφή </a:t>
            </a:r>
            <a:r>
              <a:rPr b="0" lang="en-US" sz="2000" spc="-1" strike="noStrike">
                <a:solidFill>
                  <a:srgbClr val="000000"/>
                </a:solidFill>
                <a:latin typeface="Arial"/>
                <a:ea typeface="DejaVu Sans"/>
              </a:rPr>
              <a:t>dropdown </a:t>
            </a:r>
            <a:r>
              <a:rPr b="0" lang="el-GR" sz="2000" spc="-1" strike="noStrike">
                <a:solidFill>
                  <a:srgbClr val="000000"/>
                </a:solidFill>
                <a:latin typeface="Arial"/>
                <a:ea typeface="DejaVu Sans"/>
              </a:rPr>
              <a:t>κάτω από την μπάρα αναζήτησης</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l-GR" sz="2000" spc="-1" strike="noStrike">
                <a:solidFill>
                  <a:srgbClr val="000000"/>
                </a:solidFill>
                <a:latin typeface="Arial"/>
                <a:ea typeface="DejaVu Sans"/>
              </a:rPr>
              <a:t>Όταν ο χρήστης επιλέξει πλοίο, το </a:t>
            </a:r>
            <a:r>
              <a:rPr b="0" lang="en-US" sz="2000" spc="-1" strike="noStrike">
                <a:solidFill>
                  <a:srgbClr val="000000"/>
                </a:solidFill>
                <a:latin typeface="Arial"/>
                <a:ea typeface="DejaVu Sans"/>
              </a:rPr>
              <a:t>frontend </a:t>
            </a:r>
            <a:r>
              <a:rPr b="0" lang="el-GR" sz="2000" spc="-1" strike="noStrike">
                <a:solidFill>
                  <a:srgbClr val="000000"/>
                </a:solidFill>
                <a:latin typeface="Arial"/>
                <a:ea typeface="DejaVu Sans"/>
              </a:rPr>
              <a:t>το κεντράρει στον χάρτη, και εμφανίζεται πλαίσιο στα δεξία με τις πληροφορίες του</a:t>
            </a:r>
            <a:endParaRPr b="0" lang="el-GR" sz="2000" spc="-1" strike="noStrike">
              <a:solidFill>
                <a:srgbClr val="000000"/>
              </a:solidFill>
              <a:latin typeface="Arial"/>
            </a:endParaRPr>
          </a:p>
          <a:p>
            <a:pPr indent="0">
              <a:lnSpc>
                <a:spcPct val="100000"/>
              </a:lnSpc>
              <a:spcBef>
                <a:spcPts val="1417"/>
              </a:spcBef>
              <a:buNone/>
            </a:pP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Διαχείρ</a:t>
            </a:r>
            <a:r>
              <a:rPr b="0" lang="el-GR" sz="3000" spc="-1" strike="noStrike">
                <a:solidFill>
                  <a:srgbClr val="000000"/>
                </a:solidFill>
                <a:latin typeface="Arial"/>
                <a:ea typeface="DejaVu Sans"/>
              </a:rPr>
              <a:t>ι</a:t>
            </a:r>
            <a:r>
              <a:rPr b="0" lang="en-US" sz="3000" spc="-1" strike="noStrike">
                <a:solidFill>
                  <a:srgbClr val="000000"/>
                </a:solidFill>
                <a:latin typeface="Arial"/>
                <a:ea typeface="DejaVu Sans"/>
              </a:rPr>
              <a:t>ση Ζώνης Ενδιαφέροντος</a:t>
            </a:r>
            <a:endParaRPr b="0" lang="el-GR" sz="3000" spc="-1" strike="noStrike">
              <a:solidFill>
                <a:srgbClr val="000000"/>
              </a:solidFill>
              <a:latin typeface="Arial"/>
            </a:endParaRPr>
          </a:p>
        </p:txBody>
      </p:sp>
      <p:sp>
        <p:nvSpPr>
          <p:cNvPr id="194" name="PlaceHolder 2"/>
          <p:cNvSpPr>
            <a:spLocks noGrp="1"/>
          </p:cNvSpPr>
          <p:nvPr>
            <p:ph/>
          </p:nvPr>
        </p:nvSpPr>
        <p:spPr>
          <a:xfrm>
            <a:off x="504000" y="914400"/>
            <a:ext cx="3381120" cy="4570920"/>
          </a:xfrm>
          <a:prstGeom prst="rect">
            <a:avLst/>
          </a:prstGeom>
          <a:noFill/>
          <a:ln w="0">
            <a:noFill/>
          </a:ln>
        </p:spPr>
        <p:txBody>
          <a:bodyPr lIns="0" rIns="0" tIns="0" bIns="0" anchor="ctr">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Section στο sidebar</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Ορισμός / Επεξεργασία περιοχής με leaflet και PUSH στο REST api</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Αποθήκευση Ζώνης στο database</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PostGIS στο backend για φιλτράρισμα χωρικών δεδομένων</a:t>
            </a:r>
            <a:endParaRPr b="0" lang="el-GR" sz="2000" spc="-1" strike="noStrike">
              <a:solidFill>
                <a:srgbClr val="000000"/>
              </a:solidFill>
              <a:latin typeface="Arial"/>
            </a:endParaRPr>
          </a:p>
        </p:txBody>
      </p:sp>
      <p:pic>
        <p:nvPicPr>
          <p:cNvPr id="195" name="Picture 216" descr=""/>
          <p:cNvPicPr/>
          <p:nvPr/>
        </p:nvPicPr>
        <p:blipFill>
          <a:blip r:embed="rId1"/>
          <a:stretch/>
        </p:blipFill>
        <p:spPr>
          <a:xfrm>
            <a:off x="3881160" y="914400"/>
            <a:ext cx="6094800" cy="45709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Notifications Ζώνης Ενδιαφέροντος</a:t>
            </a:r>
            <a:endParaRPr b="0" lang="el-GR" sz="3000" spc="-1" strike="noStrike">
              <a:solidFill>
                <a:srgbClr val="000000"/>
              </a:solidFill>
              <a:latin typeface="Arial"/>
            </a:endParaRPr>
          </a:p>
        </p:txBody>
      </p:sp>
      <p:sp>
        <p:nvSpPr>
          <p:cNvPr id="197" name="PlaceHolder 2"/>
          <p:cNvSpPr>
            <a:spLocks noGrp="1"/>
          </p:cNvSpPr>
          <p:nvPr>
            <p:ph/>
          </p:nvPr>
        </p:nvSpPr>
        <p:spPr>
          <a:xfrm>
            <a:off x="504000" y="914400"/>
            <a:ext cx="9070920" cy="4570920"/>
          </a:xfrm>
          <a:prstGeom prst="rect">
            <a:avLst/>
          </a:prstGeom>
          <a:noFill/>
          <a:ln w="0">
            <a:noFill/>
          </a:ln>
        </p:spPr>
        <p:txBody>
          <a:bodyPr lIns="0" rIns="0" tIns="0" bIns="0" anchor="ctr">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Φιλτράρισμα περιοχής με Post GIS</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Αποστολή μέσω websocket</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Καμπάνα στο Navbar εμφανίζει notification λίστα</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dismiss all</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dismiss διπλά σε κάθε notification</a:t>
            </a:r>
            <a:endParaRPr b="0" lang="el-GR" sz="2000" spc="-1" strike="noStrike">
              <a:solidFill>
                <a:srgbClr val="000000"/>
              </a:solidFill>
              <a:latin typeface="Arial"/>
            </a:endParaRPr>
          </a:p>
          <a:p>
            <a:pPr marL="864000" indent="0">
              <a:lnSpc>
                <a:spcPct val="100000"/>
              </a:lnSpc>
              <a:spcBef>
                <a:spcPts val="1134"/>
              </a:spcBef>
              <a:buNone/>
              <a:tabLst>
                <a:tab algn="l" pos="0"/>
              </a:tabLst>
            </a:pP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Εξαγωγή Στατικών Δεδομένων</a:t>
            </a:r>
            <a:endParaRPr b="0" lang="el-GR" sz="3000" spc="-1" strike="noStrike">
              <a:solidFill>
                <a:srgbClr val="000000"/>
              </a:solidFill>
              <a:latin typeface="Arial"/>
            </a:endParaRPr>
          </a:p>
        </p:txBody>
      </p:sp>
      <p:sp>
        <p:nvSpPr>
          <p:cNvPr id="199" name="PlaceHolder 2"/>
          <p:cNvSpPr>
            <a:spLocks noGrp="1"/>
          </p:cNvSpPr>
          <p:nvPr>
            <p:ph/>
          </p:nvPr>
        </p:nvSpPr>
        <p:spPr>
          <a:xfrm>
            <a:off x="504000" y="1326600"/>
            <a:ext cx="9070920" cy="3287520"/>
          </a:xfrm>
          <a:prstGeom prst="rect">
            <a:avLst/>
          </a:prstGeom>
          <a:noFill/>
          <a:ln w="0">
            <a:noFill/>
          </a:ln>
        </p:spPr>
        <p:txBody>
          <a:bodyPr lIns="0" rIns="0" tIns="0" bIns="0" anchor="ctr">
            <a:normAutofit/>
          </a:bodyPr>
          <a:p>
            <a:pPr marL="228600" indent="0">
              <a:lnSpc>
                <a:spcPct val="100000"/>
              </a:lnSpc>
              <a:spcBef>
                <a:spcPts val="1417"/>
              </a:spcBef>
              <a:buNone/>
              <a:tabLst>
                <a:tab algn="l" pos="0"/>
              </a:tabLst>
            </a:pPr>
            <a:r>
              <a:rPr b="0" lang="en-US" sz="2000" spc="-1" strike="noStrike">
                <a:solidFill>
                  <a:srgbClr val="000000"/>
                </a:solidFill>
                <a:latin typeface="Arial"/>
                <a:ea typeface="DejaVu Sans"/>
              </a:rPr>
              <a:t>Navbar &gt; Admin Καρτέλα:</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2000" spc="-1" strike="noStrike">
                <a:solidFill>
                  <a:srgbClr val="000000"/>
                </a:solidFill>
                <a:latin typeface="Arial"/>
                <a:ea typeface="DejaVu Sans"/>
              </a:rPr>
              <a:t>Κουμπί λήψης κάνει GET στο REST</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US" sz="2000" spc="-1" strike="noStrike">
                <a:solidFill>
                  <a:srgbClr val="000000"/>
                </a:solidFill>
                <a:latin typeface="Arial"/>
                <a:ea typeface="DejaVu Sans"/>
              </a:rPr>
              <a:t>Λήψη .json με όλα τα στατικά δεδομένα</a:t>
            </a: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Επεξεργασία Στατικών Δεδομένων</a:t>
            </a:r>
            <a:endParaRPr b="0" lang="el-GR" sz="3000" spc="-1" strike="noStrike">
              <a:solidFill>
                <a:srgbClr val="000000"/>
              </a:solidFill>
              <a:latin typeface="Arial"/>
            </a:endParaRPr>
          </a:p>
        </p:txBody>
      </p:sp>
      <p:sp>
        <p:nvSpPr>
          <p:cNvPr id="201" name="PlaceHolder 2"/>
          <p:cNvSpPr>
            <a:spLocks noGrp="1"/>
          </p:cNvSpPr>
          <p:nvPr>
            <p:ph/>
          </p:nvPr>
        </p:nvSpPr>
        <p:spPr>
          <a:xfrm>
            <a:off x="504000" y="914400"/>
            <a:ext cx="3381120" cy="4570920"/>
          </a:xfrm>
          <a:prstGeom prst="rect">
            <a:avLst/>
          </a:prstGeom>
          <a:noFill/>
          <a:ln w="0">
            <a:noFill/>
          </a:ln>
        </p:spPr>
        <p:txBody>
          <a:bodyPr lIns="0" rIns="0" tIns="0" bIns="0" anchor="ctr">
            <a:normAutofit/>
          </a:bodyPr>
          <a:p>
            <a:pPr marL="432000" indent="0">
              <a:lnSpc>
                <a:spcPct val="100000"/>
              </a:lnSpc>
              <a:spcBef>
                <a:spcPts val="1417"/>
              </a:spcBef>
              <a:buNone/>
              <a:tabLst>
                <a:tab algn="l" pos="0"/>
              </a:tabLst>
            </a:pPr>
            <a:r>
              <a:rPr b="0" lang="en-US" sz="2000" spc="-1" strike="noStrike">
                <a:solidFill>
                  <a:srgbClr val="000000"/>
                </a:solidFill>
                <a:latin typeface="Arial"/>
                <a:ea typeface="DejaVu Sans"/>
              </a:rPr>
              <a:t>Χάρτης &gt; Πλοίο &gt; Λεπτομέρειες:</a:t>
            </a:r>
            <a:endParaRPr b="0" lang="el-GR" sz="2000" spc="-1" strike="noStrike">
              <a:solidFill>
                <a:srgbClr val="000000"/>
              </a:solidFill>
              <a:latin typeface="Arial"/>
            </a:endParaRPr>
          </a:p>
          <a:p>
            <a:pPr marL="216000" indent="-216000">
              <a:lnSpc>
                <a:spcPct val="100000"/>
              </a:lnSpc>
              <a:spcBef>
                <a:spcPts val="1417"/>
              </a:spcBef>
              <a:buClr>
                <a:srgbClr val="000000"/>
              </a:buClr>
              <a:buSzPct val="45000"/>
              <a:buFont typeface="Wingdings" charset="2"/>
              <a:buChar char=""/>
              <a:tabLst>
                <a:tab algn="l" pos="0"/>
              </a:tabLst>
            </a:pPr>
            <a:r>
              <a:rPr b="0" lang="en-US" sz="2000" spc="-1" strike="noStrike">
                <a:solidFill>
                  <a:srgbClr val="000000"/>
                </a:solidFill>
                <a:latin typeface="Arial"/>
                <a:ea typeface="DejaVu Sans"/>
              </a:rPr>
              <a:t>Πεδία επεξεργασίας κάνουν </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Arial"/>
                <a:ea typeface="DejaVu Sans"/>
              </a:rPr>
              <a:t>GET όρια [min, max] / επιλογές τιμών πεδίου</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tabLst>
                <a:tab algn="l" pos="0"/>
              </a:tabLst>
            </a:pPr>
            <a:r>
              <a:rPr b="0" lang="en-US" sz="2000" spc="-1" strike="noStrike">
                <a:solidFill>
                  <a:srgbClr val="000000"/>
                </a:solidFill>
                <a:latin typeface="Arial"/>
                <a:ea typeface="DejaVu Sans"/>
              </a:rPr>
              <a:t>POST στο REST με τη νέα τιμή</a:t>
            </a:r>
            <a:endParaRPr b="0" lang="el-GR" sz="2000" spc="-1" strike="noStrike">
              <a:solidFill>
                <a:srgbClr val="000000"/>
              </a:solidFill>
              <a:latin typeface="Arial"/>
            </a:endParaRPr>
          </a:p>
          <a:p>
            <a:pPr marL="216000" indent="-216000">
              <a:lnSpc>
                <a:spcPct val="100000"/>
              </a:lnSpc>
              <a:spcBef>
                <a:spcPts val="1417"/>
              </a:spcBef>
              <a:buClr>
                <a:srgbClr val="000000"/>
              </a:buClr>
              <a:buSzPct val="45000"/>
              <a:buFont typeface="Wingdings" charset="2"/>
              <a:buChar char=""/>
              <a:tabLst>
                <a:tab algn="l" pos="0"/>
              </a:tabLst>
            </a:pPr>
            <a:r>
              <a:rPr b="0" lang="en-US" sz="2000" spc="-1" strike="noStrike">
                <a:solidFill>
                  <a:srgbClr val="000000"/>
                </a:solidFill>
                <a:latin typeface="Arial"/>
                <a:ea typeface="DejaVu Sans"/>
              </a:rPr>
              <a:t>Ενημερώνεται η βάση</a:t>
            </a:r>
            <a:endParaRPr b="0" lang="el-GR" sz="2000" spc="-1" strike="noStrike">
              <a:solidFill>
                <a:srgbClr val="000000"/>
              </a:solidFill>
              <a:latin typeface="Arial"/>
            </a:endParaRPr>
          </a:p>
        </p:txBody>
      </p:sp>
      <p:pic>
        <p:nvPicPr>
          <p:cNvPr id="202" name="Picture 223" descr=""/>
          <p:cNvPicPr/>
          <p:nvPr/>
        </p:nvPicPr>
        <p:blipFill>
          <a:blip r:embed="rId1"/>
          <a:srcRect l="63697" t="0" r="0" b="51881"/>
          <a:stretch/>
        </p:blipFill>
        <p:spPr>
          <a:xfrm>
            <a:off x="4572000" y="1371600"/>
            <a:ext cx="3427920" cy="3437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Φιλικότητα προς το Χρήστη</a:t>
            </a:r>
            <a:endParaRPr b="0" lang="el-GR" sz="3000" spc="-1" strike="noStrike">
              <a:solidFill>
                <a:srgbClr val="000000"/>
              </a:solidFill>
              <a:latin typeface="Arial"/>
            </a:endParaRPr>
          </a:p>
        </p:txBody>
      </p:sp>
      <p:sp>
        <p:nvSpPr>
          <p:cNvPr id="204" name="PlaceHolder 2"/>
          <p:cNvSpPr>
            <a:spLocks noGrp="1"/>
          </p:cNvSpPr>
          <p:nvPr>
            <p:ph/>
          </p:nvPr>
        </p:nvSpPr>
        <p:spPr>
          <a:xfrm>
            <a:off x="504000" y="685800"/>
            <a:ext cx="3381120" cy="4799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UI παρόμοιο μέ ήδη υπάρχοντα εργαλεία</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Λίγα κρυμμένα στοιχεία (hamburger menus)</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Σημειώσεις χρηστών ανά πλοίο</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Εύχρηστη Αναζήτηση</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i="1" lang="en-US" sz="2000" spc="-1" strike="noStrike">
                <a:solidFill>
                  <a:srgbClr val="000000"/>
                </a:solidFill>
                <a:highlight>
                  <a:srgbClr val="d4ea6b"/>
                </a:highlight>
                <a:latin typeface="Arial"/>
                <a:ea typeface="DejaVu Sans"/>
              </a:rPr>
              <a:t>SCM</a:t>
            </a:r>
            <a:r>
              <a:rPr b="0" i="1" lang="en-US" sz="2000" spc="-1" strike="noStrike">
                <a:solidFill>
                  <a:srgbClr val="000000"/>
                </a:solidFill>
                <a:latin typeface="Arial"/>
                <a:ea typeface="DejaVu Sans"/>
              </a:rPr>
              <a:t> </a:t>
            </a:r>
            <a:r>
              <a:rPr b="0" i="1" lang="en-US" sz="2000" spc="-1" strike="noStrike">
                <a:solidFill>
                  <a:srgbClr val="000000"/>
                </a:solidFill>
                <a:highlight>
                  <a:srgbClr val="d4ea6b"/>
                </a:highlight>
                <a:latin typeface="Arial"/>
                <a:ea typeface="DejaVu Sans"/>
              </a:rPr>
              <a:t>UM</a:t>
            </a:r>
            <a:br>
              <a:rPr sz="2000"/>
            </a:br>
            <a:r>
              <a:rPr b="0" lang="en-US" sz="2000" spc="-1" strike="noStrike">
                <a:solidFill>
                  <a:srgbClr val="000000"/>
                </a:solidFill>
                <a:latin typeface="Arial"/>
                <a:ea typeface="DejaVu Sans"/>
              </a:rPr>
              <a:t>να βρίσκει το</a:t>
            </a:r>
            <a:br>
              <a:rPr sz="2000"/>
            </a:br>
            <a:r>
              <a:rPr b="0" i="1" lang="en-US" sz="2000" spc="-1" strike="noStrike">
                <a:solidFill>
                  <a:srgbClr val="000000"/>
                </a:solidFill>
                <a:latin typeface="Arial"/>
                <a:ea typeface="DejaVu Sans"/>
              </a:rPr>
              <a:t>M</a:t>
            </a:r>
            <a:r>
              <a:rPr b="0" i="1" lang="en-US" sz="2000" spc="-1" strike="noStrike">
                <a:solidFill>
                  <a:srgbClr val="000000"/>
                </a:solidFill>
                <a:highlight>
                  <a:srgbClr val="d4ea6b"/>
                </a:highlight>
                <a:latin typeface="Arial"/>
                <a:ea typeface="DejaVu Sans"/>
              </a:rPr>
              <a:t>SC</a:t>
            </a:r>
            <a:r>
              <a:rPr b="0" i="1" lang="en-US" sz="2000" spc="-1" strike="noStrike">
                <a:solidFill>
                  <a:srgbClr val="000000"/>
                </a:solidFill>
                <a:latin typeface="Arial"/>
                <a:ea typeface="DejaVu Sans"/>
              </a:rPr>
              <a:t> </a:t>
            </a:r>
            <a:r>
              <a:rPr b="0" i="1" lang="en-US" sz="2000" spc="-1" strike="noStrike">
                <a:solidFill>
                  <a:srgbClr val="000000"/>
                </a:solidFill>
                <a:highlight>
                  <a:srgbClr val="d4ea6b"/>
                </a:highlight>
                <a:latin typeface="Arial"/>
                <a:ea typeface="DejaVu Sans"/>
              </a:rPr>
              <a:t>MUM</a:t>
            </a:r>
            <a:r>
              <a:rPr b="0" i="1" lang="en-US" sz="2000" spc="-1" strike="noStrike">
                <a:solidFill>
                  <a:srgbClr val="000000"/>
                </a:solidFill>
                <a:latin typeface="Arial"/>
                <a:ea typeface="DejaVu Sans"/>
              </a:rPr>
              <a:t>BAI VIII</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i="1" lang="en-US" sz="2000" spc="-1" strike="noStrike">
                <a:solidFill>
                  <a:srgbClr val="000000"/>
                </a:solidFill>
                <a:highlight>
                  <a:srgbClr val="b4c7dc"/>
                </a:highlight>
                <a:latin typeface="Arial"/>
                <a:ea typeface="DejaVu Sans"/>
              </a:rPr>
              <a:t>KATERINA</a:t>
            </a:r>
            <a:r>
              <a:rPr b="0" i="1" lang="en-US" sz="2000" spc="-1" strike="noStrike">
                <a:solidFill>
                  <a:srgbClr val="000000"/>
                </a:solidFill>
                <a:latin typeface="Arial"/>
                <a:ea typeface="DejaVu Sans"/>
              </a:rPr>
              <a:t> </a:t>
            </a:r>
            <a:r>
              <a:rPr b="0" i="1" lang="en-US" sz="2000" spc="-1" strike="noStrike">
                <a:solidFill>
                  <a:srgbClr val="000000"/>
                </a:solidFill>
                <a:highlight>
                  <a:srgbClr val="ffb66c"/>
                </a:highlight>
                <a:latin typeface="Arial"/>
                <a:ea typeface="DejaVu Sans"/>
              </a:rPr>
              <a:t>ST</a:t>
            </a:r>
            <a:br>
              <a:rPr sz="2000"/>
            </a:br>
            <a:r>
              <a:rPr b="0" lang="en-US" sz="2000" spc="-1" strike="noStrike">
                <a:solidFill>
                  <a:srgbClr val="000000"/>
                </a:solidFill>
                <a:latin typeface="Arial"/>
                <a:ea typeface="DejaVu Sans"/>
              </a:rPr>
              <a:t>να βρίσκει το</a:t>
            </a:r>
            <a:br>
              <a:rPr sz="2000"/>
            </a:br>
            <a:r>
              <a:rPr b="0" i="1" lang="en-US" sz="2000" spc="-1" strike="noStrike">
                <a:solidFill>
                  <a:srgbClr val="000000"/>
                </a:solidFill>
                <a:highlight>
                  <a:srgbClr val="ffb66c"/>
                </a:highlight>
                <a:latin typeface="Arial"/>
                <a:ea typeface="DejaVu Sans"/>
              </a:rPr>
              <a:t>ST</a:t>
            </a:r>
            <a:r>
              <a:rPr b="0" i="1" lang="en-US" sz="2000" spc="-1" strike="noStrike">
                <a:solidFill>
                  <a:srgbClr val="000000"/>
                </a:solidFill>
                <a:latin typeface="Arial"/>
                <a:ea typeface="DejaVu Sans"/>
              </a:rPr>
              <a:t> </a:t>
            </a:r>
            <a:r>
              <a:rPr b="0" i="1" lang="en-US" sz="2000" spc="-1" strike="noStrike">
                <a:solidFill>
                  <a:srgbClr val="000000"/>
                </a:solidFill>
                <a:highlight>
                  <a:srgbClr val="b4c7dc"/>
                </a:highlight>
                <a:latin typeface="Arial"/>
                <a:ea typeface="DejaVu Sans"/>
              </a:rPr>
              <a:t>KATERINA</a:t>
            </a:r>
            <a:endParaRPr b="0" lang="el-GR" sz="2000" spc="-1" strike="noStrike">
              <a:solidFill>
                <a:srgbClr val="000000"/>
              </a:solidFill>
              <a:latin typeface="Arial"/>
            </a:endParaRPr>
          </a:p>
        </p:txBody>
      </p:sp>
      <p:pic>
        <p:nvPicPr>
          <p:cNvPr id="205" name="Picture 226" descr=""/>
          <p:cNvPicPr/>
          <p:nvPr/>
        </p:nvPicPr>
        <p:blipFill>
          <a:blip r:embed="rId1"/>
          <a:srcRect l="6855" t="0" r="4701" b="0"/>
          <a:stretch/>
        </p:blipFill>
        <p:spPr>
          <a:xfrm>
            <a:off x="3941640" y="1143000"/>
            <a:ext cx="5887080" cy="3743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Κλιμακωσιμότητα</a:t>
            </a:r>
            <a:endParaRPr b="0" lang="el-GR" sz="3000" spc="-1" strike="noStrike">
              <a:solidFill>
                <a:srgbClr val="000000"/>
              </a:solidFill>
              <a:latin typeface="Arial"/>
            </a:endParaRPr>
          </a:p>
        </p:txBody>
      </p:sp>
      <p:sp>
        <p:nvSpPr>
          <p:cNvPr id="207" name="PlaceHolder 2"/>
          <p:cNvSpPr>
            <a:spLocks noGrp="1"/>
          </p:cNvSpPr>
          <p:nvPr>
            <p:ph/>
          </p:nvPr>
        </p:nvSpPr>
        <p:spPr>
          <a:xfrm>
            <a:off x="504000" y="1326600"/>
            <a:ext cx="9070920" cy="39301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Το backend στέλνει μόνο πλοία εντός την οθόνης</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Δεν κρατάμε όλα τα δεδομένα για το ιστορικό πορείας. Sampling ανά κάποιο Δt.</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Filtering στο backend που έχει περισσότερους πόρους: Δεν επιβαρύνεται ο client.</a:t>
            </a:r>
            <a:endParaRPr b="0" lang="el-GR" sz="2000" spc="-1" strike="noStrike">
              <a:solidFill>
                <a:srgbClr val="000000"/>
              </a:solidFill>
              <a:latin typeface="Arial"/>
            </a:endParaRPr>
          </a:p>
          <a:p>
            <a:pPr marL="432000" indent="0">
              <a:lnSpc>
                <a:spcPct val="100000"/>
              </a:lnSpc>
              <a:spcBef>
                <a:spcPts val="1417"/>
              </a:spcBef>
              <a:buNone/>
              <a:tabLst>
                <a:tab algn="l" pos="0"/>
              </a:tabLst>
            </a:pP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00520"/>
            <a:ext cx="9069840" cy="744120"/>
          </a:xfrm>
          <a:prstGeom prst="rect">
            <a:avLst/>
          </a:prstGeom>
          <a:noFill/>
          <a:ln w="0">
            <a:noFill/>
          </a:ln>
        </p:spPr>
        <p:txBody>
          <a:bodyPr lIns="0" rIns="0" tIns="0" bIns="0" anchor="ctr">
            <a:noAutofit/>
          </a:bodyPr>
          <a:p>
            <a:pPr indent="0" algn="ctr">
              <a:lnSpc>
                <a:spcPct val="90000"/>
              </a:lnSpc>
              <a:buNone/>
              <a:tabLst>
                <a:tab algn="l" pos="0"/>
              </a:tabLst>
            </a:pPr>
            <a:r>
              <a:rPr b="1" lang="el-GR" sz="2400" spc="-1" strike="noStrike">
                <a:solidFill>
                  <a:srgbClr val="000000"/>
                </a:solidFill>
                <a:latin typeface="Arial"/>
                <a:ea typeface="DejaVu Sans"/>
              </a:rPr>
              <a:t>Σχεδιάγραμμα Βασικών Τεχνολογιών</a:t>
            </a:r>
            <a:endParaRPr b="0" lang="el-GR" sz="2400" spc="-1" strike="noStrike">
              <a:solidFill>
                <a:srgbClr val="000000"/>
              </a:solidFill>
              <a:latin typeface="Arial"/>
            </a:endParaRPr>
          </a:p>
        </p:txBody>
      </p:sp>
      <p:pic>
        <p:nvPicPr>
          <p:cNvPr id="173" name="Picture 4" descr="A close-up of a logo&#10;&#10;AI-generated content may be incorrect."/>
          <p:cNvPicPr/>
          <p:nvPr/>
        </p:nvPicPr>
        <p:blipFill>
          <a:blip r:embed="rId1"/>
          <a:srcRect l="0" t="5178" r="0" b="13902"/>
          <a:stretch/>
        </p:blipFill>
        <p:spPr>
          <a:xfrm>
            <a:off x="2304720" y="946440"/>
            <a:ext cx="5468760" cy="4365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109440"/>
            <a:ext cx="9069840" cy="944640"/>
          </a:xfrm>
          <a:prstGeom prst="rect">
            <a:avLst/>
          </a:prstGeom>
          <a:noFill/>
          <a:ln w="0">
            <a:noFill/>
          </a:ln>
        </p:spPr>
        <p:txBody>
          <a:bodyPr lIns="0" rIns="0" tIns="0" bIns="0" anchor="ctr">
            <a:noAutofit/>
          </a:bodyPr>
          <a:p>
            <a:pPr indent="0" algn="ctr">
              <a:lnSpc>
                <a:spcPct val="90000"/>
              </a:lnSpc>
              <a:buNone/>
              <a:tabLst>
                <a:tab algn="l" pos="0"/>
              </a:tabLst>
            </a:pPr>
            <a:r>
              <a:rPr b="1" lang="el-GR" sz="2400" spc="-1" strike="noStrike">
                <a:solidFill>
                  <a:srgbClr val="000000"/>
                </a:solidFill>
                <a:latin typeface="Arial"/>
                <a:ea typeface="DejaVu Sans"/>
              </a:rPr>
              <a:t>Σχεδιάγραμμα Βασικής Αρχιτεκτονικής</a:t>
            </a:r>
            <a:endParaRPr b="0" lang="el-GR" sz="2400" spc="-1" strike="noStrike">
              <a:solidFill>
                <a:srgbClr val="000000"/>
              </a:solidFill>
              <a:latin typeface="Arial"/>
            </a:endParaRPr>
          </a:p>
        </p:txBody>
      </p:sp>
      <p:pic>
        <p:nvPicPr>
          <p:cNvPr id="175" name="Picture 4" descr="A diagram of a diagram&#10;&#10;AI-generated content may be incorrect."/>
          <p:cNvPicPr/>
          <p:nvPr/>
        </p:nvPicPr>
        <p:blipFill>
          <a:blip r:embed="rId1"/>
          <a:stretch/>
        </p:blipFill>
        <p:spPr>
          <a:xfrm>
            <a:off x="367560" y="1275840"/>
            <a:ext cx="9343800" cy="3495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Αυθεντικοποίηση &amp; Ρόλοι</a:t>
            </a:r>
            <a:endParaRPr b="0" lang="el-GR" sz="3000" spc="-1" strike="noStrike">
              <a:solidFill>
                <a:srgbClr val="000000"/>
              </a:solidFill>
              <a:latin typeface="Arial"/>
            </a:endParaRPr>
          </a:p>
        </p:txBody>
      </p:sp>
      <p:sp>
        <p:nvSpPr>
          <p:cNvPr id="17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lnSpc>
                <a:spcPct val="100000"/>
              </a:lnSpc>
              <a:spcBef>
                <a:spcPts val="1417"/>
              </a:spcBef>
              <a:buNone/>
            </a:pPr>
            <a:r>
              <a:rPr b="0" lang="en-US" sz="2000" spc="-1" strike="noStrike">
                <a:solidFill>
                  <a:srgbClr val="000000"/>
                </a:solidFill>
                <a:latin typeface="Arial"/>
                <a:ea typeface="DejaVu Sans"/>
              </a:rPr>
              <a:t>Json Web Token</a:t>
            </a:r>
            <a:endParaRPr b="0" lang="el-GR" sz="2000" spc="-1" strike="noStrike">
              <a:solidFill>
                <a:srgbClr val="000000"/>
              </a:solidFill>
              <a:latin typeface="Arial"/>
            </a:endParaRPr>
          </a:p>
          <a:p>
            <a:pPr lvl="1" marL="864000" indent="-324000">
              <a:lnSpc>
                <a:spcPct val="90000"/>
              </a:lnSpc>
              <a:spcBef>
                <a:spcPts val="1134"/>
              </a:spcBef>
              <a:buClr>
                <a:srgbClr val="000000"/>
              </a:buClr>
              <a:buFont typeface="Symbol" charset="2"/>
              <a:buChar char=""/>
            </a:pPr>
            <a:r>
              <a:rPr b="0" lang="en-US" sz="2000" spc="-1" strike="noStrike">
                <a:solidFill>
                  <a:srgbClr val="000000"/>
                </a:solidFill>
                <a:latin typeface="Arial"/>
                <a:ea typeface="DejaVu Sans"/>
              </a:rPr>
              <a:t>Μοναδικό για κάθε χρήστη</a:t>
            </a:r>
            <a:endParaRPr b="0" lang="el-GR" sz="2000" spc="-1" strike="noStrike">
              <a:solidFill>
                <a:srgbClr val="000000"/>
              </a:solidFill>
              <a:latin typeface="Arial"/>
            </a:endParaRPr>
          </a:p>
          <a:p>
            <a:pPr lvl="1" marL="864000" indent="-324000">
              <a:lnSpc>
                <a:spcPct val="90000"/>
              </a:lnSpc>
              <a:spcBef>
                <a:spcPts val="1134"/>
              </a:spcBef>
              <a:buClr>
                <a:srgbClr val="000000"/>
              </a:buClr>
              <a:buFont typeface="Symbol" charset="2"/>
              <a:buChar char=""/>
            </a:pPr>
            <a:r>
              <a:rPr b="0" lang="en-US" sz="2000" spc="-1" strike="noStrike">
                <a:solidFill>
                  <a:srgbClr val="000000"/>
                </a:solidFill>
                <a:latin typeface="Arial"/>
                <a:ea typeface="DejaVu Sans"/>
              </a:rPr>
              <a:t>Δημιουργείται κατά το login</a:t>
            </a:r>
            <a:endParaRPr b="0" lang="el-GR" sz="2000" spc="-1" strike="noStrike">
              <a:solidFill>
                <a:srgbClr val="000000"/>
              </a:solidFill>
              <a:latin typeface="Arial"/>
            </a:endParaRPr>
          </a:p>
          <a:p>
            <a:pPr lvl="1" marL="864000" indent="-324000">
              <a:lnSpc>
                <a:spcPct val="90000"/>
              </a:lnSpc>
              <a:spcBef>
                <a:spcPts val="1134"/>
              </a:spcBef>
              <a:buClr>
                <a:srgbClr val="000000"/>
              </a:buClr>
              <a:buFont typeface="Symbol" charset="2"/>
              <a:buChar char=""/>
            </a:pPr>
            <a:r>
              <a:rPr b="0" lang="en-US" sz="2000" spc="-1" strike="noStrike">
                <a:solidFill>
                  <a:srgbClr val="000000"/>
                </a:solidFill>
                <a:latin typeface="Arial"/>
                <a:ea typeface="DejaVu Sans"/>
              </a:rPr>
              <a:t>Αποθηκεύεται στο localstorage του browser</a:t>
            </a:r>
            <a:endParaRPr b="0" lang="el-GR" sz="2000" spc="-1" strike="noStrike">
              <a:solidFill>
                <a:srgbClr val="000000"/>
              </a:solidFill>
              <a:latin typeface="Arial"/>
            </a:endParaRPr>
          </a:p>
          <a:p>
            <a:pPr lvl="1" marL="864000" indent="-324000">
              <a:lnSpc>
                <a:spcPct val="90000"/>
              </a:lnSpc>
              <a:spcBef>
                <a:spcPts val="1134"/>
              </a:spcBef>
              <a:buClr>
                <a:srgbClr val="000000"/>
              </a:buClr>
              <a:buFont typeface="Symbol" charset="2"/>
              <a:buChar char=""/>
            </a:pPr>
            <a:r>
              <a:rPr b="0" lang="en-US" sz="2000" spc="-1" strike="noStrike">
                <a:solidFill>
                  <a:srgbClr val="000000"/>
                </a:solidFill>
                <a:latin typeface="Arial"/>
                <a:ea typeface="DejaVu Sans"/>
              </a:rPr>
              <a:t>Αποστέλλεται με κάθε αίτηση</a:t>
            </a: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Ζωντανή Προβολή Πλοίων</a:t>
            </a:r>
            <a:endParaRPr b="0" lang="el-GR" sz="3000" spc="-1" strike="noStrike">
              <a:solidFill>
                <a:srgbClr val="000000"/>
              </a:solidFill>
              <a:latin typeface="Arial"/>
            </a:endParaRPr>
          </a:p>
        </p:txBody>
      </p:sp>
      <p:pic>
        <p:nvPicPr>
          <p:cNvPr id="179" name="Picture 204" descr=""/>
          <p:cNvPicPr/>
          <p:nvPr/>
        </p:nvPicPr>
        <p:blipFill>
          <a:blip r:embed="rId1"/>
          <a:srcRect l="0" t="0" r="10845" b="10052"/>
          <a:stretch/>
        </p:blipFill>
        <p:spPr>
          <a:xfrm>
            <a:off x="3132720" y="914400"/>
            <a:ext cx="6238440" cy="4342320"/>
          </a:xfrm>
          <a:prstGeom prst="rect">
            <a:avLst/>
          </a:prstGeom>
          <a:ln w="0">
            <a:noFill/>
          </a:ln>
        </p:spPr>
      </p:pic>
      <p:sp>
        <p:nvSpPr>
          <p:cNvPr id="180" name="Rectangle 205"/>
          <p:cNvSpPr/>
          <p:nvPr/>
        </p:nvSpPr>
        <p:spPr>
          <a:xfrm>
            <a:off x="504000" y="685800"/>
            <a:ext cx="2695320" cy="4799520"/>
          </a:xfrm>
          <a:prstGeom prst="rect">
            <a:avLst/>
          </a:prstGeom>
          <a:noFill/>
          <a:ln w="0">
            <a:noFill/>
          </a:ln>
        </p:spPr>
        <p:style>
          <a:lnRef idx="0"/>
          <a:fillRef idx="0"/>
          <a:effectRef idx="0"/>
          <a:fontRef idx="minor"/>
        </p:style>
        <p:txBody>
          <a:bodyPr lIns="0" rIns="0" tIns="0" bIns="0" anchor="ctr">
            <a:normAutofit/>
          </a:bodyPr>
          <a:p>
            <a:pPr marL="216000" indent="-216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Producer</a:t>
            </a:r>
            <a:br>
              <a:rPr sz="2000"/>
            </a:br>
            <a:r>
              <a:rPr b="0" lang="en-US" sz="2000" spc="-1" strike="noStrike">
                <a:solidFill>
                  <a:srgbClr val="000000"/>
                </a:solidFill>
                <a:latin typeface="Arial"/>
                <a:ea typeface="DejaVu Sans"/>
              </a:rPr>
              <a:t>(Python script)</a:t>
            </a:r>
            <a:endParaRPr b="0" lang="en-US" sz="2000" spc="-1" strike="noStrike">
              <a:solidFill>
                <a:srgbClr val="000000"/>
              </a:solidFill>
              <a:latin typeface="Arial"/>
            </a:endParaRPr>
          </a:p>
          <a:p>
            <a:pPr marL="216000" indent="-216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Kafka Topic</a:t>
            </a:r>
            <a:endParaRPr b="0" lang="en-US" sz="2000" spc="-1" strike="noStrike">
              <a:solidFill>
                <a:srgbClr val="000000"/>
              </a:solidFill>
              <a:latin typeface="Arial"/>
            </a:endParaRPr>
          </a:p>
          <a:p>
            <a:pPr marL="216000" indent="-216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Consumer</a:t>
            </a:r>
            <a:br>
              <a:rPr sz="2000"/>
            </a:br>
            <a:r>
              <a:rPr b="0" lang="en-US" sz="2000" spc="-1" strike="noStrike">
                <a:solidFill>
                  <a:srgbClr val="000000"/>
                </a:solidFill>
                <a:latin typeface="Arial"/>
                <a:ea typeface="DejaVu Sans"/>
              </a:rPr>
              <a:t>(Spring Boot)</a:t>
            </a:r>
            <a:endParaRPr b="0" lang="en-US" sz="2000" spc="-1" strike="noStrike">
              <a:solidFill>
                <a:srgbClr val="000000"/>
              </a:solidFill>
              <a:latin typeface="Arial"/>
            </a:endParaRPr>
          </a:p>
          <a:p>
            <a:pPr marL="216000" indent="-216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WebSocket</a:t>
            </a:r>
            <a:endParaRPr b="0" lang="en-US" sz="2000" spc="-1" strike="noStrike">
              <a:solidFill>
                <a:srgbClr val="000000"/>
              </a:solidFill>
              <a:latin typeface="Arial"/>
            </a:endParaRPr>
          </a:p>
          <a:p>
            <a:pPr marL="216000" indent="-216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Frontend</a:t>
            </a:r>
            <a:br>
              <a:rPr sz="2000"/>
            </a:br>
            <a:r>
              <a:rPr b="0" lang="en-US" sz="2000" spc="-1" strike="noStrike">
                <a:solidFill>
                  <a:srgbClr val="000000"/>
                </a:solidFill>
                <a:latin typeface="Arial"/>
                <a:ea typeface="DejaVu Sans"/>
              </a:rPr>
              <a:t>(React + Leaflet)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Ασφάλεια</a:t>
            </a:r>
            <a:endParaRPr b="0" lang="el-GR" sz="3000" spc="-1" strike="noStrike">
              <a:solidFill>
                <a:srgbClr val="000000"/>
              </a:solidFill>
              <a:latin typeface="Arial"/>
            </a:endParaRPr>
          </a:p>
        </p:txBody>
      </p:sp>
      <p:sp>
        <p:nvSpPr>
          <p:cNvPr id="18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HTTPS / WSS self-signed</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Δημιουργία certificate με </a:t>
            </a:r>
            <a:r>
              <a:rPr b="0" i="1" lang="en-US" sz="2000" spc="-1" strike="noStrike">
                <a:solidFill>
                  <a:srgbClr val="000000"/>
                </a:solidFill>
                <a:latin typeface="Arial"/>
                <a:ea typeface="DejaVu Sans"/>
              </a:rPr>
              <a:t>keytool</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Springboot το φορτώνει μέσω .p12</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Σε </a:t>
            </a:r>
            <a:r>
              <a:rPr b="1" lang="en-US" sz="2000" spc="-1" strike="noStrike">
                <a:solidFill>
                  <a:srgbClr val="000000"/>
                </a:solidFill>
                <a:latin typeface="Arial"/>
                <a:ea typeface="DejaVu Sans"/>
              </a:rPr>
              <a:t>όλα</a:t>
            </a:r>
            <a:r>
              <a:rPr b="0" lang="en-US" sz="2000" spc="-1" strike="noStrike">
                <a:solidFill>
                  <a:srgbClr val="000000"/>
                </a:solidFill>
                <a:latin typeface="Arial"/>
                <a:ea typeface="DejaVu Sans"/>
              </a:rPr>
              <a:t> τα endpoints</a:t>
            </a: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Προβολή Πορείας Πλοίου</a:t>
            </a:r>
            <a:endParaRPr b="0" lang="el-GR" sz="3000" spc="-1" strike="noStrike">
              <a:solidFill>
                <a:srgbClr val="000000"/>
              </a:solidFill>
              <a:latin typeface="Arial"/>
            </a:endParaRPr>
          </a:p>
        </p:txBody>
      </p:sp>
      <p:sp>
        <p:nvSpPr>
          <p:cNvPr id="184" name="PlaceHolder 2"/>
          <p:cNvSpPr>
            <a:spLocks noGrp="1"/>
          </p:cNvSpPr>
          <p:nvPr>
            <p:ph/>
          </p:nvPr>
        </p:nvSpPr>
        <p:spPr>
          <a:xfrm>
            <a:off x="504000" y="1326600"/>
            <a:ext cx="22381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Αίτημα πορείας μέσω GET στο REST API</a:t>
            </a:r>
            <a:endParaRPr b="0" lang="el-GR"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2000" spc="-1" strike="noStrike">
                <a:solidFill>
                  <a:srgbClr val="000000"/>
                </a:solidFill>
                <a:latin typeface="Arial"/>
                <a:ea typeface="DejaVu Sans"/>
              </a:rPr>
              <a:t>Leaflet.js για σχεδίαση στον χάρτη</a:t>
            </a:r>
            <a:endParaRPr b="0" lang="el-GR" sz="2000" spc="-1" strike="noStrike">
              <a:solidFill>
                <a:srgbClr val="000000"/>
              </a:solidFill>
              <a:latin typeface="Arial"/>
            </a:endParaRPr>
          </a:p>
        </p:txBody>
      </p:sp>
      <p:pic>
        <p:nvPicPr>
          <p:cNvPr id="185" name="Picture 210" descr=""/>
          <p:cNvPicPr/>
          <p:nvPr/>
        </p:nvPicPr>
        <p:blipFill>
          <a:blip r:embed="rId1"/>
          <a:stretch/>
        </p:blipFill>
        <p:spPr>
          <a:xfrm>
            <a:off x="3200400" y="914400"/>
            <a:ext cx="6094800" cy="4570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n-US" sz="3000" spc="-1" strike="noStrike">
                <a:solidFill>
                  <a:srgbClr val="000000"/>
                </a:solidFill>
                <a:latin typeface="Arial"/>
                <a:ea typeface="DejaVu Sans"/>
              </a:rPr>
              <a:t>Διαχείρ</a:t>
            </a:r>
            <a:r>
              <a:rPr b="0" lang="el-GR" sz="3000" spc="-1" strike="noStrike">
                <a:solidFill>
                  <a:srgbClr val="000000"/>
                </a:solidFill>
                <a:latin typeface="Arial"/>
                <a:ea typeface="DejaVu Sans"/>
              </a:rPr>
              <a:t>ι</a:t>
            </a:r>
            <a:r>
              <a:rPr b="0" lang="en-US" sz="3000" spc="-1" strike="noStrike">
                <a:solidFill>
                  <a:srgbClr val="000000"/>
                </a:solidFill>
                <a:latin typeface="Arial"/>
                <a:ea typeface="DejaVu Sans"/>
              </a:rPr>
              <a:t>ση Στόλου</a:t>
            </a:r>
            <a:endParaRPr b="0" lang="el-GR" sz="3000" spc="-1" strike="noStrike">
              <a:solidFill>
                <a:srgbClr val="000000"/>
              </a:solidFill>
              <a:latin typeface="Arial"/>
            </a:endParaRPr>
          </a:p>
        </p:txBody>
      </p:sp>
      <p:sp>
        <p:nvSpPr>
          <p:cNvPr id="187" name="PlaceHolder 2"/>
          <p:cNvSpPr>
            <a:spLocks noGrp="1"/>
          </p:cNvSpPr>
          <p:nvPr>
            <p:ph/>
          </p:nvPr>
        </p:nvSpPr>
        <p:spPr>
          <a:xfrm>
            <a:off x="504000" y="914400"/>
            <a:ext cx="4524120" cy="4570920"/>
          </a:xfrm>
          <a:prstGeom prst="rect">
            <a:avLst/>
          </a:prstGeom>
          <a:noFill/>
          <a:ln w="0">
            <a:noFill/>
          </a:ln>
        </p:spPr>
        <p:txBody>
          <a:bodyPr lIns="0" rIns="0" tIns="0" bIns="0" anchor="ctr">
            <a:normAutofit/>
          </a:bodyPr>
          <a:p>
            <a:pPr marL="432000" indent="-324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Καρτέλα Στόλου στο Navbar</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popup</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GET το fleet του χρήστη</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παρουσίαση σε λίστα</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κουμπί αφαίρεσης απο στόλο</a:t>
            </a:r>
            <a:endParaRPr b="0" lang="el-GR" sz="2000" spc="-1" strike="noStrike">
              <a:solidFill>
                <a:srgbClr val="000000"/>
              </a:solidFill>
              <a:latin typeface="Arial"/>
            </a:endParaRPr>
          </a:p>
          <a:p>
            <a:pPr marL="432000" indent="-324000">
              <a:lnSpc>
                <a:spcPct val="100000"/>
              </a:lnSpc>
              <a:spcBef>
                <a:spcPts val="1417"/>
              </a:spcBef>
              <a:buClr>
                <a:srgbClr val="000000"/>
              </a:buClr>
              <a:buFont typeface="StarSymbol"/>
              <a:buAutoNum type="arabicPeriod"/>
            </a:pPr>
            <a:r>
              <a:rPr b="0" lang="en-US" sz="2000" spc="-1" strike="noStrike">
                <a:solidFill>
                  <a:srgbClr val="000000"/>
                </a:solidFill>
                <a:latin typeface="Arial"/>
                <a:ea typeface="DejaVu Sans"/>
              </a:rPr>
              <a:t>Λεπτομέρειες πλοίου στον Χάρτη</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GET  λεπτομερειών</a:t>
            </a:r>
            <a:endParaRPr b="0" lang="el-GR" sz="2000" spc="-1" strike="noStrike">
              <a:solidFill>
                <a:srgbClr val="000000"/>
              </a:solidFill>
              <a:latin typeface="Arial"/>
            </a:endParaRPr>
          </a:p>
          <a:p>
            <a:pPr lvl="2" marL="648000" indent="-216000">
              <a:lnSpc>
                <a:spcPct val="100000"/>
              </a:lnSpc>
              <a:spcBef>
                <a:spcPts val="850"/>
              </a:spcBef>
              <a:buClr>
                <a:srgbClr val="000000"/>
              </a:buClr>
              <a:buSzPct val="45000"/>
              <a:buFont typeface="Wingdings" charset="2"/>
              <a:buChar char=""/>
            </a:pPr>
            <a:r>
              <a:rPr b="0" lang="en-US" sz="2000" spc="-1" strike="noStrike">
                <a:solidFill>
                  <a:srgbClr val="000000"/>
                </a:solidFill>
                <a:latin typeface="Arial"/>
                <a:ea typeface="DejaVu Sans"/>
              </a:rPr>
              <a:t>κουμπί προσθήκης / αφαίρεσης απο στόλο</a:t>
            </a:r>
            <a:endParaRPr b="0" lang="el-GR" sz="2000" spc="-1" strike="noStrike">
              <a:solidFill>
                <a:srgbClr val="000000"/>
              </a:solidFill>
              <a:latin typeface="Arial"/>
            </a:endParaRPr>
          </a:p>
        </p:txBody>
      </p:sp>
      <p:pic>
        <p:nvPicPr>
          <p:cNvPr id="188" name="Picture 213" descr=""/>
          <p:cNvPicPr/>
          <p:nvPr/>
        </p:nvPicPr>
        <p:blipFill>
          <a:blip r:embed="rId1"/>
          <a:srcRect l="59484" t="13087" r="4" b="50419"/>
          <a:stretch/>
        </p:blipFill>
        <p:spPr>
          <a:xfrm>
            <a:off x="5486400" y="3182400"/>
            <a:ext cx="3081240" cy="2074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0920" cy="458640"/>
          </a:xfrm>
          <a:prstGeom prst="rect">
            <a:avLst/>
          </a:prstGeom>
          <a:noFill/>
          <a:ln w="0">
            <a:noFill/>
          </a:ln>
        </p:spPr>
        <p:txBody>
          <a:bodyPr lIns="0" rIns="0" tIns="0" bIns="0" anchor="ctr">
            <a:noAutofit/>
          </a:bodyPr>
          <a:p>
            <a:pPr indent="0" algn="ctr">
              <a:lnSpc>
                <a:spcPct val="100000"/>
              </a:lnSpc>
              <a:buNone/>
              <a:tabLst>
                <a:tab algn="l" pos="0"/>
              </a:tabLst>
            </a:pPr>
            <a:r>
              <a:rPr b="0" lang="el-GR" sz="3000" spc="-1" strike="noStrike">
                <a:solidFill>
                  <a:srgbClr val="000000"/>
                </a:solidFill>
                <a:latin typeface="Arial"/>
                <a:ea typeface="DejaVu Sans"/>
              </a:rPr>
              <a:t>Φιλτράρισμα Πλοίων</a:t>
            </a:r>
            <a:endParaRPr b="0" lang="el-GR" sz="3000" spc="-1" strike="noStrike">
              <a:solidFill>
                <a:srgbClr val="000000"/>
              </a:solidFill>
              <a:latin typeface="Arial"/>
            </a:endParaRPr>
          </a:p>
        </p:txBody>
      </p:sp>
      <p:sp>
        <p:nvSpPr>
          <p:cNvPr id="190" name="PlaceHolder 2"/>
          <p:cNvSpPr>
            <a:spLocks noGrp="1"/>
          </p:cNvSpPr>
          <p:nvPr>
            <p:ph/>
          </p:nvPr>
        </p:nvSpPr>
        <p:spPr>
          <a:xfrm>
            <a:off x="504000" y="1326600"/>
            <a:ext cx="9070920" cy="4159800"/>
          </a:xfrm>
          <a:prstGeom prst="rect">
            <a:avLst/>
          </a:prstGeom>
          <a:noFill/>
          <a:ln w="0">
            <a:noFill/>
          </a:ln>
        </p:spPr>
        <p:txBody>
          <a:bodyPr lIns="0" rIns="0" tIns="0" bIns="0" anchor="t">
            <a:normAutofit/>
          </a:bodyPr>
          <a:p>
            <a:pPr marL="432000" indent="-324000">
              <a:lnSpc>
                <a:spcPct val="90000"/>
              </a:lnSpc>
              <a:spcBef>
                <a:spcPts val="1417"/>
              </a:spcBef>
              <a:buClr>
                <a:srgbClr val="000000"/>
              </a:buClr>
              <a:buFont typeface="StarSymbol"/>
              <a:buAutoNum type="arabicParenR"/>
            </a:pPr>
            <a:r>
              <a:rPr b="0" lang="en-US" sz="2000" spc="-1" strike="noStrike">
                <a:solidFill>
                  <a:srgbClr val="000000"/>
                </a:solidFill>
                <a:latin typeface="Arial"/>
                <a:ea typeface="DejaVu Sans"/>
              </a:rPr>
              <a:t>Αποστολή νέων φίλτρων μέσω websocket στο backend</a:t>
            </a:r>
            <a:endParaRPr b="0" lang="el-GR" sz="2000" spc="-1" strike="noStrike">
              <a:solidFill>
                <a:srgbClr val="000000"/>
              </a:solidFill>
              <a:latin typeface="Arial"/>
            </a:endParaRPr>
          </a:p>
          <a:p>
            <a:pPr marL="432000" indent="-324000">
              <a:lnSpc>
                <a:spcPct val="100000"/>
              </a:lnSpc>
              <a:spcBef>
                <a:spcPts val="850"/>
              </a:spcBef>
              <a:buClr>
                <a:srgbClr val="000000"/>
              </a:buClr>
              <a:buFont typeface="StarSymbol"/>
              <a:buAutoNum type="arabicParenR"/>
              <a:tabLst>
                <a:tab algn="l" pos="0"/>
              </a:tabLst>
            </a:pPr>
            <a:r>
              <a:rPr b="0" lang="en-US" sz="2000" spc="-1" strike="noStrike">
                <a:solidFill>
                  <a:srgbClr val="000000"/>
                </a:solidFill>
                <a:latin typeface="Arial"/>
                <a:ea typeface="DejaVu Sans"/>
              </a:rPr>
              <a:t>Αποθήκευση φίλτρων του client στην μνήμη</a:t>
            </a:r>
            <a:endParaRPr b="0" lang="el-GR" sz="2000" spc="-1" strike="noStrike">
              <a:solidFill>
                <a:srgbClr val="000000"/>
              </a:solidFill>
              <a:latin typeface="Arial"/>
            </a:endParaRPr>
          </a:p>
          <a:p>
            <a:pPr marL="432000" indent="-324000">
              <a:lnSpc>
                <a:spcPct val="100000"/>
              </a:lnSpc>
              <a:spcBef>
                <a:spcPts val="850"/>
              </a:spcBef>
              <a:buClr>
                <a:srgbClr val="000000"/>
              </a:buClr>
              <a:buFont typeface="StarSymbol"/>
              <a:buAutoNum type="arabicParenR"/>
              <a:tabLst>
                <a:tab algn="l" pos="0"/>
              </a:tabLst>
            </a:pPr>
            <a:r>
              <a:rPr b="0" lang="en-US" sz="2000" spc="-1" strike="noStrike">
                <a:solidFill>
                  <a:srgbClr val="000000"/>
                </a:solidFill>
                <a:latin typeface="Arial"/>
                <a:ea typeface="DejaVu Sans"/>
              </a:rPr>
              <a:t>Επαναποστολή όλων των πλοίων που πληρούν τα φίλτρα</a:t>
            </a:r>
            <a:endParaRPr b="0" lang="el-GR" sz="2000" spc="-1" strike="noStrike">
              <a:solidFill>
                <a:srgbClr val="000000"/>
              </a:solidFill>
              <a:latin typeface="Arial"/>
            </a:endParaRPr>
          </a:p>
          <a:p>
            <a:pPr marL="432000" indent="-324000">
              <a:lnSpc>
                <a:spcPct val="100000"/>
              </a:lnSpc>
              <a:spcBef>
                <a:spcPts val="850"/>
              </a:spcBef>
              <a:buClr>
                <a:srgbClr val="000000"/>
              </a:buClr>
              <a:buFont typeface="StarSymbol"/>
              <a:buAutoNum type="arabicParenR"/>
              <a:tabLst>
                <a:tab algn="l" pos="0"/>
              </a:tabLst>
            </a:pPr>
            <a:r>
              <a:rPr b="0" lang="en-US" sz="2000" spc="-1" strike="noStrike">
                <a:solidFill>
                  <a:srgbClr val="000000"/>
                </a:solidFill>
                <a:latin typeface="Arial"/>
                <a:ea typeface="DejaVu Sans"/>
              </a:rPr>
              <a:t>Κανονική ροή με νέα φίλτρα</a:t>
            </a:r>
            <a:endParaRPr b="0" lang="el-G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549</TotalTime>
  <Application>LibreOffice/7.4.7.2$Linux_X86_64 LibreOffice_project/40$Build-2</Application>
  <AppVersion>15.0000</AppVersion>
  <Words>4366</Words>
  <Paragraphs>385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2025-04-09T00:13:28Z</dcterms:created>
  <dc:creator/>
  <dc:description/>
  <dc:language>en-US</dc:language>
  <cp:lastModifiedBy/>
  <dcterms:modified xsi:type="dcterms:W3CDTF">2025-04-27T12:07:06Z</dcterms:modified>
  <cp:revision>95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13</vt:i4>
  </property>
  <property fmtid="{D5CDD505-2E9C-101B-9397-08002B2CF9AE}" pid="3" name="PresentationFormat">
    <vt:lpwstr>Custom</vt:lpwstr>
  </property>
  <property fmtid="{D5CDD505-2E9C-101B-9397-08002B2CF9AE}" pid="4" name="Slides">
    <vt:i4>28</vt:i4>
  </property>
</Properties>
</file>