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257" r:id="rId3"/>
    <p:sldId id="258" r:id="rId4"/>
    <p:sldId id="284" r:id="rId5"/>
    <p:sldId id="285" r:id="rId6"/>
    <p:sldId id="286" r:id="rId7"/>
    <p:sldId id="295" r:id="rId8"/>
    <p:sldId id="288" r:id="rId9"/>
    <p:sldId id="259" r:id="rId10"/>
    <p:sldId id="260" r:id="rId11"/>
    <p:sldId id="261" r:id="rId12"/>
    <p:sldId id="262" r:id="rId13"/>
    <p:sldId id="273" r:id="rId14"/>
    <p:sldId id="290" r:id="rId15"/>
    <p:sldId id="274" r:id="rId16"/>
    <p:sldId id="293" r:id="rId17"/>
    <p:sldId id="294" r:id="rId18"/>
    <p:sldId id="281" r:id="rId19"/>
    <p:sldId id="282" r:id="rId20"/>
    <p:sldId id="283" r:id="rId21"/>
  </p:sldIdLst>
  <p:sldSz cx="9144000" cy="5143500" type="screen16x9"/>
  <p:notesSz cx="9144000" cy="51435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9F9"/>
    <a:srgbClr val="FDF0E1"/>
    <a:srgbClr val="5F9BD1"/>
    <a:srgbClr val="5A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DCAB2A-B876-451D-B807-05D6030BD675}">
  <a:tblStyle styleId="{07DCAB2A-B876-451D-B807-05D6030BD6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649dc94b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649dc94b1_0_6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9649dc94b1_0_5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9649dc94b1_0_534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68414955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9684149554_0_7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8414955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9684149554_0_8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51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9684149554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29684149554_0_37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8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9649dc94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9649dc94b1_0_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9649dc94b1_0_5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9649dc94b1_0_533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9649dc94b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9649dc94b1_0_4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3025" y="58801"/>
            <a:ext cx="8884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59325" y="1149152"/>
            <a:ext cx="8424000" cy="19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- Content">
  <p:cSld name="TITLE_AND_BODY_2_2_1">
    <p:bg>
      <p:bgPr>
        <a:solidFill>
          <a:srgbClr val="6FA8D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 flipH="1">
            <a:off x="2086500" y="0"/>
            <a:ext cx="70575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CCC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9279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 rotWithShape="1">
          <a:blip r:embed="rId2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2467350" y="146025"/>
            <a:ext cx="6304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Tahoma"/>
              <a:buNone/>
              <a:defRPr sz="3400" i="0" u="none" strike="noStrike" cap="none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467350" y="1200750"/>
            <a:ext cx="63045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683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200"/>
              <a:buFont typeface="Roboto"/>
              <a:buChar char="▸"/>
              <a:defRPr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">
  <p:cSld name="TITLE_AND_BODY_2_2_1_1">
    <p:bg>
      <p:bgPr>
        <a:solidFill>
          <a:srgbClr val="6FA8D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 flipH="1">
            <a:off x="2086500" y="0"/>
            <a:ext cx="70575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CCC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9279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2">
            <a:alphaModFix/>
          </a:blip>
          <a:srcRect l="29716" r="29716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467350" y="146025"/>
            <a:ext cx="63045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Tahoma"/>
              <a:buNone/>
              <a:defRPr sz="3400" i="0" u="none" strike="noStrike" cap="none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>
  <p:cSld name="TITLE_AND_BODY_1">
    <p:bg>
      <p:bgPr>
        <a:solidFill>
          <a:srgbClr val="6FA8D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1" r="38543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0" y="641250"/>
            <a:ext cx="2095200" cy="3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  <a:defRPr sz="2400" i="0" u="none" strike="noStrike" cap="none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1_Discussion">
    <p:bg>
      <p:bgPr>
        <a:solidFill>
          <a:srgbClr val="6FA8D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 flipH="1">
            <a:off x="0" y="925103"/>
            <a:ext cx="9144000" cy="42183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Cloud outline">
            <a:extLst>
              <a:ext uri="{FF2B5EF4-FFF2-40B4-BE49-F238E27FC236}">
                <a16:creationId xmlns:a16="http://schemas.microsoft.com/office/drawing/2014/main" id="{012404E4-1776-7DA7-5BC9-F53F85729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607" y="458668"/>
            <a:ext cx="430989" cy="430989"/>
          </a:xfrm>
          <a:prstGeom prst="rect">
            <a:avLst/>
          </a:prstGeom>
        </p:spPr>
      </p:pic>
      <p:pic>
        <p:nvPicPr>
          <p:cNvPr id="7" name="Graphic 6" descr="Statistics outline">
            <a:extLst>
              <a:ext uri="{FF2B5EF4-FFF2-40B4-BE49-F238E27FC236}">
                <a16:creationId xmlns:a16="http://schemas.microsoft.com/office/drawing/2014/main" id="{80B3846E-3630-86D9-2872-94BCE761E2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9920" y="500042"/>
            <a:ext cx="430989" cy="430989"/>
          </a:xfrm>
          <a:prstGeom prst="rect">
            <a:avLst/>
          </a:prstGeom>
        </p:spPr>
      </p:pic>
      <p:pic>
        <p:nvPicPr>
          <p:cNvPr id="9" name="Graphic 8" descr="Folder Search outline">
            <a:extLst>
              <a:ext uri="{FF2B5EF4-FFF2-40B4-BE49-F238E27FC236}">
                <a16:creationId xmlns:a16="http://schemas.microsoft.com/office/drawing/2014/main" id="{E025CA6F-1A5D-AD1D-471A-55F3D49A67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6972" y="308602"/>
            <a:ext cx="430989" cy="430989"/>
          </a:xfrm>
          <a:prstGeom prst="rect">
            <a:avLst/>
          </a:prstGeom>
        </p:spPr>
      </p:pic>
      <p:pic>
        <p:nvPicPr>
          <p:cNvPr id="11" name="Graphic 10" descr="Research outline">
            <a:extLst>
              <a:ext uri="{FF2B5EF4-FFF2-40B4-BE49-F238E27FC236}">
                <a16:creationId xmlns:a16="http://schemas.microsoft.com/office/drawing/2014/main" id="{35B68D22-4192-4D4D-05A4-B9A235256EA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452" y="255541"/>
            <a:ext cx="430989" cy="430989"/>
          </a:xfrm>
          <a:prstGeom prst="rect">
            <a:avLst/>
          </a:prstGeom>
        </p:spPr>
      </p:pic>
      <p:pic>
        <p:nvPicPr>
          <p:cNvPr id="13" name="Graphic 12" descr="Filter outline">
            <a:extLst>
              <a:ext uri="{FF2B5EF4-FFF2-40B4-BE49-F238E27FC236}">
                <a16:creationId xmlns:a16="http://schemas.microsoft.com/office/drawing/2014/main" id="{E41174C7-64FE-FF13-4196-3E6F729D835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900000">
            <a:off x="5136486" y="243173"/>
            <a:ext cx="430989" cy="430989"/>
          </a:xfrm>
          <a:prstGeom prst="rect">
            <a:avLst/>
          </a:prstGeom>
        </p:spPr>
      </p:pic>
      <p:pic>
        <p:nvPicPr>
          <p:cNvPr id="15" name="Graphic 14" descr="Venn diagram outline">
            <a:extLst>
              <a:ext uri="{FF2B5EF4-FFF2-40B4-BE49-F238E27FC236}">
                <a16:creationId xmlns:a16="http://schemas.microsoft.com/office/drawing/2014/main" id="{CF083639-7C0A-A87D-2EC7-E1E974A3249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5155" y="174024"/>
            <a:ext cx="430989" cy="430989"/>
          </a:xfrm>
          <a:prstGeom prst="rect">
            <a:avLst/>
          </a:prstGeom>
        </p:spPr>
      </p:pic>
      <p:pic>
        <p:nvPicPr>
          <p:cNvPr id="17" name="Graphic 16" descr="Pie chart outline">
            <a:extLst>
              <a:ext uri="{FF2B5EF4-FFF2-40B4-BE49-F238E27FC236}">
                <a16:creationId xmlns:a16="http://schemas.microsoft.com/office/drawing/2014/main" id="{74EF32E7-E23F-D345-B7B2-4B9EA6531CD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34024" y="500041"/>
            <a:ext cx="430989" cy="430989"/>
          </a:xfrm>
          <a:prstGeom prst="rect">
            <a:avLst/>
          </a:prstGeom>
        </p:spPr>
      </p:pic>
      <p:pic>
        <p:nvPicPr>
          <p:cNvPr id="19" name="Graphic 18" descr="Table outline">
            <a:extLst>
              <a:ext uri="{FF2B5EF4-FFF2-40B4-BE49-F238E27FC236}">
                <a16:creationId xmlns:a16="http://schemas.microsoft.com/office/drawing/2014/main" id="{3AB80952-3C1E-28AB-11C6-6614A235A9C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00566" y="93107"/>
            <a:ext cx="430989" cy="430989"/>
          </a:xfrm>
          <a:prstGeom prst="rect">
            <a:avLst/>
          </a:prstGeom>
        </p:spPr>
      </p:pic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700A3144-E6FB-3B70-7599-256C9EF8FAF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36838" y="389519"/>
            <a:ext cx="430989" cy="430989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2596E76-A1F5-6372-336E-27DC97D2E52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8963" y="24527"/>
            <a:ext cx="430989" cy="430989"/>
          </a:xfrm>
          <a:prstGeom prst="rect">
            <a:avLst/>
          </a:prstGeom>
        </p:spPr>
      </p:pic>
      <p:pic>
        <p:nvPicPr>
          <p:cNvPr id="26" name="Graphic 25" descr="Alarm clock outline">
            <a:extLst>
              <a:ext uri="{FF2B5EF4-FFF2-40B4-BE49-F238E27FC236}">
                <a16:creationId xmlns:a16="http://schemas.microsoft.com/office/drawing/2014/main" id="{63CE71D1-0887-1156-349B-2619BF15EF42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584516" y="38228"/>
            <a:ext cx="430989" cy="430989"/>
          </a:xfrm>
          <a:prstGeom prst="rect">
            <a:avLst/>
          </a:prstGeom>
        </p:spPr>
      </p:pic>
      <p:pic>
        <p:nvPicPr>
          <p:cNvPr id="28" name="Graphic 27" descr="Abacus outline">
            <a:extLst>
              <a:ext uri="{FF2B5EF4-FFF2-40B4-BE49-F238E27FC236}">
                <a16:creationId xmlns:a16="http://schemas.microsoft.com/office/drawing/2014/main" id="{92B05982-10FA-29C4-8434-714F4F20AA28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96583" y="38228"/>
            <a:ext cx="430989" cy="430989"/>
          </a:xfrm>
          <a:prstGeom prst="rect">
            <a:avLst/>
          </a:prstGeom>
        </p:spPr>
      </p:pic>
      <p:pic>
        <p:nvPicPr>
          <p:cNvPr id="30" name="Graphic 29" descr="Abacus outline">
            <a:extLst>
              <a:ext uri="{FF2B5EF4-FFF2-40B4-BE49-F238E27FC236}">
                <a16:creationId xmlns:a16="http://schemas.microsoft.com/office/drawing/2014/main" id="{0365CC60-E8B6-7277-4619-BF9D0C040054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6079" y="98491"/>
            <a:ext cx="430989" cy="430989"/>
          </a:xfrm>
          <a:prstGeom prst="rect">
            <a:avLst/>
          </a:prstGeom>
        </p:spPr>
      </p:pic>
      <p:pic>
        <p:nvPicPr>
          <p:cNvPr id="31" name="Graphic 30" descr="Statistics outline">
            <a:extLst>
              <a:ext uri="{FF2B5EF4-FFF2-40B4-BE49-F238E27FC236}">
                <a16:creationId xmlns:a16="http://schemas.microsoft.com/office/drawing/2014/main" id="{8A353713-B7F4-EA3C-9B4B-F1F2D53341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865" y="116939"/>
            <a:ext cx="430989" cy="430989"/>
          </a:xfrm>
          <a:prstGeom prst="rect">
            <a:avLst/>
          </a:prstGeom>
        </p:spPr>
      </p:pic>
      <p:pic>
        <p:nvPicPr>
          <p:cNvPr id="32" name="Graphic 31" descr="Research outline">
            <a:extLst>
              <a:ext uri="{FF2B5EF4-FFF2-40B4-BE49-F238E27FC236}">
                <a16:creationId xmlns:a16="http://schemas.microsoft.com/office/drawing/2014/main" id="{802F6DFD-4B52-2A4B-B1A8-206984C4FB9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8271" y="28339"/>
            <a:ext cx="430989" cy="430989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4EE0ECBE-A096-B99A-7E72-E047B21FD00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85363" y="338699"/>
            <a:ext cx="430989" cy="430989"/>
          </a:xfrm>
          <a:prstGeom prst="rect">
            <a:avLst/>
          </a:prstGeom>
        </p:spPr>
      </p:pic>
      <p:pic>
        <p:nvPicPr>
          <p:cNvPr id="34" name="Graphic 33" descr="Alarm clock outline">
            <a:extLst>
              <a:ext uri="{FF2B5EF4-FFF2-40B4-BE49-F238E27FC236}">
                <a16:creationId xmlns:a16="http://schemas.microsoft.com/office/drawing/2014/main" id="{E84335FB-05C3-5F63-4D6B-AA26E4860BF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77254" y="463290"/>
            <a:ext cx="430989" cy="430989"/>
          </a:xfrm>
          <a:prstGeom prst="rect">
            <a:avLst/>
          </a:prstGeom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2444" y="4103"/>
            <a:ext cx="8519111" cy="9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  <a:defRPr sz="2400" i="0" u="none" strike="noStrike" cap="none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52" name="Google Shape;39;p7">
            <a:extLst>
              <a:ext uri="{FF2B5EF4-FFF2-40B4-BE49-F238E27FC236}">
                <a16:creationId xmlns:a16="http://schemas.microsoft.com/office/drawing/2014/main" id="{9122BACD-5F45-0901-1058-24DB24DC47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2445" y="1056712"/>
            <a:ext cx="8519110" cy="391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683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200"/>
              <a:buFont typeface="Roboto"/>
              <a:buChar char="▸"/>
              <a:defRPr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■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oboto"/>
              <a:buChar char="●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880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1_Discussion">
    <p:bg>
      <p:bgPr>
        <a:solidFill>
          <a:srgbClr val="6FA8D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 flipH="1">
            <a:off x="0" y="925103"/>
            <a:ext cx="9144000" cy="42183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Cloud outline">
            <a:extLst>
              <a:ext uri="{FF2B5EF4-FFF2-40B4-BE49-F238E27FC236}">
                <a16:creationId xmlns:a16="http://schemas.microsoft.com/office/drawing/2014/main" id="{012404E4-1776-7DA7-5BC9-F53F85729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607" y="458668"/>
            <a:ext cx="430989" cy="430989"/>
          </a:xfrm>
          <a:prstGeom prst="rect">
            <a:avLst/>
          </a:prstGeom>
        </p:spPr>
      </p:pic>
      <p:pic>
        <p:nvPicPr>
          <p:cNvPr id="7" name="Graphic 6" descr="Statistics outline">
            <a:extLst>
              <a:ext uri="{FF2B5EF4-FFF2-40B4-BE49-F238E27FC236}">
                <a16:creationId xmlns:a16="http://schemas.microsoft.com/office/drawing/2014/main" id="{80B3846E-3630-86D9-2872-94BCE761E2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9920" y="500042"/>
            <a:ext cx="430989" cy="430989"/>
          </a:xfrm>
          <a:prstGeom prst="rect">
            <a:avLst/>
          </a:prstGeom>
        </p:spPr>
      </p:pic>
      <p:pic>
        <p:nvPicPr>
          <p:cNvPr id="9" name="Graphic 8" descr="Folder Search outline">
            <a:extLst>
              <a:ext uri="{FF2B5EF4-FFF2-40B4-BE49-F238E27FC236}">
                <a16:creationId xmlns:a16="http://schemas.microsoft.com/office/drawing/2014/main" id="{E025CA6F-1A5D-AD1D-471A-55F3D49A67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6972" y="308602"/>
            <a:ext cx="430989" cy="430989"/>
          </a:xfrm>
          <a:prstGeom prst="rect">
            <a:avLst/>
          </a:prstGeom>
        </p:spPr>
      </p:pic>
      <p:pic>
        <p:nvPicPr>
          <p:cNvPr id="11" name="Graphic 10" descr="Research outline">
            <a:extLst>
              <a:ext uri="{FF2B5EF4-FFF2-40B4-BE49-F238E27FC236}">
                <a16:creationId xmlns:a16="http://schemas.microsoft.com/office/drawing/2014/main" id="{35B68D22-4192-4D4D-05A4-B9A235256EA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5452" y="255541"/>
            <a:ext cx="430989" cy="430989"/>
          </a:xfrm>
          <a:prstGeom prst="rect">
            <a:avLst/>
          </a:prstGeom>
        </p:spPr>
      </p:pic>
      <p:pic>
        <p:nvPicPr>
          <p:cNvPr id="13" name="Graphic 12" descr="Filter outline">
            <a:extLst>
              <a:ext uri="{FF2B5EF4-FFF2-40B4-BE49-F238E27FC236}">
                <a16:creationId xmlns:a16="http://schemas.microsoft.com/office/drawing/2014/main" id="{E41174C7-64FE-FF13-4196-3E6F729D835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900000">
            <a:off x="5136486" y="243173"/>
            <a:ext cx="430989" cy="430989"/>
          </a:xfrm>
          <a:prstGeom prst="rect">
            <a:avLst/>
          </a:prstGeom>
        </p:spPr>
      </p:pic>
      <p:pic>
        <p:nvPicPr>
          <p:cNvPr id="15" name="Graphic 14" descr="Venn diagram outline">
            <a:extLst>
              <a:ext uri="{FF2B5EF4-FFF2-40B4-BE49-F238E27FC236}">
                <a16:creationId xmlns:a16="http://schemas.microsoft.com/office/drawing/2014/main" id="{CF083639-7C0A-A87D-2EC7-E1E974A3249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5155" y="174024"/>
            <a:ext cx="430989" cy="430989"/>
          </a:xfrm>
          <a:prstGeom prst="rect">
            <a:avLst/>
          </a:prstGeom>
        </p:spPr>
      </p:pic>
      <p:pic>
        <p:nvPicPr>
          <p:cNvPr id="17" name="Graphic 16" descr="Pie chart outline">
            <a:extLst>
              <a:ext uri="{FF2B5EF4-FFF2-40B4-BE49-F238E27FC236}">
                <a16:creationId xmlns:a16="http://schemas.microsoft.com/office/drawing/2014/main" id="{74EF32E7-E23F-D345-B7B2-4B9EA6531CD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34024" y="500041"/>
            <a:ext cx="430989" cy="430989"/>
          </a:xfrm>
          <a:prstGeom prst="rect">
            <a:avLst/>
          </a:prstGeom>
        </p:spPr>
      </p:pic>
      <p:pic>
        <p:nvPicPr>
          <p:cNvPr id="19" name="Graphic 18" descr="Table outline">
            <a:extLst>
              <a:ext uri="{FF2B5EF4-FFF2-40B4-BE49-F238E27FC236}">
                <a16:creationId xmlns:a16="http://schemas.microsoft.com/office/drawing/2014/main" id="{3AB80952-3C1E-28AB-11C6-6614A235A9C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00566" y="93107"/>
            <a:ext cx="430989" cy="430989"/>
          </a:xfrm>
          <a:prstGeom prst="rect">
            <a:avLst/>
          </a:prstGeom>
        </p:spPr>
      </p:pic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700A3144-E6FB-3B70-7599-256C9EF8FAF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36838" y="389519"/>
            <a:ext cx="430989" cy="430989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C2596E76-A1F5-6372-336E-27DC97D2E52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8963" y="24527"/>
            <a:ext cx="430989" cy="430989"/>
          </a:xfrm>
          <a:prstGeom prst="rect">
            <a:avLst/>
          </a:prstGeom>
        </p:spPr>
      </p:pic>
      <p:pic>
        <p:nvPicPr>
          <p:cNvPr id="26" name="Graphic 25" descr="Alarm clock outline">
            <a:extLst>
              <a:ext uri="{FF2B5EF4-FFF2-40B4-BE49-F238E27FC236}">
                <a16:creationId xmlns:a16="http://schemas.microsoft.com/office/drawing/2014/main" id="{63CE71D1-0887-1156-349B-2619BF15EF42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584516" y="38228"/>
            <a:ext cx="430989" cy="430989"/>
          </a:xfrm>
          <a:prstGeom prst="rect">
            <a:avLst/>
          </a:prstGeom>
        </p:spPr>
      </p:pic>
      <p:pic>
        <p:nvPicPr>
          <p:cNvPr id="28" name="Graphic 27" descr="Abacus outline">
            <a:extLst>
              <a:ext uri="{FF2B5EF4-FFF2-40B4-BE49-F238E27FC236}">
                <a16:creationId xmlns:a16="http://schemas.microsoft.com/office/drawing/2014/main" id="{92B05982-10FA-29C4-8434-714F4F20AA28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96583" y="38228"/>
            <a:ext cx="430989" cy="430989"/>
          </a:xfrm>
          <a:prstGeom prst="rect">
            <a:avLst/>
          </a:prstGeom>
        </p:spPr>
      </p:pic>
      <p:pic>
        <p:nvPicPr>
          <p:cNvPr id="30" name="Graphic 29" descr="Abacus outline">
            <a:extLst>
              <a:ext uri="{FF2B5EF4-FFF2-40B4-BE49-F238E27FC236}">
                <a16:creationId xmlns:a16="http://schemas.microsoft.com/office/drawing/2014/main" id="{0365CC60-E8B6-7277-4619-BF9D0C040054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6079" y="98491"/>
            <a:ext cx="430989" cy="430989"/>
          </a:xfrm>
          <a:prstGeom prst="rect">
            <a:avLst/>
          </a:prstGeom>
        </p:spPr>
      </p:pic>
      <p:pic>
        <p:nvPicPr>
          <p:cNvPr id="31" name="Graphic 30" descr="Statistics outline">
            <a:extLst>
              <a:ext uri="{FF2B5EF4-FFF2-40B4-BE49-F238E27FC236}">
                <a16:creationId xmlns:a16="http://schemas.microsoft.com/office/drawing/2014/main" id="{8A353713-B7F4-EA3C-9B4B-F1F2D53341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865" y="116939"/>
            <a:ext cx="430989" cy="430989"/>
          </a:xfrm>
          <a:prstGeom prst="rect">
            <a:avLst/>
          </a:prstGeom>
        </p:spPr>
      </p:pic>
      <p:pic>
        <p:nvPicPr>
          <p:cNvPr id="32" name="Graphic 31" descr="Research outline">
            <a:extLst>
              <a:ext uri="{FF2B5EF4-FFF2-40B4-BE49-F238E27FC236}">
                <a16:creationId xmlns:a16="http://schemas.microsoft.com/office/drawing/2014/main" id="{802F6DFD-4B52-2A4B-B1A8-206984C4FB9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8271" y="28339"/>
            <a:ext cx="430989" cy="430989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4EE0ECBE-A096-B99A-7E72-E047B21FD00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85363" y="338699"/>
            <a:ext cx="430989" cy="430989"/>
          </a:xfrm>
          <a:prstGeom prst="rect">
            <a:avLst/>
          </a:prstGeom>
        </p:spPr>
      </p:pic>
      <p:pic>
        <p:nvPicPr>
          <p:cNvPr id="34" name="Graphic 33" descr="Alarm clock outline">
            <a:extLst>
              <a:ext uri="{FF2B5EF4-FFF2-40B4-BE49-F238E27FC236}">
                <a16:creationId xmlns:a16="http://schemas.microsoft.com/office/drawing/2014/main" id="{E84335FB-05C3-5F63-4D6B-AA26E4860BF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77254" y="463290"/>
            <a:ext cx="430989" cy="430989"/>
          </a:xfrm>
          <a:prstGeom prst="rect">
            <a:avLst/>
          </a:prstGeom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2444" y="4103"/>
            <a:ext cx="8519111" cy="9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  <a:defRPr sz="2400" i="0" u="none" strike="noStrike" cap="none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52" name="Google Shape;39;p7">
            <a:extLst>
              <a:ext uri="{FF2B5EF4-FFF2-40B4-BE49-F238E27FC236}">
                <a16:creationId xmlns:a16="http://schemas.microsoft.com/office/drawing/2014/main" id="{9122BACD-5F45-0901-1058-24DB24DC47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2445" y="1056712"/>
            <a:ext cx="8519110" cy="391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683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200"/>
              <a:buFont typeface="Roboto"/>
              <a:buChar char="▸"/>
              <a:defRPr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■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oboto"/>
              <a:buChar char="●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03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z - Content">
  <p:cSld name="TITLE_AND_BODY_1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100"/>
            <a:ext cx="2112000" cy="5143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0" y="140925"/>
            <a:ext cx="2095200" cy="3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  <a:defRPr sz="2400" i="0" u="none" strike="noStrike" cap="none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625" y="2845525"/>
            <a:ext cx="1705950" cy="17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2467350" y="345750"/>
            <a:ext cx="63045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683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200"/>
              <a:buFont typeface="Roboto"/>
              <a:buChar char="▸"/>
              <a:defRPr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■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oboto"/>
              <a:buChar char="●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z">
  <p:cSld name="TITLE_AND_BODY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-100"/>
            <a:ext cx="2112000" cy="5143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140925"/>
            <a:ext cx="2095200" cy="3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  <a:defRPr sz="2400" i="0" u="none" strike="noStrike" cap="none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625" y="2845525"/>
            <a:ext cx="1705950" cy="17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560761" y="1211276"/>
            <a:ext cx="2022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3025" y="58801"/>
            <a:ext cx="88848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TITLE_AND_BODY_2">
    <p:bg>
      <p:bgPr>
        <a:solidFill>
          <a:srgbClr val="6FA8DC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41803" r="4711"/>
          <a:stretch/>
        </p:blipFill>
        <p:spPr>
          <a:xfrm>
            <a:off x="0" y="0"/>
            <a:ext cx="4508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4635275" y="900"/>
            <a:ext cx="4508700" cy="5143500"/>
          </a:xfrm>
          <a:prstGeom prst="rect">
            <a:avLst/>
          </a:prstGeom>
          <a:solidFill>
            <a:srgbClr val="EAF5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4620075" y="0"/>
            <a:ext cx="4397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Font typeface="Tahoma"/>
              <a:buNone/>
              <a:defRPr sz="4200" i="0" u="none" strike="noStrike" cap="none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238300" y="345750"/>
            <a:ext cx="43971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marR="0" lvl="0" indent="-3683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▸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■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 - Content" type="tx">
  <p:cSld name="TITLE_AND_BODY">
    <p:bg>
      <p:bgPr>
        <a:solidFill>
          <a:srgbClr val="6FA8DC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1" r="38543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CCC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345900"/>
            <a:ext cx="20952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  <a:defRPr sz="2400" i="0" u="none" strike="noStrike" cap="none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467350" y="345750"/>
            <a:ext cx="63045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683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200"/>
              <a:buFont typeface="Roboto"/>
              <a:buChar char="▸"/>
              <a:defRPr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■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oboto"/>
              <a:buChar char="●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-Title">
  <p:cSld name="TITLE_1_2">
    <p:bg>
      <p:bgPr>
        <a:solidFill>
          <a:srgbClr val="6FA8DC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aemelia_icons.png"/>
          <p:cNvPicPr preferRelativeResize="0"/>
          <p:nvPr/>
        </p:nvPicPr>
        <p:blipFill rotWithShape="1">
          <a:blip r:embed="rId2">
            <a:alphaModFix amt="20000"/>
          </a:blip>
          <a:srcRect t="470" b="-469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970175" y="1761225"/>
            <a:ext cx="5792700" cy="1824000"/>
          </a:xfrm>
          <a:prstGeom prst="rect">
            <a:avLst/>
          </a:prstGeom>
          <a:noFill/>
          <a:ln>
            <a:noFill/>
          </a:ln>
          <a:effectLst>
            <a:outerShdw dist="47625" dir="30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ahoma"/>
              <a:buNone/>
              <a:defRPr sz="4800" i="0" u="none" strike="noStrike" cap="none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16B"/>
              </a:buClr>
              <a:buSzPts val="2400"/>
              <a:buFont typeface="Tahoma"/>
              <a:buNone/>
              <a:defRPr sz="2400" i="0" u="none" strike="noStrike" cap="none">
                <a:solidFill>
                  <a:srgbClr val="F6B16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 - Revision (Content)">
  <p:cSld name="TITLE_AND_BODY_3">
    <p:bg>
      <p:bgPr>
        <a:solidFill>
          <a:srgbClr val="B45F06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1" r="38543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CCC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0" y="345900"/>
            <a:ext cx="20952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  <a:defRPr sz="2400" i="0" u="none" strike="noStrike" cap="none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2467350" y="345750"/>
            <a:ext cx="63045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683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200"/>
              <a:buFont typeface="Roboto"/>
              <a:buChar char="▸"/>
              <a:defRPr sz="22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■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oboto"/>
              <a:buChar char="●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 - Revision">
  <p:cSld name="TITLE_AND_BODY_3_1">
    <p:bg>
      <p:bgPr>
        <a:solidFill>
          <a:srgbClr val="B45F0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1" r="38543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CCC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0" y="345900"/>
            <a:ext cx="20952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  <a:defRPr sz="2400" i="0" u="none" strike="noStrike" cap="none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2000"/>
              <a:buFont typeface="Roboto"/>
              <a:buChar char="■"/>
              <a:defRPr sz="2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9279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1" r:id="rId15"/>
    <p:sldLayoutId id="2147483662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/>
          </p:nvPr>
        </p:nvSpPr>
        <p:spPr>
          <a:xfrm>
            <a:off x="2970175" y="1761225"/>
            <a:ext cx="5792700" cy="18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Εργ</a:t>
            </a:r>
            <a:r>
              <a:rPr lang="en-US" dirty="0"/>
              <a:t>ασία 2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413CB-E528-FF03-453B-CBBF6F2A3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</a:t>
            </a:r>
            <a:r>
              <a:rPr lang="el-GR" dirty="0"/>
              <a:t>Δέντρα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00000">
            <a:off x="-10886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(4,Manos)</a:t>
            </a:r>
            <a:endParaRPr lang="en-US" sz="943"/>
          </a:p>
        </p:txBody>
      </p:sp>
      <p:sp>
        <p:nvSpPr>
          <p:cNvPr id="3" name="AutoShape 3"/>
          <p:cNvSpPr/>
          <p:nvPr/>
        </p:nvSpPr>
        <p:spPr>
          <a:xfrm rot="1800000">
            <a:off x="903514" y="2941865"/>
            <a:ext cx="1567543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(12,Lenos),(123,Nikos)</a:t>
            </a:r>
            <a:endParaRPr lang="en-US" sz="943"/>
          </a:p>
        </p:txBody>
      </p:sp>
      <p:cxnSp>
        <p:nvCxnSpPr>
          <p:cNvPr id="4" name="Connector 4"/>
          <p:cNvCxnSpPr>
            <a:stCxn id="2" idx="0"/>
            <a:endCxn id="3" idx="2"/>
          </p:cNvCxnSpPr>
          <p:nvPr/>
        </p:nvCxnSpPr>
        <p:spPr>
          <a:xfrm>
            <a:off x="789214" y="2941969"/>
            <a:ext cx="805543" cy="29391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5" name="AutoShape 5"/>
          <p:cNvSpPr/>
          <p:nvPr/>
        </p:nvSpPr>
        <p:spPr>
          <a:xfrm rot="1800000">
            <a:off x="1915886" y="2963636"/>
            <a:ext cx="1643743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(162,Lenos),(200,Nikos)</a:t>
            </a:r>
            <a:endParaRPr lang="en-US" sz="943"/>
          </a:p>
        </p:txBody>
      </p:sp>
      <p:cxnSp>
        <p:nvCxnSpPr>
          <p:cNvPr id="6" name="Connector 6"/>
          <p:cNvCxnSpPr>
            <a:stCxn id="3" idx="0"/>
            <a:endCxn id="5" idx="2"/>
          </p:cNvCxnSpPr>
          <p:nvPr/>
        </p:nvCxnSpPr>
        <p:spPr>
          <a:xfrm>
            <a:off x="1758043" y="2963740"/>
            <a:ext cx="881743" cy="29391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7" name="AutoShape 7"/>
          <p:cNvSpPr/>
          <p:nvPr/>
        </p:nvSpPr>
        <p:spPr>
          <a:xfrm>
            <a:off x="1121229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8" name="AutoShape 8"/>
          <p:cNvSpPr/>
          <p:nvPr/>
        </p:nvSpPr>
        <p:spPr>
          <a:xfrm>
            <a:off x="1306286" y="2038350"/>
            <a:ext cx="3374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12</a:t>
            </a:r>
            <a:endParaRPr lang="en-US" sz="943"/>
          </a:p>
        </p:txBody>
      </p:sp>
      <p:sp>
        <p:nvSpPr>
          <p:cNvPr id="9" name="AutoShape 9"/>
          <p:cNvSpPr/>
          <p:nvPr/>
        </p:nvSpPr>
        <p:spPr>
          <a:xfrm>
            <a:off x="1643743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10" name="AutoShape 10"/>
          <p:cNvSpPr/>
          <p:nvPr/>
        </p:nvSpPr>
        <p:spPr>
          <a:xfrm>
            <a:off x="1828800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162</a:t>
            </a:r>
            <a:endParaRPr lang="en-US" sz="943"/>
          </a:p>
        </p:txBody>
      </p:sp>
      <p:sp>
        <p:nvSpPr>
          <p:cNvPr id="11" name="AutoShape 11"/>
          <p:cNvSpPr/>
          <p:nvPr/>
        </p:nvSpPr>
        <p:spPr>
          <a:xfrm>
            <a:off x="2242457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12" name="Connector 12"/>
          <p:cNvCxnSpPr>
            <a:stCxn id="7" idx="2"/>
            <a:endCxn id="2" idx="0"/>
          </p:cNvCxnSpPr>
          <p:nvPr/>
        </p:nvCxnSpPr>
        <p:spPr>
          <a:xfrm flipH="1">
            <a:off x="75942" y="2256064"/>
            <a:ext cx="11321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13" name="Connector 13"/>
          <p:cNvCxnSpPr>
            <a:stCxn id="9" idx="2"/>
            <a:endCxn id="3" idx="0"/>
          </p:cNvCxnSpPr>
          <p:nvPr/>
        </p:nvCxnSpPr>
        <p:spPr>
          <a:xfrm flipH="1">
            <a:off x="997634" y="2256064"/>
            <a:ext cx="729343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14" name="Connector 14"/>
          <p:cNvCxnSpPr>
            <a:stCxn id="11" idx="2"/>
            <a:endCxn id="5" idx="0"/>
          </p:cNvCxnSpPr>
          <p:nvPr/>
        </p:nvCxnSpPr>
        <p:spPr>
          <a:xfrm flipH="1">
            <a:off x="2014381" y="2256064"/>
            <a:ext cx="315686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15" name="AutoShape 15"/>
          <p:cNvSpPr/>
          <p:nvPr/>
        </p:nvSpPr>
        <p:spPr>
          <a:xfrm rot="1800000">
            <a:off x="3004457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(236,Nikos)</a:t>
            </a:r>
            <a:endParaRPr lang="en-US" sz="943"/>
          </a:p>
        </p:txBody>
      </p:sp>
      <p:cxnSp>
        <p:nvCxnSpPr>
          <p:cNvPr id="16" name="Connector 16"/>
          <p:cNvCxnSpPr>
            <a:stCxn id="5" idx="0"/>
            <a:endCxn id="15" idx="2"/>
          </p:cNvCxnSpPr>
          <p:nvPr/>
        </p:nvCxnSpPr>
        <p:spPr>
          <a:xfrm>
            <a:off x="2803071" y="2985512"/>
            <a:ext cx="8382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7" name="AutoShape 17"/>
          <p:cNvSpPr/>
          <p:nvPr/>
        </p:nvSpPr>
        <p:spPr>
          <a:xfrm rot="1800000">
            <a:off x="3918857" y="2952750"/>
            <a:ext cx="15893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(254,Lenos),(325,Tolis)</a:t>
            </a:r>
            <a:endParaRPr lang="en-US" sz="943"/>
          </a:p>
        </p:txBody>
      </p:sp>
      <p:cxnSp>
        <p:nvCxnSpPr>
          <p:cNvPr id="18" name="Connector 18"/>
          <p:cNvCxnSpPr>
            <a:stCxn id="15" idx="0"/>
            <a:endCxn id="17" idx="2"/>
          </p:cNvCxnSpPr>
          <p:nvPr/>
        </p:nvCxnSpPr>
        <p:spPr>
          <a:xfrm>
            <a:off x="3804557" y="2941969"/>
            <a:ext cx="816429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9" name="AutoShape 19"/>
          <p:cNvSpPr/>
          <p:nvPr/>
        </p:nvSpPr>
        <p:spPr>
          <a:xfrm>
            <a:off x="3864429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20" name="AutoShape 20"/>
          <p:cNvSpPr/>
          <p:nvPr/>
        </p:nvSpPr>
        <p:spPr>
          <a:xfrm>
            <a:off x="4049486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254</a:t>
            </a:r>
            <a:endParaRPr lang="en-US" sz="943"/>
          </a:p>
        </p:txBody>
      </p:sp>
      <p:sp>
        <p:nvSpPr>
          <p:cNvPr id="21" name="AutoShape 21"/>
          <p:cNvSpPr/>
          <p:nvPr/>
        </p:nvSpPr>
        <p:spPr>
          <a:xfrm>
            <a:off x="4463143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22" name="Connector 22"/>
          <p:cNvCxnSpPr>
            <a:stCxn id="19" idx="2"/>
            <a:endCxn id="15" idx="0"/>
          </p:cNvCxnSpPr>
          <p:nvPr/>
        </p:nvCxnSpPr>
        <p:spPr>
          <a:xfrm flipH="1">
            <a:off x="3091285" y="2256064"/>
            <a:ext cx="859971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23" name="Connector 23"/>
          <p:cNvCxnSpPr>
            <a:stCxn id="21" idx="2"/>
            <a:endCxn id="17" idx="0"/>
          </p:cNvCxnSpPr>
          <p:nvPr/>
        </p:nvCxnSpPr>
        <p:spPr>
          <a:xfrm flipH="1">
            <a:off x="4014435" y="2256064"/>
            <a:ext cx="5334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24" name="AutoShape 24"/>
          <p:cNvSpPr/>
          <p:nvPr/>
        </p:nvSpPr>
        <p:spPr>
          <a:xfrm rot="1800000">
            <a:off x="4963886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(342,Tolis)</a:t>
            </a:r>
            <a:endParaRPr lang="en-US" sz="943"/>
          </a:p>
        </p:txBody>
      </p:sp>
      <p:cxnSp>
        <p:nvCxnSpPr>
          <p:cNvPr id="25" name="Connector 25"/>
          <p:cNvCxnSpPr>
            <a:stCxn id="17" idx="0"/>
            <a:endCxn id="24" idx="2"/>
          </p:cNvCxnSpPr>
          <p:nvPr/>
        </p:nvCxnSpPr>
        <p:spPr>
          <a:xfrm>
            <a:off x="4784271" y="2974626"/>
            <a:ext cx="816429" cy="239486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26" name="AutoShape 26"/>
          <p:cNvSpPr/>
          <p:nvPr/>
        </p:nvSpPr>
        <p:spPr>
          <a:xfrm rot="1800000">
            <a:off x="5878286" y="2941865"/>
            <a:ext cx="1556657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(395,Stefi),(492,Lenos)</a:t>
            </a:r>
            <a:endParaRPr lang="en-US" sz="943"/>
          </a:p>
        </p:txBody>
      </p:sp>
      <p:cxnSp>
        <p:nvCxnSpPr>
          <p:cNvPr id="27" name="Connector 27"/>
          <p:cNvCxnSpPr>
            <a:stCxn id="24" idx="0"/>
            <a:endCxn id="26" idx="2"/>
          </p:cNvCxnSpPr>
          <p:nvPr/>
        </p:nvCxnSpPr>
        <p:spPr>
          <a:xfrm>
            <a:off x="5763986" y="2941969"/>
            <a:ext cx="794657" cy="29391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28" name="AutoShape 28"/>
          <p:cNvSpPr/>
          <p:nvPr/>
        </p:nvSpPr>
        <p:spPr>
          <a:xfrm>
            <a:off x="5802086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29" name="AutoShape 29"/>
          <p:cNvSpPr/>
          <p:nvPr/>
        </p:nvSpPr>
        <p:spPr>
          <a:xfrm>
            <a:off x="5987143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395</a:t>
            </a:r>
            <a:endParaRPr lang="en-US" sz="943"/>
          </a:p>
        </p:txBody>
      </p:sp>
      <p:sp>
        <p:nvSpPr>
          <p:cNvPr id="30" name="AutoShape 30"/>
          <p:cNvSpPr/>
          <p:nvPr/>
        </p:nvSpPr>
        <p:spPr>
          <a:xfrm>
            <a:off x="6400800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31" name="Connector 31"/>
          <p:cNvCxnSpPr>
            <a:stCxn id="28" idx="2"/>
            <a:endCxn id="24" idx="0"/>
          </p:cNvCxnSpPr>
          <p:nvPr/>
        </p:nvCxnSpPr>
        <p:spPr>
          <a:xfrm flipH="1">
            <a:off x="5050713" y="2256064"/>
            <a:ext cx="8382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32" name="Connector 32"/>
          <p:cNvCxnSpPr>
            <a:stCxn id="30" idx="2"/>
            <a:endCxn id="26" idx="0"/>
          </p:cNvCxnSpPr>
          <p:nvPr/>
        </p:nvCxnSpPr>
        <p:spPr>
          <a:xfrm flipH="1">
            <a:off x="5970947" y="2256064"/>
            <a:ext cx="511629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33" name="AutoShape 33"/>
          <p:cNvSpPr/>
          <p:nvPr/>
        </p:nvSpPr>
        <p:spPr>
          <a:xfrm>
            <a:off x="3418114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34" name="AutoShape 34"/>
          <p:cNvSpPr/>
          <p:nvPr/>
        </p:nvSpPr>
        <p:spPr>
          <a:xfrm>
            <a:off x="3603172" y="1494064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236</a:t>
            </a:r>
            <a:endParaRPr lang="en-US" sz="943"/>
          </a:p>
        </p:txBody>
      </p:sp>
      <p:sp>
        <p:nvSpPr>
          <p:cNvPr id="35" name="AutoShape 35"/>
          <p:cNvSpPr/>
          <p:nvPr/>
        </p:nvSpPr>
        <p:spPr>
          <a:xfrm>
            <a:off x="4016829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36" name="AutoShape 36"/>
          <p:cNvSpPr/>
          <p:nvPr/>
        </p:nvSpPr>
        <p:spPr>
          <a:xfrm>
            <a:off x="4201886" y="1494064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342</a:t>
            </a:r>
            <a:endParaRPr lang="en-US" sz="943"/>
          </a:p>
        </p:txBody>
      </p:sp>
      <p:sp>
        <p:nvSpPr>
          <p:cNvPr id="37" name="AutoShape 37"/>
          <p:cNvSpPr/>
          <p:nvPr/>
        </p:nvSpPr>
        <p:spPr>
          <a:xfrm>
            <a:off x="4615543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38" name="Connector 38"/>
          <p:cNvCxnSpPr>
            <a:stCxn id="33" idx="2"/>
            <a:endCxn id="9" idx="0"/>
          </p:cNvCxnSpPr>
          <p:nvPr/>
        </p:nvCxnSpPr>
        <p:spPr>
          <a:xfrm flipH="1">
            <a:off x="1736272" y="1711779"/>
            <a:ext cx="1774371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39" name="Connector 39"/>
          <p:cNvCxnSpPr>
            <a:stCxn id="35" idx="2"/>
            <a:endCxn id="21" idx="0"/>
          </p:cNvCxnSpPr>
          <p:nvPr/>
        </p:nvCxnSpPr>
        <p:spPr>
          <a:xfrm>
            <a:off x="4109357" y="1711779"/>
            <a:ext cx="446314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40" name="Connector 40"/>
          <p:cNvCxnSpPr>
            <a:stCxn id="37" idx="2"/>
            <a:endCxn id="30" idx="0"/>
          </p:cNvCxnSpPr>
          <p:nvPr/>
        </p:nvCxnSpPr>
        <p:spPr>
          <a:xfrm>
            <a:off x="4708072" y="1711779"/>
            <a:ext cx="1785257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3429257-C5F5-D976-C219-3E9012DBD45B}"/>
              </a:ext>
            </a:extLst>
          </p:cNvPr>
          <p:cNvSpPr txBox="1"/>
          <p:nvPr/>
        </p:nvSpPr>
        <p:spPr>
          <a:xfrm>
            <a:off x="5082230" y="912582"/>
            <a:ext cx="3772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Εισαγωγή Εγγραφή</a:t>
            </a:r>
            <a:r>
              <a:rPr lang="el-GR" dirty="0">
                <a:latin typeface="Courier New" panose="02070309020205020404" pitchFamily="49" charset="0"/>
              </a:rPr>
              <a:t>ς: 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452,Stefi</a:t>
            </a:r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02DB6EFD-0548-D4EA-8F5C-7037F03D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00000">
            <a:off x="-10886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(4,Manos)</a:t>
            </a:r>
            <a:endParaRPr lang="en-US" sz="943"/>
          </a:p>
        </p:txBody>
      </p:sp>
      <p:sp>
        <p:nvSpPr>
          <p:cNvPr id="3" name="AutoShape 3"/>
          <p:cNvSpPr/>
          <p:nvPr/>
        </p:nvSpPr>
        <p:spPr>
          <a:xfrm rot="1800000">
            <a:off x="903514" y="2941865"/>
            <a:ext cx="1567543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(12,Lenos),(123,Nikos)</a:t>
            </a:r>
            <a:endParaRPr lang="en-US" sz="943"/>
          </a:p>
        </p:txBody>
      </p:sp>
      <p:cxnSp>
        <p:nvCxnSpPr>
          <p:cNvPr id="4" name="Connector 4"/>
          <p:cNvCxnSpPr>
            <a:stCxn id="2" idx="0"/>
            <a:endCxn id="3" idx="2"/>
          </p:cNvCxnSpPr>
          <p:nvPr/>
        </p:nvCxnSpPr>
        <p:spPr>
          <a:xfrm>
            <a:off x="789214" y="2941969"/>
            <a:ext cx="805543" cy="29391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5" name="AutoShape 5"/>
          <p:cNvSpPr/>
          <p:nvPr/>
        </p:nvSpPr>
        <p:spPr>
          <a:xfrm rot="1800000">
            <a:off x="1915886" y="2963636"/>
            <a:ext cx="1643743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(162,Lenos),(200,Nikos)</a:t>
            </a:r>
            <a:endParaRPr lang="en-US" sz="943"/>
          </a:p>
        </p:txBody>
      </p:sp>
      <p:cxnSp>
        <p:nvCxnSpPr>
          <p:cNvPr id="6" name="Connector 6"/>
          <p:cNvCxnSpPr>
            <a:stCxn id="3" idx="0"/>
            <a:endCxn id="5" idx="2"/>
          </p:cNvCxnSpPr>
          <p:nvPr/>
        </p:nvCxnSpPr>
        <p:spPr>
          <a:xfrm>
            <a:off x="1758043" y="2963740"/>
            <a:ext cx="881743" cy="29391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7" name="AutoShape 7"/>
          <p:cNvSpPr/>
          <p:nvPr/>
        </p:nvSpPr>
        <p:spPr>
          <a:xfrm>
            <a:off x="1121229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8" name="AutoShape 8"/>
          <p:cNvSpPr/>
          <p:nvPr/>
        </p:nvSpPr>
        <p:spPr>
          <a:xfrm>
            <a:off x="1306286" y="2038350"/>
            <a:ext cx="3374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12</a:t>
            </a:r>
            <a:endParaRPr lang="en-US" sz="943"/>
          </a:p>
        </p:txBody>
      </p:sp>
      <p:sp>
        <p:nvSpPr>
          <p:cNvPr id="9" name="AutoShape 9"/>
          <p:cNvSpPr/>
          <p:nvPr/>
        </p:nvSpPr>
        <p:spPr>
          <a:xfrm>
            <a:off x="1643743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10" name="AutoShape 10"/>
          <p:cNvSpPr/>
          <p:nvPr/>
        </p:nvSpPr>
        <p:spPr>
          <a:xfrm>
            <a:off x="1828800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162</a:t>
            </a:r>
            <a:endParaRPr lang="en-US" sz="943"/>
          </a:p>
        </p:txBody>
      </p:sp>
      <p:sp>
        <p:nvSpPr>
          <p:cNvPr id="11" name="AutoShape 11"/>
          <p:cNvSpPr/>
          <p:nvPr/>
        </p:nvSpPr>
        <p:spPr>
          <a:xfrm>
            <a:off x="2242457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12" name="Connector 12"/>
          <p:cNvCxnSpPr>
            <a:stCxn id="7" idx="2"/>
            <a:endCxn id="2" idx="0"/>
          </p:cNvCxnSpPr>
          <p:nvPr/>
        </p:nvCxnSpPr>
        <p:spPr>
          <a:xfrm flipH="1">
            <a:off x="75942" y="2256064"/>
            <a:ext cx="11321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13" name="Connector 13"/>
          <p:cNvCxnSpPr>
            <a:stCxn id="9" idx="2"/>
            <a:endCxn id="3" idx="0"/>
          </p:cNvCxnSpPr>
          <p:nvPr/>
        </p:nvCxnSpPr>
        <p:spPr>
          <a:xfrm flipH="1">
            <a:off x="997634" y="2256064"/>
            <a:ext cx="729343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14" name="Connector 14"/>
          <p:cNvCxnSpPr>
            <a:stCxn id="11" idx="2"/>
            <a:endCxn id="5" idx="0"/>
          </p:cNvCxnSpPr>
          <p:nvPr/>
        </p:nvCxnSpPr>
        <p:spPr>
          <a:xfrm flipH="1">
            <a:off x="2014381" y="2256064"/>
            <a:ext cx="315686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15" name="AutoShape 15"/>
          <p:cNvSpPr/>
          <p:nvPr/>
        </p:nvSpPr>
        <p:spPr>
          <a:xfrm rot="1800000">
            <a:off x="3004457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(236,Nikos)</a:t>
            </a:r>
            <a:endParaRPr lang="en-US" sz="943"/>
          </a:p>
        </p:txBody>
      </p:sp>
      <p:cxnSp>
        <p:nvCxnSpPr>
          <p:cNvPr id="16" name="Connector 16"/>
          <p:cNvCxnSpPr>
            <a:stCxn id="5" idx="0"/>
            <a:endCxn id="15" idx="2"/>
          </p:cNvCxnSpPr>
          <p:nvPr/>
        </p:nvCxnSpPr>
        <p:spPr>
          <a:xfrm>
            <a:off x="2803071" y="2985512"/>
            <a:ext cx="8382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7" name="AutoShape 17"/>
          <p:cNvSpPr/>
          <p:nvPr/>
        </p:nvSpPr>
        <p:spPr>
          <a:xfrm rot="1800000">
            <a:off x="3918857" y="2952750"/>
            <a:ext cx="15893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(254,Lenos),(325,Tolis)</a:t>
            </a:r>
            <a:endParaRPr lang="en-US" sz="943"/>
          </a:p>
        </p:txBody>
      </p:sp>
      <p:cxnSp>
        <p:nvCxnSpPr>
          <p:cNvPr id="18" name="Connector 18"/>
          <p:cNvCxnSpPr>
            <a:stCxn id="15" idx="0"/>
            <a:endCxn id="17" idx="2"/>
          </p:cNvCxnSpPr>
          <p:nvPr/>
        </p:nvCxnSpPr>
        <p:spPr>
          <a:xfrm>
            <a:off x="3804557" y="2941969"/>
            <a:ext cx="816429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9" name="AutoShape 19"/>
          <p:cNvSpPr/>
          <p:nvPr/>
        </p:nvSpPr>
        <p:spPr>
          <a:xfrm>
            <a:off x="3864429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20" name="AutoShape 20"/>
          <p:cNvSpPr/>
          <p:nvPr/>
        </p:nvSpPr>
        <p:spPr>
          <a:xfrm>
            <a:off x="4049486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254</a:t>
            </a:r>
            <a:endParaRPr lang="en-US" sz="943"/>
          </a:p>
        </p:txBody>
      </p:sp>
      <p:sp>
        <p:nvSpPr>
          <p:cNvPr id="21" name="AutoShape 21"/>
          <p:cNvSpPr/>
          <p:nvPr/>
        </p:nvSpPr>
        <p:spPr>
          <a:xfrm>
            <a:off x="4463143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22" name="Connector 22"/>
          <p:cNvCxnSpPr>
            <a:stCxn id="19" idx="2"/>
            <a:endCxn id="15" idx="0"/>
          </p:cNvCxnSpPr>
          <p:nvPr/>
        </p:nvCxnSpPr>
        <p:spPr>
          <a:xfrm flipH="1">
            <a:off x="3091285" y="2256064"/>
            <a:ext cx="859971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23" name="Connector 23"/>
          <p:cNvCxnSpPr>
            <a:stCxn id="21" idx="2"/>
            <a:endCxn id="17" idx="0"/>
          </p:cNvCxnSpPr>
          <p:nvPr/>
        </p:nvCxnSpPr>
        <p:spPr>
          <a:xfrm flipH="1">
            <a:off x="4014435" y="2256064"/>
            <a:ext cx="5334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24" name="AutoShape 24"/>
          <p:cNvSpPr/>
          <p:nvPr/>
        </p:nvSpPr>
        <p:spPr>
          <a:xfrm rot="1800000">
            <a:off x="4963886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(342,Tolis)</a:t>
            </a:r>
            <a:endParaRPr lang="en-US" sz="943"/>
          </a:p>
        </p:txBody>
      </p:sp>
      <p:cxnSp>
        <p:nvCxnSpPr>
          <p:cNvPr id="25" name="Connector 25"/>
          <p:cNvCxnSpPr>
            <a:stCxn id="17" idx="0"/>
            <a:endCxn id="24" idx="2"/>
          </p:cNvCxnSpPr>
          <p:nvPr/>
        </p:nvCxnSpPr>
        <p:spPr>
          <a:xfrm>
            <a:off x="4784271" y="2974626"/>
            <a:ext cx="816429" cy="239486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26" name="AutoShape 26"/>
          <p:cNvSpPr/>
          <p:nvPr/>
        </p:nvSpPr>
        <p:spPr>
          <a:xfrm rot="1800000">
            <a:off x="5889172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(395,Stefi)</a:t>
            </a:r>
            <a:endParaRPr lang="en-US" sz="943"/>
          </a:p>
        </p:txBody>
      </p:sp>
      <p:cxnSp>
        <p:nvCxnSpPr>
          <p:cNvPr id="27" name="Connector 27"/>
          <p:cNvCxnSpPr>
            <a:stCxn id="24" idx="0"/>
            <a:endCxn id="26" idx="2"/>
          </p:cNvCxnSpPr>
          <p:nvPr/>
        </p:nvCxnSpPr>
        <p:spPr>
          <a:xfrm>
            <a:off x="5763986" y="2941969"/>
            <a:ext cx="762000" cy="272143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28" name="AutoShape 28"/>
          <p:cNvSpPr/>
          <p:nvPr/>
        </p:nvSpPr>
        <p:spPr>
          <a:xfrm rot="1800000">
            <a:off x="6803572" y="2941865"/>
            <a:ext cx="1556657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(452,Stefi),(492,Lenos)</a:t>
            </a:r>
            <a:endParaRPr lang="en-US" sz="943"/>
          </a:p>
        </p:txBody>
      </p:sp>
      <p:cxnSp>
        <p:nvCxnSpPr>
          <p:cNvPr id="29" name="Connector 29"/>
          <p:cNvCxnSpPr>
            <a:stCxn id="26" idx="0"/>
            <a:endCxn id="28" idx="2"/>
          </p:cNvCxnSpPr>
          <p:nvPr/>
        </p:nvCxnSpPr>
        <p:spPr>
          <a:xfrm>
            <a:off x="6689272" y="2941969"/>
            <a:ext cx="794657" cy="29391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30" name="AutoShape 30"/>
          <p:cNvSpPr/>
          <p:nvPr/>
        </p:nvSpPr>
        <p:spPr>
          <a:xfrm>
            <a:off x="5965372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31" name="AutoShape 31"/>
          <p:cNvSpPr/>
          <p:nvPr/>
        </p:nvSpPr>
        <p:spPr>
          <a:xfrm>
            <a:off x="6150429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395</a:t>
            </a:r>
            <a:endParaRPr lang="en-US" sz="943"/>
          </a:p>
        </p:txBody>
      </p:sp>
      <p:sp>
        <p:nvSpPr>
          <p:cNvPr id="32" name="AutoShape 32"/>
          <p:cNvSpPr/>
          <p:nvPr/>
        </p:nvSpPr>
        <p:spPr>
          <a:xfrm>
            <a:off x="6564086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33" name="AutoShape 33"/>
          <p:cNvSpPr/>
          <p:nvPr/>
        </p:nvSpPr>
        <p:spPr>
          <a:xfrm>
            <a:off x="6749143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452</a:t>
            </a:r>
            <a:endParaRPr lang="en-US" sz="943"/>
          </a:p>
        </p:txBody>
      </p:sp>
      <p:sp>
        <p:nvSpPr>
          <p:cNvPr id="34" name="AutoShape 34"/>
          <p:cNvSpPr/>
          <p:nvPr/>
        </p:nvSpPr>
        <p:spPr>
          <a:xfrm>
            <a:off x="7162800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35" name="Connector 35"/>
          <p:cNvCxnSpPr>
            <a:stCxn id="30" idx="2"/>
            <a:endCxn id="24" idx="0"/>
          </p:cNvCxnSpPr>
          <p:nvPr/>
        </p:nvCxnSpPr>
        <p:spPr>
          <a:xfrm flipH="1">
            <a:off x="5050713" y="2256064"/>
            <a:ext cx="1001486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36" name="Connector 36"/>
          <p:cNvCxnSpPr>
            <a:stCxn id="32" idx="2"/>
            <a:endCxn id="26" idx="0"/>
          </p:cNvCxnSpPr>
          <p:nvPr/>
        </p:nvCxnSpPr>
        <p:spPr>
          <a:xfrm flipH="1">
            <a:off x="5975999" y="2256064"/>
            <a:ext cx="6749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37" name="Connector 37"/>
          <p:cNvCxnSpPr>
            <a:stCxn id="34" idx="2"/>
            <a:endCxn id="28" idx="0"/>
          </p:cNvCxnSpPr>
          <p:nvPr/>
        </p:nvCxnSpPr>
        <p:spPr>
          <a:xfrm flipH="1">
            <a:off x="6896233" y="2256064"/>
            <a:ext cx="348343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38" name="AutoShape 38"/>
          <p:cNvSpPr/>
          <p:nvPr/>
        </p:nvSpPr>
        <p:spPr>
          <a:xfrm>
            <a:off x="3505200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39" name="AutoShape 39"/>
          <p:cNvSpPr/>
          <p:nvPr/>
        </p:nvSpPr>
        <p:spPr>
          <a:xfrm>
            <a:off x="3690257" y="1494064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236</a:t>
            </a:r>
            <a:endParaRPr lang="en-US" sz="943"/>
          </a:p>
        </p:txBody>
      </p:sp>
      <p:sp>
        <p:nvSpPr>
          <p:cNvPr id="40" name="AutoShape 40"/>
          <p:cNvSpPr/>
          <p:nvPr/>
        </p:nvSpPr>
        <p:spPr>
          <a:xfrm>
            <a:off x="4103914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41" name="AutoShape 41"/>
          <p:cNvSpPr/>
          <p:nvPr/>
        </p:nvSpPr>
        <p:spPr>
          <a:xfrm>
            <a:off x="4288972" y="1494064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342</a:t>
            </a:r>
            <a:endParaRPr lang="en-US" sz="943"/>
          </a:p>
        </p:txBody>
      </p:sp>
      <p:sp>
        <p:nvSpPr>
          <p:cNvPr id="42" name="AutoShape 42"/>
          <p:cNvSpPr/>
          <p:nvPr/>
        </p:nvSpPr>
        <p:spPr>
          <a:xfrm>
            <a:off x="4702629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43" name="Connector 43"/>
          <p:cNvCxnSpPr>
            <a:stCxn id="38" idx="2"/>
            <a:endCxn id="9" idx="0"/>
          </p:cNvCxnSpPr>
          <p:nvPr/>
        </p:nvCxnSpPr>
        <p:spPr>
          <a:xfrm flipH="1">
            <a:off x="1736272" y="1711779"/>
            <a:ext cx="1861457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44" name="Connector 44"/>
          <p:cNvCxnSpPr>
            <a:stCxn id="40" idx="2"/>
            <a:endCxn id="21" idx="0"/>
          </p:cNvCxnSpPr>
          <p:nvPr/>
        </p:nvCxnSpPr>
        <p:spPr>
          <a:xfrm>
            <a:off x="4196443" y="1711779"/>
            <a:ext cx="359229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45" name="Connector 45"/>
          <p:cNvCxnSpPr>
            <a:stCxn id="42" idx="2"/>
            <a:endCxn id="32" idx="0"/>
          </p:cNvCxnSpPr>
          <p:nvPr/>
        </p:nvCxnSpPr>
        <p:spPr>
          <a:xfrm>
            <a:off x="4795157" y="1711779"/>
            <a:ext cx="1861457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97FE40-D44F-AC2B-F1A9-B680AA304B6B}"/>
              </a:ext>
            </a:extLst>
          </p:cNvPr>
          <p:cNvSpPr txBox="1"/>
          <p:nvPr/>
        </p:nvSpPr>
        <p:spPr>
          <a:xfrm>
            <a:off x="5082230" y="912582"/>
            <a:ext cx="3772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Εισαγωγή Εγγραφή</a:t>
            </a:r>
            <a:r>
              <a:rPr lang="el-GR" dirty="0">
                <a:latin typeface="Courier New" panose="02070309020205020404" pitchFamily="49" charset="0"/>
              </a:rPr>
              <a:t>ς: 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174,Stefi</a:t>
            </a:r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EE3FA802-C4F7-EA30-D25C-523A0229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00000">
            <a:off x="-10886" y="3464379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(4,Manos)</a:t>
            </a:r>
            <a:endParaRPr lang="en-US" sz="943"/>
          </a:p>
        </p:txBody>
      </p:sp>
      <p:sp>
        <p:nvSpPr>
          <p:cNvPr id="3" name="AutoShape 3"/>
          <p:cNvSpPr/>
          <p:nvPr/>
        </p:nvSpPr>
        <p:spPr>
          <a:xfrm rot="1800000">
            <a:off x="903514" y="3486150"/>
            <a:ext cx="1567543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(12,Lenos),(123,Nikos)</a:t>
            </a:r>
            <a:endParaRPr lang="en-US" sz="943"/>
          </a:p>
        </p:txBody>
      </p:sp>
      <p:cxnSp>
        <p:nvCxnSpPr>
          <p:cNvPr id="4" name="Connector 4"/>
          <p:cNvCxnSpPr>
            <a:stCxn id="2" idx="0"/>
            <a:endCxn id="3" idx="2"/>
          </p:cNvCxnSpPr>
          <p:nvPr/>
        </p:nvCxnSpPr>
        <p:spPr>
          <a:xfrm>
            <a:off x="789214" y="3486255"/>
            <a:ext cx="805543" cy="29391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5" name="AutoShape 5"/>
          <p:cNvSpPr/>
          <p:nvPr/>
        </p:nvSpPr>
        <p:spPr>
          <a:xfrm>
            <a:off x="870857" y="2582636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6" name="AutoShape 6"/>
          <p:cNvSpPr/>
          <p:nvPr/>
        </p:nvSpPr>
        <p:spPr>
          <a:xfrm>
            <a:off x="1055914" y="2582636"/>
            <a:ext cx="3374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12</a:t>
            </a:r>
            <a:endParaRPr lang="en-US" sz="943"/>
          </a:p>
        </p:txBody>
      </p:sp>
      <p:sp>
        <p:nvSpPr>
          <p:cNvPr id="7" name="AutoShape 7"/>
          <p:cNvSpPr/>
          <p:nvPr/>
        </p:nvSpPr>
        <p:spPr>
          <a:xfrm>
            <a:off x="1393372" y="2582636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8" name="Connector 8"/>
          <p:cNvCxnSpPr>
            <a:stCxn id="5" idx="2"/>
            <a:endCxn id="2" idx="0"/>
          </p:cNvCxnSpPr>
          <p:nvPr/>
        </p:nvCxnSpPr>
        <p:spPr>
          <a:xfrm flipH="1">
            <a:off x="75942" y="2800350"/>
            <a:ext cx="881743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9" name="Connector 9"/>
          <p:cNvCxnSpPr>
            <a:stCxn id="7" idx="2"/>
            <a:endCxn id="3" idx="0"/>
          </p:cNvCxnSpPr>
          <p:nvPr/>
        </p:nvCxnSpPr>
        <p:spPr>
          <a:xfrm flipH="1">
            <a:off x="997634" y="2800350"/>
            <a:ext cx="478971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10" name="AutoShape 10"/>
          <p:cNvSpPr/>
          <p:nvPr/>
        </p:nvSpPr>
        <p:spPr>
          <a:xfrm rot="1800000">
            <a:off x="1926772" y="3464379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(162,Lenos)</a:t>
            </a:r>
            <a:endParaRPr lang="en-US" sz="943"/>
          </a:p>
        </p:txBody>
      </p:sp>
      <p:cxnSp>
        <p:nvCxnSpPr>
          <p:cNvPr id="11" name="Connector 11"/>
          <p:cNvCxnSpPr>
            <a:stCxn id="3" idx="0"/>
            <a:endCxn id="10" idx="2"/>
          </p:cNvCxnSpPr>
          <p:nvPr/>
        </p:nvCxnSpPr>
        <p:spPr>
          <a:xfrm>
            <a:off x="1758043" y="3508026"/>
            <a:ext cx="805543" cy="250371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2" name="AutoShape 12"/>
          <p:cNvSpPr/>
          <p:nvPr/>
        </p:nvSpPr>
        <p:spPr>
          <a:xfrm rot="1800000">
            <a:off x="2852057" y="3475265"/>
            <a:ext cx="1524000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(174,Stefi),(200,Nikos)</a:t>
            </a:r>
            <a:endParaRPr lang="en-US" sz="943"/>
          </a:p>
        </p:txBody>
      </p:sp>
      <p:cxnSp>
        <p:nvCxnSpPr>
          <p:cNvPr id="13" name="Connector 13"/>
          <p:cNvCxnSpPr>
            <a:stCxn id="10" idx="0"/>
            <a:endCxn id="12" idx="2"/>
          </p:cNvCxnSpPr>
          <p:nvPr/>
        </p:nvCxnSpPr>
        <p:spPr>
          <a:xfrm>
            <a:off x="2726872" y="3486254"/>
            <a:ext cx="794657" cy="283029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4" name="AutoShape 14"/>
          <p:cNvSpPr/>
          <p:nvPr/>
        </p:nvSpPr>
        <p:spPr>
          <a:xfrm>
            <a:off x="2754086" y="2582636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15" name="AutoShape 15"/>
          <p:cNvSpPr/>
          <p:nvPr/>
        </p:nvSpPr>
        <p:spPr>
          <a:xfrm>
            <a:off x="2939143" y="2582636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174</a:t>
            </a:r>
            <a:endParaRPr lang="en-US" sz="943"/>
          </a:p>
        </p:txBody>
      </p:sp>
      <p:sp>
        <p:nvSpPr>
          <p:cNvPr id="16" name="AutoShape 16"/>
          <p:cNvSpPr/>
          <p:nvPr/>
        </p:nvSpPr>
        <p:spPr>
          <a:xfrm>
            <a:off x="3352800" y="2582636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17" name="Connector 17"/>
          <p:cNvCxnSpPr>
            <a:stCxn id="14" idx="2"/>
            <a:endCxn id="10" idx="0"/>
          </p:cNvCxnSpPr>
          <p:nvPr/>
        </p:nvCxnSpPr>
        <p:spPr>
          <a:xfrm flipH="1">
            <a:off x="2013599" y="2800350"/>
            <a:ext cx="8273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18" name="Connector 18"/>
          <p:cNvCxnSpPr>
            <a:stCxn id="16" idx="2"/>
            <a:endCxn id="12" idx="0"/>
          </p:cNvCxnSpPr>
          <p:nvPr/>
        </p:nvCxnSpPr>
        <p:spPr>
          <a:xfrm flipH="1">
            <a:off x="2943260" y="2800350"/>
            <a:ext cx="500743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19" name="AutoShape 19"/>
          <p:cNvSpPr/>
          <p:nvPr/>
        </p:nvSpPr>
        <p:spPr>
          <a:xfrm>
            <a:off x="2068286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20" name="AutoShape 20"/>
          <p:cNvSpPr/>
          <p:nvPr/>
        </p:nvSpPr>
        <p:spPr>
          <a:xfrm>
            <a:off x="2253343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162</a:t>
            </a:r>
            <a:endParaRPr lang="en-US" sz="943"/>
          </a:p>
        </p:txBody>
      </p:sp>
      <p:sp>
        <p:nvSpPr>
          <p:cNvPr id="21" name="AutoShape 21"/>
          <p:cNvSpPr/>
          <p:nvPr/>
        </p:nvSpPr>
        <p:spPr>
          <a:xfrm>
            <a:off x="2667000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22" name="Connector 22"/>
          <p:cNvCxnSpPr>
            <a:stCxn id="19" idx="2"/>
            <a:endCxn id="7" idx="0"/>
          </p:cNvCxnSpPr>
          <p:nvPr/>
        </p:nvCxnSpPr>
        <p:spPr>
          <a:xfrm flipH="1">
            <a:off x="1485900" y="2256065"/>
            <a:ext cx="674914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23" name="Connector 23"/>
          <p:cNvCxnSpPr>
            <a:stCxn id="21" idx="2"/>
            <a:endCxn id="16" idx="0"/>
          </p:cNvCxnSpPr>
          <p:nvPr/>
        </p:nvCxnSpPr>
        <p:spPr>
          <a:xfrm>
            <a:off x="2759529" y="2256065"/>
            <a:ext cx="685800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24" name="AutoShape 24"/>
          <p:cNvSpPr/>
          <p:nvPr/>
        </p:nvSpPr>
        <p:spPr>
          <a:xfrm rot="1800000">
            <a:off x="3842657" y="3464379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(236,Nikos)</a:t>
            </a:r>
            <a:endParaRPr lang="en-US" sz="943"/>
          </a:p>
        </p:txBody>
      </p:sp>
      <p:cxnSp>
        <p:nvCxnSpPr>
          <p:cNvPr id="25" name="Connector 25"/>
          <p:cNvCxnSpPr>
            <a:stCxn id="12" idx="0"/>
            <a:endCxn id="24" idx="2"/>
          </p:cNvCxnSpPr>
          <p:nvPr/>
        </p:nvCxnSpPr>
        <p:spPr>
          <a:xfrm>
            <a:off x="3684814" y="3497140"/>
            <a:ext cx="794657" cy="261257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26" name="AutoShape 26"/>
          <p:cNvSpPr/>
          <p:nvPr/>
        </p:nvSpPr>
        <p:spPr>
          <a:xfrm rot="1800000">
            <a:off x="4757057" y="3497036"/>
            <a:ext cx="15893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(254,Lenos),(325,Tolis)</a:t>
            </a:r>
            <a:endParaRPr lang="en-US" sz="943"/>
          </a:p>
        </p:txBody>
      </p:sp>
      <p:cxnSp>
        <p:nvCxnSpPr>
          <p:cNvPr id="27" name="Connector 27"/>
          <p:cNvCxnSpPr>
            <a:stCxn id="24" idx="0"/>
            <a:endCxn id="26" idx="2"/>
          </p:cNvCxnSpPr>
          <p:nvPr/>
        </p:nvCxnSpPr>
        <p:spPr>
          <a:xfrm>
            <a:off x="4642757" y="3486255"/>
            <a:ext cx="816429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28" name="AutoShape 28"/>
          <p:cNvSpPr/>
          <p:nvPr/>
        </p:nvSpPr>
        <p:spPr>
          <a:xfrm>
            <a:off x="4702629" y="2582636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29" name="AutoShape 29"/>
          <p:cNvSpPr/>
          <p:nvPr/>
        </p:nvSpPr>
        <p:spPr>
          <a:xfrm>
            <a:off x="4887686" y="2582636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254</a:t>
            </a:r>
            <a:endParaRPr lang="en-US" sz="943"/>
          </a:p>
        </p:txBody>
      </p:sp>
      <p:sp>
        <p:nvSpPr>
          <p:cNvPr id="30" name="AutoShape 30"/>
          <p:cNvSpPr/>
          <p:nvPr/>
        </p:nvSpPr>
        <p:spPr>
          <a:xfrm>
            <a:off x="5301343" y="2582636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31" name="Connector 31"/>
          <p:cNvCxnSpPr>
            <a:stCxn id="28" idx="2"/>
            <a:endCxn id="24" idx="0"/>
          </p:cNvCxnSpPr>
          <p:nvPr/>
        </p:nvCxnSpPr>
        <p:spPr>
          <a:xfrm flipH="1">
            <a:off x="3929485" y="2800350"/>
            <a:ext cx="859971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32" name="Connector 32"/>
          <p:cNvCxnSpPr>
            <a:stCxn id="30" idx="2"/>
            <a:endCxn id="26" idx="0"/>
          </p:cNvCxnSpPr>
          <p:nvPr/>
        </p:nvCxnSpPr>
        <p:spPr>
          <a:xfrm flipH="1">
            <a:off x="4852635" y="2800350"/>
            <a:ext cx="5334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33" name="AutoShape 33"/>
          <p:cNvSpPr/>
          <p:nvPr/>
        </p:nvSpPr>
        <p:spPr>
          <a:xfrm rot="1800000">
            <a:off x="5802086" y="3464379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(342,Tolis)</a:t>
            </a:r>
            <a:endParaRPr lang="en-US" sz="943"/>
          </a:p>
        </p:txBody>
      </p:sp>
      <p:cxnSp>
        <p:nvCxnSpPr>
          <p:cNvPr id="34" name="Connector 34"/>
          <p:cNvCxnSpPr>
            <a:stCxn id="26" idx="0"/>
            <a:endCxn id="33" idx="2"/>
          </p:cNvCxnSpPr>
          <p:nvPr/>
        </p:nvCxnSpPr>
        <p:spPr>
          <a:xfrm>
            <a:off x="5622471" y="3518912"/>
            <a:ext cx="816429" cy="239486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35" name="AutoShape 35"/>
          <p:cNvSpPr/>
          <p:nvPr/>
        </p:nvSpPr>
        <p:spPr>
          <a:xfrm rot="1800000">
            <a:off x="6727372" y="3464379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(395,Stefi)</a:t>
            </a:r>
            <a:endParaRPr lang="en-US" sz="943"/>
          </a:p>
        </p:txBody>
      </p:sp>
      <p:cxnSp>
        <p:nvCxnSpPr>
          <p:cNvPr id="36" name="Connector 36"/>
          <p:cNvCxnSpPr>
            <a:stCxn id="33" idx="0"/>
            <a:endCxn id="35" idx="2"/>
          </p:cNvCxnSpPr>
          <p:nvPr/>
        </p:nvCxnSpPr>
        <p:spPr>
          <a:xfrm>
            <a:off x="6602186" y="3486255"/>
            <a:ext cx="762000" cy="272143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37" name="AutoShape 37"/>
          <p:cNvSpPr/>
          <p:nvPr/>
        </p:nvSpPr>
        <p:spPr>
          <a:xfrm rot="1800000">
            <a:off x="7641772" y="3486150"/>
            <a:ext cx="1556657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(452,Stefi),(492,Lenos)</a:t>
            </a:r>
            <a:endParaRPr lang="en-US" sz="943"/>
          </a:p>
        </p:txBody>
      </p:sp>
      <p:cxnSp>
        <p:nvCxnSpPr>
          <p:cNvPr id="38" name="Connector 38"/>
          <p:cNvCxnSpPr>
            <a:stCxn id="35" idx="0"/>
            <a:endCxn id="37" idx="2"/>
          </p:cNvCxnSpPr>
          <p:nvPr/>
        </p:nvCxnSpPr>
        <p:spPr>
          <a:xfrm>
            <a:off x="7527472" y="3486255"/>
            <a:ext cx="794657" cy="29391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39" name="AutoShape 39"/>
          <p:cNvSpPr/>
          <p:nvPr/>
        </p:nvSpPr>
        <p:spPr>
          <a:xfrm>
            <a:off x="6803572" y="2582636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40" name="AutoShape 40"/>
          <p:cNvSpPr/>
          <p:nvPr/>
        </p:nvSpPr>
        <p:spPr>
          <a:xfrm>
            <a:off x="6988629" y="2582636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395</a:t>
            </a:r>
            <a:endParaRPr lang="en-US" sz="943"/>
          </a:p>
        </p:txBody>
      </p:sp>
      <p:sp>
        <p:nvSpPr>
          <p:cNvPr id="41" name="AutoShape 41"/>
          <p:cNvSpPr/>
          <p:nvPr/>
        </p:nvSpPr>
        <p:spPr>
          <a:xfrm>
            <a:off x="7402286" y="2582636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42" name="AutoShape 42"/>
          <p:cNvSpPr/>
          <p:nvPr/>
        </p:nvSpPr>
        <p:spPr>
          <a:xfrm>
            <a:off x="7587343" y="2582636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452</a:t>
            </a:r>
            <a:endParaRPr lang="en-US" sz="943"/>
          </a:p>
        </p:txBody>
      </p:sp>
      <p:sp>
        <p:nvSpPr>
          <p:cNvPr id="43" name="AutoShape 43"/>
          <p:cNvSpPr/>
          <p:nvPr/>
        </p:nvSpPr>
        <p:spPr>
          <a:xfrm>
            <a:off x="8001000" y="2582636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44" name="Connector 44"/>
          <p:cNvCxnSpPr>
            <a:stCxn id="39" idx="2"/>
            <a:endCxn id="33" idx="0"/>
          </p:cNvCxnSpPr>
          <p:nvPr/>
        </p:nvCxnSpPr>
        <p:spPr>
          <a:xfrm flipH="1">
            <a:off x="5888913" y="2800350"/>
            <a:ext cx="1001486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45" name="Connector 45"/>
          <p:cNvCxnSpPr>
            <a:stCxn id="41" idx="2"/>
            <a:endCxn id="35" idx="0"/>
          </p:cNvCxnSpPr>
          <p:nvPr/>
        </p:nvCxnSpPr>
        <p:spPr>
          <a:xfrm flipH="1">
            <a:off x="6814199" y="2800350"/>
            <a:ext cx="6749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46" name="Connector 46"/>
          <p:cNvCxnSpPr>
            <a:stCxn id="43" idx="2"/>
            <a:endCxn id="37" idx="0"/>
          </p:cNvCxnSpPr>
          <p:nvPr/>
        </p:nvCxnSpPr>
        <p:spPr>
          <a:xfrm flipH="1">
            <a:off x="7734433" y="2800350"/>
            <a:ext cx="348343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47" name="AutoShape 47"/>
          <p:cNvSpPr/>
          <p:nvPr/>
        </p:nvSpPr>
        <p:spPr>
          <a:xfrm>
            <a:off x="6052457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48" name="AutoShape 48"/>
          <p:cNvSpPr/>
          <p:nvPr/>
        </p:nvSpPr>
        <p:spPr>
          <a:xfrm>
            <a:off x="6237514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342</a:t>
            </a:r>
            <a:endParaRPr lang="en-US" sz="943"/>
          </a:p>
        </p:txBody>
      </p:sp>
      <p:sp>
        <p:nvSpPr>
          <p:cNvPr id="49" name="AutoShape 49"/>
          <p:cNvSpPr/>
          <p:nvPr/>
        </p:nvSpPr>
        <p:spPr>
          <a:xfrm>
            <a:off x="6651172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50" name="Connector 50"/>
          <p:cNvCxnSpPr>
            <a:stCxn id="47" idx="2"/>
            <a:endCxn id="30" idx="0"/>
          </p:cNvCxnSpPr>
          <p:nvPr/>
        </p:nvCxnSpPr>
        <p:spPr>
          <a:xfrm flipH="1">
            <a:off x="5393872" y="2256065"/>
            <a:ext cx="751114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51" name="Connector 51"/>
          <p:cNvCxnSpPr>
            <a:stCxn id="49" idx="2"/>
            <a:endCxn id="41" idx="0"/>
          </p:cNvCxnSpPr>
          <p:nvPr/>
        </p:nvCxnSpPr>
        <p:spPr>
          <a:xfrm>
            <a:off x="6743700" y="2256065"/>
            <a:ext cx="751114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52" name="AutoShape 52"/>
          <p:cNvSpPr/>
          <p:nvPr/>
        </p:nvSpPr>
        <p:spPr>
          <a:xfrm>
            <a:off x="4354286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53" name="AutoShape 53"/>
          <p:cNvSpPr/>
          <p:nvPr/>
        </p:nvSpPr>
        <p:spPr>
          <a:xfrm>
            <a:off x="4539343" y="1494064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236</a:t>
            </a:r>
            <a:endParaRPr lang="en-US" sz="943"/>
          </a:p>
        </p:txBody>
      </p:sp>
      <p:sp>
        <p:nvSpPr>
          <p:cNvPr id="54" name="AutoShape 54"/>
          <p:cNvSpPr/>
          <p:nvPr/>
        </p:nvSpPr>
        <p:spPr>
          <a:xfrm>
            <a:off x="4953000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55" name="Connector 55"/>
          <p:cNvCxnSpPr>
            <a:stCxn id="52" idx="2"/>
            <a:endCxn id="21" idx="0"/>
          </p:cNvCxnSpPr>
          <p:nvPr/>
        </p:nvCxnSpPr>
        <p:spPr>
          <a:xfrm flipH="1">
            <a:off x="2759528" y="1711779"/>
            <a:ext cx="1687286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56" name="Connector 56"/>
          <p:cNvCxnSpPr>
            <a:stCxn id="54" idx="2"/>
            <a:endCxn id="49" idx="0"/>
          </p:cNvCxnSpPr>
          <p:nvPr/>
        </p:nvCxnSpPr>
        <p:spPr>
          <a:xfrm>
            <a:off x="5045529" y="1711779"/>
            <a:ext cx="1698171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F5F880-6EA1-CA9B-D30F-114E5E447050}"/>
              </a:ext>
            </a:extLst>
          </p:cNvPr>
          <p:cNvSpPr txBox="1"/>
          <p:nvPr/>
        </p:nvSpPr>
        <p:spPr>
          <a:xfrm>
            <a:off x="5082230" y="912582"/>
            <a:ext cx="3772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Εισαγωγή Εγγραφή</a:t>
            </a:r>
            <a:r>
              <a:rPr lang="el-GR" dirty="0">
                <a:latin typeface="Courier New" panose="02070309020205020404" pitchFamily="49" charset="0"/>
              </a:rPr>
              <a:t>ς: 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395,Stefi</a:t>
            </a:r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1B52145B-2C7B-062F-B8C5-7B10CE0C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"/>
          <p:cNvSpPr txBox="1">
            <a:spLocks noGrp="1"/>
          </p:cNvSpPr>
          <p:nvPr>
            <p:ph type="title"/>
          </p:nvPr>
        </p:nvSpPr>
        <p:spPr>
          <a:xfrm>
            <a:off x="0" y="345900"/>
            <a:ext cx="20952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Εγγραφή Δεδομένων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CE5CD"/>
                </a:solidFill>
              </a:rPr>
              <a:t>Ερωτήματα που πρέπει να σκεφτείτε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476" name="Google Shape;476;p34"/>
          <p:cNvSpPr txBox="1">
            <a:spLocks noGrp="1"/>
          </p:cNvSpPr>
          <p:nvPr>
            <p:ph type="body" idx="1"/>
          </p:nvPr>
        </p:nvSpPr>
        <p:spPr>
          <a:xfrm>
            <a:off x="2467350" y="345750"/>
            <a:ext cx="63045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6830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2200"/>
              <a:buChar char="▸"/>
            </a:pPr>
            <a:r>
              <a:rPr lang="el-GR" dirty="0"/>
              <a:t>Τι μεταδεδομένα κρατάω για το </a:t>
            </a:r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</a:t>
            </a:r>
            <a:r>
              <a:rPr lang="el-GR" dirty="0"/>
              <a:t>Δέντρο; </a:t>
            </a:r>
            <a:endParaRPr lang="en-US" dirty="0"/>
          </a:p>
          <a:p>
            <a:pPr lvl="1" indent="-368300">
              <a:buSzPts val="2200"/>
              <a:buChar char="▸"/>
            </a:pPr>
            <a:r>
              <a:rPr lang="el-GR" dirty="0"/>
              <a:t>Ποιο είναι το μέγεθος της κάθε εγγραφής; </a:t>
            </a:r>
            <a:endParaRPr lang="en-US" dirty="0"/>
          </a:p>
          <a:p>
            <a:pPr lvl="1" indent="-368300">
              <a:buSzPts val="2200"/>
              <a:buFont typeface="Roboto"/>
              <a:buChar char="▸"/>
            </a:pPr>
            <a:r>
              <a:rPr lang="el-GR" dirty="0"/>
              <a:t>Πόσες εγγραφές χωράνε σε κάθε Μπλοκ Δεδομένων; </a:t>
            </a:r>
          </a:p>
          <a:p>
            <a:pPr lvl="1" indent="-368300">
              <a:buSzPts val="2200"/>
              <a:buChar char="▸"/>
            </a:pPr>
            <a:r>
              <a:rPr lang="el-GR" dirty="0"/>
              <a:t>Πώς διαχωρίζω ένα μπλοκ δεδομένων με ένα μπλοκ ευρετηρίου; </a:t>
            </a:r>
            <a:endParaRPr lang="en-US" dirty="0"/>
          </a:p>
          <a:p>
            <a:pPr lvl="1" indent="-368300">
              <a:buSzPts val="2200"/>
              <a:buFont typeface="Roboto"/>
              <a:buChar char="▸"/>
            </a:pPr>
            <a:r>
              <a:rPr lang="el-GR" dirty="0"/>
              <a:t>Πόσοι δείκτες και πόσα κλειδιά χωράνε σε κάθε μπλοκ ευρετηρίου; </a:t>
            </a:r>
            <a:endParaRPr lang="en-US" dirty="0"/>
          </a:p>
          <a:p>
            <a:pPr marL="457200" lvl="0" indent="-36830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2200"/>
              <a:buChar char="▸"/>
            </a:pPr>
            <a:r>
              <a:rPr lang="el-GR" b="1" dirty="0"/>
              <a:t>Μπλοκ Δεδομένων</a:t>
            </a:r>
          </a:p>
          <a:p>
            <a:pPr lvl="1" indent="-368300">
              <a:buSzPts val="2200"/>
              <a:buFont typeface="Roboto"/>
              <a:buChar char="▸"/>
            </a:pPr>
            <a:r>
              <a:rPr lang="el-GR" dirty="0"/>
              <a:t>Τι μεταδεδομένα κρατάω για κάθε Μπλοκ Δεδομένων; </a:t>
            </a:r>
          </a:p>
          <a:p>
            <a:pPr lvl="1" indent="-368300">
              <a:buSzPts val="2200"/>
              <a:buChar char="▸"/>
            </a:pPr>
            <a:r>
              <a:rPr lang="el-GR" dirty="0"/>
              <a:t>Πώς γνωρίζω πόσες εγγραφές υπάρχουν σε ένα μπλοκ Δεδομένων; </a:t>
            </a:r>
            <a:endParaRPr lang="en-US" dirty="0"/>
          </a:p>
          <a:p>
            <a:pPr lvl="1" indent="-368300">
              <a:buSzPts val="2200"/>
              <a:buChar char="▸"/>
            </a:pPr>
            <a:r>
              <a:rPr lang="el-GR" dirty="0"/>
              <a:t>Τι δείκτες κρατάω μεταξύ των μπλοκ;</a:t>
            </a:r>
          </a:p>
          <a:p>
            <a:r>
              <a:rPr lang="el-GR" b="1" dirty="0"/>
              <a:t>Μπλοκ Ευρετηρίου</a:t>
            </a:r>
          </a:p>
          <a:p>
            <a:pPr lvl="1"/>
            <a:r>
              <a:rPr lang="el-GR" dirty="0"/>
              <a:t>Πως γνωρίζω κάθε χρονική στιγμή τον αριθμό των δεικτών στο εκάστοτε μπλοκ;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D719-9D8C-E417-1CC7-F208EF0C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 Δέντρο Σε Ακολουθία από Μπλοκ Αρχείου</a:t>
            </a:r>
            <a:endParaRPr lang="en-US" dirty="0"/>
          </a:p>
        </p:txBody>
      </p:sp>
      <p:cxnSp>
        <p:nvCxnSpPr>
          <p:cNvPr id="28" name="Connector 4">
            <a:extLst>
              <a:ext uri="{FF2B5EF4-FFF2-40B4-BE49-F238E27FC236}">
                <a16:creationId xmlns:a16="http://schemas.microsoft.com/office/drawing/2014/main" id="{62953839-BA65-576E-7657-D397317FD8C4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2010954" y="3540185"/>
            <a:ext cx="751114" cy="12700"/>
          </a:xfrm>
          <a:prstGeom prst="curved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arrow"/>
          </a:ln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A2CFC2-82B5-A196-0622-DA638B7C3857}"/>
              </a:ext>
            </a:extLst>
          </p:cNvPr>
          <p:cNvGrpSpPr/>
          <p:nvPr/>
        </p:nvGrpSpPr>
        <p:grpSpPr>
          <a:xfrm>
            <a:off x="3346511" y="2655393"/>
            <a:ext cx="783771" cy="329184"/>
            <a:chOff x="3849189" y="1794510"/>
            <a:chExt cx="783771" cy="329184"/>
          </a:xfrm>
        </p:grpSpPr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BC8BE009-CC5F-4CD0-B660-3929C25552C9}"/>
                </a:ext>
              </a:extLst>
            </p:cNvPr>
            <p:cNvSpPr/>
            <p:nvPr/>
          </p:nvSpPr>
          <p:spPr>
            <a:xfrm>
              <a:off x="3849189" y="1794510"/>
              <a:ext cx="185057" cy="32918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vert="vert270" rtlCol="0" anchor="ctr"/>
            <a:lstStyle/>
            <a:p>
              <a:pPr algn="ctr">
                <a:defRPr/>
              </a:pPr>
              <a:r>
                <a:rPr lang="en-US" sz="943" dirty="0"/>
                <a:t>d</a:t>
              </a:r>
              <a:r>
                <a:rPr lang="en-US" sz="943" baseline="-25000" dirty="0"/>
                <a:t>1</a:t>
              </a:r>
            </a:p>
          </p:txBody>
        </p: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E48E94DC-3042-950D-259E-CC6343149A75}"/>
                </a:ext>
              </a:extLst>
            </p:cNvPr>
            <p:cNvSpPr/>
            <p:nvPr/>
          </p:nvSpPr>
          <p:spPr>
            <a:xfrm>
              <a:off x="4034246" y="1794510"/>
              <a:ext cx="413657" cy="32918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29"/>
                <a:t>162</a:t>
              </a:r>
              <a:endParaRPr lang="en-US" sz="943"/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5D5FC44D-F070-5790-5A6C-BE7177386285}"/>
                </a:ext>
              </a:extLst>
            </p:cNvPr>
            <p:cNvSpPr/>
            <p:nvPr/>
          </p:nvSpPr>
          <p:spPr>
            <a:xfrm>
              <a:off x="4447903" y="1794510"/>
              <a:ext cx="185057" cy="32918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vert="vert270" rtlCol="0" anchor="ctr"/>
            <a:lstStyle/>
            <a:p>
              <a:pPr algn="ctr">
                <a:defRPr/>
              </a:pPr>
              <a:r>
                <a:rPr lang="en-US" sz="943" dirty="0"/>
                <a:t>d</a:t>
              </a:r>
              <a:r>
                <a:rPr lang="en-US" sz="943" baseline="-25000" dirty="0"/>
                <a:t>2</a:t>
              </a:r>
              <a:endParaRPr lang="en-US" sz="943" dirty="0"/>
            </a:p>
          </p:txBody>
        </p:sp>
      </p:grpSp>
      <p:cxnSp>
        <p:nvCxnSpPr>
          <p:cNvPr id="33" name="Connector 8">
            <a:extLst>
              <a:ext uri="{FF2B5EF4-FFF2-40B4-BE49-F238E27FC236}">
                <a16:creationId xmlns:a16="http://schemas.microsoft.com/office/drawing/2014/main" id="{FDBBD74F-3F1E-08D8-55D8-3B5A5F2B389F}"/>
              </a:ext>
            </a:extLst>
          </p:cNvPr>
          <p:cNvCxnSpPr>
            <a:stCxn id="30" idx="2"/>
            <a:endCxn id="50" idx="0"/>
          </p:cNvCxnSpPr>
          <p:nvPr/>
        </p:nvCxnSpPr>
        <p:spPr>
          <a:xfrm flipH="1">
            <a:off x="1254397" y="2984577"/>
            <a:ext cx="2184643" cy="392322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34" name="Connector 9">
            <a:extLst>
              <a:ext uri="{FF2B5EF4-FFF2-40B4-BE49-F238E27FC236}">
                <a16:creationId xmlns:a16="http://schemas.microsoft.com/office/drawing/2014/main" id="{8181A921-E9C3-C9E8-8853-EB41E535169D}"/>
              </a:ext>
            </a:extLst>
          </p:cNvPr>
          <p:cNvCxnSpPr>
            <a:cxnSpLocks/>
            <a:stCxn id="32" idx="2"/>
            <a:endCxn id="53" idx="0"/>
          </p:cNvCxnSpPr>
          <p:nvPr/>
        </p:nvCxnSpPr>
        <p:spPr>
          <a:xfrm flipH="1">
            <a:off x="3583940" y="2984577"/>
            <a:ext cx="453814" cy="392322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35" name="Connector 11">
            <a:extLst>
              <a:ext uri="{FF2B5EF4-FFF2-40B4-BE49-F238E27FC236}">
                <a16:creationId xmlns:a16="http://schemas.microsoft.com/office/drawing/2014/main" id="{B8BA6107-B538-C31D-7065-9D274316D551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>
            <a:off x="4405811" y="3540185"/>
            <a:ext cx="854892" cy="12700"/>
          </a:xfrm>
          <a:prstGeom prst="curved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arrow"/>
          </a:ln>
        </p:spPr>
      </p:cxnSp>
      <p:cxnSp>
        <p:nvCxnSpPr>
          <p:cNvPr id="36" name="Connector 13">
            <a:extLst>
              <a:ext uri="{FF2B5EF4-FFF2-40B4-BE49-F238E27FC236}">
                <a16:creationId xmlns:a16="http://schemas.microsoft.com/office/drawing/2014/main" id="{0C2B6057-9B1D-6A05-DA58-9B6EE1B73951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730274" y="3540185"/>
            <a:ext cx="854892" cy="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E0ADA1-1129-2B38-5B9A-F664F574A5C8}"/>
              </a:ext>
            </a:extLst>
          </p:cNvPr>
          <p:cNvGrpSpPr/>
          <p:nvPr/>
        </p:nvGrpSpPr>
        <p:grpSpPr>
          <a:xfrm>
            <a:off x="5465839" y="2655393"/>
            <a:ext cx="783771" cy="329184"/>
            <a:chOff x="5852160" y="1794510"/>
            <a:chExt cx="783771" cy="329184"/>
          </a:xfrm>
        </p:grpSpPr>
        <p:sp>
          <p:nvSpPr>
            <p:cNvPr id="38" name="AutoShape 14">
              <a:extLst>
                <a:ext uri="{FF2B5EF4-FFF2-40B4-BE49-F238E27FC236}">
                  <a16:creationId xmlns:a16="http://schemas.microsoft.com/office/drawing/2014/main" id="{8166E748-EA75-B6ED-BC61-A9230538F9D0}"/>
                </a:ext>
              </a:extLst>
            </p:cNvPr>
            <p:cNvSpPr/>
            <p:nvPr/>
          </p:nvSpPr>
          <p:spPr>
            <a:xfrm>
              <a:off x="5852160" y="1794510"/>
              <a:ext cx="185057" cy="32918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vert="vert270" rtlCol="0" anchor="ctr"/>
            <a:lstStyle/>
            <a:p>
              <a:pPr algn="ctr">
                <a:defRPr/>
              </a:pPr>
              <a:r>
                <a:rPr lang="en-US" sz="943" dirty="0"/>
                <a:t>d</a:t>
              </a:r>
              <a:r>
                <a:rPr lang="en-US" sz="943" baseline="-25000" dirty="0"/>
                <a:t>4</a:t>
              </a:r>
              <a:endParaRPr lang="en-US" sz="943" dirty="0"/>
            </a:p>
          </p:txBody>
        </p:sp>
        <p:sp>
          <p:nvSpPr>
            <p:cNvPr id="39" name="AutoShape 15">
              <a:extLst>
                <a:ext uri="{FF2B5EF4-FFF2-40B4-BE49-F238E27FC236}">
                  <a16:creationId xmlns:a16="http://schemas.microsoft.com/office/drawing/2014/main" id="{C5C841EE-145E-5F94-757B-56A70E1EC0A8}"/>
                </a:ext>
              </a:extLst>
            </p:cNvPr>
            <p:cNvSpPr/>
            <p:nvPr/>
          </p:nvSpPr>
          <p:spPr>
            <a:xfrm>
              <a:off x="6037217" y="1794510"/>
              <a:ext cx="413657" cy="32918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29" dirty="0"/>
                <a:t>254</a:t>
              </a:r>
              <a:endParaRPr lang="en-US" sz="943" dirty="0"/>
            </a:p>
          </p:txBody>
        </p:sp>
        <p:sp>
          <p:nvSpPr>
            <p:cNvPr id="40" name="AutoShape 16">
              <a:extLst>
                <a:ext uri="{FF2B5EF4-FFF2-40B4-BE49-F238E27FC236}">
                  <a16:creationId xmlns:a16="http://schemas.microsoft.com/office/drawing/2014/main" id="{EA6F40F9-6C82-451A-A99F-185C60F03121}"/>
                </a:ext>
              </a:extLst>
            </p:cNvPr>
            <p:cNvSpPr/>
            <p:nvPr/>
          </p:nvSpPr>
          <p:spPr>
            <a:xfrm>
              <a:off x="6450874" y="1794510"/>
              <a:ext cx="185057" cy="32918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vert="vert270" rtlCol="0" anchor="ctr"/>
            <a:lstStyle/>
            <a:p>
              <a:pPr algn="ctr">
                <a:defRPr/>
              </a:pPr>
              <a:r>
                <a:rPr lang="en-US" sz="943" dirty="0"/>
                <a:t>d</a:t>
              </a:r>
              <a:r>
                <a:rPr lang="en-US" sz="943" baseline="-25000" dirty="0"/>
                <a:t>5</a:t>
              </a:r>
              <a:endParaRPr lang="en-US" sz="943" dirty="0"/>
            </a:p>
          </p:txBody>
        </p:sp>
      </p:grpSp>
      <p:cxnSp>
        <p:nvCxnSpPr>
          <p:cNvPr id="41" name="Connector 17">
            <a:extLst>
              <a:ext uri="{FF2B5EF4-FFF2-40B4-BE49-F238E27FC236}">
                <a16:creationId xmlns:a16="http://schemas.microsoft.com/office/drawing/2014/main" id="{D1720640-65ED-EE76-1ABC-3E2E92F6D0E4}"/>
              </a:ext>
            </a:extLst>
          </p:cNvPr>
          <p:cNvCxnSpPr>
            <a:stCxn id="38" idx="2"/>
            <a:endCxn id="56" idx="0"/>
          </p:cNvCxnSpPr>
          <p:nvPr/>
        </p:nvCxnSpPr>
        <p:spPr>
          <a:xfrm>
            <a:off x="5558368" y="2984577"/>
            <a:ext cx="437121" cy="392322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42" name="Connector 18">
            <a:extLst>
              <a:ext uri="{FF2B5EF4-FFF2-40B4-BE49-F238E27FC236}">
                <a16:creationId xmlns:a16="http://schemas.microsoft.com/office/drawing/2014/main" id="{4C22B814-974C-944A-44C1-BA09837F48D2}"/>
              </a:ext>
            </a:extLst>
          </p:cNvPr>
          <p:cNvCxnSpPr>
            <a:stCxn id="40" idx="2"/>
            <a:endCxn id="59" idx="0"/>
          </p:cNvCxnSpPr>
          <p:nvPr/>
        </p:nvCxnSpPr>
        <p:spPr>
          <a:xfrm>
            <a:off x="6157082" y="2984577"/>
            <a:ext cx="2222741" cy="392322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9048A9-63E9-3C7F-01B8-D600CDE661EA}"/>
              </a:ext>
            </a:extLst>
          </p:cNvPr>
          <p:cNvGrpSpPr/>
          <p:nvPr/>
        </p:nvGrpSpPr>
        <p:grpSpPr>
          <a:xfrm>
            <a:off x="4406174" y="1933887"/>
            <a:ext cx="783771" cy="329184"/>
            <a:chOff x="5144589" y="1250224"/>
            <a:chExt cx="783771" cy="329184"/>
          </a:xfrm>
        </p:grpSpPr>
        <p:sp>
          <p:nvSpPr>
            <p:cNvPr id="44" name="AutoShape 19">
              <a:extLst>
                <a:ext uri="{FF2B5EF4-FFF2-40B4-BE49-F238E27FC236}">
                  <a16:creationId xmlns:a16="http://schemas.microsoft.com/office/drawing/2014/main" id="{5C685472-A04A-9A77-6101-E87A3EDF04A5}"/>
                </a:ext>
              </a:extLst>
            </p:cNvPr>
            <p:cNvSpPr/>
            <p:nvPr/>
          </p:nvSpPr>
          <p:spPr>
            <a:xfrm>
              <a:off x="5144589" y="1250224"/>
              <a:ext cx="185057" cy="32918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vert="vert270" rtlCol="0" anchor="ctr"/>
            <a:lstStyle/>
            <a:p>
              <a:pPr algn="ctr">
                <a:defRPr/>
              </a:pPr>
              <a:r>
                <a:rPr lang="en-US" sz="943" dirty="0"/>
                <a:t>d</a:t>
              </a:r>
              <a:r>
                <a:rPr lang="en-US" sz="943" baseline="-25000" dirty="0"/>
                <a:t>3</a:t>
              </a:r>
            </a:p>
          </p:txBody>
        </p:sp>
        <p:sp>
          <p:nvSpPr>
            <p:cNvPr id="45" name="AutoShape 20">
              <a:extLst>
                <a:ext uri="{FF2B5EF4-FFF2-40B4-BE49-F238E27FC236}">
                  <a16:creationId xmlns:a16="http://schemas.microsoft.com/office/drawing/2014/main" id="{E5FC574B-94F7-9F48-834F-3D29CA1F59D4}"/>
                </a:ext>
              </a:extLst>
            </p:cNvPr>
            <p:cNvSpPr/>
            <p:nvPr/>
          </p:nvSpPr>
          <p:spPr>
            <a:xfrm>
              <a:off x="5329646" y="1250224"/>
              <a:ext cx="413657" cy="32918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029" dirty="0"/>
                <a:t>236</a:t>
              </a:r>
              <a:endParaRPr lang="en-US" sz="943" dirty="0"/>
            </a:p>
          </p:txBody>
        </p:sp>
        <p:sp>
          <p:nvSpPr>
            <p:cNvPr id="46" name="AutoShape 21">
              <a:extLst>
                <a:ext uri="{FF2B5EF4-FFF2-40B4-BE49-F238E27FC236}">
                  <a16:creationId xmlns:a16="http://schemas.microsoft.com/office/drawing/2014/main" id="{126C286A-10F9-0242-F87A-311ABD588037}"/>
                </a:ext>
              </a:extLst>
            </p:cNvPr>
            <p:cNvSpPr/>
            <p:nvPr/>
          </p:nvSpPr>
          <p:spPr>
            <a:xfrm>
              <a:off x="5743303" y="1250224"/>
              <a:ext cx="185057" cy="32918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vert="vert270" rtlCol="0" anchor="ctr"/>
            <a:lstStyle/>
            <a:p>
              <a:pPr algn="ctr">
                <a:defRPr/>
              </a:pPr>
              <a:r>
                <a:rPr lang="en-US" sz="943" dirty="0"/>
                <a:t>d</a:t>
              </a:r>
              <a:r>
                <a:rPr lang="en-US" sz="943" baseline="-25000" dirty="0"/>
                <a:t>6</a:t>
              </a:r>
            </a:p>
          </p:txBody>
        </p:sp>
      </p:grpSp>
      <p:cxnSp>
        <p:nvCxnSpPr>
          <p:cNvPr id="47" name="Connector 22">
            <a:extLst>
              <a:ext uri="{FF2B5EF4-FFF2-40B4-BE49-F238E27FC236}">
                <a16:creationId xmlns:a16="http://schemas.microsoft.com/office/drawing/2014/main" id="{6D344068-72EC-014E-13CF-7D6688742595}"/>
              </a:ext>
            </a:extLst>
          </p:cNvPr>
          <p:cNvCxnSpPr>
            <a:cxnSpLocks/>
            <a:stCxn id="44" idx="2"/>
            <a:endCxn id="31" idx="0"/>
          </p:cNvCxnSpPr>
          <p:nvPr/>
        </p:nvCxnSpPr>
        <p:spPr>
          <a:xfrm flipH="1">
            <a:off x="3738397" y="2263071"/>
            <a:ext cx="760306" cy="392322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48" name="Connector 23">
            <a:extLst>
              <a:ext uri="{FF2B5EF4-FFF2-40B4-BE49-F238E27FC236}">
                <a16:creationId xmlns:a16="http://schemas.microsoft.com/office/drawing/2014/main" id="{88E7B849-79F3-D94B-F587-49D488897DD6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>
            <a:off x="5097417" y="2263071"/>
            <a:ext cx="760308" cy="392322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51B0F1-082C-A050-4E50-96A2BB39467E}"/>
              </a:ext>
            </a:extLst>
          </p:cNvPr>
          <p:cNvGrpSpPr/>
          <p:nvPr/>
        </p:nvGrpSpPr>
        <p:grpSpPr>
          <a:xfrm>
            <a:off x="497840" y="3376899"/>
            <a:ext cx="1513114" cy="326571"/>
            <a:chOff x="132080" y="2835476"/>
            <a:chExt cx="1513114" cy="326571"/>
          </a:xfrm>
        </p:grpSpPr>
        <p:sp>
          <p:nvSpPr>
            <p:cNvPr id="50" name="AutoShape 2">
              <a:extLst>
                <a:ext uri="{FF2B5EF4-FFF2-40B4-BE49-F238E27FC236}">
                  <a16:creationId xmlns:a16="http://schemas.microsoft.com/office/drawing/2014/main" id="{C037EFDB-1334-7408-E7AF-E6DAFF90E342}"/>
                </a:ext>
              </a:extLst>
            </p:cNvPr>
            <p:cNvSpPr/>
            <p:nvPr/>
          </p:nvSpPr>
          <p:spPr>
            <a:xfrm>
              <a:off x="132080" y="2835476"/>
              <a:ext cx="1513114" cy="32657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18288" rIns="18288" rtlCol="0" anchor="ctr"/>
            <a:lstStyle/>
            <a:p>
              <a:pPr>
                <a:defRPr/>
              </a:pPr>
              <a:r>
                <a:rPr lang="en-US" sz="1029" dirty="0">
                  <a:solidFill>
                    <a:srgbClr val="FF0000"/>
                  </a:solidFill>
                </a:rPr>
                <a:t>(4,Manos),(123,Nikos)</a:t>
              </a:r>
              <a:endParaRPr lang="en-US" sz="943" dirty="0"/>
            </a:p>
          </p:txBody>
        </p:sp>
        <p:sp>
          <p:nvSpPr>
            <p:cNvPr id="51" name="AutoShape 2">
              <a:extLst>
                <a:ext uri="{FF2B5EF4-FFF2-40B4-BE49-F238E27FC236}">
                  <a16:creationId xmlns:a16="http://schemas.microsoft.com/office/drawing/2014/main" id="{9F1CA4B5-985F-FF8B-BA9E-CB2612A67577}"/>
                </a:ext>
              </a:extLst>
            </p:cNvPr>
            <p:cNvSpPr/>
            <p:nvPr/>
          </p:nvSpPr>
          <p:spPr>
            <a:xfrm>
              <a:off x="1467637" y="2835476"/>
              <a:ext cx="177557" cy="32657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vert="vert270" rtlCol="0" anchor="ctr"/>
            <a:lstStyle/>
            <a:p>
              <a:pPr algn="ctr">
                <a:defRPr/>
              </a:pPr>
              <a:r>
                <a:rPr lang="en-US" sz="943" dirty="0"/>
                <a:t>d</a:t>
              </a:r>
              <a:r>
                <a:rPr lang="en-US" sz="943" baseline="-25000" dirty="0"/>
                <a:t>2</a:t>
              </a:r>
              <a:endParaRPr lang="en-US" sz="943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25FD0B-2B55-0DE2-8683-D60893F6C3FD}"/>
              </a:ext>
            </a:extLst>
          </p:cNvPr>
          <p:cNvGrpSpPr/>
          <p:nvPr/>
        </p:nvGrpSpPr>
        <p:grpSpPr>
          <a:xfrm>
            <a:off x="2762068" y="3376899"/>
            <a:ext cx="1643743" cy="326571"/>
            <a:chOff x="2396308" y="2835476"/>
            <a:chExt cx="1643743" cy="326571"/>
          </a:xfrm>
        </p:grpSpPr>
        <p:sp>
          <p:nvSpPr>
            <p:cNvPr id="53" name="AutoShape 3">
              <a:extLst>
                <a:ext uri="{FF2B5EF4-FFF2-40B4-BE49-F238E27FC236}">
                  <a16:creationId xmlns:a16="http://schemas.microsoft.com/office/drawing/2014/main" id="{CD4155FB-54CF-9740-9C5F-2D3B9A5C146C}"/>
                </a:ext>
              </a:extLst>
            </p:cNvPr>
            <p:cNvSpPr/>
            <p:nvPr/>
          </p:nvSpPr>
          <p:spPr>
            <a:xfrm>
              <a:off x="2396308" y="2835476"/>
              <a:ext cx="1643743" cy="32657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18288" rIns="18288" rtlCol="0" anchor="ctr"/>
            <a:lstStyle/>
            <a:p>
              <a:pPr>
                <a:defRPr/>
              </a:pPr>
              <a:r>
                <a:rPr lang="en-US" sz="1029" dirty="0">
                  <a:solidFill>
                    <a:srgbClr val="FF0000"/>
                  </a:solidFill>
                </a:rPr>
                <a:t>(162,Lenos),(200,Nikos)</a:t>
              </a:r>
              <a:endParaRPr lang="en-US" sz="943" dirty="0"/>
            </a:p>
          </p:txBody>
        </p:sp>
        <p:sp>
          <p:nvSpPr>
            <p:cNvPr id="54" name="AutoShape 2">
              <a:extLst>
                <a:ext uri="{FF2B5EF4-FFF2-40B4-BE49-F238E27FC236}">
                  <a16:creationId xmlns:a16="http://schemas.microsoft.com/office/drawing/2014/main" id="{3DEC89C3-825F-6503-86FF-B53147C31EEF}"/>
                </a:ext>
              </a:extLst>
            </p:cNvPr>
            <p:cNvSpPr/>
            <p:nvPr/>
          </p:nvSpPr>
          <p:spPr>
            <a:xfrm>
              <a:off x="3862494" y="2835476"/>
              <a:ext cx="177557" cy="32657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vert="vert270" rtlCol="0" anchor="ctr"/>
            <a:lstStyle/>
            <a:p>
              <a:pPr algn="ctr">
                <a:defRPr/>
              </a:pPr>
              <a:r>
                <a:rPr lang="en-US" sz="943" dirty="0"/>
                <a:t>d</a:t>
              </a:r>
              <a:r>
                <a:rPr lang="en-US" sz="943" baseline="-25000" dirty="0"/>
                <a:t>4</a:t>
              </a:r>
              <a:endParaRPr lang="en-US" sz="943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6FEF84-56C1-40B0-7230-27A0BE570C0A}"/>
              </a:ext>
            </a:extLst>
          </p:cNvPr>
          <p:cNvGrpSpPr/>
          <p:nvPr/>
        </p:nvGrpSpPr>
        <p:grpSpPr>
          <a:xfrm>
            <a:off x="5260703" y="3376899"/>
            <a:ext cx="1469571" cy="326571"/>
            <a:chOff x="4894943" y="2835476"/>
            <a:chExt cx="1469571" cy="326571"/>
          </a:xfrm>
        </p:grpSpPr>
        <p:sp>
          <p:nvSpPr>
            <p:cNvPr id="56" name="AutoShape 10">
              <a:extLst>
                <a:ext uri="{FF2B5EF4-FFF2-40B4-BE49-F238E27FC236}">
                  <a16:creationId xmlns:a16="http://schemas.microsoft.com/office/drawing/2014/main" id="{9A827690-32EF-F485-CEDB-8B8E24CD917B}"/>
                </a:ext>
              </a:extLst>
            </p:cNvPr>
            <p:cNvSpPr/>
            <p:nvPr/>
          </p:nvSpPr>
          <p:spPr>
            <a:xfrm>
              <a:off x="4894943" y="2835476"/>
              <a:ext cx="1469571" cy="32657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18288" rIns="18288" rtlCol="0" anchor="ctr"/>
            <a:lstStyle/>
            <a:p>
              <a:pPr>
                <a:defRPr/>
              </a:pPr>
              <a:r>
                <a:rPr lang="en-US" sz="1029" dirty="0">
                  <a:solidFill>
                    <a:srgbClr val="FF0000"/>
                  </a:solidFill>
                </a:rPr>
                <a:t>(236,Nikos)</a:t>
              </a:r>
              <a:endParaRPr lang="en-US" sz="943" dirty="0"/>
            </a:p>
          </p:txBody>
        </p:sp>
        <p:sp>
          <p:nvSpPr>
            <p:cNvPr id="57" name="AutoShape 2">
              <a:extLst>
                <a:ext uri="{FF2B5EF4-FFF2-40B4-BE49-F238E27FC236}">
                  <a16:creationId xmlns:a16="http://schemas.microsoft.com/office/drawing/2014/main" id="{E3301128-6F67-16D2-744D-2983CC10CEE9}"/>
                </a:ext>
              </a:extLst>
            </p:cNvPr>
            <p:cNvSpPr/>
            <p:nvPr/>
          </p:nvSpPr>
          <p:spPr>
            <a:xfrm>
              <a:off x="6186957" y="2835476"/>
              <a:ext cx="177557" cy="32657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vert="vert270" rtlCol="0" anchor="ctr"/>
            <a:lstStyle/>
            <a:p>
              <a:pPr algn="ctr">
                <a:defRPr/>
              </a:pPr>
              <a:r>
                <a:rPr lang="en-US" sz="943" dirty="0"/>
                <a:t>d</a:t>
              </a:r>
              <a:r>
                <a:rPr lang="en-US" sz="943" baseline="-25000" dirty="0"/>
                <a:t>5</a:t>
              </a:r>
              <a:endParaRPr lang="en-US" sz="943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1E1240-CEB3-7A27-BA04-441BFA195792}"/>
              </a:ext>
            </a:extLst>
          </p:cNvPr>
          <p:cNvGrpSpPr/>
          <p:nvPr/>
        </p:nvGrpSpPr>
        <p:grpSpPr>
          <a:xfrm>
            <a:off x="7585166" y="3376899"/>
            <a:ext cx="1589314" cy="326571"/>
            <a:chOff x="7219406" y="2835476"/>
            <a:chExt cx="1589314" cy="326571"/>
          </a:xfrm>
        </p:grpSpPr>
        <p:sp>
          <p:nvSpPr>
            <p:cNvPr id="59" name="AutoShape 12">
              <a:extLst>
                <a:ext uri="{FF2B5EF4-FFF2-40B4-BE49-F238E27FC236}">
                  <a16:creationId xmlns:a16="http://schemas.microsoft.com/office/drawing/2014/main" id="{27C2915F-EE59-814B-CD7D-C0BBBC5493DE}"/>
                </a:ext>
              </a:extLst>
            </p:cNvPr>
            <p:cNvSpPr/>
            <p:nvPr/>
          </p:nvSpPr>
          <p:spPr>
            <a:xfrm>
              <a:off x="7219406" y="2835476"/>
              <a:ext cx="1589314" cy="32657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lIns="18288" rIns="18288" rtlCol="0" anchor="ctr"/>
            <a:lstStyle/>
            <a:p>
              <a:pPr>
                <a:defRPr/>
              </a:pPr>
              <a:r>
                <a:rPr lang="en-US" sz="1029" dirty="0">
                  <a:solidFill>
                    <a:srgbClr val="FF0000"/>
                  </a:solidFill>
                </a:rPr>
                <a:t>(254,Lenos),(342,Tolis)</a:t>
              </a:r>
              <a:endParaRPr lang="en-US" sz="943" dirty="0"/>
            </a:p>
          </p:txBody>
        </p:sp>
        <p:sp>
          <p:nvSpPr>
            <p:cNvPr id="60" name="AutoShape 2">
              <a:extLst>
                <a:ext uri="{FF2B5EF4-FFF2-40B4-BE49-F238E27FC236}">
                  <a16:creationId xmlns:a16="http://schemas.microsoft.com/office/drawing/2014/main" id="{7697CE76-0B3B-DFE4-B3EB-C4E19D285A54}"/>
                </a:ext>
              </a:extLst>
            </p:cNvPr>
            <p:cNvSpPr/>
            <p:nvPr/>
          </p:nvSpPr>
          <p:spPr>
            <a:xfrm>
              <a:off x="8631163" y="2835476"/>
              <a:ext cx="177557" cy="32657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vert="vert270" rtlCol="0" anchor="ctr"/>
            <a:lstStyle/>
            <a:p>
              <a:pPr algn="ctr">
                <a:defRPr/>
              </a:pPr>
              <a:endParaRPr lang="en-US" sz="943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8B13AC8-3E1C-93B9-DFEE-0386BF802B18}"/>
              </a:ext>
            </a:extLst>
          </p:cNvPr>
          <p:cNvSpPr txBox="1"/>
          <p:nvPr/>
        </p:nvSpPr>
        <p:spPr>
          <a:xfrm>
            <a:off x="30480" y="3985547"/>
            <a:ext cx="467360" cy="317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0" rIns="45720" bIns="0">
            <a:spAutoFit/>
          </a:bodyPr>
          <a:lstStyle/>
          <a:p>
            <a:r>
              <a:rPr lang="en-US" sz="1030" dirty="0">
                <a:solidFill>
                  <a:srgbClr val="FF0000"/>
                </a:solidFill>
              </a:rPr>
              <a:t>Metadata</a:t>
            </a:r>
            <a:endParaRPr lang="en-US" sz="103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932C0B4-CF9C-CCE4-B3A5-3AF18EEFAB00}"/>
              </a:ext>
            </a:extLst>
          </p:cNvPr>
          <p:cNvSpPr/>
          <p:nvPr/>
        </p:nvSpPr>
        <p:spPr>
          <a:xfrm rot="5400000">
            <a:off x="1186370" y="3687040"/>
            <a:ext cx="136049" cy="1513112"/>
          </a:xfrm>
          <a:prstGeom prst="rightBrace">
            <a:avLst>
              <a:gd name="adj1" fmla="val 614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73A6C68-853D-A290-1B59-E63F55E18621}"/>
              </a:ext>
            </a:extLst>
          </p:cNvPr>
          <p:cNvSpPr/>
          <p:nvPr/>
        </p:nvSpPr>
        <p:spPr>
          <a:xfrm rot="5400000">
            <a:off x="2764797" y="3621725"/>
            <a:ext cx="136049" cy="1643742"/>
          </a:xfrm>
          <a:prstGeom prst="rightBrace">
            <a:avLst>
              <a:gd name="adj1" fmla="val 614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180A20F-035C-FC4F-3BC1-1A143C74F540}"/>
              </a:ext>
            </a:extLst>
          </p:cNvPr>
          <p:cNvSpPr/>
          <p:nvPr/>
        </p:nvSpPr>
        <p:spPr>
          <a:xfrm rot="5400000">
            <a:off x="3978553" y="4051711"/>
            <a:ext cx="136049" cy="783770"/>
          </a:xfrm>
          <a:prstGeom prst="rightBrace">
            <a:avLst>
              <a:gd name="adj1" fmla="val 614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BC69D80-1B57-9C58-4BCE-BB1E68913059}"/>
              </a:ext>
            </a:extLst>
          </p:cNvPr>
          <p:cNvSpPr/>
          <p:nvPr/>
        </p:nvSpPr>
        <p:spPr>
          <a:xfrm rot="5400000">
            <a:off x="5105223" y="3708811"/>
            <a:ext cx="136049" cy="1469570"/>
          </a:xfrm>
          <a:prstGeom prst="rightBrace">
            <a:avLst>
              <a:gd name="adj1" fmla="val 614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165DFA9-C053-CCF9-1943-542E345CCEEC}"/>
              </a:ext>
            </a:extLst>
          </p:cNvPr>
          <p:cNvSpPr/>
          <p:nvPr/>
        </p:nvSpPr>
        <p:spPr>
          <a:xfrm rot="5400000">
            <a:off x="6634665" y="3648940"/>
            <a:ext cx="136049" cy="1589313"/>
          </a:xfrm>
          <a:prstGeom prst="rightBrace">
            <a:avLst>
              <a:gd name="adj1" fmla="val 614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E1ECA93-CC4D-7315-6A1F-AD7E4911808A}"/>
              </a:ext>
            </a:extLst>
          </p:cNvPr>
          <p:cNvSpPr/>
          <p:nvPr/>
        </p:nvSpPr>
        <p:spPr>
          <a:xfrm rot="5400000">
            <a:off x="7821207" y="4051711"/>
            <a:ext cx="136049" cy="783770"/>
          </a:xfrm>
          <a:prstGeom prst="rightBrace">
            <a:avLst>
              <a:gd name="adj1" fmla="val 614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30A1A95-241D-6E3D-0335-4873984F271F}"/>
              </a:ext>
            </a:extLst>
          </p:cNvPr>
          <p:cNvSpPr/>
          <p:nvPr/>
        </p:nvSpPr>
        <p:spPr>
          <a:xfrm rot="5400000">
            <a:off x="8604977" y="4051711"/>
            <a:ext cx="136049" cy="783770"/>
          </a:xfrm>
          <a:prstGeom prst="rightBrace">
            <a:avLst>
              <a:gd name="adj1" fmla="val 614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EC63C50-3BF1-063D-5162-9037508F6D82}"/>
              </a:ext>
            </a:extLst>
          </p:cNvPr>
          <p:cNvSpPr/>
          <p:nvPr/>
        </p:nvSpPr>
        <p:spPr>
          <a:xfrm rot="5400000">
            <a:off x="196134" y="4209917"/>
            <a:ext cx="136049" cy="467358"/>
          </a:xfrm>
          <a:prstGeom prst="rightBrace">
            <a:avLst>
              <a:gd name="adj1" fmla="val 614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2CE9A-A7D7-C9AF-0A5E-DD15B98A27E3}"/>
              </a:ext>
            </a:extLst>
          </p:cNvPr>
          <p:cNvSpPr txBox="1"/>
          <p:nvPr/>
        </p:nvSpPr>
        <p:spPr>
          <a:xfrm rot="2126787">
            <a:off x="-75881" y="464268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  <a:r>
              <a:rPr lang="en-US" baseline="-25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6A7A5-2F2D-EBAE-0D4E-64E5D1D1FF2D}"/>
              </a:ext>
            </a:extLst>
          </p:cNvPr>
          <p:cNvSpPr txBox="1"/>
          <p:nvPr/>
        </p:nvSpPr>
        <p:spPr>
          <a:xfrm rot="2126787">
            <a:off x="924417" y="464268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8417E-B4B4-6EA9-3900-A8A3583F926E}"/>
              </a:ext>
            </a:extLst>
          </p:cNvPr>
          <p:cNvSpPr txBox="1"/>
          <p:nvPr/>
        </p:nvSpPr>
        <p:spPr>
          <a:xfrm rot="2126787">
            <a:off x="2497633" y="464268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  <a:r>
              <a:rPr lang="en-US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233E08-CFD0-05C1-70B4-42A8122105C3}"/>
              </a:ext>
            </a:extLst>
          </p:cNvPr>
          <p:cNvSpPr txBox="1"/>
          <p:nvPr/>
        </p:nvSpPr>
        <p:spPr>
          <a:xfrm rot="2126787">
            <a:off x="3715477" y="464268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  <a:r>
              <a:rPr lang="en-US" baseline="-250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97D1A-A5CB-7663-E3E4-899E51698FB6}"/>
              </a:ext>
            </a:extLst>
          </p:cNvPr>
          <p:cNvSpPr txBox="1"/>
          <p:nvPr/>
        </p:nvSpPr>
        <p:spPr>
          <a:xfrm rot="2126787">
            <a:off x="4838059" y="464268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  <a:r>
              <a:rPr lang="en-US" baseline="-250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4B56-4FB8-F3AD-D2B2-76A6334A2C57}"/>
              </a:ext>
            </a:extLst>
          </p:cNvPr>
          <p:cNvSpPr txBox="1"/>
          <p:nvPr/>
        </p:nvSpPr>
        <p:spPr>
          <a:xfrm rot="2126787">
            <a:off x="6367500" y="464268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  <a:r>
              <a:rPr lang="en-US" baseline="-250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E3BFE-5DD6-5F3C-4780-D12844AD8AED}"/>
              </a:ext>
            </a:extLst>
          </p:cNvPr>
          <p:cNvSpPr txBox="1"/>
          <p:nvPr/>
        </p:nvSpPr>
        <p:spPr>
          <a:xfrm rot="2126787">
            <a:off x="7554044" y="464268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  <a:r>
              <a:rPr lang="en-US" baseline="-25000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99DB2C-DE94-C647-E3C4-2D52FE08E6FF}"/>
              </a:ext>
            </a:extLst>
          </p:cNvPr>
          <p:cNvSpPr txBox="1"/>
          <p:nvPr/>
        </p:nvSpPr>
        <p:spPr>
          <a:xfrm rot="2126787">
            <a:off x="8339460" y="464268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  <a:r>
              <a:rPr lang="en-US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776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L -0.00017 0.116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8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60494E-6 L -0.08194 0.117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58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60494E-6 L -0.09167 0.116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580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0494E-6 L -0.18351 0.1157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57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22032 0.25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127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3299 0.255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12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9136E-6 L 0.42327 0.396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63" y="198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>
            <a:spLocks noGrp="1"/>
          </p:cNvSpPr>
          <p:nvPr>
            <p:ph type="title"/>
          </p:nvPr>
        </p:nvSpPr>
        <p:spPr>
          <a:xfrm>
            <a:off x="0" y="345900"/>
            <a:ext cx="2095200" cy="4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Τι πρέπει να υλοποιηθεί;</a:t>
            </a:r>
            <a:endParaRPr/>
          </a:p>
        </p:txBody>
      </p:sp>
      <p:sp>
        <p:nvSpPr>
          <p:cNvPr id="486" name="Google Shape;486;p35"/>
          <p:cNvSpPr txBox="1">
            <a:spLocks noGrp="1"/>
          </p:cNvSpPr>
          <p:nvPr>
            <p:ph type="body" idx="1"/>
          </p:nvPr>
        </p:nvSpPr>
        <p:spPr>
          <a:xfrm>
            <a:off x="2467350" y="345750"/>
            <a:ext cx="6304500" cy="4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l-GR" dirty="0"/>
              <a:t>Με τη χρήση των συναρτήσεων που προσφέρονται έτοιμες σε επίπεδο μπλοκ και σε επίπεδο διαχείρισης μπλοκ, καλείστε να υλοποιήσετε μια σειρά συναρτήσεων ανώτερου επιπέδου για τη διαχείριση αρχείων Β</a:t>
            </a:r>
            <a:r>
              <a:rPr lang="el-GR" baseline="30000" dirty="0"/>
              <a:t>+</a:t>
            </a:r>
            <a:r>
              <a:rPr lang="el-GR" dirty="0"/>
              <a:t>-δέντρων και την καταχώρηση εγγραφών.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468978-F46E-1358-97DD-93C728FC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Συναρτήσεις που θα υλοποιηθούν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D589D-300E-E31E-0D1B-6DBA39BA5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88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BP_CreateFile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Αυτή η συνάρτηση χρησιμοποιείται για τη δημιουργία και αρχικοποίηση ενός κενού αρχείου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B+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δέντρου με το όνομα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Κατά τη δημιουργία του αρχείου, προστίθενται επίσης τα μεταδεδομένα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BP_info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στο πρώτο μπλοκ του αρχείου. Εάν η λειτουργία είναι επιτυχής, επιστρέφει 0, αλλιώς επιστρέφει -1.*/</a:t>
            </a:r>
            <a:endParaRPr lang="el-G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BP_CreateFile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BP_OpenFile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Αυτή η συνάρτηση ανοίγει το αρχείο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B+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δέντρου με το όνομα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και ανακτά τα μεταδεδομένα του. Η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BP_info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είναι η δομή που επιστρέφεται και περιέχει τα μεταδεδομένα του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B+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δέντρου. Η παράμετρος *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file_desc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είναι ο αναγνωριστικός αριθμός αρχείου που λαμβάνεται από το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BF_OpenFile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BPLUS_INFO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BP_OpenFile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file_desc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BP_CloseFile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Αυτή η συνάρτηση κλείνει το αρχείο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B+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δέντρου που αναγνωρίζεται από το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file_desc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Εάν είναι επιτυχής, επιστρέφει 0, διαφορετικά επιστρέφει -1. Σε περίπτωση επιτυχούς κλεισίματος, απελευθερώνει επίσης τη μνήμη που καταλαμβάνει η δομή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BP_info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η οποία αποθηκεύει τη μορφή του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B+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δέντρου στη μνήμη.*/</a:t>
            </a:r>
            <a:endParaRPr lang="el-G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BP_CloseFile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file_desc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BPLUS_INFO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BP_info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46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468978-F46E-1358-97DD-93C728FC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Συναρτήσεις που θα υλοποιηθούν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D589D-300E-E31E-0D1B-6DBA39BA5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88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BP_InsertEntry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Αυτή η συνάρτηση εισάγει μία νέα εγγραφή στη δομή του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B+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δέντρου. Το αρχείο αναγνωρίζεται από το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file_desc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τα μεταδεδομένα του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B+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δέντρου βρίσκονται στο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BP_info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και η εγγραφή που θα εισαχθεί ορίζεται από τη δομή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Record.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Η συνάρτηση εντοπίζει τον κατάλληλο κόμβο δεδομένων για το κλειδί της εγγραφής και την εισάγει, κάνοντας τις απαραίτητες αλλαγές για να διατηρηθεί η ισορροπία του δέντρου. Εάν η εισαγωγή είναι επιτυχής, επιστρέφει το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blockId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όπου εισήχθη η εγγραφή, διαφορετικά επιστρέφει -1.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l-G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BP_InsertEntry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file_desc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BPLUS_INFO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BP_info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l-G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el-GR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l-GR" dirty="0" err="1">
                <a:solidFill>
                  <a:srgbClr val="6A9955"/>
                </a:solidFill>
                <a:latin typeface="Consolas" panose="020B0609020204030204" pitchFamily="49" charset="0"/>
              </a:rPr>
              <a:t>BP_GetEntry</a:t>
            </a:r>
            <a:r>
              <a:rPr lang="el-GR" dirty="0">
                <a:solidFill>
                  <a:srgbClr val="6A9955"/>
                </a:solidFill>
                <a:latin typeface="Consolas" panose="020B0609020204030204" pitchFamily="49" charset="0"/>
              </a:rPr>
              <a:t>: Αυτή η συνάρτηση αναζητά μια εγγραφή σε ένα B+ δέντρο με κλειδί που ταιριάζει με το συγκεκριμένο `</a:t>
            </a:r>
            <a:r>
              <a:rPr lang="el-GR" dirty="0" err="1">
                <a:solidFill>
                  <a:srgbClr val="6A9955"/>
                </a:solidFill>
                <a:latin typeface="Consolas" panose="020B0609020204030204" pitchFamily="49" charset="0"/>
              </a:rPr>
              <a:t>id</a:t>
            </a:r>
            <a:r>
              <a:rPr lang="el-GR" dirty="0">
                <a:solidFill>
                  <a:srgbClr val="6A9955"/>
                </a:solidFill>
                <a:latin typeface="Consolas" panose="020B0609020204030204" pitchFamily="49" charset="0"/>
              </a:rPr>
              <a:t>`. Ξεκινώντας από τη ρίζα, διασχίζει το B+ δέντρο για να εντοπίσει το σχετικό φύλλο όπου θα ήταν αποθηκευμένο το κλειδί. Αν βρεθεί μια ταιριαστή εγγραφή, η συνάρτηση θέτει το `</a:t>
            </a:r>
            <a:r>
              <a:rPr lang="el-GR" dirty="0" err="1">
                <a:solidFill>
                  <a:srgbClr val="6A9955"/>
                </a:solidFill>
                <a:latin typeface="Consolas" panose="020B0609020204030204" pitchFamily="49" charset="0"/>
              </a:rPr>
              <a:t>result</a:t>
            </a:r>
            <a:r>
              <a:rPr lang="el-GR" dirty="0">
                <a:solidFill>
                  <a:srgbClr val="6A9955"/>
                </a:solidFill>
                <a:latin typeface="Consolas" panose="020B0609020204030204" pitchFamily="49" charset="0"/>
              </a:rPr>
              <a:t>` να δείχνει στην εγγραφή αυτή και επιστρέφει `0` για να υποδείξει επιτυχία. Αν δεν υπάρχει τέτοια εγγραφή, η συνάρτηση θέτει το `</a:t>
            </a:r>
            <a:r>
              <a:rPr lang="el-GR" dirty="0" err="1">
                <a:solidFill>
                  <a:srgbClr val="6A9955"/>
                </a:solidFill>
                <a:latin typeface="Consolas" panose="020B0609020204030204" pitchFamily="49" charset="0"/>
              </a:rPr>
              <a:t>result</a:t>
            </a:r>
            <a:r>
              <a:rPr lang="el-GR" dirty="0">
                <a:solidFill>
                  <a:srgbClr val="6A9955"/>
                </a:solidFill>
                <a:latin typeface="Consolas" panose="020B0609020204030204" pitchFamily="49" charset="0"/>
              </a:rPr>
              <a:t>` σε `</a:t>
            </a:r>
            <a:r>
              <a:rPr lang="el-GR" dirty="0" err="1">
                <a:solidFill>
                  <a:srgbClr val="6A9955"/>
                </a:solidFill>
                <a:latin typeface="Consolas" panose="020B0609020204030204" pitchFamily="49" charset="0"/>
              </a:rPr>
              <a:t>nullptr</a:t>
            </a:r>
            <a:r>
              <a:rPr lang="el-GR" dirty="0">
                <a:solidFill>
                  <a:srgbClr val="6A9955"/>
                </a:solidFill>
                <a:latin typeface="Consolas" panose="020B0609020204030204" pitchFamily="49" charset="0"/>
              </a:rPr>
              <a:t>` και επιστρέφει `-1` για να υποδείξει αποτυχία.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el-GR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lnSpc>
                <a:spcPts val="1425"/>
              </a:lnSpc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BP_GetEntry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file_desc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BPLUS_INFO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header_info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l-G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l-GR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694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2"/>
          <p:cNvSpPr txBox="1">
            <a:spLocks noGrp="1"/>
          </p:cNvSpPr>
          <p:nvPr>
            <p:ph type="title"/>
          </p:nvPr>
        </p:nvSpPr>
        <p:spPr>
          <a:xfrm>
            <a:off x="2467350" y="146025"/>
            <a:ext cx="63045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Προσοχή</a:t>
            </a:r>
            <a:endParaRPr/>
          </a:p>
        </p:txBody>
      </p:sp>
      <p:sp>
        <p:nvSpPr>
          <p:cNvPr id="528" name="Google Shape;528;p42"/>
          <p:cNvSpPr txBox="1">
            <a:spLocks noGrp="1"/>
          </p:cNvSpPr>
          <p:nvPr>
            <p:ph type="body" idx="1"/>
          </p:nvPr>
        </p:nvSpPr>
        <p:spPr>
          <a:xfrm>
            <a:off x="2467350" y="1200750"/>
            <a:ext cx="6304500" cy="3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indent="-315912">
              <a:buSzPct val="100000"/>
            </a:pPr>
            <a:r>
              <a:rPr lang="el-GR" dirty="0"/>
              <a:t>Θεωρείστε ότι το πρωτεύον κλειδί της σχέσης και το κλειδί του </a:t>
            </a:r>
            <a:r>
              <a:rPr lang="el-GR" b="1" dirty="0"/>
              <a:t>Β</a:t>
            </a:r>
            <a:r>
              <a:rPr lang="el-GR" b="1" baseline="30000" dirty="0"/>
              <a:t>+</a:t>
            </a:r>
            <a:r>
              <a:rPr lang="el-GR" b="1" dirty="0"/>
              <a:t>-δέντρου </a:t>
            </a:r>
            <a:r>
              <a:rPr lang="el-GR" dirty="0"/>
              <a:t>που την αποθηκεύουμε ταυτίζονται</a:t>
            </a:r>
          </a:p>
          <a:p>
            <a:pPr lvl="1" indent="-315912">
              <a:buSzPct val="100000"/>
              <a:buChar char="▸"/>
            </a:pPr>
            <a:r>
              <a:rPr lang="el-GR" dirty="0"/>
              <a:t>Η</a:t>
            </a:r>
            <a:r>
              <a:rPr lang="el-GR" b="1" dirty="0"/>
              <a:t> σχέση  που θα φτιάξετε</a:t>
            </a:r>
            <a:r>
              <a:rPr lang="en-US" b="1" dirty="0"/>
              <a:t> </a:t>
            </a:r>
            <a:r>
              <a:rPr lang="el-GR" b="1" dirty="0"/>
              <a:t>έχει πρωτεύον κλειδί</a:t>
            </a:r>
            <a:r>
              <a:rPr lang="el-GR" dirty="0"/>
              <a:t> το </a:t>
            </a:r>
            <a:r>
              <a:rPr lang="en-US" dirty="0"/>
              <a:t>id </a:t>
            </a:r>
            <a:r>
              <a:rPr lang="el-GR" dirty="0"/>
              <a:t>μιας εγγραφής</a:t>
            </a:r>
          </a:p>
          <a:p>
            <a:pPr lvl="1" indent="-315912">
              <a:buSzPct val="100000"/>
              <a:buChar char="▸"/>
            </a:pPr>
            <a:r>
              <a:rPr lang="el-GR" dirty="0"/>
              <a:t>Το </a:t>
            </a:r>
            <a:r>
              <a:rPr lang="el-GR" b="1" dirty="0"/>
              <a:t>Β</a:t>
            </a:r>
            <a:r>
              <a:rPr lang="el-GR" b="1" baseline="30000" dirty="0"/>
              <a:t>+</a:t>
            </a:r>
            <a:r>
              <a:rPr lang="el-GR" b="1" dirty="0"/>
              <a:t>-δέντρο έχει κλειδί </a:t>
            </a:r>
            <a:r>
              <a:rPr lang="el-GR" dirty="0"/>
              <a:t>επίσης το πεδίο </a:t>
            </a:r>
            <a:r>
              <a:rPr lang="en-US" dirty="0"/>
              <a:t>id</a:t>
            </a:r>
            <a:r>
              <a:rPr lang="el-GR" dirty="0"/>
              <a:t> μιας εγγραφής</a:t>
            </a:r>
          </a:p>
          <a:p>
            <a:pPr marL="457200" lvl="0" indent="-315912" algn="l" rtl="0">
              <a:spcBef>
                <a:spcPts val="700"/>
              </a:spcBef>
              <a:spcAft>
                <a:spcPts val="0"/>
              </a:spcAft>
              <a:buSzPct val="100000"/>
              <a:buChar char="▸"/>
            </a:pPr>
            <a:r>
              <a:rPr lang="el-GR" dirty="0">
                <a:solidFill>
                  <a:schemeClr val="tx1"/>
                </a:solidFill>
              </a:rPr>
              <a:t>Προσοχή! Κάθε εισαγωγή εγγραφής με ένα </a:t>
            </a:r>
            <a:r>
              <a:rPr lang="en-US" dirty="0">
                <a:solidFill>
                  <a:schemeClr val="tx1"/>
                </a:solidFill>
              </a:rPr>
              <a:t>id </a:t>
            </a:r>
            <a:r>
              <a:rPr lang="el-GR" dirty="0">
                <a:solidFill>
                  <a:schemeClr val="tx1"/>
                </a:solidFill>
              </a:rPr>
              <a:t>το οποίο ήδη υπάρχει θα πρέπει να </a:t>
            </a:r>
            <a:r>
              <a:rPr lang="el-GR" sz="2400" b="1" dirty="0">
                <a:solidFill>
                  <a:srgbClr val="C00000"/>
                </a:solidFill>
              </a:rPr>
              <a:t>απορρίπτεται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15912" algn="l" rtl="0">
              <a:spcBef>
                <a:spcPts val="700"/>
              </a:spcBef>
              <a:spcAft>
                <a:spcPts val="0"/>
              </a:spcAft>
              <a:buSzPct val="100000"/>
              <a:buChar char="▸"/>
            </a:pPr>
            <a:r>
              <a:rPr lang="el-GR" dirty="0">
                <a:solidFill>
                  <a:schemeClr val="tx1"/>
                </a:solidFill>
              </a:rPr>
              <a:t>Θα πρέπει να φτιάξετε εξαρχής τις κατάλληλες συναρτήσεις που θα τυπώνουν έναν κόμβο είτε αυτός είναι κόμβος δεδομένων είτε κόμβος ευρετηρίου. </a:t>
            </a:r>
          </a:p>
          <a:p>
            <a:pPr marL="457200" lvl="0" indent="-315912" algn="l" rtl="0">
              <a:spcBef>
                <a:spcPts val="700"/>
              </a:spcBef>
              <a:spcAft>
                <a:spcPts val="0"/>
              </a:spcAft>
              <a:buSzPct val="100000"/>
              <a:buChar char="▸"/>
            </a:pPr>
            <a:r>
              <a:rPr lang="el-GR" dirty="0">
                <a:solidFill>
                  <a:schemeClr val="tx1"/>
                </a:solidFill>
              </a:rPr>
              <a:t>Δεν θα κάνετε αλλαγές στις αντίστοιχες βιβλιοθήκες και στο αντίστοιχο </a:t>
            </a:r>
            <a:r>
              <a:rPr lang="en-US" dirty="0" err="1">
                <a:solidFill>
                  <a:schemeClr val="tx1"/>
                </a:solidFill>
              </a:rPr>
              <a:t>makefile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>
            <a:spLocks noGrp="1"/>
          </p:cNvSpPr>
          <p:nvPr>
            <p:ph type="title"/>
          </p:nvPr>
        </p:nvSpPr>
        <p:spPr>
          <a:xfrm>
            <a:off x="2467350" y="146025"/>
            <a:ext cx="63045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Παράδοση και εξέταση εργασίας</a:t>
            </a:r>
            <a:endParaRPr/>
          </a:p>
        </p:txBody>
      </p:sp>
      <p:sp>
        <p:nvSpPr>
          <p:cNvPr id="534" name="Google Shape;534;p43"/>
          <p:cNvSpPr txBox="1">
            <a:spLocks noGrp="1"/>
          </p:cNvSpPr>
          <p:nvPr>
            <p:ph type="body" idx="1"/>
          </p:nvPr>
        </p:nvSpPr>
        <p:spPr>
          <a:xfrm>
            <a:off x="2467350" y="1200750"/>
            <a:ext cx="6304500" cy="3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/>
              <a:t>Κα</a:t>
            </a:r>
            <a:r>
              <a:rPr lang="en-US" dirty="0" err="1"/>
              <a:t>λείστε</a:t>
            </a:r>
            <a:r>
              <a:rPr lang="en-US" dirty="0"/>
              <a:t> να παρα</a:t>
            </a:r>
            <a:r>
              <a:rPr lang="en-US" dirty="0" err="1"/>
              <a:t>δώσετε</a:t>
            </a:r>
            <a:r>
              <a:rPr lang="en-US" dirty="0"/>
              <a:t> </a:t>
            </a:r>
            <a:r>
              <a:rPr lang="en-US" dirty="0" err="1"/>
              <a:t>κώδικ</a:t>
            </a:r>
            <a:r>
              <a:rPr lang="en-US" dirty="0"/>
              <a:t>α που εκτελείται σε linux του di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/>
              <a:t>Η </a:t>
            </a:r>
            <a:r>
              <a:rPr lang="en-US" dirty="0" err="1"/>
              <a:t>εκτέλεση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</a:t>
            </a:r>
            <a:r>
              <a:rPr lang="en-US" dirty="0" err="1"/>
              <a:t>κώδικ</a:t>
            </a:r>
            <a:r>
              <a:rPr lang="en-US" dirty="0"/>
              <a:t>α της εργασίας θα γίνει στους εν λόγω σταθμούς εργασίας:</a:t>
            </a:r>
            <a:endParaRPr dirty="0"/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b="1" dirty="0"/>
              <a:t>(Ubuntu 16.04 , </a:t>
            </a:r>
            <a:r>
              <a:rPr lang="en-US" b="1" dirty="0" err="1"/>
              <a:t>gcc</a:t>
            </a:r>
            <a:r>
              <a:rPr lang="en-US" b="1" dirty="0"/>
              <a:t> 5.4.0.)</a:t>
            </a:r>
            <a:endParaRPr b="1"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/>
              <a:t>Η πα</a:t>
            </a:r>
            <a:r>
              <a:rPr lang="en-US" dirty="0" err="1"/>
              <a:t>ράδοση</a:t>
            </a:r>
            <a:r>
              <a:rPr lang="en-US" dirty="0"/>
              <a:t> θα </a:t>
            </a:r>
            <a:r>
              <a:rPr lang="en-US" dirty="0" err="1"/>
              <a:t>γίνει</a:t>
            </a:r>
            <a:r>
              <a:rPr lang="en-US" dirty="0"/>
              <a:t> </a:t>
            </a:r>
            <a:r>
              <a:rPr lang="en-US" dirty="0" err="1"/>
              <a:t>στο</a:t>
            </a:r>
            <a:r>
              <a:rPr lang="en-US" dirty="0"/>
              <a:t> </a:t>
            </a:r>
            <a:r>
              <a:rPr lang="en-US" dirty="0" err="1"/>
              <a:t>eclass</a:t>
            </a:r>
            <a:r>
              <a:rPr lang="en-US" dirty="0"/>
              <a:t> .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/>
              <a:t>Η </a:t>
            </a:r>
            <a:r>
              <a:rPr lang="en-US" dirty="0" err="1"/>
              <a:t>εργ</a:t>
            </a:r>
            <a:r>
              <a:rPr lang="en-US" dirty="0"/>
              <a:t>ασία θα πρέπει να έχει δοκιμαστεί από εσας στα di linux.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dirty="0"/>
              <a:t>Απαρα</a:t>
            </a:r>
            <a:r>
              <a:rPr lang="en-US" dirty="0" err="1"/>
              <a:t>ίτητο</a:t>
            </a:r>
            <a:r>
              <a:rPr lang="en-US" dirty="0"/>
              <a:t> να παρα</a:t>
            </a:r>
            <a:r>
              <a:rPr lang="en-US" dirty="0" err="1"/>
              <a:t>δώσετε</a:t>
            </a:r>
            <a:r>
              <a:rPr lang="en-US" dirty="0"/>
              <a:t> readme π</a:t>
            </a:r>
            <a:r>
              <a:rPr lang="en-US" dirty="0" err="1"/>
              <a:t>ου</a:t>
            </a:r>
            <a:r>
              <a:rPr lang="en-US" dirty="0"/>
              <a:t> θα π</a:t>
            </a:r>
            <a:r>
              <a:rPr lang="en-US" dirty="0" err="1"/>
              <a:t>εριγράφετε</a:t>
            </a:r>
            <a:r>
              <a:rPr lang="en-US" dirty="0"/>
              <a:t> </a:t>
            </a:r>
            <a:r>
              <a:rPr lang="en-US" dirty="0" err="1"/>
              <a:t>την</a:t>
            </a:r>
            <a:r>
              <a:rPr lang="en-US" dirty="0"/>
              <a:t> </a:t>
            </a:r>
            <a:r>
              <a:rPr lang="en-US" dirty="0" err="1"/>
              <a:t>εργ</a:t>
            </a:r>
            <a:r>
              <a:rPr lang="en-US" dirty="0"/>
              <a:t>ασία σας . Θα κατα</a:t>
            </a:r>
            <a:r>
              <a:rPr lang="en-US" dirty="0" err="1"/>
              <a:t>γράψετε</a:t>
            </a:r>
            <a:endParaRPr dirty="0"/>
          </a:p>
          <a:p>
            <a:pPr marL="457200" lvl="0" indent="-315912" algn="l" rtl="0">
              <a:spcBef>
                <a:spcPts val="700"/>
              </a:spcBef>
              <a:spcAft>
                <a:spcPts val="0"/>
              </a:spcAft>
              <a:buSzPct val="100000"/>
              <a:buChar char="▸"/>
            </a:pPr>
            <a:r>
              <a:rPr lang="en-US" dirty="0" err="1"/>
              <a:t>τι</a:t>
            </a:r>
            <a:r>
              <a:rPr lang="en-US" dirty="0"/>
              <a:t> </a:t>
            </a:r>
            <a:r>
              <a:rPr lang="en-US" dirty="0" err="1"/>
              <a:t>έχετε</a:t>
            </a:r>
            <a:r>
              <a:rPr lang="en-US" dirty="0"/>
              <a:t> </a:t>
            </a:r>
            <a:r>
              <a:rPr lang="en-US" dirty="0" err="1"/>
              <a:t>υλο</a:t>
            </a:r>
            <a:r>
              <a:rPr lang="en-US" dirty="0"/>
              <a:t>ποιήσει και τι όχι</a:t>
            </a:r>
            <a:endParaRPr dirty="0"/>
          </a:p>
          <a:p>
            <a:pPr marL="457200" lvl="0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▸"/>
            </a:pPr>
            <a:r>
              <a:rPr lang="en-US" dirty="0" err="1"/>
              <a:t>τις</a:t>
            </a:r>
            <a:r>
              <a:rPr lang="en-US" dirty="0"/>
              <a:t> παρα</a:t>
            </a:r>
            <a:r>
              <a:rPr lang="en-US" dirty="0" err="1"/>
              <a:t>δοχές</a:t>
            </a:r>
            <a:r>
              <a:rPr lang="en-US" dirty="0"/>
              <a:t> π</a:t>
            </a:r>
            <a:r>
              <a:rPr lang="en-US" dirty="0" err="1"/>
              <a:t>ου</a:t>
            </a:r>
            <a:r>
              <a:rPr lang="en-US" dirty="0"/>
              <a:t> </a:t>
            </a:r>
            <a:r>
              <a:rPr lang="en-US" dirty="0" err="1"/>
              <a:t>έχετε</a:t>
            </a:r>
            <a:r>
              <a:rPr lang="en-US" dirty="0"/>
              <a:t> </a:t>
            </a:r>
            <a:r>
              <a:rPr lang="en-US" dirty="0" err="1"/>
              <a:t>κάνει</a:t>
            </a:r>
            <a:endParaRPr dirty="0"/>
          </a:p>
          <a:p>
            <a:pPr marL="457200" lvl="0" indent="-315912" algn="l" rtl="0">
              <a:spcBef>
                <a:spcPts val="0"/>
              </a:spcBef>
              <a:spcAft>
                <a:spcPts val="0"/>
              </a:spcAft>
              <a:buSzPct val="100000"/>
              <a:buChar char="▸"/>
            </a:pPr>
            <a:r>
              <a:rPr lang="en-US" dirty="0" err="1"/>
              <a:t>συνο</a:t>
            </a:r>
            <a:r>
              <a:rPr lang="en-US" dirty="0"/>
              <a:t>πτική περιγραφή του τρόπου που υλοποίησε την κάθε συνάρτηση.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4620075" y="0"/>
            <a:ext cx="4397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l-GR" dirty="0"/>
              <a:t>Β</a:t>
            </a:r>
            <a:r>
              <a:rPr lang="el-GR" baseline="30000" dirty="0"/>
              <a:t>+</a:t>
            </a:r>
            <a:r>
              <a:rPr lang="el-GR" dirty="0"/>
              <a:t>-Δέντρα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238300" y="345750"/>
            <a:ext cx="43971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2η </a:t>
            </a:r>
            <a:r>
              <a:rPr lang="en-US" dirty="0" err="1"/>
              <a:t>Εργ</a:t>
            </a:r>
            <a:r>
              <a:rPr lang="en-US" dirty="0"/>
              <a:t>ασία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0" y="345900"/>
            <a:ext cx="2095200" cy="4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Ομάδες εργασίας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body" idx="1"/>
          </p:nvPr>
        </p:nvSpPr>
        <p:spPr>
          <a:xfrm>
            <a:off x="2467350" y="345750"/>
            <a:ext cx="6304500" cy="4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/>
              <a:t>Η </a:t>
            </a:r>
            <a:r>
              <a:rPr lang="en-US" dirty="0" err="1"/>
              <a:t>εργ</a:t>
            </a:r>
            <a:r>
              <a:rPr lang="en-US" dirty="0"/>
              <a:t>ασία είναι υποχρεωτικά ομαδική σε ομάδες δύο ή τριών ατόμων.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0" y="345900"/>
            <a:ext cx="20952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2η </a:t>
            </a:r>
            <a:r>
              <a:rPr lang="en-US" dirty="0" err="1"/>
              <a:t>Εργ</a:t>
            </a:r>
            <a:r>
              <a:rPr lang="en-US" dirty="0"/>
              <a:t>ασία</a:t>
            </a: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2467350" y="345750"/>
            <a:ext cx="6304500" cy="4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l-GR" dirty="0"/>
              <a:t>Καλείστε να υλοποιήσετε μια σειρά συναρτήσεων που διαχειρίζονται αρχεία B</a:t>
            </a:r>
            <a:r>
              <a:rPr lang="el-GR" baseline="30000" dirty="0"/>
              <a:t>+</a:t>
            </a:r>
            <a:r>
              <a:rPr lang="el-GR" dirty="0"/>
              <a:t>-δέντρων χρησιμοποιώντας τη βιβλιοθήκη </a:t>
            </a:r>
            <a:r>
              <a:rPr lang="el-GR" dirty="0" err="1"/>
              <a:t>BF.h</a:t>
            </a:r>
            <a:r>
              <a:rPr lang="el-GR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4C29-28C5-45AD-8E59-9EDEAB7C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</a:t>
            </a:r>
            <a:r>
              <a:rPr lang="el-GR" baseline="30000" dirty="0"/>
              <a:t>+</a:t>
            </a:r>
            <a:r>
              <a:rPr lang="el-GR" dirty="0"/>
              <a:t>-Δέντρα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67A47-6692-C595-4CEE-AE5E691C5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>
                <a:latin typeface="+mn-lt"/>
              </a:rPr>
              <a:t>Θεωρείστε το ακόλουθο παράδειγμα όπου</a:t>
            </a:r>
            <a:r>
              <a:rPr lang="en-US" dirty="0">
                <a:latin typeface="+mn-lt"/>
              </a:rPr>
              <a:t>:</a:t>
            </a:r>
            <a:endParaRPr lang="el-GR" dirty="0">
              <a:latin typeface="+mn-lt"/>
            </a:endParaRPr>
          </a:p>
          <a:p>
            <a:pPr lvl="1"/>
            <a:r>
              <a:rPr lang="el-GR" dirty="0">
                <a:latin typeface="+mn-lt"/>
              </a:rPr>
              <a:t>Κάθε </a:t>
            </a:r>
            <a:r>
              <a:rPr lang="el-GR" b="1" dirty="0">
                <a:latin typeface="+mn-lt"/>
              </a:rPr>
              <a:t>μπλοκ ευρετηρίου </a:t>
            </a:r>
            <a:r>
              <a:rPr lang="el-GR" dirty="0">
                <a:latin typeface="+mn-lt"/>
              </a:rPr>
              <a:t>έχει μέχρι και </a:t>
            </a:r>
            <a:r>
              <a:rPr lang="el-GR" b="1" dirty="0">
                <a:latin typeface="+mn-lt"/>
              </a:rPr>
              <a:t>3 δείκτες</a:t>
            </a:r>
            <a:r>
              <a:rPr lang="el-GR" dirty="0">
                <a:latin typeface="+mn-lt"/>
              </a:rPr>
              <a:t> (άρα 2 τιμές κλειδιού)</a:t>
            </a:r>
            <a:endParaRPr lang="en-US" b="1" dirty="0">
              <a:latin typeface="+mn-lt"/>
            </a:endParaRPr>
          </a:p>
          <a:p>
            <a:pPr lvl="1"/>
            <a:r>
              <a:rPr lang="el-GR" dirty="0">
                <a:latin typeface="+mn-lt"/>
              </a:rPr>
              <a:t>Κάθε </a:t>
            </a:r>
            <a:r>
              <a:rPr lang="el-GR" b="1" dirty="0">
                <a:latin typeface="+mn-lt"/>
              </a:rPr>
              <a:t>μπλοκ δεδομένων </a:t>
            </a:r>
            <a:r>
              <a:rPr lang="el-GR" dirty="0">
                <a:latin typeface="+mn-lt"/>
              </a:rPr>
              <a:t>έχει μέχρι και </a:t>
            </a:r>
            <a:r>
              <a:rPr lang="el-GR" b="1" dirty="0">
                <a:latin typeface="+mn-lt"/>
              </a:rPr>
              <a:t>2 εγγραφές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16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320C-FFAA-4320-C873-9695978D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Αναζήτηση Τιμή</a:t>
            </a:r>
            <a:endParaRPr lang="en-US" dirty="0"/>
          </a:p>
        </p:txBody>
      </p:sp>
      <p:sp>
        <p:nvSpPr>
          <p:cNvPr id="25" name="AutoShape 2">
            <a:extLst>
              <a:ext uri="{FF2B5EF4-FFF2-40B4-BE49-F238E27FC236}">
                <a16:creationId xmlns:a16="http://schemas.microsoft.com/office/drawing/2014/main" id="{4C6D0797-FCC4-F074-6363-5683CF4AE415}"/>
              </a:ext>
            </a:extLst>
          </p:cNvPr>
          <p:cNvSpPr/>
          <p:nvPr/>
        </p:nvSpPr>
        <p:spPr>
          <a:xfrm rot="1800000">
            <a:off x="2392821" y="3790950"/>
            <a:ext cx="15131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(4,Manos),(123,Nikos)</a:t>
            </a:r>
            <a:endParaRPr lang="en-US" sz="943"/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46843CF3-5800-0FF7-47CB-BBB0C4480088}"/>
              </a:ext>
            </a:extLst>
          </p:cNvPr>
          <p:cNvSpPr/>
          <p:nvPr/>
        </p:nvSpPr>
        <p:spPr>
          <a:xfrm rot="1800000">
            <a:off x="3350764" y="3823607"/>
            <a:ext cx="1643743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(162,Lenos),(200,Nikos)</a:t>
            </a:r>
            <a:endParaRPr lang="en-US" sz="943"/>
          </a:p>
        </p:txBody>
      </p:sp>
      <p:cxnSp>
        <p:nvCxnSpPr>
          <p:cNvPr id="27" name="Connector 4">
            <a:extLst>
              <a:ext uri="{FF2B5EF4-FFF2-40B4-BE49-F238E27FC236}">
                <a16:creationId xmlns:a16="http://schemas.microsoft.com/office/drawing/2014/main" id="{173F8A86-54BF-908E-1FE9-71DA6B0F7B51}"/>
              </a:ext>
            </a:extLst>
          </p:cNvPr>
          <p:cNvCxnSpPr>
            <a:stCxn id="25" idx="0"/>
            <a:endCxn id="26" idx="2"/>
          </p:cNvCxnSpPr>
          <p:nvPr/>
        </p:nvCxnSpPr>
        <p:spPr>
          <a:xfrm>
            <a:off x="3214693" y="3812826"/>
            <a:ext cx="859971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28" name="AutoShape 5">
            <a:extLst>
              <a:ext uri="{FF2B5EF4-FFF2-40B4-BE49-F238E27FC236}">
                <a16:creationId xmlns:a16="http://schemas.microsoft.com/office/drawing/2014/main" id="{35E7CF96-C019-F42A-F252-AD31F536BC1E}"/>
              </a:ext>
            </a:extLst>
          </p:cNvPr>
          <p:cNvSpPr/>
          <p:nvPr/>
        </p:nvSpPr>
        <p:spPr>
          <a:xfrm>
            <a:off x="3296336" y="2898321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960765E4-E42B-9115-A454-936C4BEA8F0C}"/>
              </a:ext>
            </a:extLst>
          </p:cNvPr>
          <p:cNvSpPr/>
          <p:nvPr/>
        </p:nvSpPr>
        <p:spPr>
          <a:xfrm>
            <a:off x="3481393" y="2898321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162</a:t>
            </a:r>
            <a:endParaRPr lang="en-US" sz="943"/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3032F436-2755-C603-38F9-19C4F820A89E}"/>
              </a:ext>
            </a:extLst>
          </p:cNvPr>
          <p:cNvSpPr/>
          <p:nvPr/>
        </p:nvSpPr>
        <p:spPr>
          <a:xfrm>
            <a:off x="3895050" y="2898321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31" name="Connector 8">
            <a:extLst>
              <a:ext uri="{FF2B5EF4-FFF2-40B4-BE49-F238E27FC236}">
                <a16:creationId xmlns:a16="http://schemas.microsoft.com/office/drawing/2014/main" id="{471C01E2-5B37-27BF-1171-D10338934545}"/>
              </a:ext>
            </a:extLst>
          </p:cNvPr>
          <p:cNvCxnSpPr>
            <a:stCxn id="28" idx="2"/>
            <a:endCxn id="25" idx="0"/>
          </p:cNvCxnSpPr>
          <p:nvPr/>
        </p:nvCxnSpPr>
        <p:spPr>
          <a:xfrm flipH="1">
            <a:off x="2482566" y="3116035"/>
            <a:ext cx="9035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32" name="Connector 9">
            <a:extLst>
              <a:ext uri="{FF2B5EF4-FFF2-40B4-BE49-F238E27FC236}">
                <a16:creationId xmlns:a16="http://schemas.microsoft.com/office/drawing/2014/main" id="{B6877BC1-1ABB-5E98-DA5F-AAA12EBF58DD}"/>
              </a:ext>
            </a:extLst>
          </p:cNvPr>
          <p:cNvCxnSpPr>
            <a:stCxn id="30" idx="2"/>
            <a:endCxn id="26" idx="0"/>
          </p:cNvCxnSpPr>
          <p:nvPr/>
        </p:nvCxnSpPr>
        <p:spPr>
          <a:xfrm flipH="1">
            <a:off x="3449259" y="3116035"/>
            <a:ext cx="5334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33" name="AutoShape 10">
            <a:extLst>
              <a:ext uri="{FF2B5EF4-FFF2-40B4-BE49-F238E27FC236}">
                <a16:creationId xmlns:a16="http://schemas.microsoft.com/office/drawing/2014/main" id="{D6DAC22F-5090-AC28-0318-1E2A11E0F9E0}"/>
              </a:ext>
            </a:extLst>
          </p:cNvPr>
          <p:cNvSpPr/>
          <p:nvPr/>
        </p:nvSpPr>
        <p:spPr>
          <a:xfrm rot="1800000">
            <a:off x="4439336" y="3780064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(236,Nikos)</a:t>
            </a:r>
            <a:endParaRPr lang="en-US" sz="943"/>
          </a:p>
        </p:txBody>
      </p:sp>
      <p:cxnSp>
        <p:nvCxnSpPr>
          <p:cNvPr id="34" name="Connector 11">
            <a:extLst>
              <a:ext uri="{FF2B5EF4-FFF2-40B4-BE49-F238E27FC236}">
                <a16:creationId xmlns:a16="http://schemas.microsoft.com/office/drawing/2014/main" id="{D971A61C-9E95-E811-91D0-5F0FA09DA934}"/>
              </a:ext>
            </a:extLst>
          </p:cNvPr>
          <p:cNvCxnSpPr>
            <a:stCxn id="26" idx="0"/>
            <a:endCxn id="33" idx="2"/>
          </p:cNvCxnSpPr>
          <p:nvPr/>
        </p:nvCxnSpPr>
        <p:spPr>
          <a:xfrm>
            <a:off x="4237950" y="3845483"/>
            <a:ext cx="8382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35" name="AutoShape 12">
            <a:extLst>
              <a:ext uri="{FF2B5EF4-FFF2-40B4-BE49-F238E27FC236}">
                <a16:creationId xmlns:a16="http://schemas.microsoft.com/office/drawing/2014/main" id="{0730CE0C-0B22-4BBD-8795-D023A42C456C}"/>
              </a:ext>
            </a:extLst>
          </p:cNvPr>
          <p:cNvSpPr/>
          <p:nvPr/>
        </p:nvSpPr>
        <p:spPr>
          <a:xfrm rot="1800000">
            <a:off x="5353736" y="3812721"/>
            <a:ext cx="15893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(254,Lenos),(325,Tolis)</a:t>
            </a:r>
            <a:endParaRPr lang="en-US" sz="943"/>
          </a:p>
        </p:txBody>
      </p:sp>
      <p:cxnSp>
        <p:nvCxnSpPr>
          <p:cNvPr id="36" name="Connector 13">
            <a:extLst>
              <a:ext uri="{FF2B5EF4-FFF2-40B4-BE49-F238E27FC236}">
                <a16:creationId xmlns:a16="http://schemas.microsoft.com/office/drawing/2014/main" id="{61287FB2-2A54-E329-5BE7-3BD127C1B8FE}"/>
              </a:ext>
            </a:extLst>
          </p:cNvPr>
          <p:cNvCxnSpPr>
            <a:stCxn id="33" idx="0"/>
            <a:endCxn id="35" idx="2"/>
          </p:cNvCxnSpPr>
          <p:nvPr/>
        </p:nvCxnSpPr>
        <p:spPr>
          <a:xfrm>
            <a:off x="5239435" y="3801940"/>
            <a:ext cx="816429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37" name="AutoShape 14">
            <a:extLst>
              <a:ext uri="{FF2B5EF4-FFF2-40B4-BE49-F238E27FC236}">
                <a16:creationId xmlns:a16="http://schemas.microsoft.com/office/drawing/2014/main" id="{C91826D7-9772-8238-8CAD-7FD440DD2340}"/>
              </a:ext>
            </a:extLst>
          </p:cNvPr>
          <p:cNvSpPr/>
          <p:nvPr/>
        </p:nvSpPr>
        <p:spPr>
          <a:xfrm>
            <a:off x="5299307" y="2898321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38" name="AutoShape 15">
            <a:extLst>
              <a:ext uri="{FF2B5EF4-FFF2-40B4-BE49-F238E27FC236}">
                <a16:creationId xmlns:a16="http://schemas.microsoft.com/office/drawing/2014/main" id="{C5600A9B-00D6-5A8D-BBBE-7D7DDA31B430}"/>
              </a:ext>
            </a:extLst>
          </p:cNvPr>
          <p:cNvSpPr/>
          <p:nvPr/>
        </p:nvSpPr>
        <p:spPr>
          <a:xfrm>
            <a:off x="5484364" y="2898321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254</a:t>
            </a:r>
            <a:endParaRPr lang="en-US" sz="943"/>
          </a:p>
        </p:txBody>
      </p:sp>
      <p:sp>
        <p:nvSpPr>
          <p:cNvPr id="39" name="AutoShape 16">
            <a:extLst>
              <a:ext uri="{FF2B5EF4-FFF2-40B4-BE49-F238E27FC236}">
                <a16:creationId xmlns:a16="http://schemas.microsoft.com/office/drawing/2014/main" id="{5B08DBCE-EAE9-C0EB-40AC-D0A876B11102}"/>
              </a:ext>
            </a:extLst>
          </p:cNvPr>
          <p:cNvSpPr/>
          <p:nvPr/>
        </p:nvSpPr>
        <p:spPr>
          <a:xfrm>
            <a:off x="5898021" y="2898321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40" name="Connector 17">
            <a:extLst>
              <a:ext uri="{FF2B5EF4-FFF2-40B4-BE49-F238E27FC236}">
                <a16:creationId xmlns:a16="http://schemas.microsoft.com/office/drawing/2014/main" id="{85104708-876C-687F-921D-72169B2A667D}"/>
              </a:ext>
            </a:extLst>
          </p:cNvPr>
          <p:cNvCxnSpPr>
            <a:stCxn id="37" idx="2"/>
            <a:endCxn id="33" idx="0"/>
          </p:cNvCxnSpPr>
          <p:nvPr/>
        </p:nvCxnSpPr>
        <p:spPr>
          <a:xfrm flipH="1">
            <a:off x="4526164" y="3116035"/>
            <a:ext cx="859971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41" name="Connector 18">
            <a:extLst>
              <a:ext uri="{FF2B5EF4-FFF2-40B4-BE49-F238E27FC236}">
                <a16:creationId xmlns:a16="http://schemas.microsoft.com/office/drawing/2014/main" id="{E3380283-652C-0A91-C4A6-D98E4E537EEF}"/>
              </a:ext>
            </a:extLst>
          </p:cNvPr>
          <p:cNvCxnSpPr>
            <a:stCxn id="39" idx="2"/>
            <a:endCxn id="35" idx="0"/>
          </p:cNvCxnSpPr>
          <p:nvPr/>
        </p:nvCxnSpPr>
        <p:spPr>
          <a:xfrm flipH="1">
            <a:off x="5449314" y="3116035"/>
            <a:ext cx="5334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42" name="AutoShape 19">
            <a:extLst>
              <a:ext uri="{FF2B5EF4-FFF2-40B4-BE49-F238E27FC236}">
                <a16:creationId xmlns:a16="http://schemas.microsoft.com/office/drawing/2014/main" id="{ABB46DEF-9EEB-2163-BEB2-7FEF61279559}"/>
              </a:ext>
            </a:extLst>
          </p:cNvPr>
          <p:cNvSpPr/>
          <p:nvPr/>
        </p:nvSpPr>
        <p:spPr>
          <a:xfrm rot="1800000">
            <a:off x="6398764" y="3780064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(342,Tolis)</a:t>
            </a:r>
            <a:endParaRPr lang="en-US" sz="943"/>
          </a:p>
        </p:txBody>
      </p:sp>
      <p:cxnSp>
        <p:nvCxnSpPr>
          <p:cNvPr id="43" name="Connector 20">
            <a:extLst>
              <a:ext uri="{FF2B5EF4-FFF2-40B4-BE49-F238E27FC236}">
                <a16:creationId xmlns:a16="http://schemas.microsoft.com/office/drawing/2014/main" id="{15E13C78-7BD4-4C5F-E9E2-5A2B83E6DED5}"/>
              </a:ext>
            </a:extLst>
          </p:cNvPr>
          <p:cNvCxnSpPr>
            <a:stCxn id="35" idx="0"/>
            <a:endCxn id="42" idx="2"/>
          </p:cNvCxnSpPr>
          <p:nvPr/>
        </p:nvCxnSpPr>
        <p:spPr>
          <a:xfrm>
            <a:off x="6219150" y="3834597"/>
            <a:ext cx="816429" cy="239486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44" name="AutoShape 21">
            <a:extLst>
              <a:ext uri="{FF2B5EF4-FFF2-40B4-BE49-F238E27FC236}">
                <a16:creationId xmlns:a16="http://schemas.microsoft.com/office/drawing/2014/main" id="{F7CB9600-302C-8CA2-DCFB-89648F99F9DF}"/>
              </a:ext>
            </a:extLst>
          </p:cNvPr>
          <p:cNvSpPr/>
          <p:nvPr/>
        </p:nvSpPr>
        <p:spPr>
          <a:xfrm rot="1800000">
            <a:off x="7313164" y="3801836"/>
            <a:ext cx="1556657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(395,Stefi),(492,Lenos)</a:t>
            </a:r>
            <a:endParaRPr lang="en-US" sz="943"/>
          </a:p>
        </p:txBody>
      </p:sp>
      <p:cxnSp>
        <p:nvCxnSpPr>
          <p:cNvPr id="45" name="Connector 22">
            <a:extLst>
              <a:ext uri="{FF2B5EF4-FFF2-40B4-BE49-F238E27FC236}">
                <a16:creationId xmlns:a16="http://schemas.microsoft.com/office/drawing/2014/main" id="{B1098601-DE3F-ADBA-E5A0-0F2F86A37064}"/>
              </a:ext>
            </a:extLst>
          </p:cNvPr>
          <p:cNvCxnSpPr>
            <a:stCxn id="42" idx="0"/>
            <a:endCxn id="44" idx="2"/>
          </p:cNvCxnSpPr>
          <p:nvPr/>
        </p:nvCxnSpPr>
        <p:spPr>
          <a:xfrm>
            <a:off x="7198864" y="3801940"/>
            <a:ext cx="794657" cy="29391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46" name="AutoShape 23">
            <a:extLst>
              <a:ext uri="{FF2B5EF4-FFF2-40B4-BE49-F238E27FC236}">
                <a16:creationId xmlns:a16="http://schemas.microsoft.com/office/drawing/2014/main" id="{2D3B5486-8799-0BB6-6AEE-DB23E02C7513}"/>
              </a:ext>
            </a:extLst>
          </p:cNvPr>
          <p:cNvSpPr/>
          <p:nvPr/>
        </p:nvSpPr>
        <p:spPr>
          <a:xfrm>
            <a:off x="7236964" y="2898321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47" name="AutoShape 24">
            <a:extLst>
              <a:ext uri="{FF2B5EF4-FFF2-40B4-BE49-F238E27FC236}">
                <a16:creationId xmlns:a16="http://schemas.microsoft.com/office/drawing/2014/main" id="{DE729A41-0AAB-A32B-D5BE-1C33C24D436D}"/>
              </a:ext>
            </a:extLst>
          </p:cNvPr>
          <p:cNvSpPr/>
          <p:nvPr/>
        </p:nvSpPr>
        <p:spPr>
          <a:xfrm>
            <a:off x="7422021" y="2898321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395</a:t>
            </a:r>
            <a:endParaRPr lang="en-US" sz="943"/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715F93ED-94EC-86BA-B9EA-FE5382F46E59}"/>
              </a:ext>
            </a:extLst>
          </p:cNvPr>
          <p:cNvSpPr/>
          <p:nvPr/>
        </p:nvSpPr>
        <p:spPr>
          <a:xfrm>
            <a:off x="7835679" y="2898321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49" name="Connector 26">
            <a:extLst>
              <a:ext uri="{FF2B5EF4-FFF2-40B4-BE49-F238E27FC236}">
                <a16:creationId xmlns:a16="http://schemas.microsoft.com/office/drawing/2014/main" id="{7757CC36-1894-D338-2AC8-469F2155809C}"/>
              </a:ext>
            </a:extLst>
          </p:cNvPr>
          <p:cNvCxnSpPr>
            <a:stCxn id="46" idx="2"/>
            <a:endCxn id="42" idx="0"/>
          </p:cNvCxnSpPr>
          <p:nvPr/>
        </p:nvCxnSpPr>
        <p:spPr>
          <a:xfrm flipH="1">
            <a:off x="6485592" y="3116035"/>
            <a:ext cx="8382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50" name="Connector 27">
            <a:extLst>
              <a:ext uri="{FF2B5EF4-FFF2-40B4-BE49-F238E27FC236}">
                <a16:creationId xmlns:a16="http://schemas.microsoft.com/office/drawing/2014/main" id="{8CBD5A5D-0369-C646-D3FA-611ECF72F312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 flipH="1">
            <a:off x="7405825" y="3116035"/>
            <a:ext cx="511629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51" name="AutoShape 28">
            <a:extLst>
              <a:ext uri="{FF2B5EF4-FFF2-40B4-BE49-F238E27FC236}">
                <a16:creationId xmlns:a16="http://schemas.microsoft.com/office/drawing/2014/main" id="{603F3D4E-53F6-8FE1-E4CC-3377D1F78D69}"/>
              </a:ext>
            </a:extLst>
          </p:cNvPr>
          <p:cNvSpPr/>
          <p:nvPr/>
        </p:nvSpPr>
        <p:spPr>
          <a:xfrm>
            <a:off x="5266650" y="2354035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52" name="AutoShape 29">
            <a:extLst>
              <a:ext uri="{FF2B5EF4-FFF2-40B4-BE49-F238E27FC236}">
                <a16:creationId xmlns:a16="http://schemas.microsoft.com/office/drawing/2014/main" id="{82E52426-2D14-1F93-BA42-FED5D7AEC805}"/>
              </a:ext>
            </a:extLst>
          </p:cNvPr>
          <p:cNvSpPr/>
          <p:nvPr/>
        </p:nvSpPr>
        <p:spPr>
          <a:xfrm>
            <a:off x="5451707" y="2354035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 dirty="0"/>
              <a:t>236</a:t>
            </a:r>
            <a:endParaRPr lang="en-US" sz="943" dirty="0"/>
          </a:p>
        </p:txBody>
      </p:sp>
      <p:sp>
        <p:nvSpPr>
          <p:cNvPr id="53" name="AutoShape 30">
            <a:extLst>
              <a:ext uri="{FF2B5EF4-FFF2-40B4-BE49-F238E27FC236}">
                <a16:creationId xmlns:a16="http://schemas.microsoft.com/office/drawing/2014/main" id="{5841B509-854B-7DE5-F206-4D99414C544F}"/>
              </a:ext>
            </a:extLst>
          </p:cNvPr>
          <p:cNvSpPr/>
          <p:nvPr/>
        </p:nvSpPr>
        <p:spPr>
          <a:xfrm>
            <a:off x="5865364" y="2354035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54" name="AutoShape 31">
            <a:extLst>
              <a:ext uri="{FF2B5EF4-FFF2-40B4-BE49-F238E27FC236}">
                <a16:creationId xmlns:a16="http://schemas.microsoft.com/office/drawing/2014/main" id="{E94DCA56-7717-5F78-29AC-AD52E9784D2B}"/>
              </a:ext>
            </a:extLst>
          </p:cNvPr>
          <p:cNvSpPr/>
          <p:nvPr/>
        </p:nvSpPr>
        <p:spPr>
          <a:xfrm>
            <a:off x="6050421" y="2354035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 dirty="0"/>
              <a:t>342</a:t>
            </a:r>
            <a:endParaRPr lang="en-US" sz="943" dirty="0"/>
          </a:p>
        </p:txBody>
      </p:sp>
      <p:sp>
        <p:nvSpPr>
          <p:cNvPr id="55" name="AutoShape 32">
            <a:extLst>
              <a:ext uri="{FF2B5EF4-FFF2-40B4-BE49-F238E27FC236}">
                <a16:creationId xmlns:a16="http://schemas.microsoft.com/office/drawing/2014/main" id="{6B7445CB-0395-4C47-60A8-A8253CB24416}"/>
              </a:ext>
            </a:extLst>
          </p:cNvPr>
          <p:cNvSpPr/>
          <p:nvPr/>
        </p:nvSpPr>
        <p:spPr>
          <a:xfrm>
            <a:off x="6464079" y="2354035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56" name="Connector 33">
            <a:extLst>
              <a:ext uri="{FF2B5EF4-FFF2-40B4-BE49-F238E27FC236}">
                <a16:creationId xmlns:a16="http://schemas.microsoft.com/office/drawing/2014/main" id="{41B229CF-B416-FFF9-AF97-5B7961EF5B81}"/>
              </a:ext>
            </a:extLst>
          </p:cNvPr>
          <p:cNvCxnSpPr>
            <a:stCxn id="51" idx="2"/>
            <a:endCxn id="30" idx="0"/>
          </p:cNvCxnSpPr>
          <p:nvPr/>
        </p:nvCxnSpPr>
        <p:spPr>
          <a:xfrm flipH="1">
            <a:off x="3987578" y="2571750"/>
            <a:ext cx="1371600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57" name="Connector 34">
            <a:extLst>
              <a:ext uri="{FF2B5EF4-FFF2-40B4-BE49-F238E27FC236}">
                <a16:creationId xmlns:a16="http://schemas.microsoft.com/office/drawing/2014/main" id="{E659A2C1-D290-88A4-4FE4-0E24BCA57552}"/>
              </a:ext>
            </a:extLst>
          </p:cNvPr>
          <p:cNvCxnSpPr>
            <a:stCxn id="53" idx="2"/>
            <a:endCxn id="39" idx="0"/>
          </p:cNvCxnSpPr>
          <p:nvPr/>
        </p:nvCxnSpPr>
        <p:spPr>
          <a:xfrm>
            <a:off x="5957893" y="2571750"/>
            <a:ext cx="32657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58" name="Connector 35">
            <a:extLst>
              <a:ext uri="{FF2B5EF4-FFF2-40B4-BE49-F238E27FC236}">
                <a16:creationId xmlns:a16="http://schemas.microsoft.com/office/drawing/2014/main" id="{AF9CC7D3-9BB9-2553-F223-FD46FDC4BB03}"/>
              </a:ext>
            </a:extLst>
          </p:cNvPr>
          <p:cNvCxnSpPr>
            <a:stCxn id="55" idx="2"/>
            <a:endCxn id="48" idx="0"/>
          </p:cNvCxnSpPr>
          <p:nvPr/>
        </p:nvCxnSpPr>
        <p:spPr>
          <a:xfrm>
            <a:off x="6556607" y="2571750"/>
            <a:ext cx="1371600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04EB4C-3CE5-43D3-E687-F2DDC713A87E}"/>
              </a:ext>
            </a:extLst>
          </p:cNvPr>
          <p:cNvSpPr txBox="1"/>
          <p:nvPr/>
        </p:nvSpPr>
        <p:spPr>
          <a:xfrm>
            <a:off x="4237950" y="912582"/>
            <a:ext cx="4214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l-GR" b="1" dirty="0">
                <a:latin typeface="Courier New" panose="02070309020205020404" pitchFamily="49" charset="0"/>
              </a:rPr>
              <a:t>Αναζήτηση Τιμής: 342</a:t>
            </a:r>
          </a:p>
          <a:p>
            <a:pPr marL="0" marR="0"/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Ακολουθώ σε κάθε επίπεδο τους δείκτες που βρίσκονται μεταξύ δύο συνεχόμενων κλειδιών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</a:t>
            </a:r>
            <a:r>
              <a:rPr lang="en-US" sz="1400" baseline="-25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≤</a:t>
            </a:r>
            <a:r>
              <a:rPr lang="el-GR" dirty="0">
                <a:latin typeface="Courier New" panose="02070309020205020404" pitchFamily="49" charset="0"/>
              </a:rPr>
              <a:t>342&lt;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</a:t>
            </a:r>
            <a:r>
              <a:rPr lang="en-US" sz="1400" baseline="-25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i+1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1" name="AutoShape 19">
            <a:extLst>
              <a:ext uri="{FF2B5EF4-FFF2-40B4-BE49-F238E27FC236}">
                <a16:creationId xmlns:a16="http://schemas.microsoft.com/office/drawing/2014/main" id="{9793477A-139B-0270-3D27-EEA92659BCB9}"/>
              </a:ext>
            </a:extLst>
          </p:cNvPr>
          <p:cNvSpPr/>
          <p:nvPr/>
        </p:nvSpPr>
        <p:spPr>
          <a:xfrm rot="1800000">
            <a:off x="6406458" y="3780063"/>
            <a:ext cx="1469571" cy="326571"/>
          </a:xfrm>
          <a:custGeom>
            <a:avLst/>
            <a:gdLst>
              <a:gd name="connsiteX0" fmla="*/ 0 w 1469571"/>
              <a:gd name="connsiteY0" fmla="*/ 0 h 326571"/>
              <a:gd name="connsiteX1" fmla="*/ 519248 w 1469571"/>
              <a:gd name="connsiteY1" fmla="*/ 0 h 326571"/>
              <a:gd name="connsiteX2" fmla="*/ 1023801 w 1469571"/>
              <a:gd name="connsiteY2" fmla="*/ 0 h 326571"/>
              <a:gd name="connsiteX3" fmla="*/ 1469571 w 1469571"/>
              <a:gd name="connsiteY3" fmla="*/ 0 h 326571"/>
              <a:gd name="connsiteX4" fmla="*/ 1469571 w 1469571"/>
              <a:gd name="connsiteY4" fmla="*/ 326571 h 326571"/>
              <a:gd name="connsiteX5" fmla="*/ 950323 w 1469571"/>
              <a:gd name="connsiteY5" fmla="*/ 326571 h 326571"/>
              <a:gd name="connsiteX6" fmla="*/ 489857 w 1469571"/>
              <a:gd name="connsiteY6" fmla="*/ 326571 h 326571"/>
              <a:gd name="connsiteX7" fmla="*/ 0 w 1469571"/>
              <a:gd name="connsiteY7" fmla="*/ 326571 h 326571"/>
              <a:gd name="connsiteX8" fmla="*/ 0 w 1469571"/>
              <a:gd name="connsiteY8" fmla="*/ 0 h 32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571" h="326571" fill="none" extrusionOk="0">
                <a:moveTo>
                  <a:pt x="0" y="0"/>
                </a:moveTo>
                <a:cubicBezTo>
                  <a:pt x="140779" y="-51329"/>
                  <a:pt x="336067" y="15393"/>
                  <a:pt x="519248" y="0"/>
                </a:cubicBezTo>
                <a:cubicBezTo>
                  <a:pt x="702429" y="-15393"/>
                  <a:pt x="887444" y="51460"/>
                  <a:pt x="1023801" y="0"/>
                </a:cubicBezTo>
                <a:cubicBezTo>
                  <a:pt x="1160158" y="-51460"/>
                  <a:pt x="1376657" y="6278"/>
                  <a:pt x="1469571" y="0"/>
                </a:cubicBezTo>
                <a:cubicBezTo>
                  <a:pt x="1474176" y="94058"/>
                  <a:pt x="1450167" y="221801"/>
                  <a:pt x="1469571" y="326571"/>
                </a:cubicBezTo>
                <a:cubicBezTo>
                  <a:pt x="1290371" y="349905"/>
                  <a:pt x="1066220" y="272533"/>
                  <a:pt x="950323" y="326571"/>
                </a:cubicBezTo>
                <a:cubicBezTo>
                  <a:pt x="834426" y="380609"/>
                  <a:pt x="705553" y="313625"/>
                  <a:pt x="489857" y="326571"/>
                </a:cubicBezTo>
                <a:cubicBezTo>
                  <a:pt x="274161" y="339517"/>
                  <a:pt x="198119" y="310544"/>
                  <a:pt x="0" y="326571"/>
                </a:cubicBezTo>
                <a:cubicBezTo>
                  <a:pt x="-5601" y="247921"/>
                  <a:pt x="32827" y="82263"/>
                  <a:pt x="0" y="0"/>
                </a:cubicBezTo>
                <a:close/>
              </a:path>
              <a:path w="1469571" h="326571" stroke="0" extrusionOk="0">
                <a:moveTo>
                  <a:pt x="0" y="0"/>
                </a:moveTo>
                <a:cubicBezTo>
                  <a:pt x="160847" y="-41991"/>
                  <a:pt x="320594" y="10685"/>
                  <a:pt x="460466" y="0"/>
                </a:cubicBezTo>
                <a:cubicBezTo>
                  <a:pt x="600338" y="-10685"/>
                  <a:pt x="758143" y="43793"/>
                  <a:pt x="979714" y="0"/>
                </a:cubicBezTo>
                <a:cubicBezTo>
                  <a:pt x="1201285" y="-43793"/>
                  <a:pt x="1274709" y="46082"/>
                  <a:pt x="1469571" y="0"/>
                </a:cubicBezTo>
                <a:cubicBezTo>
                  <a:pt x="1475907" y="89621"/>
                  <a:pt x="1464485" y="198487"/>
                  <a:pt x="1469571" y="326571"/>
                </a:cubicBezTo>
                <a:cubicBezTo>
                  <a:pt x="1306165" y="370884"/>
                  <a:pt x="1171174" y="276844"/>
                  <a:pt x="1009105" y="326571"/>
                </a:cubicBezTo>
                <a:cubicBezTo>
                  <a:pt x="847036" y="376298"/>
                  <a:pt x="744232" y="321051"/>
                  <a:pt x="563336" y="326571"/>
                </a:cubicBezTo>
                <a:cubicBezTo>
                  <a:pt x="382440" y="332091"/>
                  <a:pt x="277432" y="304188"/>
                  <a:pt x="0" y="326571"/>
                </a:cubicBezTo>
                <a:cubicBezTo>
                  <a:pt x="-5905" y="208446"/>
                  <a:pt x="18542" y="161772"/>
                  <a:pt x="0" y="0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351654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pPr algn="ctr">
              <a:defRPr/>
            </a:pPr>
            <a:endParaRPr lang="en-US" sz="943" dirty="0"/>
          </a:p>
        </p:txBody>
      </p:sp>
      <p:sp>
        <p:nvSpPr>
          <p:cNvPr id="62" name="AutoShape 23">
            <a:extLst>
              <a:ext uri="{FF2B5EF4-FFF2-40B4-BE49-F238E27FC236}">
                <a16:creationId xmlns:a16="http://schemas.microsoft.com/office/drawing/2014/main" id="{274C85E3-7BD3-C369-3589-B22EA0D7F427}"/>
              </a:ext>
            </a:extLst>
          </p:cNvPr>
          <p:cNvSpPr/>
          <p:nvPr/>
        </p:nvSpPr>
        <p:spPr>
          <a:xfrm>
            <a:off x="7244658" y="2898320"/>
            <a:ext cx="783771" cy="217714"/>
          </a:xfrm>
          <a:custGeom>
            <a:avLst/>
            <a:gdLst>
              <a:gd name="connsiteX0" fmla="*/ 0 w 783771"/>
              <a:gd name="connsiteY0" fmla="*/ 0 h 217714"/>
              <a:gd name="connsiteX1" fmla="*/ 368372 w 783771"/>
              <a:gd name="connsiteY1" fmla="*/ 0 h 217714"/>
              <a:gd name="connsiteX2" fmla="*/ 783771 w 783771"/>
              <a:gd name="connsiteY2" fmla="*/ 0 h 217714"/>
              <a:gd name="connsiteX3" fmla="*/ 783771 w 783771"/>
              <a:gd name="connsiteY3" fmla="*/ 217714 h 217714"/>
              <a:gd name="connsiteX4" fmla="*/ 407561 w 783771"/>
              <a:gd name="connsiteY4" fmla="*/ 217714 h 217714"/>
              <a:gd name="connsiteX5" fmla="*/ 0 w 783771"/>
              <a:gd name="connsiteY5" fmla="*/ 217714 h 217714"/>
              <a:gd name="connsiteX6" fmla="*/ 0 w 783771"/>
              <a:gd name="connsiteY6" fmla="*/ 0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771" h="217714" fill="none" extrusionOk="0">
                <a:moveTo>
                  <a:pt x="0" y="0"/>
                </a:moveTo>
                <a:cubicBezTo>
                  <a:pt x="111958" y="-36072"/>
                  <a:pt x="229248" y="40243"/>
                  <a:pt x="368372" y="0"/>
                </a:cubicBezTo>
                <a:cubicBezTo>
                  <a:pt x="507496" y="-40243"/>
                  <a:pt x="653926" y="13840"/>
                  <a:pt x="783771" y="0"/>
                </a:cubicBezTo>
                <a:cubicBezTo>
                  <a:pt x="808124" y="48902"/>
                  <a:pt x="778835" y="118317"/>
                  <a:pt x="783771" y="217714"/>
                </a:cubicBezTo>
                <a:cubicBezTo>
                  <a:pt x="634510" y="219110"/>
                  <a:pt x="530288" y="179241"/>
                  <a:pt x="407561" y="217714"/>
                </a:cubicBezTo>
                <a:cubicBezTo>
                  <a:pt x="284834" y="256187"/>
                  <a:pt x="105086" y="186535"/>
                  <a:pt x="0" y="217714"/>
                </a:cubicBezTo>
                <a:cubicBezTo>
                  <a:pt x="-13951" y="118053"/>
                  <a:pt x="8318" y="65136"/>
                  <a:pt x="0" y="0"/>
                </a:cubicBezTo>
                <a:close/>
              </a:path>
              <a:path w="783771" h="217714" stroke="0" extrusionOk="0">
                <a:moveTo>
                  <a:pt x="0" y="0"/>
                </a:moveTo>
                <a:cubicBezTo>
                  <a:pt x="134196" y="-7615"/>
                  <a:pt x="251593" y="42834"/>
                  <a:pt x="384048" y="0"/>
                </a:cubicBezTo>
                <a:cubicBezTo>
                  <a:pt x="516503" y="-42834"/>
                  <a:pt x="643017" y="36105"/>
                  <a:pt x="783771" y="0"/>
                </a:cubicBezTo>
                <a:cubicBezTo>
                  <a:pt x="807986" y="63174"/>
                  <a:pt x="768121" y="153113"/>
                  <a:pt x="783771" y="217714"/>
                </a:cubicBezTo>
                <a:cubicBezTo>
                  <a:pt x="694014" y="233913"/>
                  <a:pt x="543192" y="178509"/>
                  <a:pt x="391886" y="217714"/>
                </a:cubicBezTo>
                <a:cubicBezTo>
                  <a:pt x="240580" y="256919"/>
                  <a:pt x="102774" y="209216"/>
                  <a:pt x="0" y="217714"/>
                </a:cubicBezTo>
                <a:cubicBezTo>
                  <a:pt x="-2970" y="131279"/>
                  <a:pt x="406" y="92032"/>
                  <a:pt x="0" y="0"/>
                </a:cubicBezTo>
                <a:close/>
              </a:path>
            </a:pathLst>
          </a:custGeom>
          <a:ln w="28575">
            <a:solidFill>
              <a:srgbClr val="000000"/>
            </a:solidFill>
            <a:extLst>
              <a:ext uri="{C807C97D-BFC1-408E-A445-0C87EB9F89A2}">
                <ask:lineSketchStyleProps xmlns:ask="http://schemas.microsoft.com/office/drawing/2018/sketchyshapes" sd="38419473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64" name="AutoShape 32">
            <a:extLst>
              <a:ext uri="{FF2B5EF4-FFF2-40B4-BE49-F238E27FC236}">
                <a16:creationId xmlns:a16="http://schemas.microsoft.com/office/drawing/2014/main" id="{5748DA71-0584-FB33-53A2-B173ADFF5744}"/>
              </a:ext>
            </a:extLst>
          </p:cNvPr>
          <p:cNvSpPr/>
          <p:nvPr/>
        </p:nvSpPr>
        <p:spPr>
          <a:xfrm>
            <a:off x="5266651" y="2354033"/>
            <a:ext cx="1390180" cy="225775"/>
          </a:xfrm>
          <a:custGeom>
            <a:avLst/>
            <a:gdLst>
              <a:gd name="connsiteX0" fmla="*/ 0 w 1390180"/>
              <a:gd name="connsiteY0" fmla="*/ 0 h 225775"/>
              <a:gd name="connsiteX1" fmla="*/ 491197 w 1390180"/>
              <a:gd name="connsiteY1" fmla="*/ 0 h 225775"/>
              <a:gd name="connsiteX2" fmla="*/ 982394 w 1390180"/>
              <a:gd name="connsiteY2" fmla="*/ 0 h 225775"/>
              <a:gd name="connsiteX3" fmla="*/ 1390180 w 1390180"/>
              <a:gd name="connsiteY3" fmla="*/ 0 h 225775"/>
              <a:gd name="connsiteX4" fmla="*/ 1390180 w 1390180"/>
              <a:gd name="connsiteY4" fmla="*/ 225775 h 225775"/>
              <a:gd name="connsiteX5" fmla="*/ 898983 w 1390180"/>
              <a:gd name="connsiteY5" fmla="*/ 225775 h 225775"/>
              <a:gd name="connsiteX6" fmla="*/ 421688 w 1390180"/>
              <a:gd name="connsiteY6" fmla="*/ 225775 h 225775"/>
              <a:gd name="connsiteX7" fmla="*/ 0 w 1390180"/>
              <a:gd name="connsiteY7" fmla="*/ 225775 h 225775"/>
              <a:gd name="connsiteX8" fmla="*/ 0 w 1390180"/>
              <a:gd name="connsiteY8" fmla="*/ 0 h 22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180" h="225775" fill="none" extrusionOk="0">
                <a:moveTo>
                  <a:pt x="0" y="0"/>
                </a:moveTo>
                <a:cubicBezTo>
                  <a:pt x="108943" y="-36716"/>
                  <a:pt x="320886" y="25632"/>
                  <a:pt x="491197" y="0"/>
                </a:cubicBezTo>
                <a:cubicBezTo>
                  <a:pt x="661508" y="-25632"/>
                  <a:pt x="840515" y="20082"/>
                  <a:pt x="982394" y="0"/>
                </a:cubicBezTo>
                <a:cubicBezTo>
                  <a:pt x="1124273" y="-20082"/>
                  <a:pt x="1187475" y="44308"/>
                  <a:pt x="1390180" y="0"/>
                </a:cubicBezTo>
                <a:cubicBezTo>
                  <a:pt x="1413354" y="62820"/>
                  <a:pt x="1387720" y="142732"/>
                  <a:pt x="1390180" y="225775"/>
                </a:cubicBezTo>
                <a:cubicBezTo>
                  <a:pt x="1216917" y="279794"/>
                  <a:pt x="1061225" y="202611"/>
                  <a:pt x="898983" y="225775"/>
                </a:cubicBezTo>
                <a:cubicBezTo>
                  <a:pt x="736741" y="248939"/>
                  <a:pt x="605559" y="206198"/>
                  <a:pt x="421688" y="225775"/>
                </a:cubicBezTo>
                <a:cubicBezTo>
                  <a:pt x="237818" y="245352"/>
                  <a:pt x="186971" y="186585"/>
                  <a:pt x="0" y="225775"/>
                </a:cubicBezTo>
                <a:cubicBezTo>
                  <a:pt x="-6248" y="115639"/>
                  <a:pt x="17141" y="69081"/>
                  <a:pt x="0" y="0"/>
                </a:cubicBezTo>
                <a:close/>
              </a:path>
              <a:path w="1390180" h="225775" stroke="0" extrusionOk="0">
                <a:moveTo>
                  <a:pt x="0" y="0"/>
                </a:moveTo>
                <a:cubicBezTo>
                  <a:pt x="91531" y="-22789"/>
                  <a:pt x="298854" y="47660"/>
                  <a:pt x="449492" y="0"/>
                </a:cubicBezTo>
                <a:cubicBezTo>
                  <a:pt x="600130" y="-47660"/>
                  <a:pt x="762519" y="52444"/>
                  <a:pt x="912885" y="0"/>
                </a:cubicBezTo>
                <a:cubicBezTo>
                  <a:pt x="1063251" y="-52444"/>
                  <a:pt x="1271667" y="56412"/>
                  <a:pt x="1390180" y="0"/>
                </a:cubicBezTo>
                <a:cubicBezTo>
                  <a:pt x="1391625" y="48933"/>
                  <a:pt x="1368697" y="132034"/>
                  <a:pt x="1390180" y="225775"/>
                </a:cubicBezTo>
                <a:cubicBezTo>
                  <a:pt x="1200004" y="269594"/>
                  <a:pt x="1111179" y="200321"/>
                  <a:pt x="926787" y="225775"/>
                </a:cubicBezTo>
                <a:cubicBezTo>
                  <a:pt x="742395" y="251229"/>
                  <a:pt x="664861" y="199617"/>
                  <a:pt x="505099" y="225775"/>
                </a:cubicBezTo>
                <a:cubicBezTo>
                  <a:pt x="345337" y="251933"/>
                  <a:pt x="162494" y="198288"/>
                  <a:pt x="0" y="225775"/>
                </a:cubicBezTo>
                <a:cubicBezTo>
                  <a:pt x="-11456" y="117535"/>
                  <a:pt x="3968" y="75904"/>
                  <a:pt x="0" y="0"/>
                </a:cubicBezTo>
                <a:close/>
              </a:path>
            </a:pathLst>
          </a:custGeom>
          <a:ln w="28575">
            <a:solidFill>
              <a:srgbClr val="000000"/>
            </a:solidFill>
            <a:extLst>
              <a:ext uri="{C807C97D-BFC1-408E-A445-0C87EB9F89A2}">
                <ask:lineSketchStyleProps xmlns:ask="http://schemas.microsoft.com/office/drawing/2018/sketchyshapes" sd="4496113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</p:spTree>
    <p:extLst>
      <p:ext uri="{BB962C8B-B14F-4D97-AF65-F5344CB8AC3E}">
        <p14:creationId xmlns:p14="http://schemas.microsoft.com/office/powerpoint/2010/main" val="14731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00000">
            <a:off x="-10886" y="2930979"/>
            <a:ext cx="15131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(4,Manos),(123,Nikos)</a:t>
            </a:r>
            <a:endParaRPr lang="en-US" sz="943"/>
          </a:p>
        </p:txBody>
      </p:sp>
      <p:sp>
        <p:nvSpPr>
          <p:cNvPr id="3" name="AutoShape 3"/>
          <p:cNvSpPr/>
          <p:nvPr/>
        </p:nvSpPr>
        <p:spPr>
          <a:xfrm rot="1800000">
            <a:off x="947057" y="2963636"/>
            <a:ext cx="1643743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(162,Lenos),(200,Nikos)</a:t>
            </a:r>
            <a:endParaRPr lang="en-US" sz="943"/>
          </a:p>
        </p:txBody>
      </p:sp>
      <p:cxnSp>
        <p:nvCxnSpPr>
          <p:cNvPr id="4" name="Connector 4"/>
          <p:cNvCxnSpPr>
            <a:stCxn id="2" idx="0"/>
            <a:endCxn id="3" idx="2"/>
          </p:cNvCxnSpPr>
          <p:nvPr/>
        </p:nvCxnSpPr>
        <p:spPr>
          <a:xfrm>
            <a:off x="810986" y="2952855"/>
            <a:ext cx="859971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5" name="AutoShape 5"/>
          <p:cNvSpPr/>
          <p:nvPr/>
        </p:nvSpPr>
        <p:spPr>
          <a:xfrm>
            <a:off x="892629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6" name="AutoShape 6"/>
          <p:cNvSpPr/>
          <p:nvPr/>
        </p:nvSpPr>
        <p:spPr>
          <a:xfrm>
            <a:off x="1077686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162</a:t>
            </a:r>
            <a:endParaRPr lang="en-US" sz="943"/>
          </a:p>
        </p:txBody>
      </p:sp>
      <p:sp>
        <p:nvSpPr>
          <p:cNvPr id="7" name="AutoShape 7"/>
          <p:cNvSpPr/>
          <p:nvPr/>
        </p:nvSpPr>
        <p:spPr>
          <a:xfrm>
            <a:off x="1491343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8" name="Connector 8"/>
          <p:cNvCxnSpPr>
            <a:stCxn id="5" idx="2"/>
            <a:endCxn id="2" idx="0"/>
          </p:cNvCxnSpPr>
          <p:nvPr/>
        </p:nvCxnSpPr>
        <p:spPr>
          <a:xfrm flipH="1">
            <a:off x="78859" y="2256064"/>
            <a:ext cx="9035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9" name="Connector 9"/>
          <p:cNvCxnSpPr>
            <a:stCxn id="7" idx="2"/>
            <a:endCxn id="3" idx="0"/>
          </p:cNvCxnSpPr>
          <p:nvPr/>
        </p:nvCxnSpPr>
        <p:spPr>
          <a:xfrm flipH="1">
            <a:off x="1045552" y="2256064"/>
            <a:ext cx="5334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10" name="AutoShape 10"/>
          <p:cNvSpPr/>
          <p:nvPr/>
        </p:nvSpPr>
        <p:spPr>
          <a:xfrm rot="1800000">
            <a:off x="2035629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(236,Nikos)</a:t>
            </a:r>
            <a:endParaRPr lang="en-US" sz="943"/>
          </a:p>
        </p:txBody>
      </p:sp>
      <p:cxnSp>
        <p:nvCxnSpPr>
          <p:cNvPr id="11" name="Connector 11"/>
          <p:cNvCxnSpPr>
            <a:stCxn id="3" idx="0"/>
            <a:endCxn id="10" idx="2"/>
          </p:cNvCxnSpPr>
          <p:nvPr/>
        </p:nvCxnSpPr>
        <p:spPr>
          <a:xfrm>
            <a:off x="1834243" y="2985512"/>
            <a:ext cx="8382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2" name="AutoShape 12"/>
          <p:cNvSpPr/>
          <p:nvPr/>
        </p:nvSpPr>
        <p:spPr>
          <a:xfrm rot="1800000">
            <a:off x="2950029" y="2952750"/>
            <a:ext cx="15893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 dirty="0">
                <a:solidFill>
                  <a:srgbClr val="FF0000"/>
                </a:solidFill>
              </a:rPr>
              <a:t>(254,Lenos),(342,Tolis)</a:t>
            </a:r>
            <a:endParaRPr lang="en-US" sz="943" dirty="0"/>
          </a:p>
        </p:txBody>
      </p:sp>
      <p:cxnSp>
        <p:nvCxnSpPr>
          <p:cNvPr id="13" name="Connector 13"/>
          <p:cNvCxnSpPr>
            <a:stCxn id="10" idx="0"/>
            <a:endCxn id="12" idx="2"/>
          </p:cNvCxnSpPr>
          <p:nvPr/>
        </p:nvCxnSpPr>
        <p:spPr>
          <a:xfrm>
            <a:off x="2835728" y="2941969"/>
            <a:ext cx="816429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4" name="AutoShape 14"/>
          <p:cNvSpPr/>
          <p:nvPr/>
        </p:nvSpPr>
        <p:spPr>
          <a:xfrm>
            <a:off x="2895600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15" name="AutoShape 15"/>
          <p:cNvSpPr/>
          <p:nvPr/>
        </p:nvSpPr>
        <p:spPr>
          <a:xfrm>
            <a:off x="3080657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254</a:t>
            </a:r>
            <a:endParaRPr lang="en-US" sz="943"/>
          </a:p>
        </p:txBody>
      </p:sp>
      <p:sp>
        <p:nvSpPr>
          <p:cNvPr id="16" name="AutoShape 16"/>
          <p:cNvSpPr/>
          <p:nvPr/>
        </p:nvSpPr>
        <p:spPr>
          <a:xfrm>
            <a:off x="3494314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17" name="Connector 17"/>
          <p:cNvCxnSpPr>
            <a:stCxn id="14" idx="2"/>
            <a:endCxn id="10" idx="0"/>
          </p:cNvCxnSpPr>
          <p:nvPr/>
        </p:nvCxnSpPr>
        <p:spPr>
          <a:xfrm flipH="1">
            <a:off x="2122457" y="2256064"/>
            <a:ext cx="859971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18" name="Connector 18"/>
          <p:cNvCxnSpPr>
            <a:stCxn id="16" idx="2"/>
            <a:endCxn id="12" idx="0"/>
          </p:cNvCxnSpPr>
          <p:nvPr/>
        </p:nvCxnSpPr>
        <p:spPr>
          <a:xfrm flipH="1">
            <a:off x="3045607" y="2256064"/>
            <a:ext cx="5334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19" name="AutoShape 19"/>
          <p:cNvSpPr/>
          <p:nvPr/>
        </p:nvSpPr>
        <p:spPr>
          <a:xfrm>
            <a:off x="2188029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20" name="AutoShape 20"/>
          <p:cNvSpPr/>
          <p:nvPr/>
        </p:nvSpPr>
        <p:spPr>
          <a:xfrm>
            <a:off x="2373086" y="1494064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236</a:t>
            </a:r>
            <a:endParaRPr lang="en-US" sz="943"/>
          </a:p>
        </p:txBody>
      </p:sp>
      <p:sp>
        <p:nvSpPr>
          <p:cNvPr id="21" name="AutoShape 21"/>
          <p:cNvSpPr/>
          <p:nvPr/>
        </p:nvSpPr>
        <p:spPr>
          <a:xfrm>
            <a:off x="2786743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22" name="Connector 22"/>
          <p:cNvCxnSpPr>
            <a:stCxn id="19" idx="2"/>
            <a:endCxn id="7" idx="0"/>
          </p:cNvCxnSpPr>
          <p:nvPr/>
        </p:nvCxnSpPr>
        <p:spPr>
          <a:xfrm flipH="1">
            <a:off x="1583871" y="1711779"/>
            <a:ext cx="696686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23" name="Connector 23"/>
          <p:cNvCxnSpPr>
            <a:stCxn id="21" idx="2"/>
            <a:endCxn id="16" idx="0"/>
          </p:cNvCxnSpPr>
          <p:nvPr/>
        </p:nvCxnSpPr>
        <p:spPr>
          <a:xfrm>
            <a:off x="2879272" y="1711779"/>
            <a:ext cx="707571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E57F45-FB5E-F75B-880B-EBD9F91C30D3}"/>
              </a:ext>
            </a:extLst>
          </p:cNvPr>
          <p:cNvSpPr txBox="1"/>
          <p:nvPr/>
        </p:nvSpPr>
        <p:spPr>
          <a:xfrm>
            <a:off x="4514522" y="912582"/>
            <a:ext cx="46294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l-G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Εισαγωγή Εγγραφής</a:t>
            </a:r>
            <a:r>
              <a:rPr lang="el-GR" b="1" dirty="0">
                <a:latin typeface="Courier New" panose="02070309020205020404" pitchFamily="49" charset="0"/>
              </a:rPr>
              <a:t>:</a:t>
            </a:r>
            <a:r>
              <a:rPr lang="el-G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492,Lenos</a:t>
            </a:r>
            <a:r>
              <a:rPr lang="el-G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l-GR" dirty="0">
                <a:latin typeface="Courier New" panose="02070309020205020404" pitchFamily="49" charset="0"/>
              </a:rPr>
              <a:t>-Βρίσκω το μπλοκ για την εισαγωγή</a:t>
            </a:r>
          </a:p>
          <a:p>
            <a:pPr marL="0" marR="0"/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-Εφόσον δεν χωράει, διάσπαση του μπλοκ</a:t>
            </a:r>
          </a:p>
          <a:p>
            <a:pPr marL="0" marR="0"/>
            <a:r>
              <a:rPr lang="el-GR" dirty="0">
                <a:latin typeface="Courier New" panose="02070309020205020404" pitchFamily="49" charset="0"/>
              </a:rPr>
              <a:t>-Εισαγωγή (τιμή κλειδιού, δείκτη) στο επάνω επίπεδο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E6463903-8AD1-6EA4-56A2-A6E1A26A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B6E3-5B93-4D6A-47B7-1C3619AE3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F71260B-0185-B0A1-BC07-56A9A070E595}"/>
              </a:ext>
            </a:extLst>
          </p:cNvPr>
          <p:cNvSpPr/>
          <p:nvPr/>
        </p:nvSpPr>
        <p:spPr>
          <a:xfrm rot="1800000">
            <a:off x="-10886" y="2930979"/>
            <a:ext cx="15131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(4,Manos),(123,Nikos)</a:t>
            </a:r>
            <a:endParaRPr lang="en-US" sz="943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79DA5F88-3EA1-13A9-7404-2415F097B7F9}"/>
              </a:ext>
            </a:extLst>
          </p:cNvPr>
          <p:cNvSpPr/>
          <p:nvPr/>
        </p:nvSpPr>
        <p:spPr>
          <a:xfrm rot="1800000">
            <a:off x="947057" y="2963636"/>
            <a:ext cx="1643743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(162,Lenos),(200,Nikos)</a:t>
            </a:r>
            <a:endParaRPr lang="en-US" sz="943"/>
          </a:p>
        </p:txBody>
      </p:sp>
      <p:cxnSp>
        <p:nvCxnSpPr>
          <p:cNvPr id="4" name="Connector 4">
            <a:extLst>
              <a:ext uri="{FF2B5EF4-FFF2-40B4-BE49-F238E27FC236}">
                <a16:creationId xmlns:a16="http://schemas.microsoft.com/office/drawing/2014/main" id="{539DE89B-DE35-59F6-EA72-65AE4700A291}"/>
              </a:ext>
            </a:extLst>
          </p:cNvPr>
          <p:cNvCxnSpPr>
            <a:stCxn id="2" idx="0"/>
            <a:endCxn id="3" idx="2"/>
          </p:cNvCxnSpPr>
          <p:nvPr/>
        </p:nvCxnSpPr>
        <p:spPr>
          <a:xfrm>
            <a:off x="810986" y="2952855"/>
            <a:ext cx="859971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5" name="AutoShape 5">
            <a:extLst>
              <a:ext uri="{FF2B5EF4-FFF2-40B4-BE49-F238E27FC236}">
                <a16:creationId xmlns:a16="http://schemas.microsoft.com/office/drawing/2014/main" id="{769BA048-C4CF-F1F5-E2B1-56F3A4E49AE6}"/>
              </a:ext>
            </a:extLst>
          </p:cNvPr>
          <p:cNvSpPr/>
          <p:nvPr/>
        </p:nvSpPr>
        <p:spPr>
          <a:xfrm>
            <a:off x="892629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CB01150-AA4D-AF19-7E54-DEC087ED85FF}"/>
              </a:ext>
            </a:extLst>
          </p:cNvPr>
          <p:cNvSpPr/>
          <p:nvPr/>
        </p:nvSpPr>
        <p:spPr>
          <a:xfrm>
            <a:off x="1077686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162</a:t>
            </a:r>
            <a:endParaRPr lang="en-US" sz="943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AE3FE6A-C09C-3EAF-3F31-A79A68952E8A}"/>
              </a:ext>
            </a:extLst>
          </p:cNvPr>
          <p:cNvSpPr/>
          <p:nvPr/>
        </p:nvSpPr>
        <p:spPr>
          <a:xfrm>
            <a:off x="1491343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8" name="Connector 8">
            <a:extLst>
              <a:ext uri="{FF2B5EF4-FFF2-40B4-BE49-F238E27FC236}">
                <a16:creationId xmlns:a16="http://schemas.microsoft.com/office/drawing/2014/main" id="{5F0F6EA7-43A3-FD3F-7268-AF8097819C3A}"/>
              </a:ext>
            </a:extLst>
          </p:cNvPr>
          <p:cNvCxnSpPr>
            <a:stCxn id="5" idx="2"/>
            <a:endCxn id="2" idx="0"/>
          </p:cNvCxnSpPr>
          <p:nvPr/>
        </p:nvCxnSpPr>
        <p:spPr>
          <a:xfrm flipH="1">
            <a:off x="78859" y="2256064"/>
            <a:ext cx="9035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9" name="Connector 9">
            <a:extLst>
              <a:ext uri="{FF2B5EF4-FFF2-40B4-BE49-F238E27FC236}">
                <a16:creationId xmlns:a16="http://schemas.microsoft.com/office/drawing/2014/main" id="{BD517FD8-BB95-7DCB-C5AC-8A552760F44D}"/>
              </a:ext>
            </a:extLst>
          </p:cNvPr>
          <p:cNvCxnSpPr>
            <a:stCxn id="7" idx="2"/>
            <a:endCxn id="3" idx="0"/>
          </p:cNvCxnSpPr>
          <p:nvPr/>
        </p:nvCxnSpPr>
        <p:spPr>
          <a:xfrm flipH="1">
            <a:off x="1045552" y="2256064"/>
            <a:ext cx="5334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10" name="AutoShape 10">
            <a:extLst>
              <a:ext uri="{FF2B5EF4-FFF2-40B4-BE49-F238E27FC236}">
                <a16:creationId xmlns:a16="http://schemas.microsoft.com/office/drawing/2014/main" id="{E29391EE-5B08-193A-E0B8-A53D7730E71C}"/>
              </a:ext>
            </a:extLst>
          </p:cNvPr>
          <p:cNvSpPr/>
          <p:nvPr/>
        </p:nvSpPr>
        <p:spPr>
          <a:xfrm rot="1800000">
            <a:off x="2035629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(236,Nikos)</a:t>
            </a:r>
            <a:endParaRPr lang="en-US" sz="943"/>
          </a:p>
        </p:txBody>
      </p:sp>
      <p:cxnSp>
        <p:nvCxnSpPr>
          <p:cNvPr id="11" name="Connector 11">
            <a:extLst>
              <a:ext uri="{FF2B5EF4-FFF2-40B4-BE49-F238E27FC236}">
                <a16:creationId xmlns:a16="http://schemas.microsoft.com/office/drawing/2014/main" id="{583455AC-F6AF-830E-5FFF-ACCD624549CB}"/>
              </a:ext>
            </a:extLst>
          </p:cNvPr>
          <p:cNvCxnSpPr>
            <a:stCxn id="3" idx="0"/>
            <a:endCxn id="10" idx="2"/>
          </p:cNvCxnSpPr>
          <p:nvPr/>
        </p:nvCxnSpPr>
        <p:spPr>
          <a:xfrm>
            <a:off x="1834243" y="2985512"/>
            <a:ext cx="8382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2" name="AutoShape 12">
            <a:extLst>
              <a:ext uri="{FF2B5EF4-FFF2-40B4-BE49-F238E27FC236}">
                <a16:creationId xmlns:a16="http://schemas.microsoft.com/office/drawing/2014/main" id="{7C28EEE8-39AA-9D49-89A5-F4390D0E39CF}"/>
              </a:ext>
            </a:extLst>
          </p:cNvPr>
          <p:cNvSpPr/>
          <p:nvPr/>
        </p:nvSpPr>
        <p:spPr>
          <a:xfrm rot="1800000">
            <a:off x="2960915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(254,Lenos)</a:t>
            </a:r>
            <a:endParaRPr lang="en-US" sz="943"/>
          </a:p>
        </p:txBody>
      </p:sp>
      <p:cxnSp>
        <p:nvCxnSpPr>
          <p:cNvPr id="13" name="Connector 13">
            <a:extLst>
              <a:ext uri="{FF2B5EF4-FFF2-40B4-BE49-F238E27FC236}">
                <a16:creationId xmlns:a16="http://schemas.microsoft.com/office/drawing/2014/main" id="{B23811C4-23F4-D9AD-BA35-3FFF872703A8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>
            <a:off x="2835729" y="2941969"/>
            <a:ext cx="762000" cy="272143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4" name="AutoShape 14">
            <a:extLst>
              <a:ext uri="{FF2B5EF4-FFF2-40B4-BE49-F238E27FC236}">
                <a16:creationId xmlns:a16="http://schemas.microsoft.com/office/drawing/2014/main" id="{D41485FA-34E1-8389-1929-1558E3E8861B}"/>
              </a:ext>
            </a:extLst>
          </p:cNvPr>
          <p:cNvSpPr/>
          <p:nvPr/>
        </p:nvSpPr>
        <p:spPr>
          <a:xfrm rot="1800000">
            <a:off x="3875314" y="2952750"/>
            <a:ext cx="15893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(342,Tolis),(492,Lenos)</a:t>
            </a:r>
            <a:endParaRPr lang="en-US" sz="943"/>
          </a:p>
        </p:txBody>
      </p:sp>
      <p:cxnSp>
        <p:nvCxnSpPr>
          <p:cNvPr id="15" name="Connector 15">
            <a:extLst>
              <a:ext uri="{FF2B5EF4-FFF2-40B4-BE49-F238E27FC236}">
                <a16:creationId xmlns:a16="http://schemas.microsoft.com/office/drawing/2014/main" id="{D825D22A-A3DA-7DC8-756E-FC4DA45F43E4}"/>
              </a:ext>
            </a:extLst>
          </p:cNvPr>
          <p:cNvCxnSpPr>
            <a:stCxn id="12" idx="0"/>
            <a:endCxn id="14" idx="2"/>
          </p:cNvCxnSpPr>
          <p:nvPr/>
        </p:nvCxnSpPr>
        <p:spPr>
          <a:xfrm>
            <a:off x="3761014" y="2941969"/>
            <a:ext cx="816429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6" name="AutoShape 16">
            <a:extLst>
              <a:ext uri="{FF2B5EF4-FFF2-40B4-BE49-F238E27FC236}">
                <a16:creationId xmlns:a16="http://schemas.microsoft.com/office/drawing/2014/main" id="{7507B757-BB1E-72E3-2AC2-7A8FAEF78D34}"/>
              </a:ext>
            </a:extLst>
          </p:cNvPr>
          <p:cNvSpPr/>
          <p:nvPr/>
        </p:nvSpPr>
        <p:spPr>
          <a:xfrm>
            <a:off x="3058886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BD7C9378-6F93-212B-D17C-7EBFED145331}"/>
              </a:ext>
            </a:extLst>
          </p:cNvPr>
          <p:cNvSpPr/>
          <p:nvPr/>
        </p:nvSpPr>
        <p:spPr>
          <a:xfrm>
            <a:off x="3243943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254</a:t>
            </a:r>
            <a:endParaRPr lang="en-US" sz="943"/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A6E11B10-6108-0555-EA3B-5107C123A15B}"/>
              </a:ext>
            </a:extLst>
          </p:cNvPr>
          <p:cNvSpPr/>
          <p:nvPr/>
        </p:nvSpPr>
        <p:spPr>
          <a:xfrm>
            <a:off x="3657600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31ADA818-BFC0-B947-371E-2298FB090A72}"/>
              </a:ext>
            </a:extLst>
          </p:cNvPr>
          <p:cNvSpPr/>
          <p:nvPr/>
        </p:nvSpPr>
        <p:spPr>
          <a:xfrm>
            <a:off x="3842657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342</a:t>
            </a:r>
            <a:endParaRPr lang="en-US" sz="943"/>
          </a:p>
        </p:txBody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C24EC468-1724-52F1-905E-D699AACD01D0}"/>
              </a:ext>
            </a:extLst>
          </p:cNvPr>
          <p:cNvSpPr/>
          <p:nvPr/>
        </p:nvSpPr>
        <p:spPr>
          <a:xfrm>
            <a:off x="4256314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21" name="Connector 21">
            <a:extLst>
              <a:ext uri="{FF2B5EF4-FFF2-40B4-BE49-F238E27FC236}">
                <a16:creationId xmlns:a16="http://schemas.microsoft.com/office/drawing/2014/main" id="{8081AFDE-FA98-23E8-1FD7-F6E4AC54164C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flipH="1">
            <a:off x="2122456" y="2256064"/>
            <a:ext cx="1023257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22" name="Connector 22">
            <a:extLst>
              <a:ext uri="{FF2B5EF4-FFF2-40B4-BE49-F238E27FC236}">
                <a16:creationId xmlns:a16="http://schemas.microsoft.com/office/drawing/2014/main" id="{871E2A7C-3914-558D-9EE1-DDFE0242ED5E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 flipH="1">
            <a:off x="3047742" y="2256064"/>
            <a:ext cx="696686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23" name="Connector 23">
            <a:extLst>
              <a:ext uri="{FF2B5EF4-FFF2-40B4-BE49-F238E27FC236}">
                <a16:creationId xmlns:a16="http://schemas.microsoft.com/office/drawing/2014/main" id="{160A0549-CFEC-E548-D4F1-1027E8CB9033}"/>
              </a:ext>
            </a:extLst>
          </p:cNvPr>
          <p:cNvCxnSpPr>
            <a:stCxn id="20" idx="2"/>
            <a:endCxn id="14" idx="0"/>
          </p:cNvCxnSpPr>
          <p:nvPr/>
        </p:nvCxnSpPr>
        <p:spPr>
          <a:xfrm flipH="1">
            <a:off x="3970893" y="2256064"/>
            <a:ext cx="3701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24" name="AutoShape 24">
            <a:extLst>
              <a:ext uri="{FF2B5EF4-FFF2-40B4-BE49-F238E27FC236}">
                <a16:creationId xmlns:a16="http://schemas.microsoft.com/office/drawing/2014/main" id="{C3109C5C-C7F3-0510-4D06-29201440E76C}"/>
              </a:ext>
            </a:extLst>
          </p:cNvPr>
          <p:cNvSpPr/>
          <p:nvPr/>
        </p:nvSpPr>
        <p:spPr>
          <a:xfrm>
            <a:off x="2275114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E8F819FA-2A63-02A0-319B-4E1840D8641B}"/>
              </a:ext>
            </a:extLst>
          </p:cNvPr>
          <p:cNvSpPr/>
          <p:nvPr/>
        </p:nvSpPr>
        <p:spPr>
          <a:xfrm>
            <a:off x="2460172" y="1494064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236</a:t>
            </a:r>
            <a:endParaRPr lang="en-US" sz="943"/>
          </a:p>
        </p:txBody>
      </p:sp>
      <p:sp>
        <p:nvSpPr>
          <p:cNvPr id="26" name="AutoShape 26">
            <a:extLst>
              <a:ext uri="{FF2B5EF4-FFF2-40B4-BE49-F238E27FC236}">
                <a16:creationId xmlns:a16="http://schemas.microsoft.com/office/drawing/2014/main" id="{725760D0-AD90-F935-7100-F3DFCF3A01EF}"/>
              </a:ext>
            </a:extLst>
          </p:cNvPr>
          <p:cNvSpPr/>
          <p:nvPr/>
        </p:nvSpPr>
        <p:spPr>
          <a:xfrm>
            <a:off x="2873829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27" name="Connector 27">
            <a:extLst>
              <a:ext uri="{FF2B5EF4-FFF2-40B4-BE49-F238E27FC236}">
                <a16:creationId xmlns:a16="http://schemas.microsoft.com/office/drawing/2014/main" id="{5DF19BA0-9023-43C2-A535-9D025DE70C9A}"/>
              </a:ext>
            </a:extLst>
          </p:cNvPr>
          <p:cNvCxnSpPr>
            <a:stCxn id="24" idx="2"/>
            <a:endCxn id="7" idx="0"/>
          </p:cNvCxnSpPr>
          <p:nvPr/>
        </p:nvCxnSpPr>
        <p:spPr>
          <a:xfrm flipH="1">
            <a:off x="1583872" y="1711779"/>
            <a:ext cx="783771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28" name="Connector 28">
            <a:extLst>
              <a:ext uri="{FF2B5EF4-FFF2-40B4-BE49-F238E27FC236}">
                <a16:creationId xmlns:a16="http://schemas.microsoft.com/office/drawing/2014/main" id="{5EC4D7F3-2E3A-D785-AD80-E414E6DE2DED}"/>
              </a:ext>
            </a:extLst>
          </p:cNvPr>
          <p:cNvCxnSpPr>
            <a:stCxn id="26" idx="2"/>
            <a:endCxn id="18" idx="0"/>
          </p:cNvCxnSpPr>
          <p:nvPr/>
        </p:nvCxnSpPr>
        <p:spPr>
          <a:xfrm>
            <a:off x="2966357" y="1711779"/>
            <a:ext cx="783771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C7034C-0287-92EA-CE6B-7EE2C5A3D7C7}"/>
              </a:ext>
            </a:extLst>
          </p:cNvPr>
          <p:cNvSpPr txBox="1"/>
          <p:nvPr/>
        </p:nvSpPr>
        <p:spPr>
          <a:xfrm>
            <a:off x="4856480" y="912582"/>
            <a:ext cx="39981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l-G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Εισαγωγή Εγγραφή</a:t>
            </a:r>
            <a:r>
              <a:rPr lang="el-GR" b="1" dirty="0">
                <a:latin typeface="Courier New" panose="02070309020205020404" pitchFamily="49" charset="0"/>
              </a:rPr>
              <a:t>ς: (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325,Tolis</a:t>
            </a:r>
            <a:r>
              <a:rPr lang="el-G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/>
            <a:r>
              <a:rPr lang="el-GR" dirty="0">
                <a:latin typeface="Courier New" panose="02070309020205020404" pitchFamily="49" charset="0"/>
              </a:rPr>
              <a:t>-Βρίσκω το μπλοκ για την εισαγωγή</a:t>
            </a:r>
          </a:p>
          <a:p>
            <a:pPr marL="0" marR="0"/>
            <a:r>
              <a:rPr lang="el-GR" dirty="0">
                <a:latin typeface="Courier New" panose="02070309020205020404" pitchFamily="49" charset="0"/>
              </a:rPr>
              <a:t>-</a:t>
            </a:r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Εφόσον χωράει, κάνω την εισαγωγή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E2F452BC-8E7C-2683-2FC3-A272AECD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00000">
            <a:off x="-10886" y="2930979"/>
            <a:ext cx="15131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(4,Manos),(123,Nikos)</a:t>
            </a:r>
            <a:endParaRPr lang="en-US" sz="943"/>
          </a:p>
        </p:txBody>
      </p:sp>
      <p:sp>
        <p:nvSpPr>
          <p:cNvPr id="3" name="AutoShape 3"/>
          <p:cNvSpPr/>
          <p:nvPr/>
        </p:nvSpPr>
        <p:spPr>
          <a:xfrm rot="1800000">
            <a:off x="947057" y="2963636"/>
            <a:ext cx="1643743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(162,Lenos),(200,Nikos)</a:t>
            </a:r>
            <a:endParaRPr lang="en-US" sz="943"/>
          </a:p>
        </p:txBody>
      </p:sp>
      <p:cxnSp>
        <p:nvCxnSpPr>
          <p:cNvPr id="4" name="Connector 4"/>
          <p:cNvCxnSpPr>
            <a:stCxn id="2" idx="0"/>
            <a:endCxn id="3" idx="2"/>
          </p:cNvCxnSpPr>
          <p:nvPr/>
        </p:nvCxnSpPr>
        <p:spPr>
          <a:xfrm>
            <a:off x="810986" y="2952855"/>
            <a:ext cx="859971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5" name="AutoShape 5"/>
          <p:cNvSpPr/>
          <p:nvPr/>
        </p:nvSpPr>
        <p:spPr>
          <a:xfrm>
            <a:off x="892629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6" name="AutoShape 6"/>
          <p:cNvSpPr/>
          <p:nvPr/>
        </p:nvSpPr>
        <p:spPr>
          <a:xfrm>
            <a:off x="1077686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162</a:t>
            </a:r>
            <a:endParaRPr lang="en-US" sz="943"/>
          </a:p>
        </p:txBody>
      </p:sp>
      <p:sp>
        <p:nvSpPr>
          <p:cNvPr id="7" name="AutoShape 7"/>
          <p:cNvSpPr/>
          <p:nvPr/>
        </p:nvSpPr>
        <p:spPr>
          <a:xfrm>
            <a:off x="1491343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8" name="Connector 8"/>
          <p:cNvCxnSpPr>
            <a:stCxn id="5" idx="2"/>
            <a:endCxn id="2" idx="0"/>
          </p:cNvCxnSpPr>
          <p:nvPr/>
        </p:nvCxnSpPr>
        <p:spPr>
          <a:xfrm flipH="1">
            <a:off x="78859" y="2256064"/>
            <a:ext cx="9035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9" name="Connector 9"/>
          <p:cNvCxnSpPr>
            <a:stCxn id="7" idx="2"/>
            <a:endCxn id="3" idx="0"/>
          </p:cNvCxnSpPr>
          <p:nvPr/>
        </p:nvCxnSpPr>
        <p:spPr>
          <a:xfrm flipH="1">
            <a:off x="1045552" y="2256064"/>
            <a:ext cx="5334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10" name="AutoShape 10"/>
          <p:cNvSpPr/>
          <p:nvPr/>
        </p:nvSpPr>
        <p:spPr>
          <a:xfrm rot="1800000">
            <a:off x="2035629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(236,Nikos)</a:t>
            </a:r>
            <a:endParaRPr lang="en-US" sz="943"/>
          </a:p>
        </p:txBody>
      </p:sp>
      <p:cxnSp>
        <p:nvCxnSpPr>
          <p:cNvPr id="11" name="Connector 11"/>
          <p:cNvCxnSpPr>
            <a:stCxn id="3" idx="0"/>
            <a:endCxn id="10" idx="2"/>
          </p:cNvCxnSpPr>
          <p:nvPr/>
        </p:nvCxnSpPr>
        <p:spPr>
          <a:xfrm>
            <a:off x="1834243" y="2985512"/>
            <a:ext cx="8382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2" name="AutoShape 12"/>
          <p:cNvSpPr/>
          <p:nvPr/>
        </p:nvSpPr>
        <p:spPr>
          <a:xfrm rot="1800000">
            <a:off x="2950029" y="2952750"/>
            <a:ext cx="15893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(254,Lenos),(325,Tolis)</a:t>
            </a:r>
            <a:endParaRPr lang="en-US" sz="943"/>
          </a:p>
        </p:txBody>
      </p:sp>
      <p:cxnSp>
        <p:nvCxnSpPr>
          <p:cNvPr id="13" name="Connector 13"/>
          <p:cNvCxnSpPr>
            <a:stCxn id="10" idx="0"/>
            <a:endCxn id="12" idx="2"/>
          </p:cNvCxnSpPr>
          <p:nvPr/>
        </p:nvCxnSpPr>
        <p:spPr>
          <a:xfrm>
            <a:off x="2835728" y="2941969"/>
            <a:ext cx="816429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4" name="AutoShape 14"/>
          <p:cNvSpPr/>
          <p:nvPr/>
        </p:nvSpPr>
        <p:spPr>
          <a:xfrm rot="1800000">
            <a:off x="3984172" y="2952750"/>
            <a:ext cx="15893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(342,Tolis),(492,Lenos)</a:t>
            </a:r>
            <a:endParaRPr lang="en-US" sz="943"/>
          </a:p>
        </p:txBody>
      </p:sp>
      <p:cxnSp>
        <p:nvCxnSpPr>
          <p:cNvPr id="15" name="Connector 15"/>
          <p:cNvCxnSpPr>
            <a:stCxn id="12" idx="0"/>
            <a:endCxn id="14" idx="2"/>
          </p:cNvCxnSpPr>
          <p:nvPr/>
        </p:nvCxnSpPr>
        <p:spPr>
          <a:xfrm>
            <a:off x="3815443" y="2974626"/>
            <a:ext cx="870857" cy="272143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6" name="AutoShape 16"/>
          <p:cNvSpPr/>
          <p:nvPr/>
        </p:nvSpPr>
        <p:spPr>
          <a:xfrm>
            <a:off x="3113314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17" name="AutoShape 17"/>
          <p:cNvSpPr/>
          <p:nvPr/>
        </p:nvSpPr>
        <p:spPr>
          <a:xfrm>
            <a:off x="3298372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254</a:t>
            </a:r>
            <a:endParaRPr lang="en-US" sz="943"/>
          </a:p>
        </p:txBody>
      </p:sp>
      <p:sp>
        <p:nvSpPr>
          <p:cNvPr id="18" name="AutoShape 18"/>
          <p:cNvSpPr/>
          <p:nvPr/>
        </p:nvSpPr>
        <p:spPr>
          <a:xfrm>
            <a:off x="3712029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19" name="AutoShape 19"/>
          <p:cNvSpPr/>
          <p:nvPr/>
        </p:nvSpPr>
        <p:spPr>
          <a:xfrm>
            <a:off x="3897086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342</a:t>
            </a:r>
            <a:endParaRPr lang="en-US" sz="943"/>
          </a:p>
        </p:txBody>
      </p:sp>
      <p:sp>
        <p:nvSpPr>
          <p:cNvPr id="20" name="AutoShape 20"/>
          <p:cNvSpPr/>
          <p:nvPr/>
        </p:nvSpPr>
        <p:spPr>
          <a:xfrm>
            <a:off x="4310743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21" name="Connector 21"/>
          <p:cNvCxnSpPr>
            <a:stCxn id="16" idx="2"/>
            <a:endCxn id="10" idx="0"/>
          </p:cNvCxnSpPr>
          <p:nvPr/>
        </p:nvCxnSpPr>
        <p:spPr>
          <a:xfrm flipH="1">
            <a:off x="2122456" y="2256064"/>
            <a:ext cx="1077686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22" name="Connector 22"/>
          <p:cNvCxnSpPr>
            <a:stCxn id="18" idx="2"/>
            <a:endCxn id="12" idx="0"/>
          </p:cNvCxnSpPr>
          <p:nvPr/>
        </p:nvCxnSpPr>
        <p:spPr>
          <a:xfrm flipH="1">
            <a:off x="3045607" y="2256064"/>
            <a:ext cx="7511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23" name="Connector 23"/>
          <p:cNvCxnSpPr>
            <a:stCxn id="20" idx="2"/>
            <a:endCxn id="14" idx="0"/>
          </p:cNvCxnSpPr>
          <p:nvPr/>
        </p:nvCxnSpPr>
        <p:spPr>
          <a:xfrm flipH="1">
            <a:off x="4079750" y="2256064"/>
            <a:ext cx="315686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24" name="AutoShape 24"/>
          <p:cNvSpPr/>
          <p:nvPr/>
        </p:nvSpPr>
        <p:spPr>
          <a:xfrm>
            <a:off x="2296886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25" name="AutoShape 25"/>
          <p:cNvSpPr/>
          <p:nvPr/>
        </p:nvSpPr>
        <p:spPr>
          <a:xfrm>
            <a:off x="2481943" y="1494064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236</a:t>
            </a:r>
            <a:endParaRPr lang="en-US" sz="943"/>
          </a:p>
        </p:txBody>
      </p:sp>
      <p:sp>
        <p:nvSpPr>
          <p:cNvPr id="26" name="AutoShape 26"/>
          <p:cNvSpPr/>
          <p:nvPr/>
        </p:nvSpPr>
        <p:spPr>
          <a:xfrm>
            <a:off x="2895600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27" name="Connector 27"/>
          <p:cNvCxnSpPr>
            <a:stCxn id="24" idx="2"/>
            <a:endCxn id="7" idx="0"/>
          </p:cNvCxnSpPr>
          <p:nvPr/>
        </p:nvCxnSpPr>
        <p:spPr>
          <a:xfrm flipH="1">
            <a:off x="1583871" y="1711779"/>
            <a:ext cx="805543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28" name="Connector 28"/>
          <p:cNvCxnSpPr>
            <a:stCxn id="26" idx="2"/>
            <a:endCxn id="18" idx="0"/>
          </p:cNvCxnSpPr>
          <p:nvPr/>
        </p:nvCxnSpPr>
        <p:spPr>
          <a:xfrm>
            <a:off x="2988128" y="1711779"/>
            <a:ext cx="816429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D746FB-03B0-EE1E-D749-8E46A69D5C4C}"/>
              </a:ext>
            </a:extLst>
          </p:cNvPr>
          <p:cNvSpPr txBox="1"/>
          <p:nvPr/>
        </p:nvSpPr>
        <p:spPr>
          <a:xfrm>
            <a:off x="5082230" y="912582"/>
            <a:ext cx="3772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Εισαγωγή Εγγραφή</a:t>
            </a:r>
            <a:r>
              <a:rPr lang="el-GR" dirty="0">
                <a:latin typeface="Courier New" panose="02070309020205020404" pitchFamily="49" charset="0"/>
              </a:rPr>
              <a:t>ς: 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395,Stefi</a:t>
            </a:r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2A4A0A6-D481-F777-B78D-40708CF8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00000">
            <a:off x="-10886" y="2930979"/>
            <a:ext cx="15131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(4,Manos),(123,Nikos)</a:t>
            </a:r>
            <a:endParaRPr lang="en-US" sz="943"/>
          </a:p>
        </p:txBody>
      </p:sp>
      <p:sp>
        <p:nvSpPr>
          <p:cNvPr id="3" name="AutoShape 3"/>
          <p:cNvSpPr/>
          <p:nvPr/>
        </p:nvSpPr>
        <p:spPr>
          <a:xfrm rot="1800000">
            <a:off x="947057" y="2963636"/>
            <a:ext cx="1643743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(162,Lenos),(200,Nikos)</a:t>
            </a:r>
            <a:endParaRPr lang="en-US" sz="943"/>
          </a:p>
        </p:txBody>
      </p:sp>
      <p:cxnSp>
        <p:nvCxnSpPr>
          <p:cNvPr id="4" name="Connector 4"/>
          <p:cNvCxnSpPr>
            <a:stCxn id="2" idx="0"/>
            <a:endCxn id="3" idx="2"/>
          </p:cNvCxnSpPr>
          <p:nvPr/>
        </p:nvCxnSpPr>
        <p:spPr>
          <a:xfrm>
            <a:off x="810986" y="2952855"/>
            <a:ext cx="859971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5" name="AutoShape 5"/>
          <p:cNvSpPr/>
          <p:nvPr/>
        </p:nvSpPr>
        <p:spPr>
          <a:xfrm>
            <a:off x="892629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6" name="AutoShape 6"/>
          <p:cNvSpPr/>
          <p:nvPr/>
        </p:nvSpPr>
        <p:spPr>
          <a:xfrm>
            <a:off x="1077686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162</a:t>
            </a:r>
            <a:endParaRPr lang="en-US" sz="943"/>
          </a:p>
        </p:txBody>
      </p:sp>
      <p:sp>
        <p:nvSpPr>
          <p:cNvPr id="7" name="AutoShape 7"/>
          <p:cNvSpPr/>
          <p:nvPr/>
        </p:nvSpPr>
        <p:spPr>
          <a:xfrm>
            <a:off x="1491343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8" name="Connector 8"/>
          <p:cNvCxnSpPr>
            <a:stCxn id="5" idx="2"/>
            <a:endCxn id="2" idx="0"/>
          </p:cNvCxnSpPr>
          <p:nvPr/>
        </p:nvCxnSpPr>
        <p:spPr>
          <a:xfrm flipH="1">
            <a:off x="78859" y="2256064"/>
            <a:ext cx="903514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9" name="Connector 9"/>
          <p:cNvCxnSpPr>
            <a:stCxn id="7" idx="2"/>
            <a:endCxn id="3" idx="0"/>
          </p:cNvCxnSpPr>
          <p:nvPr/>
        </p:nvCxnSpPr>
        <p:spPr>
          <a:xfrm flipH="1">
            <a:off x="1045552" y="2256064"/>
            <a:ext cx="5334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10" name="AutoShape 10"/>
          <p:cNvSpPr/>
          <p:nvPr/>
        </p:nvSpPr>
        <p:spPr>
          <a:xfrm rot="1800000">
            <a:off x="2035629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(236,Nikos)</a:t>
            </a:r>
            <a:endParaRPr lang="en-US" sz="943"/>
          </a:p>
        </p:txBody>
      </p:sp>
      <p:cxnSp>
        <p:nvCxnSpPr>
          <p:cNvPr id="11" name="Connector 11"/>
          <p:cNvCxnSpPr>
            <a:stCxn id="3" idx="0"/>
            <a:endCxn id="10" idx="2"/>
          </p:cNvCxnSpPr>
          <p:nvPr/>
        </p:nvCxnSpPr>
        <p:spPr>
          <a:xfrm>
            <a:off x="1834243" y="2985512"/>
            <a:ext cx="838200" cy="2286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2" name="AutoShape 12"/>
          <p:cNvSpPr/>
          <p:nvPr/>
        </p:nvSpPr>
        <p:spPr>
          <a:xfrm rot="1800000">
            <a:off x="2950029" y="2952750"/>
            <a:ext cx="1589314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(254,Lenos),(325,Tolis)</a:t>
            </a:r>
            <a:endParaRPr lang="en-US" sz="943"/>
          </a:p>
        </p:txBody>
      </p:sp>
      <p:cxnSp>
        <p:nvCxnSpPr>
          <p:cNvPr id="13" name="Connector 13"/>
          <p:cNvCxnSpPr>
            <a:stCxn id="10" idx="0"/>
            <a:endCxn id="12" idx="2"/>
          </p:cNvCxnSpPr>
          <p:nvPr/>
        </p:nvCxnSpPr>
        <p:spPr>
          <a:xfrm>
            <a:off x="2835728" y="2941969"/>
            <a:ext cx="816429" cy="3048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14" name="AutoShape 14"/>
          <p:cNvSpPr/>
          <p:nvPr/>
        </p:nvSpPr>
        <p:spPr>
          <a:xfrm>
            <a:off x="2895600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15" name="AutoShape 15"/>
          <p:cNvSpPr/>
          <p:nvPr/>
        </p:nvSpPr>
        <p:spPr>
          <a:xfrm>
            <a:off x="3080657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254</a:t>
            </a:r>
            <a:endParaRPr lang="en-US" sz="943"/>
          </a:p>
        </p:txBody>
      </p:sp>
      <p:sp>
        <p:nvSpPr>
          <p:cNvPr id="16" name="AutoShape 16"/>
          <p:cNvSpPr/>
          <p:nvPr/>
        </p:nvSpPr>
        <p:spPr>
          <a:xfrm>
            <a:off x="3494314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17" name="Connector 17"/>
          <p:cNvCxnSpPr>
            <a:stCxn id="14" idx="2"/>
            <a:endCxn id="10" idx="0"/>
          </p:cNvCxnSpPr>
          <p:nvPr/>
        </p:nvCxnSpPr>
        <p:spPr>
          <a:xfrm flipH="1">
            <a:off x="2122457" y="2256064"/>
            <a:ext cx="859971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18" name="Connector 18"/>
          <p:cNvCxnSpPr>
            <a:stCxn id="16" idx="2"/>
            <a:endCxn id="12" idx="0"/>
          </p:cNvCxnSpPr>
          <p:nvPr/>
        </p:nvCxnSpPr>
        <p:spPr>
          <a:xfrm flipH="1">
            <a:off x="3045607" y="2256064"/>
            <a:ext cx="5334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19" name="AutoShape 19"/>
          <p:cNvSpPr/>
          <p:nvPr/>
        </p:nvSpPr>
        <p:spPr>
          <a:xfrm rot="1800000">
            <a:off x="3995057" y="2920093"/>
            <a:ext cx="1469571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(342,Tolis)</a:t>
            </a:r>
            <a:endParaRPr lang="en-US" sz="943"/>
          </a:p>
        </p:txBody>
      </p:sp>
      <p:cxnSp>
        <p:nvCxnSpPr>
          <p:cNvPr id="20" name="Connector 20"/>
          <p:cNvCxnSpPr>
            <a:stCxn id="12" idx="0"/>
            <a:endCxn id="19" idx="2"/>
          </p:cNvCxnSpPr>
          <p:nvPr/>
        </p:nvCxnSpPr>
        <p:spPr>
          <a:xfrm>
            <a:off x="3815443" y="2974626"/>
            <a:ext cx="816429" cy="239486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21" name="AutoShape 21"/>
          <p:cNvSpPr/>
          <p:nvPr/>
        </p:nvSpPr>
        <p:spPr>
          <a:xfrm rot="1800000">
            <a:off x="4909457" y="2941865"/>
            <a:ext cx="1556657" cy="3265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>
                <a:solidFill>
                  <a:srgbClr val="FF0000"/>
                </a:solidFill>
              </a:rPr>
              <a:t>(395,Stefi),(492,Lenos)</a:t>
            </a:r>
            <a:endParaRPr lang="en-US" sz="943"/>
          </a:p>
        </p:txBody>
      </p:sp>
      <p:cxnSp>
        <p:nvCxnSpPr>
          <p:cNvPr id="22" name="Connector 22"/>
          <p:cNvCxnSpPr>
            <a:stCxn id="19" idx="0"/>
            <a:endCxn id="21" idx="2"/>
          </p:cNvCxnSpPr>
          <p:nvPr/>
        </p:nvCxnSpPr>
        <p:spPr>
          <a:xfrm>
            <a:off x="4795157" y="2941969"/>
            <a:ext cx="794657" cy="293914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</p:cxnSp>
      <p:sp>
        <p:nvSpPr>
          <p:cNvPr id="23" name="AutoShape 23"/>
          <p:cNvSpPr/>
          <p:nvPr/>
        </p:nvSpPr>
        <p:spPr>
          <a:xfrm>
            <a:off x="4833257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24" name="AutoShape 24"/>
          <p:cNvSpPr/>
          <p:nvPr/>
        </p:nvSpPr>
        <p:spPr>
          <a:xfrm>
            <a:off x="5018314" y="2038350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395</a:t>
            </a:r>
            <a:endParaRPr lang="en-US" sz="943"/>
          </a:p>
        </p:txBody>
      </p:sp>
      <p:sp>
        <p:nvSpPr>
          <p:cNvPr id="25" name="AutoShape 25"/>
          <p:cNvSpPr/>
          <p:nvPr/>
        </p:nvSpPr>
        <p:spPr>
          <a:xfrm>
            <a:off x="5431972" y="2038350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26" name="Connector 26"/>
          <p:cNvCxnSpPr>
            <a:stCxn id="23" idx="2"/>
            <a:endCxn id="19" idx="0"/>
          </p:cNvCxnSpPr>
          <p:nvPr/>
        </p:nvCxnSpPr>
        <p:spPr>
          <a:xfrm flipH="1">
            <a:off x="4081885" y="2256064"/>
            <a:ext cx="838200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27" name="Connector 27"/>
          <p:cNvCxnSpPr>
            <a:stCxn id="25" idx="2"/>
            <a:endCxn id="21" idx="0"/>
          </p:cNvCxnSpPr>
          <p:nvPr/>
        </p:nvCxnSpPr>
        <p:spPr>
          <a:xfrm flipH="1">
            <a:off x="5002118" y="2256064"/>
            <a:ext cx="511629" cy="457200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28" name="AutoShape 28"/>
          <p:cNvSpPr/>
          <p:nvPr/>
        </p:nvSpPr>
        <p:spPr>
          <a:xfrm>
            <a:off x="2862943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29" name="AutoShape 29"/>
          <p:cNvSpPr/>
          <p:nvPr/>
        </p:nvSpPr>
        <p:spPr>
          <a:xfrm>
            <a:off x="3048000" y="1494064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236</a:t>
            </a:r>
            <a:endParaRPr lang="en-US" sz="943"/>
          </a:p>
        </p:txBody>
      </p:sp>
      <p:sp>
        <p:nvSpPr>
          <p:cNvPr id="30" name="AutoShape 30"/>
          <p:cNvSpPr/>
          <p:nvPr/>
        </p:nvSpPr>
        <p:spPr>
          <a:xfrm>
            <a:off x="3461657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sp>
        <p:nvSpPr>
          <p:cNvPr id="31" name="AutoShape 31"/>
          <p:cNvSpPr/>
          <p:nvPr/>
        </p:nvSpPr>
        <p:spPr>
          <a:xfrm>
            <a:off x="3646714" y="1494064"/>
            <a:ext cx="4136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r>
              <a:rPr lang="en-US" sz="1029"/>
              <a:t>342</a:t>
            </a:r>
            <a:endParaRPr lang="en-US" sz="943"/>
          </a:p>
        </p:txBody>
      </p:sp>
      <p:sp>
        <p:nvSpPr>
          <p:cNvPr id="32" name="AutoShape 32"/>
          <p:cNvSpPr/>
          <p:nvPr/>
        </p:nvSpPr>
        <p:spPr>
          <a:xfrm>
            <a:off x="4060372" y="1494064"/>
            <a:ext cx="185057" cy="2177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>
              <a:defRPr/>
            </a:pPr>
            <a:endParaRPr lang="en-US" sz="943"/>
          </a:p>
        </p:txBody>
      </p:sp>
      <p:cxnSp>
        <p:nvCxnSpPr>
          <p:cNvPr id="33" name="Connector 33"/>
          <p:cNvCxnSpPr>
            <a:stCxn id="28" idx="2"/>
            <a:endCxn id="7" idx="0"/>
          </p:cNvCxnSpPr>
          <p:nvPr/>
        </p:nvCxnSpPr>
        <p:spPr>
          <a:xfrm flipH="1">
            <a:off x="1583871" y="1711779"/>
            <a:ext cx="1371600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34" name="Connector 34"/>
          <p:cNvCxnSpPr>
            <a:stCxn id="30" idx="2"/>
            <a:endCxn id="16" idx="0"/>
          </p:cNvCxnSpPr>
          <p:nvPr/>
        </p:nvCxnSpPr>
        <p:spPr>
          <a:xfrm>
            <a:off x="3554186" y="1711779"/>
            <a:ext cx="32657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cxnSp>
        <p:nvCxnSpPr>
          <p:cNvPr id="35" name="Connector 35"/>
          <p:cNvCxnSpPr>
            <a:stCxn id="32" idx="2"/>
            <a:endCxn id="25" idx="0"/>
          </p:cNvCxnSpPr>
          <p:nvPr/>
        </p:nvCxnSpPr>
        <p:spPr>
          <a:xfrm>
            <a:off x="4152900" y="1711779"/>
            <a:ext cx="1371600" cy="326571"/>
          </a:xfrm>
          <a:prstGeom prst="straightConnector1">
            <a:avLst/>
          </a:prstGeom>
          <a:ln w="9525">
            <a:solidFill>
              <a:srgbClr val="000000"/>
            </a:solidFill>
            <a:tailEnd type="arrow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29095E-571E-0A6A-87B0-72DFB3BA7804}"/>
              </a:ext>
            </a:extLst>
          </p:cNvPr>
          <p:cNvSpPr txBox="1"/>
          <p:nvPr/>
        </p:nvSpPr>
        <p:spPr>
          <a:xfrm>
            <a:off x="5082230" y="912582"/>
            <a:ext cx="3772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Εισαγωγή Εγγραφή</a:t>
            </a:r>
            <a:r>
              <a:rPr lang="el-GR" dirty="0">
                <a:latin typeface="Courier New" panose="02070309020205020404" pitchFamily="49" charset="0"/>
              </a:rPr>
              <a:t>ς: 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12,Lenos</a:t>
            </a:r>
            <a:r>
              <a:rPr lang="el-G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C3A2C9AC-E64E-918C-22E7-8F32FBF5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Database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6B26B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1487</Words>
  <Application>Microsoft Office PowerPoint</Application>
  <PresentationFormat>On-screen Show (16:9)</PresentationFormat>
  <Paragraphs>198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Courier New</vt:lpstr>
      <vt:lpstr>Consolas</vt:lpstr>
      <vt:lpstr>Arial</vt:lpstr>
      <vt:lpstr>Tahoma</vt:lpstr>
      <vt:lpstr>Roboto</vt:lpstr>
      <vt:lpstr>Montserrat</vt:lpstr>
      <vt:lpstr>Databases</vt:lpstr>
      <vt:lpstr>Εργασία 2</vt:lpstr>
      <vt:lpstr>Β+-Δέντρα</vt:lpstr>
      <vt:lpstr>2η Εργασία</vt:lpstr>
      <vt:lpstr>Β+-Δέντρα</vt:lpstr>
      <vt:lpstr>Αναζήτηση Τιμή</vt:lpstr>
      <vt:lpstr>Εισαγωγή</vt:lpstr>
      <vt:lpstr>Εισαγωγή</vt:lpstr>
      <vt:lpstr>Εισαγωγή</vt:lpstr>
      <vt:lpstr>Εισαγωγή</vt:lpstr>
      <vt:lpstr>Εισαγωγή</vt:lpstr>
      <vt:lpstr>Εισαγωγή</vt:lpstr>
      <vt:lpstr>Εισαγωγή</vt:lpstr>
      <vt:lpstr>Εγγραφή Δεδομένων   Ερωτήματα που πρέπει να σκεφτείτε</vt:lpstr>
      <vt:lpstr>Από Δέντρο Σε Ακολουθία από Μπλοκ Αρχείου</vt:lpstr>
      <vt:lpstr>Τι πρέπει να υλοποιηθεί;</vt:lpstr>
      <vt:lpstr>Συναρτήσεις που θα υλοποιηθούν</vt:lpstr>
      <vt:lpstr>Συναρτήσεις που θα υλοποιηθούν</vt:lpstr>
      <vt:lpstr>Προσοχή</vt:lpstr>
      <vt:lpstr>Παράδοση και εξέταση εργασίας</vt:lpstr>
      <vt:lpstr>Ομάδες εργασίας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Theofilos Mailis</cp:lastModifiedBy>
  <cp:revision>38</cp:revision>
  <dcterms:modified xsi:type="dcterms:W3CDTF">2024-11-12T21:31:42Z</dcterms:modified>
</cp:coreProperties>
</file>