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62" r:id="rId4"/>
    <p:sldId id="258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0" autoAdjust="0"/>
    <p:restoredTop sz="90145" autoAdjust="0"/>
  </p:normalViewPr>
  <p:slideViewPr>
    <p:cSldViewPr snapToGrid="0">
      <p:cViewPr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CF040-2D2F-4081-8621-D1D1B7570FC0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9B3C5-FB44-4DBA-9F5A-0A56136D91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839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answer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시은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진원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output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훈이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’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endParaRPr lang="en-US" altLang="ko-KR" dirty="0"/>
          </a:p>
          <a:p>
            <a:r>
              <a:rPr lang="en-US" altLang="ko-KR" dirty="0"/>
              <a:t>TP</a:t>
            </a:r>
            <a:r>
              <a:rPr lang="ko-KR" altLang="en-US" dirty="0"/>
              <a:t> </a:t>
            </a:r>
            <a:r>
              <a:rPr lang="en-US" altLang="ko-KR" dirty="0"/>
              <a:t>= 1    FP = 1</a:t>
            </a:r>
          </a:p>
          <a:p>
            <a:r>
              <a:rPr lang="en-US" altLang="ko-KR" dirty="0"/>
              <a:t>TN = 3   FN = 3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9B3C5-FB44-4DBA-9F5A-0A56136D91A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04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answer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시은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진원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output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훈이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’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endParaRPr lang="en-US" altLang="ko-KR" dirty="0"/>
          </a:p>
          <a:p>
            <a:r>
              <a:rPr lang="en-US" altLang="ko-KR" dirty="0"/>
              <a:t>TP</a:t>
            </a:r>
            <a:r>
              <a:rPr lang="ko-KR" altLang="en-US" dirty="0"/>
              <a:t> </a:t>
            </a:r>
            <a:r>
              <a:rPr lang="en-US" altLang="ko-KR" dirty="0"/>
              <a:t>= 1    FP = 1</a:t>
            </a:r>
          </a:p>
          <a:p>
            <a:r>
              <a:rPr lang="en-US" altLang="ko-KR" dirty="0"/>
              <a:t>TN = 3   FN = 3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9B3C5-FB44-4DBA-9F5A-0A56136D91A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312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answer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시은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진원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output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훈이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’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endParaRPr lang="en-US" altLang="ko-KR" dirty="0"/>
          </a:p>
          <a:p>
            <a:r>
              <a:rPr lang="en-US" altLang="ko-KR" dirty="0"/>
              <a:t>TP</a:t>
            </a:r>
            <a:r>
              <a:rPr lang="ko-KR" altLang="en-US" dirty="0"/>
              <a:t> </a:t>
            </a:r>
            <a:r>
              <a:rPr lang="en-US" altLang="ko-KR" dirty="0"/>
              <a:t>= 1    FP = 1</a:t>
            </a:r>
          </a:p>
          <a:p>
            <a:r>
              <a:rPr lang="en-US" altLang="ko-KR" dirty="0"/>
              <a:t>TN = 3   FN = 3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9B3C5-FB44-4DBA-9F5A-0A56136D91A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945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answer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시은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진원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output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훈이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’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endParaRPr lang="en-US" altLang="ko-KR" dirty="0"/>
          </a:p>
          <a:p>
            <a:r>
              <a:rPr lang="en-US" altLang="ko-KR" dirty="0"/>
              <a:t>TP</a:t>
            </a:r>
            <a:r>
              <a:rPr lang="ko-KR" altLang="en-US" dirty="0"/>
              <a:t> </a:t>
            </a:r>
            <a:r>
              <a:rPr lang="en-US" altLang="ko-KR" dirty="0"/>
              <a:t>= 1    FP = 1</a:t>
            </a:r>
          </a:p>
          <a:p>
            <a:r>
              <a:rPr lang="en-US" altLang="ko-KR" dirty="0"/>
              <a:t>TN = 3   FN = 3</a:t>
            </a:r>
          </a:p>
          <a:p>
            <a:endParaRPr lang="en-US" altLang="ko-KR" dirty="0"/>
          </a:p>
          <a:p>
            <a:r>
              <a:rPr lang="en-US" altLang="ko-KR" dirty="0"/>
              <a:t>Accuracy = (1+3)/8 = 0.5</a:t>
            </a:r>
          </a:p>
          <a:p>
            <a:r>
              <a:rPr lang="en-US" altLang="ko-KR" dirty="0"/>
              <a:t>*Precision = 1/(1+1) = 0.5</a:t>
            </a:r>
          </a:p>
          <a:p>
            <a:r>
              <a:rPr lang="en-US" altLang="ko-KR" dirty="0"/>
              <a:t>Recall = 1/(1+3) = ¼ = 0.25</a:t>
            </a:r>
          </a:p>
          <a:p>
            <a:r>
              <a:rPr lang="en-US" altLang="ko-KR" dirty="0"/>
              <a:t>F1 = 2*0.5*0.25/0.75=0.33333…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9B3C5-FB44-4DBA-9F5A-0A56136D91A7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12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answer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시은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진원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output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훈이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’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endParaRPr lang="en-US" altLang="ko-KR" dirty="0"/>
          </a:p>
          <a:p>
            <a:r>
              <a:rPr lang="en-US" altLang="ko-KR" dirty="0"/>
              <a:t>TP</a:t>
            </a:r>
            <a:r>
              <a:rPr lang="ko-KR" altLang="en-US" dirty="0"/>
              <a:t> </a:t>
            </a:r>
            <a:r>
              <a:rPr lang="en-US" altLang="ko-KR" dirty="0"/>
              <a:t>= 1    FP = 1</a:t>
            </a:r>
          </a:p>
          <a:p>
            <a:r>
              <a:rPr lang="en-US" altLang="ko-KR" dirty="0"/>
              <a:t>TN = 3   FN = 3</a:t>
            </a:r>
          </a:p>
          <a:p>
            <a:endParaRPr lang="en-US" altLang="ko-KR" dirty="0"/>
          </a:p>
          <a:p>
            <a:r>
              <a:rPr lang="en-US" altLang="ko-KR" dirty="0"/>
              <a:t>Accuracy = (1+3)/8 = 0.5</a:t>
            </a:r>
          </a:p>
          <a:p>
            <a:r>
              <a:rPr lang="en-US" altLang="ko-KR" dirty="0"/>
              <a:t>*Precision = 1/(1+1) = 0.5</a:t>
            </a:r>
          </a:p>
          <a:p>
            <a:r>
              <a:rPr lang="en-US" altLang="ko-KR" dirty="0"/>
              <a:t>Recall = 1/(1+3) = ¼ = 0.25</a:t>
            </a:r>
          </a:p>
          <a:p>
            <a:r>
              <a:rPr lang="en-US" altLang="ko-KR" dirty="0"/>
              <a:t>F1 = 2*0.5*0.25/0.75=0.33333…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9B3C5-FB44-4DBA-9F5A-0A56136D91A7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948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answer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시은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진원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r>
              <a:rPr lang="en-US" altLang="ko-KR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output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=[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철수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유리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훈이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ko-KR" alt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불필요</a:t>
            </a:r>
            <a:r>
              <a:rPr lang="en-US" altLang="ko-KR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’</a:t>
            </a:r>
            <a:r>
              <a:rPr lang="en-US" altLang="ko-K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endParaRPr lang="en-US" altLang="ko-KR" dirty="0"/>
          </a:p>
          <a:p>
            <a:r>
              <a:rPr lang="en-US" altLang="ko-KR" dirty="0"/>
              <a:t>TP</a:t>
            </a:r>
            <a:r>
              <a:rPr lang="ko-KR" altLang="en-US" dirty="0"/>
              <a:t> </a:t>
            </a:r>
            <a:r>
              <a:rPr lang="en-US" altLang="ko-KR" dirty="0"/>
              <a:t>= 1    FP = 1</a:t>
            </a:r>
          </a:p>
          <a:p>
            <a:r>
              <a:rPr lang="en-US" altLang="ko-KR" dirty="0"/>
              <a:t>TN = 3   FN = 3</a:t>
            </a:r>
          </a:p>
          <a:p>
            <a:endParaRPr lang="en-US" altLang="ko-KR" dirty="0"/>
          </a:p>
          <a:p>
            <a:r>
              <a:rPr lang="en-US" altLang="ko-KR" dirty="0"/>
              <a:t>Accuracy = (1+3)/8 = 0.5</a:t>
            </a:r>
          </a:p>
          <a:p>
            <a:r>
              <a:rPr lang="en-US" altLang="ko-KR" dirty="0"/>
              <a:t>*Precision = 1/(1+1) = 0.5</a:t>
            </a:r>
          </a:p>
          <a:p>
            <a:r>
              <a:rPr lang="en-US" altLang="ko-KR" dirty="0"/>
              <a:t>Recall = 1/(1+3) = ¼ = 0.25</a:t>
            </a:r>
          </a:p>
          <a:p>
            <a:r>
              <a:rPr lang="en-US" altLang="ko-KR" dirty="0"/>
              <a:t>F1 = 2*0.5*0.25/0.75=0.33333…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9B3C5-FB44-4DBA-9F5A-0A56136D91A7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1292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9B3C5-FB44-4DBA-9F5A-0A56136D91A7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973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47B003-3130-854A-FD6C-2FE394BAB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4D1931F-60BB-748F-5132-CE72BCAF1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6039CD-451A-2D3A-D6EE-5F55C693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5A98D7-E1FA-AA88-52EC-141AE7C9C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7601C3-9EDE-4F69-B6AD-D2E51C0E5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556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54F483-09BE-95EE-1AAD-49DDD836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1F6145F-2A30-B3B4-0269-17A0A699F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B5D6DD-EF73-E3A5-4219-20F37BEBE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8459C1-B3E1-B164-7B2B-D8B9F02CA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28D3DF-B39F-051D-454A-4A84C06A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119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B2E3463-6B00-CCFB-A4B0-262D4613A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E8C3E33-6905-9D69-F7E3-F04D848B3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6C9D02-64F3-E97C-6750-ED00E73F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846179-4412-369B-F461-50CF7DF47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6FBA9D-6469-B9CB-1CF3-10F397892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451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36610B-B5ED-42E7-175A-BD4F55A5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9A0299-7BDF-60E4-5E21-7DFCBDA59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9CE402-3CDD-D803-518C-F461FA770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8522B5-25BE-366F-B5FA-0D7EE8C3B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5581F17-DCB3-D06F-5DDE-5FB2C47F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58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332F41-750C-389F-0924-8DC403236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F1461BA-9CCD-0B55-1B9F-922DDF5AC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A2563A-9F42-78C7-D845-85539A15B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9D4125-86B1-CEAE-C2B3-8448CE9E3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E5290A-1A26-8892-6639-83500DB6F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658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7660C7-AEF3-3DEE-7365-DB2132229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6C76F76-C60F-18C2-D3C6-660AD070F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FE2EEA8-2698-5D6A-7C92-50E26DCE0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17C12DA-6A12-70CA-7B5A-B4A0A2886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66C7607-9D0A-BF51-7946-C6F61FE6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69FCA4E-273F-4871-E9A2-BC7F94B1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527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A5E447-4952-E6E6-8969-F062236F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E762E00-2CB2-9BF6-245E-F3510D606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BCA70C0-8619-5461-F7DA-AF842E807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DAE7CED-CFAE-355A-C499-1023C2991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17F8656-263A-8285-4C0F-37310DDADD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830F0F9-F619-A4C3-AAD5-7C18DA9B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C304620-2E7E-9AA2-1FD1-3930DFBA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D56B606-5C35-638B-9195-21AA1FF9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83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E34A2D-AC86-042D-E7F6-A7FC31598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C16DC38-92F1-5757-024F-739DC83BC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53A5056-D634-DD0B-3969-D5BB3978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565EA0A-4097-2D26-A5B6-1ED30D28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653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B4B287B-1B83-A132-CB10-B812C1375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6BF8A0B-1BC8-C89F-A788-AA7730037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5FD69A6-2AE6-84B1-1356-2296A673F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752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FF32DC-7216-4EB0-C94E-D28648327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11489AC-B832-7674-28CC-9D911ECF6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42E80FC-62B0-B931-F3D1-96FCA158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D650EE8-2C38-9F4D-55FB-045D973B7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3D5AE1-C07D-1C19-2A9B-D8219A9F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6E979C-6B65-67D0-5992-A5776CE9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679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7FE5D5-1F6F-DD21-E2FA-41E904F19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6155AD9-ECFE-9A1C-AC1A-7FB3C69A2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57ED436-9FCD-A00D-CBB7-3BC12C1F5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58770CA-265F-F54E-065A-C2C7C183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1A99182-6716-EED6-64C5-A4075BFF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0B045C7-20CC-8568-15C3-D8249E92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152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5C9566C-C6B3-7B28-AA6F-4DCFA5D0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8636FD-0CC5-69B8-602B-3455ECC69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B6D56B-66A6-BB51-075D-2E15A0F45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0666-C044-4DA3-8F14-3E607E018222}" type="datetimeFigureOut">
              <a:rPr lang="ko-KR" altLang="en-US" smtClean="0"/>
              <a:t>2022-07-11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EE1245-B208-2B7A-03F7-CE4EA44F1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ED3D1E-FB67-67F9-2A5F-B2F870567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B191-E2E0-4EF9-927F-71203001A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58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A0A553B2-4C09-E7E0-8FEE-F8E2C2E0A2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3627" y="381044"/>
            <a:ext cx="4685287" cy="6095912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D13CDE5E-CC3A-93C8-5197-2BBCF6D7F0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0754" y="479572"/>
            <a:ext cx="4830717" cy="3346324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5751222A-6D55-45A7-638D-6F235B286E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0755" y="3825895"/>
            <a:ext cx="4746664" cy="255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18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AED666F-7584-097F-65A1-51917F0F1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321" y="3331469"/>
            <a:ext cx="6126272" cy="308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26C4C0-9687-13AD-1C69-131E43C60115}"/>
              </a:ext>
            </a:extLst>
          </p:cNvPr>
          <p:cNvSpPr txBox="1"/>
          <p:nvPr/>
        </p:nvSpPr>
        <p:spPr>
          <a:xfrm>
            <a:off x="349212" y="1995446"/>
            <a:ext cx="6565500" cy="2545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True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Positive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(TP) : 실제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True인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정답을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True라고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예측 (정답)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False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Positive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(FP) : 실제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False인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정답을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True라고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예측 (오답)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False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Negative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(FN) : 실제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True인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정답을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False라고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예측 (오답)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True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Negative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(TN) : 실제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False인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정답을 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False라고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예측 (정답)</a:t>
            </a: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E783AC-9188-1AEC-A56B-16FF99629CA0}"/>
              </a:ext>
            </a:extLst>
          </p:cNvPr>
          <p:cNvSpPr txBox="1"/>
          <p:nvPr/>
        </p:nvSpPr>
        <p:spPr>
          <a:xfrm>
            <a:off x="349212" y="363664"/>
            <a:ext cx="8968692" cy="1298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모델 평가 요소 </a:t>
            </a:r>
            <a:r>
              <a:rPr lang="en-US" altLang="ko-KR" dirty="0">
                <a:solidFill>
                  <a:srgbClr val="000000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→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  <a:r>
              <a:rPr lang="ko-KR" altLang="en-US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모델이 내놓은 답과 실제 정답의 관계로 정의를 내릴 수 있다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정답이 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True</a:t>
            </a:r>
            <a:r>
              <a:rPr lang="ko-KR" altLang="en-US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와 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False</a:t>
            </a:r>
            <a:r>
              <a:rPr lang="ko-KR" altLang="en-US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로 나누어져 있고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, </a:t>
            </a:r>
            <a:r>
              <a:rPr lang="ko-KR" altLang="en-US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분류 모델 또한 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True False</a:t>
            </a:r>
            <a:r>
              <a:rPr lang="ko-KR" altLang="en-US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의 답을 내놓는다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00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→ </a:t>
            </a:r>
            <a:r>
              <a:rPr lang="ko-KR" altLang="en-US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아래와 같이 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2x2 matrix</a:t>
            </a:r>
            <a:r>
              <a:rPr lang="ko-KR" altLang="en-US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로 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case</a:t>
            </a:r>
            <a:r>
              <a:rPr lang="ko-KR" altLang="en-US" b="0" i="0" dirty="0">
                <a:solidFill>
                  <a:srgbClr val="000000"/>
                </a:solidFill>
                <a:effectLst/>
                <a:latin typeface="나눔스퀘어" panose="020B0600000101010101" pitchFamily="50" charset="-127"/>
                <a:ea typeface="나눔스퀘어" panose="020B0600000101010101" pitchFamily="50" charset="-127"/>
              </a:rPr>
              <a:t>를 나눌 수 있</a:t>
            </a:r>
            <a:r>
              <a:rPr lang="ko-KR" altLang="en-US" dirty="0">
                <a:solidFill>
                  <a:srgbClr val="000000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다</a:t>
            </a:r>
            <a:r>
              <a:rPr lang="en-US" altLang="ko-KR" dirty="0">
                <a:solidFill>
                  <a:srgbClr val="000000"/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.</a:t>
            </a:r>
            <a:endParaRPr lang="ko-KR" altLang="en-US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577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6">
            <a:extLst>
              <a:ext uri="{FF2B5EF4-FFF2-40B4-BE49-F238E27FC236}">
                <a16:creationId xmlns:a16="http://schemas.microsoft.com/office/drawing/2014/main" id="{5CB1423B-1006-DF56-1D53-0EB4CA015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797100"/>
              </p:ext>
            </p:extLst>
          </p:nvPr>
        </p:nvGraphicFramePr>
        <p:xfrm>
          <a:off x="1250948" y="885133"/>
          <a:ext cx="9690103" cy="3675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867">
                  <a:extLst>
                    <a:ext uri="{9D8B030D-6E8A-4147-A177-3AD203B41FA5}">
                      <a16:colId xmlns:a16="http://schemas.microsoft.com/office/drawing/2014/main" val="962721322"/>
                    </a:ext>
                  </a:extLst>
                </a:gridCol>
                <a:gridCol w="4006107">
                  <a:extLst>
                    <a:ext uri="{9D8B030D-6E8A-4147-A177-3AD203B41FA5}">
                      <a16:colId xmlns:a16="http://schemas.microsoft.com/office/drawing/2014/main" val="1234269928"/>
                    </a:ext>
                  </a:extLst>
                </a:gridCol>
                <a:gridCol w="4388129">
                  <a:extLst>
                    <a:ext uri="{9D8B030D-6E8A-4147-A177-3AD203B41FA5}">
                      <a16:colId xmlns:a16="http://schemas.microsoft.com/office/drawing/2014/main" val="1601798556"/>
                    </a:ext>
                  </a:extLst>
                </a:gridCol>
              </a:tblGrid>
              <a:tr h="545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dirty="0"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True (=output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이 맞는 경우</a:t>
                      </a: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  <a:endParaRPr lang="ko-KR" altLang="en-US" dirty="0"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False (=output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이 틀린 경우</a:t>
                      </a: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  <a:endParaRPr lang="ko-KR" altLang="en-US" dirty="0"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74036"/>
                  </a:ext>
                </a:extLst>
              </a:tr>
              <a:tr h="79489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b="0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Positive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600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(output</a:t>
                      </a:r>
                      <a:r>
                        <a:rPr lang="ko-KR" altLang="en-US" sz="1600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이 </a:t>
                      </a:r>
                      <a:endParaRPr lang="en-US" altLang="ko-KR" sz="1600" dirty="0"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불필요가 </a:t>
                      </a:r>
                      <a:endParaRPr lang="en-US" altLang="ko-KR" sz="1600" dirty="0"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아닌 경우</a:t>
                      </a:r>
                      <a:r>
                        <a:rPr lang="en-US" altLang="ko-KR" sz="1600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  <a:endParaRPr lang="ko-KR" altLang="en-US" sz="1600" dirty="0"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dirty="0">
                          <a:highlight>
                            <a:srgbClr val="FFFF00"/>
                          </a:highlight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True Positive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복원이 필요하고 </a:t>
                      </a: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output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이 맞음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err="1">
                          <a:highlight>
                            <a:srgbClr val="00FF00"/>
                          </a:highlight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False</a:t>
                      </a:r>
                      <a:r>
                        <a:rPr lang="ko-KR" altLang="en-US" dirty="0">
                          <a:highlight>
                            <a:srgbClr val="00FF00"/>
                          </a:highlight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lang="ko-KR" altLang="en-US" dirty="0" err="1">
                          <a:highlight>
                            <a:srgbClr val="00FF00"/>
                          </a:highlight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Positive</a:t>
                      </a:r>
                      <a:endParaRPr lang="en-US" altLang="ko-KR" dirty="0">
                        <a:highlight>
                          <a:srgbClr val="00FF00"/>
                        </a:highlight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복원이 불필요하고</a:t>
                      </a: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output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이 틀림</a:t>
                      </a:r>
                      <a:endParaRPr lang="en-US" altLang="ko-KR" dirty="0"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(output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이 불필요가 아님</a:t>
                      </a: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964056"/>
                  </a:ext>
                </a:extLst>
              </a:tr>
              <a:tr h="79489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Negative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600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(output</a:t>
                      </a:r>
                      <a:r>
                        <a:rPr lang="ko-KR" altLang="en-US" sz="1600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이</a:t>
                      </a:r>
                      <a:endParaRPr lang="en-US" altLang="ko-KR" sz="1600" dirty="0"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불필요인</a:t>
                      </a:r>
                      <a:endParaRPr lang="en-US" altLang="ko-KR" sz="1600" dirty="0"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경우</a:t>
                      </a:r>
                      <a:r>
                        <a:rPr lang="en-US" altLang="ko-KR" sz="1600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err="1">
                          <a:highlight>
                            <a:srgbClr val="00FFFF"/>
                          </a:highlight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True</a:t>
                      </a:r>
                      <a:r>
                        <a:rPr lang="ko-KR" altLang="en-US" dirty="0">
                          <a:highlight>
                            <a:srgbClr val="00FFFF"/>
                          </a:highlight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lang="ko-KR" altLang="en-US" dirty="0" err="1">
                          <a:highlight>
                            <a:srgbClr val="00FFFF"/>
                          </a:highlight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Negative</a:t>
                      </a:r>
                      <a:endParaRPr lang="en-US" altLang="ko-KR" dirty="0">
                        <a:highlight>
                          <a:srgbClr val="00FFFF"/>
                        </a:highlight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복원이 불필요하고</a:t>
                      </a: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output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이 맞음</a:t>
                      </a:r>
                      <a:endParaRPr lang="en-US" altLang="ko-KR" dirty="0"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(=output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이 불필요</a:t>
                      </a: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  <a:endParaRPr lang="ko-KR" altLang="en-US" dirty="0"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 err="1">
                          <a:highlight>
                            <a:srgbClr val="FF00FF"/>
                          </a:highlight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False</a:t>
                      </a:r>
                      <a:r>
                        <a:rPr lang="ko-KR" altLang="en-US" dirty="0">
                          <a:highlight>
                            <a:srgbClr val="FF00FF"/>
                          </a:highlight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lang="ko-KR" altLang="en-US" dirty="0" err="1">
                          <a:highlight>
                            <a:srgbClr val="FF00FF"/>
                          </a:highlight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Negative</a:t>
                      </a:r>
                      <a:endParaRPr lang="en-US" altLang="ko-KR" dirty="0">
                        <a:highlight>
                          <a:srgbClr val="FF00FF"/>
                        </a:highlight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복원이 필요하고</a:t>
                      </a:r>
                      <a:r>
                        <a:rPr lang="en-US" altLang="ko-KR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output</a:t>
                      </a:r>
                      <a:r>
                        <a:rPr lang="ko-KR" altLang="en-US" dirty="0"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이 틀림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1752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17D4B91-9E54-2B97-5C55-37CF99AA5E8E}"/>
              </a:ext>
            </a:extLst>
          </p:cNvPr>
          <p:cNvSpPr txBox="1"/>
          <p:nvPr/>
        </p:nvSpPr>
        <p:spPr>
          <a:xfrm>
            <a:off x="2475269" y="4904581"/>
            <a:ext cx="7241460" cy="883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nswer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= [  철수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시은  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진원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 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유리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불필요, 불필요, 불필요, 불필요]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utput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=  [  </a:t>
            </a:r>
            <a:r>
              <a:rPr lang="ko-KR" altLang="en-US" dirty="0">
                <a:highlight>
                  <a:srgbClr val="FFFF00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철수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highlight>
                  <a:srgbClr val="FF00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불필요</a:t>
            </a:r>
            <a:r>
              <a:rPr lang="en-US" altLang="ko-KR" dirty="0">
                <a:highlight>
                  <a:srgbClr val="FF00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 </a:t>
            </a:r>
            <a:r>
              <a:rPr lang="ko-KR" altLang="en-US" dirty="0">
                <a:highlight>
                  <a:srgbClr val="FF00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유리</a:t>
            </a:r>
            <a:r>
              <a:rPr lang="en-US" altLang="ko-KR" dirty="0">
                <a:highlight>
                  <a:srgbClr val="FF00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highlight>
                  <a:srgbClr val="FF00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불필요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</a:t>
            </a:r>
            <a:r>
              <a:rPr lang="ko-KR" altLang="en-US" dirty="0"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불필요, 불필요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 </a:t>
            </a:r>
            <a:r>
              <a:rPr lang="ko-KR" altLang="en-US" dirty="0">
                <a:highlight>
                  <a:srgbClr val="00FF00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훈이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불필요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]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52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3EC15BB-0880-B7B4-1663-7EE6ABBE0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88" y="708904"/>
            <a:ext cx="3000092" cy="69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FC50CB68-CD09-6B67-A25A-EBDF0E29A8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88" y="2415771"/>
            <a:ext cx="3791189" cy="6106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AF6717-DC5D-6F90-C85A-FE09A2B7102A}"/>
              </a:ext>
            </a:extLst>
          </p:cNvPr>
          <p:cNvSpPr txBox="1"/>
          <p:nvPr/>
        </p:nvSpPr>
        <p:spPr>
          <a:xfrm>
            <a:off x="4530379" y="633550"/>
            <a:ext cx="749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highlight>
                  <a:srgbClr val="C0C0C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Precision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</a:p>
          <a:p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= 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필요하고 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맞는 경우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</a:t>
            </a:r>
          </a:p>
          <a:p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 / 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필요하고 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맞는 경우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 + 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불필요하고 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틀림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6745EF-9D38-A05F-D1F5-0A0F79527A5F}"/>
              </a:ext>
            </a:extLst>
          </p:cNvPr>
          <p:cNvSpPr txBox="1"/>
          <p:nvPr/>
        </p:nvSpPr>
        <p:spPr>
          <a:xfrm>
            <a:off x="4530379" y="2141374"/>
            <a:ext cx="70795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highlight>
                  <a:srgbClr val="C0C0C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Accuracy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 </a:t>
            </a:r>
          </a:p>
          <a:p>
            <a:pPr latinLnBrk="1"/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= 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필요하고 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맞는 경우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)+(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불필요하고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 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맞음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</a:t>
            </a:r>
          </a:p>
          <a:p>
            <a:pPr latinLnBrk="1"/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 / 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필요하고 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맞는 경우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 + 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필요하고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 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틀림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</a:t>
            </a:r>
          </a:p>
          <a:p>
            <a:pPr latinLnBrk="1"/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    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불필요하고 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틀림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 + 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불필요하고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 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맞음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</a:t>
            </a:r>
          </a:p>
          <a:p>
            <a:endParaRPr lang="en-US" altLang="ko-KR" sz="16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26C8A2-C602-1071-482D-644DF3750003}"/>
              </a:ext>
            </a:extLst>
          </p:cNvPr>
          <p:cNvSpPr txBox="1"/>
          <p:nvPr/>
        </p:nvSpPr>
        <p:spPr>
          <a:xfrm>
            <a:off x="4530379" y="3782188"/>
            <a:ext cx="66948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highlight>
                  <a:srgbClr val="C0C0C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Recall</a:t>
            </a:r>
            <a:endParaRPr lang="en-US" altLang="ko-KR" sz="1600" dirty="0"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  <a:p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= 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필요하고 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맞는 경우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</a:t>
            </a:r>
          </a:p>
          <a:p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 / 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필요하고 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맞는 경우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 + (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필요하고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 output</a:t>
            </a:r>
            <a:r>
              <a:rPr lang="ko-KR" altLang="en-US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이 틀림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)</a:t>
            </a: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20C8A8BA-BDDD-E72D-46BF-D722353D8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88" y="3974356"/>
            <a:ext cx="2316854" cy="60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1B5166B5-4893-1E13-0ED2-541AA0B992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988" y="5434303"/>
            <a:ext cx="6031968" cy="86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84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CA3C34A-9800-D5E2-FCE2-D0D8A6F1E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02" y="622283"/>
            <a:ext cx="4086724" cy="6949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969C00C-F2EA-EAC3-A69C-B40EEC0F7FF4}"/>
              </a:ext>
            </a:extLst>
          </p:cNvPr>
          <p:cNvSpPr txBox="1"/>
          <p:nvPr/>
        </p:nvSpPr>
        <p:spPr>
          <a:xfrm>
            <a:off x="614302" y="1279038"/>
            <a:ext cx="7241460" cy="1714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nswer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= [  철수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시은  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진원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 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유리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불필요, 불필요, 불필요, 불필요]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utput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=  [  </a:t>
            </a:r>
            <a:r>
              <a:rPr lang="ko-KR" altLang="en-US" dirty="0">
                <a:highlight>
                  <a:srgbClr val="C0C0C0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철수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불필요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 </a:t>
            </a:r>
            <a:r>
              <a:rPr lang="ko-KR" altLang="en-US" dirty="0">
                <a:highlight>
                  <a:srgbClr val="C0C0C0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유리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불필요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불필요, 불필요,  </a:t>
            </a:r>
            <a:r>
              <a:rPr lang="ko-KR" altLang="en-US" dirty="0">
                <a:highlight>
                  <a:srgbClr val="C0C0C0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훈이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불필요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]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Precision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=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1/3 = 0.333333</a:t>
            </a: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F0F063B6-2116-3403-EB82-01327C28236A}"/>
              </a:ext>
            </a:extLst>
          </p:cNvPr>
          <p:cNvCxnSpPr/>
          <p:nvPr/>
        </p:nvCxnSpPr>
        <p:spPr>
          <a:xfrm>
            <a:off x="0" y="3152716"/>
            <a:ext cx="121920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4922CDA-DDF2-99A2-7332-2394EF64F7AF}"/>
              </a:ext>
            </a:extLst>
          </p:cNvPr>
          <p:cNvSpPr txBox="1"/>
          <p:nvPr/>
        </p:nvSpPr>
        <p:spPr>
          <a:xfrm>
            <a:off x="213299" y="52811"/>
            <a:ext cx="7241460" cy="46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u="sng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1. </a:t>
            </a:r>
            <a:r>
              <a:rPr lang="ko-KR" altLang="en-US" u="sng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참고 논문에서의 </a:t>
            </a:r>
            <a:r>
              <a:rPr lang="en-US" altLang="ko-KR" u="sng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Precision </a:t>
            </a:r>
            <a:r>
              <a:rPr lang="ko-KR" altLang="en-US" u="sng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계산</a:t>
            </a:r>
            <a:endParaRPr lang="en-US" altLang="ko-KR" u="sng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9FFE8373-B905-AC0A-29DA-3B5BF5463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02" y="4020382"/>
            <a:ext cx="2845855" cy="66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5B45CE0-31B6-87EF-AA3B-214DB90D548A}"/>
              </a:ext>
            </a:extLst>
          </p:cNvPr>
          <p:cNvSpPr txBox="1"/>
          <p:nvPr/>
        </p:nvSpPr>
        <p:spPr>
          <a:xfrm>
            <a:off x="3788988" y="3836911"/>
            <a:ext cx="81335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Precision = </a:t>
            </a:r>
          </a:p>
          <a:p>
            <a:r>
              <a:rPr lang="en-US" altLang="ko-KR" sz="1600" dirty="0">
                <a:highlight>
                  <a:srgbClr val="FF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(</a:t>
            </a:r>
            <a:r>
              <a:rPr lang="ko-KR" altLang="en-US" sz="1600" dirty="0">
                <a:highlight>
                  <a:srgbClr val="FF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필요하고 </a:t>
            </a:r>
            <a:r>
              <a:rPr lang="en-US" altLang="ko-KR" sz="1600" dirty="0">
                <a:highlight>
                  <a:srgbClr val="FF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output</a:t>
            </a:r>
            <a:r>
              <a:rPr lang="ko-KR" altLang="en-US" sz="1600" dirty="0">
                <a:highlight>
                  <a:srgbClr val="FF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이 맞는 경우</a:t>
            </a:r>
            <a:r>
              <a:rPr lang="en-US" altLang="ko-KR" sz="1600" dirty="0">
                <a:highlight>
                  <a:srgbClr val="FF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)</a:t>
            </a:r>
          </a:p>
          <a:p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/ </a:t>
            </a:r>
            <a:r>
              <a:rPr lang="en-US" altLang="ko-KR" sz="1600" dirty="0">
                <a:highlight>
                  <a:srgbClr val="FF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(</a:t>
            </a:r>
            <a:r>
              <a:rPr lang="ko-KR" altLang="en-US" sz="1600" dirty="0">
                <a:highlight>
                  <a:srgbClr val="FF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필요하고 </a:t>
            </a:r>
            <a:r>
              <a:rPr lang="en-US" altLang="ko-KR" sz="1600" dirty="0">
                <a:highlight>
                  <a:srgbClr val="FF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output</a:t>
            </a:r>
            <a:r>
              <a:rPr lang="ko-KR" altLang="en-US" sz="1600" dirty="0">
                <a:highlight>
                  <a:srgbClr val="FF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이 맞는 경우</a:t>
            </a:r>
            <a:r>
              <a:rPr lang="en-US" altLang="ko-KR" sz="1600" dirty="0">
                <a:highlight>
                  <a:srgbClr val="FF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)</a:t>
            </a:r>
            <a:r>
              <a:rPr lang="en-US" altLang="ko-KR" sz="1600" dirty="0">
                <a:latin typeface="나눔스퀘어" panose="020B0600000101010101" pitchFamily="50" charset="-127"/>
                <a:ea typeface="나눔스퀘어" panose="020B0600000101010101" pitchFamily="50" charset="-127"/>
              </a:rPr>
              <a:t> + </a:t>
            </a:r>
            <a:r>
              <a:rPr lang="en-US" altLang="ko-KR" sz="1600" dirty="0">
                <a:highlight>
                  <a:srgbClr val="00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(</a:t>
            </a:r>
            <a:r>
              <a:rPr lang="ko-KR" altLang="en-US" sz="1600" dirty="0">
                <a:highlight>
                  <a:srgbClr val="00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복원이 불필요하고 </a:t>
            </a:r>
            <a:r>
              <a:rPr lang="en-US" altLang="ko-KR" sz="1600" dirty="0">
                <a:highlight>
                  <a:srgbClr val="00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output</a:t>
            </a:r>
            <a:r>
              <a:rPr lang="ko-KR" altLang="en-US" sz="1600" dirty="0">
                <a:highlight>
                  <a:srgbClr val="00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이 틀림</a:t>
            </a:r>
            <a:r>
              <a:rPr lang="en-US" altLang="ko-KR" sz="1600" dirty="0">
                <a:highlight>
                  <a:srgbClr val="00FF00"/>
                </a:highlight>
                <a:latin typeface="나눔스퀘어" panose="020B0600000101010101" pitchFamily="50" charset="-127"/>
                <a:ea typeface="나눔스퀘어" panose="020B0600000101010101" pitchFamily="50" charset="-127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D80B04-873A-48A5-1F33-A5D341F0F277}"/>
              </a:ext>
            </a:extLst>
          </p:cNvPr>
          <p:cNvSpPr txBox="1"/>
          <p:nvPr/>
        </p:nvSpPr>
        <p:spPr>
          <a:xfrm>
            <a:off x="614302" y="4859323"/>
            <a:ext cx="7241460" cy="1714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nswer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= [  철수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시은  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진원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 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유리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불필요, 불필요, 불필요, 불필요]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</a:t>
            </a:r>
            <a:r>
              <a:rPr lang="ko-KR" altLang="en-US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utput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=  [  </a:t>
            </a:r>
            <a:r>
              <a:rPr lang="ko-KR" altLang="en-US" dirty="0">
                <a:highlight>
                  <a:srgbClr val="FFFF00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철수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불필요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유리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불필요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불필요, 불필요,  </a:t>
            </a:r>
            <a:r>
              <a:rPr lang="ko-KR" altLang="en-US" dirty="0">
                <a:highlight>
                  <a:srgbClr val="00FF00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훈이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불필요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]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Precision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=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dirty="0">
                <a:highlight>
                  <a:srgbClr val="FFFF00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/(</a:t>
            </a:r>
            <a:r>
              <a:rPr lang="en-US" altLang="ko-KR" dirty="0">
                <a:highlight>
                  <a:srgbClr val="FFFF00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+</a:t>
            </a:r>
            <a:r>
              <a:rPr lang="en-US" altLang="ko-KR" dirty="0">
                <a:highlight>
                  <a:srgbClr val="00FF00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=</a:t>
            </a: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0.5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FD9318-FE95-EB12-8C84-BE100C299795}"/>
              </a:ext>
            </a:extLst>
          </p:cNvPr>
          <p:cNvSpPr txBox="1"/>
          <p:nvPr/>
        </p:nvSpPr>
        <p:spPr>
          <a:xfrm>
            <a:off x="213299" y="3254304"/>
            <a:ext cx="7241460" cy="467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u="sng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2. </a:t>
            </a:r>
            <a:r>
              <a:rPr lang="ko-KR" altLang="en-US" u="sng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분류표 기반의 </a:t>
            </a:r>
            <a:r>
              <a:rPr lang="en-US" altLang="ko-KR" u="sng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Precision </a:t>
            </a:r>
            <a:r>
              <a:rPr lang="ko-KR" altLang="en-US" u="sng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계산</a:t>
            </a:r>
            <a:endParaRPr lang="en-US" altLang="ko-KR" u="sng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319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0E37A8CD-45D3-8EC3-D4DE-1AC8F2F5B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6098" y="426222"/>
            <a:ext cx="5938881" cy="6005556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9B438E09-E726-6808-F2A0-C44FCEF1CE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101" y="2439684"/>
            <a:ext cx="5106614" cy="197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1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29A3259-5FF3-256B-A275-67365423D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118" y="161901"/>
            <a:ext cx="10453764" cy="653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2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848</Words>
  <Application>Microsoft Office PowerPoint</Application>
  <PresentationFormat>와이드스크린</PresentationFormat>
  <Paragraphs>104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나눔스퀘어</vt:lpstr>
      <vt:lpstr>Arial</vt:lpstr>
      <vt:lpstr>Consolas</vt:lpstr>
      <vt:lpstr>나눔스퀘어 Bold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 se</dc:creator>
  <cp:lastModifiedBy>c se</cp:lastModifiedBy>
  <cp:revision>11</cp:revision>
  <dcterms:created xsi:type="dcterms:W3CDTF">2022-07-10T15:46:05Z</dcterms:created>
  <dcterms:modified xsi:type="dcterms:W3CDTF">2022-07-11T16:15:25Z</dcterms:modified>
</cp:coreProperties>
</file>