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4" r:id="rId9"/>
    <p:sldId id="265" r:id="rId10"/>
    <p:sldId id="269" r:id="rId11"/>
    <p:sldId id="266" r:id="rId12"/>
    <p:sldId id="267" r:id="rId13"/>
    <p:sldId id="268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5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2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7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7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0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8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2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88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0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5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2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E17D2-DDD4-D24A-B9A3-148B5AC98B80}" type="datetimeFigureOut">
              <a:rPr lang="en-US" smtClean="0"/>
              <a:t>15-03-20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pen.fda.gov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open.fda.gov/device/even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5072"/>
            <a:ext cx="7772400" cy="1470025"/>
          </a:xfrm>
        </p:spPr>
        <p:txBody>
          <a:bodyPr/>
          <a:lstStyle/>
          <a:p>
            <a:r>
              <a:rPr lang="en-US" dirty="0" smtClean="0"/>
              <a:t>Mining the MAUDE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9779"/>
            <a:ext cx="6400800" cy="885080"/>
          </a:xfrm>
        </p:spPr>
        <p:txBody>
          <a:bodyPr/>
          <a:lstStyle/>
          <a:p>
            <a:r>
              <a:rPr lang="en-US" dirty="0" smtClean="0"/>
              <a:t>Spring 2015 SENG 474 Project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0011" y="4771280"/>
            <a:ext cx="373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Simon Diemert, Scott Low, Paul Moon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I -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FILL ME!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73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II - Data Collection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Python script to scrape 50,000 most recent records from MAUDE</a:t>
            </a:r>
          </a:p>
          <a:p>
            <a:r>
              <a:rPr lang="en-US" dirty="0" smtClean="0"/>
              <a:t>Timeouts required due to API throttling</a:t>
            </a:r>
          </a:p>
          <a:p>
            <a:r>
              <a:rPr lang="en-US" dirty="0" smtClean="0"/>
              <a:t>VM management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0030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II - Data Cleaning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05519" y="80093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Selected 5 major metadata attributes to classify data on</a:t>
            </a:r>
          </a:p>
          <a:p>
            <a:r>
              <a:rPr lang="en-US" dirty="0" smtClean="0"/>
              <a:t>Classifications: Death, Injury, Malfunction</a:t>
            </a:r>
          </a:p>
          <a:p>
            <a:r>
              <a:rPr lang="en-US" dirty="0" smtClean="0"/>
              <a:t>Parsing JSON to .</a:t>
            </a:r>
            <a:r>
              <a:rPr lang="en-US" dirty="0" err="1" smtClean="0"/>
              <a:t>arff</a:t>
            </a:r>
            <a:r>
              <a:rPr lang="en-US" dirty="0" smtClean="0"/>
              <a:t> was non-trivial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78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II </a:t>
            </a:r>
            <a:r>
              <a:rPr lang="en-US" dirty="0" smtClean="0"/>
              <a:t>– Analysis and 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05519" y="80093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Naïve Bayes classifier used in </a:t>
            </a:r>
            <a:r>
              <a:rPr lang="en-US" dirty="0" err="1" smtClean="0"/>
              <a:t>Weka</a:t>
            </a:r>
            <a:endParaRPr lang="en-US" dirty="0" smtClean="0"/>
          </a:p>
          <a:p>
            <a:r>
              <a:rPr lang="en-US" dirty="0" smtClean="0"/>
              <a:t>RESULTS GO HERE BITCHES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8191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Discussion – REMOVE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MAUDE is not exhaustive</a:t>
            </a:r>
          </a:p>
          <a:p>
            <a:r>
              <a:rPr lang="en-US" dirty="0" smtClean="0"/>
              <a:t>Bias towards those who report well</a:t>
            </a:r>
          </a:p>
          <a:p>
            <a:r>
              <a:rPr lang="en-US" dirty="0" smtClean="0"/>
              <a:t>Multiclass classification issues</a:t>
            </a:r>
          </a:p>
          <a:p>
            <a:r>
              <a:rPr lang="en-US" dirty="0" smtClean="0"/>
              <a:t>Classification data set (n=300)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OTHER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6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</a:t>
            </a:r>
            <a:r>
              <a:rPr lang="en-US" dirty="0" smtClean="0"/>
              <a:t>nufacturer and </a:t>
            </a:r>
            <a:r>
              <a:rPr lang="en-US" b="1" dirty="0" smtClean="0"/>
              <a:t>U</a:t>
            </a:r>
            <a:r>
              <a:rPr lang="en-US" dirty="0" smtClean="0"/>
              <a:t>ser </a:t>
            </a:r>
            <a:r>
              <a:rPr lang="en-US" b="1" dirty="0" smtClean="0"/>
              <a:t>F</a:t>
            </a:r>
            <a:r>
              <a:rPr lang="en-US" dirty="0" smtClean="0"/>
              <a:t>acility </a:t>
            </a:r>
            <a:r>
              <a:rPr lang="en-US" b="1" dirty="0" smtClean="0"/>
              <a:t>D</a:t>
            </a:r>
            <a:r>
              <a:rPr lang="en-US" dirty="0" smtClean="0"/>
              <a:t>evice </a:t>
            </a:r>
            <a:r>
              <a:rPr lang="en-US" b="1" dirty="0" smtClean="0"/>
              <a:t>E</a:t>
            </a:r>
            <a:r>
              <a:rPr lang="en-US" dirty="0" smtClean="0"/>
              <a:t>xperience</a:t>
            </a:r>
          </a:p>
          <a:p>
            <a:r>
              <a:rPr lang="en-US" dirty="0" smtClean="0"/>
              <a:t>United States FDA</a:t>
            </a:r>
          </a:p>
          <a:p>
            <a:r>
              <a:rPr lang="en-US" dirty="0" smtClean="0"/>
              <a:t>Medical device </a:t>
            </a:r>
            <a:r>
              <a:rPr lang="en-US" dirty="0"/>
              <a:t>e</a:t>
            </a:r>
            <a:r>
              <a:rPr lang="en-US" dirty="0" smtClean="0"/>
              <a:t>rror/failure reports</a:t>
            </a:r>
          </a:p>
          <a:p>
            <a:r>
              <a:rPr lang="en-US" dirty="0" smtClean="0"/>
              <a:t>1991 - present </a:t>
            </a:r>
          </a:p>
          <a:p>
            <a:r>
              <a:rPr lang="en-US" dirty="0" smtClean="0"/>
              <a:t>3.7m reports</a:t>
            </a:r>
          </a:p>
        </p:txBody>
      </p:sp>
    </p:spTree>
    <p:extLst>
      <p:ext uri="{BB962C8B-B14F-4D97-AF65-F5344CB8AC3E}">
        <p14:creationId xmlns:p14="http://schemas.microsoft.com/office/powerpoint/2010/main" val="26406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MAUDE – II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API allows programmatic querying of data base</a:t>
            </a:r>
          </a:p>
          <a:p>
            <a:pPr lvl="1"/>
            <a:r>
              <a:rPr lang="en-US" dirty="0" smtClean="0">
                <a:hlinkClick r:id="rId2"/>
              </a:rPr>
              <a:t>https://open.fda.gov/</a:t>
            </a:r>
            <a:endParaRPr lang="en-US" dirty="0" smtClean="0"/>
          </a:p>
          <a:p>
            <a:r>
              <a:rPr lang="en-US" dirty="0" smtClean="0"/>
              <a:t>Returns:</a:t>
            </a:r>
          </a:p>
          <a:p>
            <a:pPr lvl="1"/>
            <a:r>
              <a:rPr lang="en-US" dirty="0" smtClean="0"/>
              <a:t>Error report (textual description of error)</a:t>
            </a:r>
          </a:p>
          <a:p>
            <a:pPr lvl="1"/>
            <a:r>
              <a:rPr lang="en-US" dirty="0" smtClean="0"/>
              <a:t>Degree of harm (none, injury, death)</a:t>
            </a:r>
          </a:p>
          <a:p>
            <a:pPr lvl="1"/>
            <a:r>
              <a:rPr lang="en-US" dirty="0" smtClean="0"/>
              <a:t>Device manufacture</a:t>
            </a:r>
          </a:p>
          <a:p>
            <a:pPr lvl="1"/>
            <a:r>
              <a:rPr lang="en-US" dirty="0" smtClean="0"/>
              <a:t>Other meta data (date, time,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57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MAUDE - III</a:t>
            </a:r>
            <a:endParaRPr lang="en-US" dirty="0"/>
          </a:p>
        </p:txBody>
      </p:sp>
      <p:pic>
        <p:nvPicPr>
          <p:cNvPr id="4" name="Content Placeholder 3" descr="Screenshot 2015-03-16 10.41.2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0" r="4940"/>
          <a:stretch>
            <a:fillRect/>
          </a:stretch>
        </p:blipFill>
        <p:spPr>
          <a:xfrm>
            <a:off x="457200" y="1337036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457200" y="6126163"/>
            <a:ext cx="5136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open.fda.gov</a:t>
            </a:r>
            <a:r>
              <a:rPr lang="en-US" dirty="0" smtClean="0">
                <a:hlinkClick r:id="rId3"/>
              </a:rPr>
              <a:t>/device/event/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413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Categorization of reports in the MAUDE database</a:t>
            </a:r>
          </a:p>
          <a:p>
            <a:pPr lvl="1"/>
            <a:r>
              <a:rPr lang="en-US" dirty="0" smtClean="0"/>
              <a:t>Focus on software based devices</a:t>
            </a:r>
          </a:p>
          <a:p>
            <a:pPr lvl="1"/>
            <a:r>
              <a:rPr lang="en-US" dirty="0" smtClean="0"/>
              <a:t>Jens Weber</a:t>
            </a:r>
          </a:p>
          <a:p>
            <a:pPr lvl="1"/>
            <a:r>
              <a:rPr lang="en-US" dirty="0" err="1" smtClean="0"/>
              <a:t>Fieran</a:t>
            </a:r>
            <a:r>
              <a:rPr lang="en-US" dirty="0" smtClean="0"/>
              <a:t> Mason-Blakely</a:t>
            </a:r>
          </a:p>
          <a:p>
            <a:pPr lvl="1"/>
            <a:r>
              <a:rPr lang="en-US" dirty="0" smtClean="0"/>
              <a:t>Ryan </a:t>
            </a:r>
            <a:r>
              <a:rPr lang="en-US" dirty="0" err="1" smtClean="0"/>
              <a:t>Habibi</a:t>
            </a:r>
            <a:endParaRPr lang="en-US" dirty="0"/>
          </a:p>
        </p:txBody>
      </p:sp>
      <p:pic>
        <p:nvPicPr>
          <p:cNvPr id="4" name="Picture 3" descr="Highlevel MAUDE Study Model - New P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990" y="2703865"/>
            <a:ext cx="4352522" cy="374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5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natural language text to identify categories of failures</a:t>
            </a:r>
          </a:p>
          <a:p>
            <a:r>
              <a:rPr lang="en-US" dirty="0" smtClean="0"/>
              <a:t>Analyze meta data to predict event type of failure (death, injury, malfunction etc.)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05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I - Data </a:t>
            </a:r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PAUL! PUT SOME STUFF HERE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322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I - 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PAUL! PUT SOME STUFF HERE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05519" y="80093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72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I -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PAUL! PUT SOME STUFF HERE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05519" y="80093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363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285</Words>
  <Application>Microsoft Macintosh PowerPoint</Application>
  <PresentationFormat>On-screen Show (4:3)</PresentationFormat>
  <Paragraphs>53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Mining the MAUDE</vt:lpstr>
      <vt:lpstr>MAUDE</vt:lpstr>
      <vt:lpstr>MAUDE – II </vt:lpstr>
      <vt:lpstr>MAUDE - III</vt:lpstr>
      <vt:lpstr>Previous Work</vt:lpstr>
      <vt:lpstr>Two Approaches</vt:lpstr>
      <vt:lpstr>Approach I - Data Collection</vt:lpstr>
      <vt:lpstr>Approach I - Data Cleaning</vt:lpstr>
      <vt:lpstr>Approach I - Analysis</vt:lpstr>
      <vt:lpstr>Approach I - Results</vt:lpstr>
      <vt:lpstr>Approach II - Data Collection</vt:lpstr>
      <vt:lpstr>Approach II - Data Cleaning</vt:lpstr>
      <vt:lpstr>Approach II – Analysis and Results</vt:lpstr>
      <vt:lpstr>Discussion – REMOVE THIS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the MAUDE</dc:title>
  <dc:creator>Simon Diemert</dc:creator>
  <cp:lastModifiedBy>Scott Low</cp:lastModifiedBy>
  <cp:revision>20</cp:revision>
  <dcterms:created xsi:type="dcterms:W3CDTF">2015-03-16T17:23:33Z</dcterms:created>
  <dcterms:modified xsi:type="dcterms:W3CDTF">2015-03-20T18:26:44Z</dcterms:modified>
</cp:coreProperties>
</file>