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4" r:id="rId9"/>
    <p:sldId id="265" r:id="rId10"/>
    <p:sldId id="269" r:id="rId11"/>
    <p:sldId id="266" r:id="rId12"/>
    <p:sldId id="267" r:id="rId13"/>
    <p:sldId id="268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78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7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17D2-DDD4-D24A-B9A3-148B5AC98B80}" type="datetimeFigureOut">
              <a:rPr lang="en-US" smtClean="0"/>
              <a:t>15-03-24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.fda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open.fda.gov/device/even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5072"/>
            <a:ext cx="7772400" cy="1470025"/>
          </a:xfrm>
        </p:spPr>
        <p:txBody>
          <a:bodyPr/>
          <a:lstStyle/>
          <a:p>
            <a:r>
              <a:rPr lang="en-US" dirty="0" smtClean="0"/>
              <a:t>Mining the MAUDE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9"/>
            <a:ext cx="6400800" cy="885080"/>
          </a:xfrm>
        </p:spPr>
        <p:txBody>
          <a:bodyPr/>
          <a:lstStyle/>
          <a:p>
            <a:r>
              <a:rPr lang="en-US" dirty="0" smtClean="0"/>
              <a:t>Spring 2015 SENG 474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0011" y="4771280"/>
            <a:ext cx="37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Simon Diemert, Scott Low, Paul Moon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Results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416032"/>
              </p:ext>
            </p:extLst>
          </p:nvPr>
        </p:nvGraphicFramePr>
        <p:xfrm>
          <a:off x="457200" y="2103120"/>
          <a:ext cx="8229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71"/>
                <a:gridCol w="3102429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Correctly</a:t>
                      </a:r>
                      <a:r>
                        <a:rPr lang="en-US" baseline="0" dirty="0" smtClean="0"/>
                        <a:t> classified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 (weighted</a:t>
                      </a:r>
                      <a:r>
                        <a:rPr lang="en-US" baseline="0" dirty="0" smtClean="0"/>
                        <a:t> avg.)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CareProvider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74.61</a:t>
                      </a:r>
                      <a:r>
                        <a:rPr lang="en-US" baseline="0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HealthCareProcess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76.95</a:t>
                      </a:r>
                      <a:r>
                        <a:rPr lang="en-US" baseline="0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PointOfCareActuator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PointOfCareSensor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PointOfDecisionControl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PointOfDecisionDisplay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TechnicalProcess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3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Collection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Python script to scrape 50,000 most recent records from MAUDE</a:t>
            </a:r>
          </a:p>
          <a:p>
            <a:pPr lvl="1"/>
            <a:r>
              <a:rPr lang="en-US" dirty="0" smtClean="0"/>
              <a:t>Timeouts required due to API throttling</a:t>
            </a:r>
          </a:p>
          <a:p>
            <a:r>
              <a:rPr lang="en-US" dirty="0" smtClean="0"/>
              <a:t>Failsafe data collection</a:t>
            </a:r>
          </a:p>
          <a:p>
            <a:pPr lvl="1"/>
            <a:r>
              <a:rPr lang="en-US" dirty="0" smtClean="0"/>
              <a:t>Data downloaded in chunks and merged after</a:t>
            </a:r>
          </a:p>
        </p:txBody>
      </p:sp>
    </p:spTree>
    <p:extLst>
      <p:ext uri="{BB962C8B-B14F-4D97-AF65-F5344CB8AC3E}">
        <p14:creationId xmlns:p14="http://schemas.microsoft.com/office/powerpoint/2010/main" val="319003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Cleaning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Selected 5 major metadata attributes to classify data on</a:t>
            </a:r>
          </a:p>
          <a:p>
            <a:pPr lvl="1"/>
            <a:r>
              <a:rPr lang="en-US" dirty="0" err="1" smtClean="0"/>
              <a:t>device_operator</a:t>
            </a:r>
            <a:r>
              <a:rPr lang="en-US" dirty="0" smtClean="0"/>
              <a:t>, </a:t>
            </a:r>
            <a:r>
              <a:rPr lang="en-US" dirty="0" err="1" smtClean="0"/>
              <a:t>manufacturer_name</a:t>
            </a:r>
            <a:r>
              <a:rPr lang="en-US" dirty="0" smtClean="0"/>
              <a:t>, </a:t>
            </a:r>
            <a:r>
              <a:rPr lang="en-US" dirty="0" err="1" smtClean="0"/>
              <a:t>reporter_occupation_code</a:t>
            </a:r>
            <a:r>
              <a:rPr lang="en-US" dirty="0" smtClean="0"/>
              <a:t>, </a:t>
            </a:r>
            <a:r>
              <a:rPr lang="en-US" dirty="0" err="1" smtClean="0"/>
              <a:t>device_type_code</a:t>
            </a:r>
            <a:r>
              <a:rPr lang="en-US" dirty="0" smtClean="0"/>
              <a:t>, </a:t>
            </a:r>
            <a:r>
              <a:rPr lang="en-US" dirty="0" err="1" smtClean="0"/>
              <a:t>device_expired</a:t>
            </a:r>
            <a:endParaRPr lang="en-US" dirty="0" smtClean="0"/>
          </a:p>
          <a:p>
            <a:r>
              <a:rPr lang="en-US" dirty="0" smtClean="0"/>
              <a:t>Classifications: Death, Injury, Malfunction</a:t>
            </a:r>
          </a:p>
          <a:p>
            <a:r>
              <a:rPr lang="en-US" dirty="0" smtClean="0"/>
              <a:t>Parsing JSON to .</a:t>
            </a:r>
            <a:r>
              <a:rPr lang="en-US" dirty="0" err="1" smtClean="0"/>
              <a:t>arff</a:t>
            </a:r>
            <a:r>
              <a:rPr lang="en-US" dirty="0" smtClean="0"/>
              <a:t> was non-trivial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7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– Analysis and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Naïve Bayes classifier used in </a:t>
            </a:r>
            <a:r>
              <a:rPr lang="en-US" dirty="0" err="1" smtClean="0"/>
              <a:t>Weka</a:t>
            </a:r>
            <a:endParaRPr lang="en-US" dirty="0" smtClean="0"/>
          </a:p>
          <a:p>
            <a:pPr lvl="1"/>
            <a:r>
              <a:rPr lang="en-US" dirty="0" smtClean="0"/>
              <a:t>10-fold cross-validation</a:t>
            </a:r>
          </a:p>
          <a:p>
            <a:pPr lvl="1"/>
            <a:r>
              <a:rPr lang="en-US" dirty="0" smtClean="0"/>
              <a:t>76.67% positive correlation</a:t>
            </a:r>
          </a:p>
          <a:p>
            <a:pPr lvl="1"/>
            <a:r>
              <a:rPr lang="en-US" dirty="0" smtClean="0"/>
              <a:t>0.764 F-Measure (Weighted Average)</a:t>
            </a:r>
          </a:p>
        </p:txBody>
      </p:sp>
    </p:spTree>
    <p:extLst>
      <p:ext uri="{BB962C8B-B14F-4D97-AF65-F5344CB8AC3E}">
        <p14:creationId xmlns:p14="http://schemas.microsoft.com/office/powerpoint/2010/main" val="256819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frequencies is a crude way of analyzing text. Better text analysis could be used.</a:t>
            </a:r>
          </a:p>
          <a:p>
            <a:r>
              <a:rPr lang="en-US" dirty="0" smtClean="0"/>
              <a:t>Explore with using more metadata for attributes.</a:t>
            </a:r>
          </a:p>
          <a:p>
            <a:r>
              <a:rPr lang="en-US" dirty="0" smtClean="0"/>
              <a:t>Different classifiers.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0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questions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58181"/>
            <a:ext cx="5080000" cy="3810000"/>
          </a:xfrm>
        </p:spPr>
      </p:pic>
    </p:spTree>
    <p:extLst>
      <p:ext uri="{BB962C8B-B14F-4D97-AF65-F5344CB8AC3E}">
        <p14:creationId xmlns:p14="http://schemas.microsoft.com/office/powerpoint/2010/main" val="26370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</a:t>
            </a:r>
            <a:r>
              <a:rPr lang="en-US" dirty="0" smtClean="0"/>
              <a:t>nufacturer and </a:t>
            </a:r>
            <a:r>
              <a:rPr lang="en-US" b="1" dirty="0" smtClean="0"/>
              <a:t>U</a:t>
            </a:r>
            <a:r>
              <a:rPr lang="en-US" dirty="0" smtClean="0"/>
              <a:t>ser Facility </a:t>
            </a:r>
            <a:r>
              <a:rPr lang="en-US" b="1" dirty="0" smtClean="0"/>
              <a:t>D</a:t>
            </a:r>
            <a:r>
              <a:rPr lang="en-US" dirty="0" smtClean="0"/>
              <a:t>evice </a:t>
            </a:r>
            <a:r>
              <a:rPr lang="en-US" b="1" dirty="0" smtClean="0"/>
              <a:t>E</a:t>
            </a:r>
            <a:r>
              <a:rPr lang="en-US" dirty="0" smtClean="0"/>
              <a:t>xperience</a:t>
            </a:r>
          </a:p>
          <a:p>
            <a:r>
              <a:rPr lang="en-US" dirty="0" smtClean="0"/>
              <a:t>United States FDA</a:t>
            </a:r>
          </a:p>
          <a:p>
            <a:r>
              <a:rPr lang="en-US" dirty="0" smtClean="0"/>
              <a:t>Medical device </a:t>
            </a:r>
            <a:r>
              <a:rPr lang="en-US" dirty="0"/>
              <a:t>e</a:t>
            </a:r>
            <a:r>
              <a:rPr lang="en-US" dirty="0" smtClean="0"/>
              <a:t>rror/failure reports</a:t>
            </a:r>
          </a:p>
          <a:p>
            <a:r>
              <a:rPr lang="en-US" dirty="0" smtClean="0"/>
              <a:t>1991 - present </a:t>
            </a:r>
          </a:p>
          <a:p>
            <a:r>
              <a:rPr lang="en-US" dirty="0" smtClean="0"/>
              <a:t>3.7m reports</a:t>
            </a:r>
          </a:p>
        </p:txBody>
      </p:sp>
    </p:spTree>
    <p:extLst>
      <p:ext uri="{BB962C8B-B14F-4D97-AF65-F5344CB8AC3E}">
        <p14:creationId xmlns:p14="http://schemas.microsoft.com/office/powerpoint/2010/main" val="26406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– 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allows programmatic querying of data base</a:t>
            </a:r>
          </a:p>
          <a:p>
            <a:pPr lvl="1"/>
            <a:r>
              <a:rPr lang="en-US" dirty="0" smtClean="0">
                <a:hlinkClick r:id="rId2"/>
              </a:rPr>
              <a:t>https://open.fda.gov/</a:t>
            </a:r>
            <a:endParaRPr lang="en-US" dirty="0" smtClean="0"/>
          </a:p>
          <a:p>
            <a:r>
              <a:rPr lang="en-US" dirty="0" smtClean="0"/>
              <a:t>Returns:</a:t>
            </a:r>
          </a:p>
          <a:p>
            <a:pPr lvl="1"/>
            <a:r>
              <a:rPr lang="en-US" dirty="0" smtClean="0"/>
              <a:t>Error report (textual description of error)</a:t>
            </a:r>
          </a:p>
          <a:p>
            <a:pPr lvl="1"/>
            <a:r>
              <a:rPr lang="en-US" dirty="0" smtClean="0"/>
              <a:t>Degree of harm (none, injury, death)</a:t>
            </a:r>
          </a:p>
          <a:p>
            <a:pPr lvl="1"/>
            <a:r>
              <a:rPr lang="en-US" dirty="0" smtClean="0"/>
              <a:t>Device manufacture</a:t>
            </a:r>
          </a:p>
          <a:p>
            <a:pPr lvl="1"/>
            <a:r>
              <a:rPr lang="en-US" dirty="0" smtClean="0"/>
              <a:t>Other meta data (date, time,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- III</a:t>
            </a:r>
            <a:endParaRPr lang="en-US" dirty="0"/>
          </a:p>
        </p:txBody>
      </p:sp>
      <p:pic>
        <p:nvPicPr>
          <p:cNvPr id="4" name="Content Placeholder 3" descr="Screenshot 2015-03-16 10.41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r="4940"/>
          <a:stretch>
            <a:fillRect/>
          </a:stretch>
        </p:blipFill>
        <p:spPr>
          <a:xfrm>
            <a:off x="457200" y="1337036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6126163"/>
            <a:ext cx="513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open.fda.gov</a:t>
            </a:r>
            <a:r>
              <a:rPr lang="en-US" dirty="0" smtClean="0">
                <a:hlinkClick r:id="rId3"/>
              </a:rPr>
              <a:t>/device/event/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13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Categorization of reports in the MAUDE database</a:t>
            </a:r>
          </a:p>
          <a:p>
            <a:pPr lvl="1"/>
            <a:r>
              <a:rPr lang="en-US" dirty="0" smtClean="0"/>
              <a:t>Focus on software based devices</a:t>
            </a:r>
          </a:p>
          <a:p>
            <a:pPr lvl="1"/>
            <a:r>
              <a:rPr lang="en-US" dirty="0" smtClean="0"/>
              <a:t>Jens Weber</a:t>
            </a:r>
          </a:p>
          <a:p>
            <a:pPr lvl="1"/>
            <a:r>
              <a:rPr lang="en-US" dirty="0" err="1" smtClean="0"/>
              <a:t>Fieran</a:t>
            </a:r>
            <a:r>
              <a:rPr lang="en-US" dirty="0" smtClean="0"/>
              <a:t> Mason-Blakely</a:t>
            </a:r>
          </a:p>
          <a:p>
            <a:pPr lvl="1"/>
            <a:r>
              <a:rPr lang="en-US" dirty="0" smtClean="0"/>
              <a:t>Ryan </a:t>
            </a:r>
            <a:r>
              <a:rPr lang="en-US" dirty="0" err="1" smtClean="0"/>
              <a:t>Habibi</a:t>
            </a:r>
            <a:endParaRPr lang="en-US" dirty="0"/>
          </a:p>
        </p:txBody>
      </p:sp>
      <p:pic>
        <p:nvPicPr>
          <p:cNvPr id="4" name="Picture 3" descr="Highlevel MAUDE Study Model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90" y="2703865"/>
            <a:ext cx="4352522" cy="37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5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natural language text to identify categories of failures</a:t>
            </a:r>
          </a:p>
          <a:p>
            <a:r>
              <a:rPr lang="en-US" dirty="0" smtClean="0"/>
              <a:t>Analyze meta data to predict event type of failure (death, injury, malfunction etc.)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0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Collection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obtained a CSV file from </a:t>
            </a:r>
            <a:r>
              <a:rPr lang="en-US" dirty="0" err="1" smtClean="0"/>
              <a:t>Fieran</a:t>
            </a:r>
            <a:r>
              <a:rPr lang="en-US" dirty="0" smtClean="0"/>
              <a:t> and Ryan who classified failure events into the aforementioned </a:t>
            </a:r>
            <a:r>
              <a:rPr lang="en-US" dirty="0"/>
              <a:t>categories </a:t>
            </a:r>
            <a:r>
              <a:rPr lang="en-US" dirty="0" smtClean="0"/>
              <a:t>e.g. EMR, Care Provider</a:t>
            </a:r>
          </a:p>
          <a:p>
            <a:r>
              <a:rPr lang="en-US" dirty="0" smtClean="0"/>
              <a:t>A Python script used FDA’s API to get the descriptions of these device failure events.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https</a:t>
            </a:r>
            <a:r>
              <a:rPr lang="en-US" dirty="0"/>
              <a:t>://</a:t>
            </a:r>
            <a:r>
              <a:rPr lang="en-US" dirty="0" err="1"/>
              <a:t>api.fda.gov</a:t>
            </a:r>
            <a:r>
              <a:rPr lang="en-US" dirty="0"/>
              <a:t>/device/</a:t>
            </a:r>
            <a:r>
              <a:rPr lang="en-US" dirty="0" err="1"/>
              <a:t>event.json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32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Cleaning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387443" cy="452845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 a list of </a:t>
            </a:r>
            <a:r>
              <a:rPr lang="en-US" dirty="0" smtClean="0"/>
              <a:t>failure reports</a:t>
            </a:r>
            <a:r>
              <a:rPr lang="en-US" dirty="0"/>
              <a:t>, </a:t>
            </a:r>
            <a:r>
              <a:rPr lang="en-US" dirty="0" smtClean="0"/>
              <a:t>extract </a:t>
            </a:r>
            <a:r>
              <a:rPr lang="en-US" dirty="0" err="1" smtClean="0"/>
              <a:t>mdr_text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Sample </a:t>
            </a:r>
            <a:r>
              <a:rPr lang="en-US" dirty="0" err="1" smtClean="0"/>
              <a:t>mdr_text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Tokenize sentences and analyze part of speech. 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r>
              <a:rPr lang="en-US" dirty="0" smtClean="0"/>
              <a:t> (e.g. the, at, is, which) and numbers.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 descr="Screen Shot 2015-03-23 at 6.06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6" y="2619549"/>
            <a:ext cx="8545286" cy="22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Python script generated tuples with:</a:t>
            </a:r>
          </a:p>
          <a:p>
            <a:pPr lvl="1"/>
            <a:r>
              <a:rPr lang="en-US" dirty="0" smtClean="0"/>
              <a:t>Attribute: Number of word occurrences for each word</a:t>
            </a:r>
          </a:p>
          <a:p>
            <a:pPr lvl="1"/>
            <a:r>
              <a:rPr lang="en-US" dirty="0" smtClean="0"/>
              <a:t>Class: Class value from </a:t>
            </a:r>
            <a:r>
              <a:rPr lang="en-US" dirty="0" err="1" smtClean="0"/>
              <a:t>Fieran</a:t>
            </a:r>
            <a:r>
              <a:rPr lang="en-US" dirty="0"/>
              <a:t> </a:t>
            </a:r>
            <a:r>
              <a:rPr lang="en-US" dirty="0" smtClean="0"/>
              <a:t>and Ryan’s CSV file</a:t>
            </a:r>
          </a:p>
          <a:p>
            <a:r>
              <a:rPr lang="en-US" dirty="0" smtClean="0"/>
              <a:t>Run classification on these tuples with WEKA</a:t>
            </a:r>
          </a:p>
          <a:p>
            <a:pPr lvl="1"/>
            <a:r>
              <a:rPr lang="en-US" dirty="0" smtClean="0"/>
              <a:t>10-fold cross-validation</a:t>
            </a:r>
          </a:p>
          <a:p>
            <a:pPr lvl="1"/>
            <a:r>
              <a:rPr lang="en-US" dirty="0" err="1" smtClean="0"/>
              <a:t>NaiveBayes</a:t>
            </a:r>
            <a:r>
              <a:rPr lang="en-US" dirty="0" smtClean="0"/>
              <a:t> classifier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36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437</Words>
  <Application>Microsoft Macintosh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Mining the MAUDE</vt:lpstr>
      <vt:lpstr>MAUDE</vt:lpstr>
      <vt:lpstr>MAUDE – II </vt:lpstr>
      <vt:lpstr>MAUDE - III</vt:lpstr>
      <vt:lpstr>Previous Work</vt:lpstr>
      <vt:lpstr>Two Approaches</vt:lpstr>
      <vt:lpstr>Approach I - Data Collection</vt:lpstr>
      <vt:lpstr>Approach I - Data Cleaning</vt:lpstr>
      <vt:lpstr>Approach I - Analysis</vt:lpstr>
      <vt:lpstr>Approach I - Results</vt:lpstr>
      <vt:lpstr>Approach II - Data Collection</vt:lpstr>
      <vt:lpstr>Approach II - Data Cleaning</vt:lpstr>
      <vt:lpstr>Approach II – Analysis and Results</vt:lpstr>
      <vt:lpstr>Possible Extensions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the MAUDE</dc:title>
  <dc:creator>Simon Diemert</dc:creator>
  <cp:lastModifiedBy>Simon Diemert</cp:lastModifiedBy>
  <cp:revision>48</cp:revision>
  <dcterms:created xsi:type="dcterms:W3CDTF">2015-03-16T17:23:33Z</dcterms:created>
  <dcterms:modified xsi:type="dcterms:W3CDTF">2015-03-24T23:27:13Z</dcterms:modified>
</cp:coreProperties>
</file>