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73" r:id="rId4"/>
    <p:sldId id="270" r:id="rId5"/>
    <p:sldId id="271" r:id="rId6"/>
    <p:sldId id="272" r:id="rId7"/>
    <p:sldId id="274" r:id="rId8"/>
    <p:sldId id="258" r:id="rId9"/>
    <p:sldId id="262" r:id="rId10"/>
    <p:sldId id="265" r:id="rId11"/>
    <p:sldId id="267" r:id="rId12"/>
    <p:sldId id="264" r:id="rId13"/>
    <p:sldId id="269" r:id="rId14"/>
    <p:sldId id="263" r:id="rId15"/>
    <p:sldId id="268" r:id="rId16"/>
    <p:sldId id="26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947" autoAdjust="0"/>
  </p:normalViewPr>
  <p:slideViewPr>
    <p:cSldViewPr snapToGrid="0">
      <p:cViewPr varScale="1">
        <p:scale>
          <a:sx n="58" d="100"/>
          <a:sy n="58" d="100"/>
        </p:scale>
        <p:origin x="11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9B51F-F52B-42D7-8189-E09EF3756A0B}" type="datetimeFigureOut">
              <a:rPr lang="zh-CN" altLang="en-US" smtClean="0"/>
              <a:t>2018/11/15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D5A45-A9A3-406E-8972-CE35F5DCCD92}" type="slidenum">
              <a:rPr lang="zh-CN" altLang="en-US" smtClean="0"/>
              <a:t>‹#›</a:t>
            </a:fld>
            <a:endParaRPr lang="zh-CN" altLang="en-US"/>
          </a:p>
        </p:txBody>
      </p:sp>
    </p:spTree>
    <p:extLst>
      <p:ext uri="{BB962C8B-B14F-4D97-AF65-F5344CB8AC3E}">
        <p14:creationId xmlns:p14="http://schemas.microsoft.com/office/powerpoint/2010/main" val="367371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特征提取</a:t>
            </a:r>
          </a:p>
          <a:p>
            <a:r>
              <a:rPr lang="zh-CN" altLang="en-US" dirty="0"/>
              <a:t>最近，在向量空间中使用网络节点表示的方法已经获得了研究界的关注。我们首先学习网络中每个节点的功能（这称为嵌入</a:t>
            </a:r>
            <a:r>
              <a:rPr lang="en-US" altLang="zh-CN" dirty="0"/>
              <a:t>!!</a:t>
            </a:r>
            <a:r>
              <a:rPr lang="zh-CN" altLang="en-US" dirty="0"/>
              <a:t>）。然后我们可以训练一个分类器，如</a:t>
            </a:r>
            <a:r>
              <a:rPr lang="en-US" altLang="zh-CN" dirty="0"/>
              <a:t>SVM</a:t>
            </a:r>
            <a:r>
              <a:rPr lang="zh-CN" altLang="en-US" dirty="0"/>
              <a:t>，</a:t>
            </a:r>
            <a:r>
              <a:rPr lang="en-US" altLang="zh-CN" dirty="0"/>
              <a:t>KNN</a:t>
            </a:r>
            <a:r>
              <a:rPr lang="zh-CN" altLang="en-US" dirty="0"/>
              <a:t>来预测缺失的链接。</a:t>
            </a:r>
            <a:endParaRPr lang="en-US" altLang="zh-CN" dirty="0"/>
          </a:p>
          <a:p>
            <a:endParaRPr lang="en-US" altLang="zh-CN" dirty="0"/>
          </a:p>
          <a:p>
            <a:r>
              <a:rPr lang="zh-CN" altLang="en-US" dirty="0"/>
              <a:t>我们可以基于诸如邻接矩阵之类的网络结构来构造每个节点的特征。</a:t>
            </a:r>
            <a:endParaRPr lang="en-US" altLang="zh-CN" dirty="0"/>
          </a:p>
          <a:p>
            <a:endParaRPr lang="en-US" altLang="zh-CN" dirty="0"/>
          </a:p>
          <a:p>
            <a:r>
              <a:rPr lang="zh-CN" altLang="en-US" dirty="0"/>
              <a:t>基于维数减少的方法：我们可以获得输入网络的邻接矩阵，然后采用一些基于降维的方法，如</a:t>
            </a:r>
            <a:r>
              <a:rPr lang="en-US" altLang="zh-CN" dirty="0"/>
              <a:t>PCA</a:t>
            </a:r>
            <a:r>
              <a:rPr lang="zh-CN" altLang="en-US" dirty="0"/>
              <a:t>，</a:t>
            </a:r>
            <a:r>
              <a:rPr lang="en-US" altLang="zh-CN" dirty="0"/>
              <a:t>SVD</a:t>
            </a:r>
            <a:r>
              <a:rPr lang="zh-CN" altLang="en-US" dirty="0"/>
              <a:t>或自动编码器等，来获得每个节点的低维表示。</a:t>
            </a:r>
            <a:endParaRPr lang="en-US" altLang="zh-CN" dirty="0"/>
          </a:p>
          <a:p>
            <a:endParaRPr lang="en-US" altLang="zh-CN" dirty="0"/>
          </a:p>
          <a:p>
            <a:r>
              <a:rPr lang="zh-CN" altLang="en-US" dirty="0"/>
              <a:t>基于随机游走的方法：对于节点表示学习，利用随机游走来捕获顶点之间的结构关系。通过执行截断的随机游走，信息网络被转换为顶点序列的集合，其中顶点 </a:t>
            </a:r>
            <a:r>
              <a:rPr lang="en-US" altLang="zh-CN" dirty="0"/>
              <a:t>- </a:t>
            </a:r>
            <a:r>
              <a:rPr lang="zh-CN" altLang="en-US" dirty="0"/>
              <a:t>上下文对的出现频率测量它们之间的结构距离。</a:t>
            </a:r>
            <a:endParaRPr lang="en-US" altLang="zh-CN" dirty="0"/>
          </a:p>
          <a:p>
            <a:endParaRPr lang="en-US" altLang="zh-CN" dirty="0"/>
          </a:p>
          <a:p>
            <a:endParaRPr lang="en-US" altLang="zh-CN" dirty="0"/>
          </a:p>
          <a:p>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B5D5A45-A9A3-406E-8972-CE35F5DCCD92}" type="slidenum">
              <a:rPr lang="zh-CN" altLang="en-US" smtClean="0"/>
              <a:t>6</a:t>
            </a:fld>
            <a:endParaRPr lang="zh-CN" altLang="en-US"/>
          </a:p>
        </p:txBody>
      </p:sp>
    </p:spTree>
    <p:extLst>
      <p:ext uri="{BB962C8B-B14F-4D97-AF65-F5344CB8AC3E}">
        <p14:creationId xmlns:p14="http://schemas.microsoft.com/office/powerpoint/2010/main" val="582720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链接预测</a:t>
            </a:r>
            <a:endParaRPr lang="en-US" altLang="zh-CN" dirty="0"/>
          </a:p>
          <a:p>
            <a:r>
              <a:rPr lang="zh-CN" altLang="en-US" dirty="0"/>
              <a:t>在获得每个节点的低维向量之后，我们可以训练分类器（</a:t>
            </a:r>
            <a:r>
              <a:rPr lang="en-US" altLang="zh-CN" dirty="0"/>
              <a:t>SVM</a:t>
            </a:r>
            <a:r>
              <a:rPr lang="zh-CN" altLang="en-US" dirty="0"/>
              <a:t>，</a:t>
            </a:r>
            <a:r>
              <a:rPr lang="en-US" altLang="zh-CN" dirty="0"/>
              <a:t>KNN</a:t>
            </a:r>
            <a:r>
              <a:rPr lang="zh-CN" altLang="en-US" dirty="0"/>
              <a:t>，</a:t>
            </a:r>
            <a:r>
              <a:rPr lang="en-US" altLang="zh-CN" dirty="0"/>
              <a:t>LR; python</a:t>
            </a:r>
            <a:r>
              <a:rPr lang="zh-CN" altLang="en-US" dirty="0"/>
              <a:t>中的</a:t>
            </a:r>
            <a:r>
              <a:rPr lang="en-US" altLang="zh-CN" dirty="0" err="1"/>
              <a:t>sklearn</a:t>
            </a:r>
            <a:r>
              <a:rPr lang="zh-CN" altLang="en-US" dirty="0"/>
              <a:t>包）来预测测试集中的链接是否存在。</a:t>
            </a:r>
          </a:p>
          <a:p>
            <a:r>
              <a:rPr lang="zh-CN" altLang="en-US" dirty="0"/>
              <a:t>评估指标是</a:t>
            </a:r>
            <a:r>
              <a:rPr lang="en-US" altLang="zh-CN" dirty="0"/>
              <a:t>AUC</a:t>
            </a:r>
            <a:r>
              <a:rPr lang="zh-CN" altLang="en-US" dirty="0"/>
              <a:t>值。</a:t>
            </a:r>
          </a:p>
          <a:p>
            <a:r>
              <a:rPr lang="zh-CN" altLang="en-US" dirty="0"/>
              <a:t> </a:t>
            </a:r>
          </a:p>
        </p:txBody>
      </p:sp>
      <p:sp>
        <p:nvSpPr>
          <p:cNvPr id="4" name="灯片编号占位符 3"/>
          <p:cNvSpPr>
            <a:spLocks noGrp="1"/>
          </p:cNvSpPr>
          <p:nvPr>
            <p:ph type="sldNum" sz="quarter" idx="5"/>
          </p:nvPr>
        </p:nvSpPr>
        <p:spPr/>
        <p:txBody>
          <a:bodyPr/>
          <a:lstStyle/>
          <a:p>
            <a:fld id="{2B5D5A45-A9A3-406E-8972-CE35F5DCCD92}" type="slidenum">
              <a:rPr lang="zh-CN" altLang="en-US" smtClean="0"/>
              <a:t>7</a:t>
            </a:fld>
            <a:endParaRPr lang="zh-CN" altLang="en-US"/>
          </a:p>
        </p:txBody>
      </p:sp>
    </p:spTree>
    <p:extLst>
      <p:ext uri="{BB962C8B-B14F-4D97-AF65-F5344CB8AC3E}">
        <p14:creationId xmlns:p14="http://schemas.microsoft.com/office/powerpoint/2010/main" val="2350421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5D5A45-A9A3-406E-8972-CE35F5DCCD92}" type="slidenum">
              <a:rPr lang="zh-CN" altLang="en-US" smtClean="0"/>
              <a:t>9</a:t>
            </a:fld>
            <a:endParaRPr lang="zh-CN" altLang="en-US"/>
          </a:p>
        </p:txBody>
      </p:sp>
    </p:spTree>
    <p:extLst>
      <p:ext uri="{BB962C8B-B14F-4D97-AF65-F5344CB8AC3E}">
        <p14:creationId xmlns:p14="http://schemas.microsoft.com/office/powerpoint/2010/main" val="1433287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23837-B78B-46C7-914C-4AA1C53835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DB43CA4-2F13-48EA-9AF1-6FDA8D7313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934FC6-7F81-4C4A-9889-82D722C1D1B3}"/>
              </a:ext>
            </a:extLst>
          </p:cNvPr>
          <p:cNvSpPr>
            <a:spLocks noGrp="1"/>
          </p:cNvSpPr>
          <p:nvPr>
            <p:ph type="dt" sz="half" idx="10"/>
          </p:nvPr>
        </p:nvSpPr>
        <p:spPr/>
        <p:txBody>
          <a:bodyPr/>
          <a:lstStyle/>
          <a:p>
            <a:fld id="{14D9EBFB-9056-40BA-AB61-7017788F16F7}" type="datetimeFigureOut">
              <a:rPr lang="zh-CN" altLang="en-US" smtClean="0"/>
              <a:t>2018/11/15</a:t>
            </a:fld>
            <a:endParaRPr lang="zh-CN" altLang="en-US"/>
          </a:p>
        </p:txBody>
      </p:sp>
      <p:sp>
        <p:nvSpPr>
          <p:cNvPr id="5" name="页脚占位符 4">
            <a:extLst>
              <a:ext uri="{FF2B5EF4-FFF2-40B4-BE49-F238E27FC236}">
                <a16:creationId xmlns:a16="http://schemas.microsoft.com/office/drawing/2014/main" id="{0FBEE285-765B-4364-B438-E349E7CDD7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5E97AB-E2D5-4FD7-A696-EDFA4C5FC07F}"/>
              </a:ext>
            </a:extLst>
          </p:cNvPr>
          <p:cNvSpPr>
            <a:spLocks noGrp="1"/>
          </p:cNvSpPr>
          <p:nvPr>
            <p:ph type="sldNum" sz="quarter" idx="12"/>
          </p:nvPr>
        </p:nvSpPr>
        <p:spPr/>
        <p:txBody>
          <a:bodyPr/>
          <a:lstStyle/>
          <a:p>
            <a:fld id="{54C315CB-CEB0-46DF-8CD7-AFFC863F0896}" type="slidenum">
              <a:rPr lang="zh-CN" altLang="en-US" smtClean="0"/>
              <a:t>‹#›</a:t>
            </a:fld>
            <a:endParaRPr lang="zh-CN" altLang="en-US"/>
          </a:p>
        </p:txBody>
      </p:sp>
    </p:spTree>
    <p:extLst>
      <p:ext uri="{BB962C8B-B14F-4D97-AF65-F5344CB8AC3E}">
        <p14:creationId xmlns:p14="http://schemas.microsoft.com/office/powerpoint/2010/main" val="260983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5C361-20BC-4257-BF75-2F4C687E1BB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52F7BA8-C74A-4382-8E13-5E241D03787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71461F-950C-498A-AD33-B3FAEA9A9F1D}"/>
              </a:ext>
            </a:extLst>
          </p:cNvPr>
          <p:cNvSpPr>
            <a:spLocks noGrp="1"/>
          </p:cNvSpPr>
          <p:nvPr>
            <p:ph type="dt" sz="half" idx="10"/>
          </p:nvPr>
        </p:nvSpPr>
        <p:spPr/>
        <p:txBody>
          <a:bodyPr/>
          <a:lstStyle/>
          <a:p>
            <a:fld id="{14D9EBFB-9056-40BA-AB61-7017788F16F7}" type="datetimeFigureOut">
              <a:rPr lang="zh-CN" altLang="en-US" smtClean="0"/>
              <a:t>2018/11/15</a:t>
            </a:fld>
            <a:endParaRPr lang="zh-CN" altLang="en-US"/>
          </a:p>
        </p:txBody>
      </p:sp>
      <p:sp>
        <p:nvSpPr>
          <p:cNvPr id="5" name="页脚占位符 4">
            <a:extLst>
              <a:ext uri="{FF2B5EF4-FFF2-40B4-BE49-F238E27FC236}">
                <a16:creationId xmlns:a16="http://schemas.microsoft.com/office/drawing/2014/main" id="{B2CA09C9-5420-4C9D-AE43-0EA9CF62DA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84A800-B76E-45FE-A471-2C3A4BB72F86}"/>
              </a:ext>
            </a:extLst>
          </p:cNvPr>
          <p:cNvSpPr>
            <a:spLocks noGrp="1"/>
          </p:cNvSpPr>
          <p:nvPr>
            <p:ph type="sldNum" sz="quarter" idx="12"/>
          </p:nvPr>
        </p:nvSpPr>
        <p:spPr/>
        <p:txBody>
          <a:bodyPr/>
          <a:lstStyle/>
          <a:p>
            <a:fld id="{54C315CB-CEB0-46DF-8CD7-AFFC863F0896}" type="slidenum">
              <a:rPr lang="zh-CN" altLang="en-US" smtClean="0"/>
              <a:t>‹#›</a:t>
            </a:fld>
            <a:endParaRPr lang="zh-CN" altLang="en-US"/>
          </a:p>
        </p:txBody>
      </p:sp>
    </p:spTree>
    <p:extLst>
      <p:ext uri="{BB962C8B-B14F-4D97-AF65-F5344CB8AC3E}">
        <p14:creationId xmlns:p14="http://schemas.microsoft.com/office/powerpoint/2010/main" val="16889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F01785-8F66-48CD-8B02-951CE08927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C0E4507-581B-4F3B-BE91-9BC745BFF29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AF3318-1249-4055-A9E7-F23ADCC28FAC}"/>
              </a:ext>
            </a:extLst>
          </p:cNvPr>
          <p:cNvSpPr>
            <a:spLocks noGrp="1"/>
          </p:cNvSpPr>
          <p:nvPr>
            <p:ph type="dt" sz="half" idx="10"/>
          </p:nvPr>
        </p:nvSpPr>
        <p:spPr/>
        <p:txBody>
          <a:bodyPr/>
          <a:lstStyle/>
          <a:p>
            <a:fld id="{14D9EBFB-9056-40BA-AB61-7017788F16F7}" type="datetimeFigureOut">
              <a:rPr lang="zh-CN" altLang="en-US" smtClean="0"/>
              <a:t>2018/11/15</a:t>
            </a:fld>
            <a:endParaRPr lang="zh-CN" altLang="en-US"/>
          </a:p>
        </p:txBody>
      </p:sp>
      <p:sp>
        <p:nvSpPr>
          <p:cNvPr id="5" name="页脚占位符 4">
            <a:extLst>
              <a:ext uri="{FF2B5EF4-FFF2-40B4-BE49-F238E27FC236}">
                <a16:creationId xmlns:a16="http://schemas.microsoft.com/office/drawing/2014/main" id="{B0B4A875-177B-49E6-A782-1A6D3FAFA2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D6B12E-590E-447E-84CA-4EEE9D36654C}"/>
              </a:ext>
            </a:extLst>
          </p:cNvPr>
          <p:cNvSpPr>
            <a:spLocks noGrp="1"/>
          </p:cNvSpPr>
          <p:nvPr>
            <p:ph type="sldNum" sz="quarter" idx="12"/>
          </p:nvPr>
        </p:nvSpPr>
        <p:spPr/>
        <p:txBody>
          <a:bodyPr/>
          <a:lstStyle/>
          <a:p>
            <a:fld id="{54C315CB-CEB0-46DF-8CD7-AFFC863F0896}" type="slidenum">
              <a:rPr lang="zh-CN" altLang="en-US" smtClean="0"/>
              <a:t>‹#›</a:t>
            </a:fld>
            <a:endParaRPr lang="zh-CN" altLang="en-US"/>
          </a:p>
        </p:txBody>
      </p:sp>
    </p:spTree>
    <p:extLst>
      <p:ext uri="{BB962C8B-B14F-4D97-AF65-F5344CB8AC3E}">
        <p14:creationId xmlns:p14="http://schemas.microsoft.com/office/powerpoint/2010/main" val="247040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B2D27-8641-4841-9E64-C43EDF1B5D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5C28E8-8C1D-4136-BB69-F6520F2A83D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05FEEB6-B292-4FE0-BCAE-6CB893275FB7}"/>
              </a:ext>
            </a:extLst>
          </p:cNvPr>
          <p:cNvSpPr>
            <a:spLocks noGrp="1"/>
          </p:cNvSpPr>
          <p:nvPr>
            <p:ph type="dt" sz="half" idx="10"/>
          </p:nvPr>
        </p:nvSpPr>
        <p:spPr/>
        <p:txBody>
          <a:bodyPr/>
          <a:lstStyle/>
          <a:p>
            <a:fld id="{14D9EBFB-9056-40BA-AB61-7017788F16F7}" type="datetimeFigureOut">
              <a:rPr lang="zh-CN" altLang="en-US" smtClean="0"/>
              <a:t>2018/11/15</a:t>
            </a:fld>
            <a:endParaRPr lang="zh-CN" altLang="en-US"/>
          </a:p>
        </p:txBody>
      </p:sp>
      <p:sp>
        <p:nvSpPr>
          <p:cNvPr id="5" name="页脚占位符 4">
            <a:extLst>
              <a:ext uri="{FF2B5EF4-FFF2-40B4-BE49-F238E27FC236}">
                <a16:creationId xmlns:a16="http://schemas.microsoft.com/office/drawing/2014/main" id="{9AE0B3FC-B865-4E53-955D-4FA11E258D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5E0A1A-0637-4E81-972C-D468973C6EC3}"/>
              </a:ext>
            </a:extLst>
          </p:cNvPr>
          <p:cNvSpPr>
            <a:spLocks noGrp="1"/>
          </p:cNvSpPr>
          <p:nvPr>
            <p:ph type="sldNum" sz="quarter" idx="12"/>
          </p:nvPr>
        </p:nvSpPr>
        <p:spPr/>
        <p:txBody>
          <a:bodyPr/>
          <a:lstStyle/>
          <a:p>
            <a:fld id="{54C315CB-CEB0-46DF-8CD7-AFFC863F0896}" type="slidenum">
              <a:rPr lang="zh-CN" altLang="en-US" smtClean="0"/>
              <a:t>‹#›</a:t>
            </a:fld>
            <a:endParaRPr lang="zh-CN" altLang="en-US"/>
          </a:p>
        </p:txBody>
      </p:sp>
    </p:spTree>
    <p:extLst>
      <p:ext uri="{BB962C8B-B14F-4D97-AF65-F5344CB8AC3E}">
        <p14:creationId xmlns:p14="http://schemas.microsoft.com/office/powerpoint/2010/main" val="337143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B6B6C-4404-4765-92DB-0664E7192F1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CB5FE3-5982-4130-B53F-C87639BA4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DE16C04-135D-44F3-8254-AA213BB664A9}"/>
              </a:ext>
            </a:extLst>
          </p:cNvPr>
          <p:cNvSpPr>
            <a:spLocks noGrp="1"/>
          </p:cNvSpPr>
          <p:nvPr>
            <p:ph type="dt" sz="half" idx="10"/>
          </p:nvPr>
        </p:nvSpPr>
        <p:spPr/>
        <p:txBody>
          <a:bodyPr/>
          <a:lstStyle/>
          <a:p>
            <a:fld id="{14D9EBFB-9056-40BA-AB61-7017788F16F7}" type="datetimeFigureOut">
              <a:rPr lang="zh-CN" altLang="en-US" smtClean="0"/>
              <a:t>2018/11/15</a:t>
            </a:fld>
            <a:endParaRPr lang="zh-CN" altLang="en-US"/>
          </a:p>
        </p:txBody>
      </p:sp>
      <p:sp>
        <p:nvSpPr>
          <p:cNvPr id="5" name="页脚占位符 4">
            <a:extLst>
              <a:ext uri="{FF2B5EF4-FFF2-40B4-BE49-F238E27FC236}">
                <a16:creationId xmlns:a16="http://schemas.microsoft.com/office/drawing/2014/main" id="{32F6AA24-1B52-4779-8959-D6A678CD2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E243D1-139C-4900-BF37-9184AA31F969}"/>
              </a:ext>
            </a:extLst>
          </p:cNvPr>
          <p:cNvSpPr>
            <a:spLocks noGrp="1"/>
          </p:cNvSpPr>
          <p:nvPr>
            <p:ph type="sldNum" sz="quarter" idx="12"/>
          </p:nvPr>
        </p:nvSpPr>
        <p:spPr/>
        <p:txBody>
          <a:bodyPr/>
          <a:lstStyle/>
          <a:p>
            <a:fld id="{54C315CB-CEB0-46DF-8CD7-AFFC863F0896}" type="slidenum">
              <a:rPr lang="zh-CN" altLang="en-US" smtClean="0"/>
              <a:t>‹#›</a:t>
            </a:fld>
            <a:endParaRPr lang="zh-CN" altLang="en-US"/>
          </a:p>
        </p:txBody>
      </p:sp>
    </p:spTree>
    <p:extLst>
      <p:ext uri="{BB962C8B-B14F-4D97-AF65-F5344CB8AC3E}">
        <p14:creationId xmlns:p14="http://schemas.microsoft.com/office/powerpoint/2010/main" val="198753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1F2F5-A81B-4BDF-AF20-D02CD4A8C2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714AFF-9E97-403A-B7C1-0A8E75D67F9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64D3F61-5142-43FA-BEE5-237A3DED743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6E59C2-FD86-44FD-BC30-650660FC0836}"/>
              </a:ext>
            </a:extLst>
          </p:cNvPr>
          <p:cNvSpPr>
            <a:spLocks noGrp="1"/>
          </p:cNvSpPr>
          <p:nvPr>
            <p:ph type="dt" sz="half" idx="10"/>
          </p:nvPr>
        </p:nvSpPr>
        <p:spPr/>
        <p:txBody>
          <a:bodyPr/>
          <a:lstStyle/>
          <a:p>
            <a:fld id="{14D9EBFB-9056-40BA-AB61-7017788F16F7}" type="datetimeFigureOut">
              <a:rPr lang="zh-CN" altLang="en-US" smtClean="0"/>
              <a:t>2018/11/15</a:t>
            </a:fld>
            <a:endParaRPr lang="zh-CN" altLang="en-US"/>
          </a:p>
        </p:txBody>
      </p:sp>
      <p:sp>
        <p:nvSpPr>
          <p:cNvPr id="6" name="页脚占位符 5">
            <a:extLst>
              <a:ext uri="{FF2B5EF4-FFF2-40B4-BE49-F238E27FC236}">
                <a16:creationId xmlns:a16="http://schemas.microsoft.com/office/drawing/2014/main" id="{B61C1BB7-3CCD-4425-A96A-63EC0C49BF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A746D4-7FFF-4BD0-8F17-CCAF1F81EECE}"/>
              </a:ext>
            </a:extLst>
          </p:cNvPr>
          <p:cNvSpPr>
            <a:spLocks noGrp="1"/>
          </p:cNvSpPr>
          <p:nvPr>
            <p:ph type="sldNum" sz="quarter" idx="12"/>
          </p:nvPr>
        </p:nvSpPr>
        <p:spPr/>
        <p:txBody>
          <a:bodyPr/>
          <a:lstStyle/>
          <a:p>
            <a:fld id="{54C315CB-CEB0-46DF-8CD7-AFFC863F0896}" type="slidenum">
              <a:rPr lang="zh-CN" altLang="en-US" smtClean="0"/>
              <a:t>‹#›</a:t>
            </a:fld>
            <a:endParaRPr lang="zh-CN" altLang="en-US"/>
          </a:p>
        </p:txBody>
      </p:sp>
    </p:spTree>
    <p:extLst>
      <p:ext uri="{BB962C8B-B14F-4D97-AF65-F5344CB8AC3E}">
        <p14:creationId xmlns:p14="http://schemas.microsoft.com/office/powerpoint/2010/main" val="176517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C0D41-268A-4135-B4A1-1ED5168C405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309A44-7DCC-4CF6-B562-44DF2C1A3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0C42C83-B64F-4E72-B528-872062FE7A9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F2376B8-50F0-4080-86F0-30086E0BD8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B18AD1-CA61-464B-8E45-CA4B522F89C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185309-1112-4BDD-AF32-21C89109B4B5}"/>
              </a:ext>
            </a:extLst>
          </p:cNvPr>
          <p:cNvSpPr>
            <a:spLocks noGrp="1"/>
          </p:cNvSpPr>
          <p:nvPr>
            <p:ph type="dt" sz="half" idx="10"/>
          </p:nvPr>
        </p:nvSpPr>
        <p:spPr/>
        <p:txBody>
          <a:bodyPr/>
          <a:lstStyle/>
          <a:p>
            <a:fld id="{14D9EBFB-9056-40BA-AB61-7017788F16F7}" type="datetimeFigureOut">
              <a:rPr lang="zh-CN" altLang="en-US" smtClean="0"/>
              <a:t>2018/11/15</a:t>
            </a:fld>
            <a:endParaRPr lang="zh-CN" altLang="en-US"/>
          </a:p>
        </p:txBody>
      </p:sp>
      <p:sp>
        <p:nvSpPr>
          <p:cNvPr id="8" name="页脚占位符 7">
            <a:extLst>
              <a:ext uri="{FF2B5EF4-FFF2-40B4-BE49-F238E27FC236}">
                <a16:creationId xmlns:a16="http://schemas.microsoft.com/office/drawing/2014/main" id="{2A9B19E4-612A-4CC7-9F2C-26BA8F1690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D91A17-A7F3-4F2C-B531-0A5BAB6369AA}"/>
              </a:ext>
            </a:extLst>
          </p:cNvPr>
          <p:cNvSpPr>
            <a:spLocks noGrp="1"/>
          </p:cNvSpPr>
          <p:nvPr>
            <p:ph type="sldNum" sz="quarter" idx="12"/>
          </p:nvPr>
        </p:nvSpPr>
        <p:spPr/>
        <p:txBody>
          <a:bodyPr/>
          <a:lstStyle/>
          <a:p>
            <a:fld id="{54C315CB-CEB0-46DF-8CD7-AFFC863F0896}" type="slidenum">
              <a:rPr lang="zh-CN" altLang="en-US" smtClean="0"/>
              <a:t>‹#›</a:t>
            </a:fld>
            <a:endParaRPr lang="zh-CN" altLang="en-US"/>
          </a:p>
        </p:txBody>
      </p:sp>
    </p:spTree>
    <p:extLst>
      <p:ext uri="{BB962C8B-B14F-4D97-AF65-F5344CB8AC3E}">
        <p14:creationId xmlns:p14="http://schemas.microsoft.com/office/powerpoint/2010/main" val="234818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AB843-F33E-4450-A201-B341A7D950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7E5AB7-BE25-470D-89AD-26A159017469}"/>
              </a:ext>
            </a:extLst>
          </p:cNvPr>
          <p:cNvSpPr>
            <a:spLocks noGrp="1"/>
          </p:cNvSpPr>
          <p:nvPr>
            <p:ph type="dt" sz="half" idx="10"/>
          </p:nvPr>
        </p:nvSpPr>
        <p:spPr/>
        <p:txBody>
          <a:bodyPr/>
          <a:lstStyle/>
          <a:p>
            <a:fld id="{14D9EBFB-9056-40BA-AB61-7017788F16F7}" type="datetimeFigureOut">
              <a:rPr lang="zh-CN" altLang="en-US" smtClean="0"/>
              <a:t>2018/11/15</a:t>
            </a:fld>
            <a:endParaRPr lang="zh-CN" altLang="en-US"/>
          </a:p>
        </p:txBody>
      </p:sp>
      <p:sp>
        <p:nvSpPr>
          <p:cNvPr id="4" name="页脚占位符 3">
            <a:extLst>
              <a:ext uri="{FF2B5EF4-FFF2-40B4-BE49-F238E27FC236}">
                <a16:creationId xmlns:a16="http://schemas.microsoft.com/office/drawing/2014/main" id="{F26A28E0-07D5-4B8B-98F9-072274D2633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26A9199-5458-4381-B299-B8610A47A844}"/>
              </a:ext>
            </a:extLst>
          </p:cNvPr>
          <p:cNvSpPr>
            <a:spLocks noGrp="1"/>
          </p:cNvSpPr>
          <p:nvPr>
            <p:ph type="sldNum" sz="quarter" idx="12"/>
          </p:nvPr>
        </p:nvSpPr>
        <p:spPr/>
        <p:txBody>
          <a:bodyPr/>
          <a:lstStyle/>
          <a:p>
            <a:fld id="{54C315CB-CEB0-46DF-8CD7-AFFC863F0896}" type="slidenum">
              <a:rPr lang="zh-CN" altLang="en-US" smtClean="0"/>
              <a:t>‹#›</a:t>
            </a:fld>
            <a:endParaRPr lang="zh-CN" altLang="en-US"/>
          </a:p>
        </p:txBody>
      </p:sp>
    </p:spTree>
    <p:extLst>
      <p:ext uri="{BB962C8B-B14F-4D97-AF65-F5344CB8AC3E}">
        <p14:creationId xmlns:p14="http://schemas.microsoft.com/office/powerpoint/2010/main" val="344396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8E3271A-99D1-4520-A121-D3B2BB0C1583}"/>
              </a:ext>
            </a:extLst>
          </p:cNvPr>
          <p:cNvSpPr>
            <a:spLocks noGrp="1"/>
          </p:cNvSpPr>
          <p:nvPr>
            <p:ph type="dt" sz="half" idx="10"/>
          </p:nvPr>
        </p:nvSpPr>
        <p:spPr/>
        <p:txBody>
          <a:bodyPr/>
          <a:lstStyle/>
          <a:p>
            <a:fld id="{14D9EBFB-9056-40BA-AB61-7017788F16F7}" type="datetimeFigureOut">
              <a:rPr lang="zh-CN" altLang="en-US" smtClean="0"/>
              <a:t>2018/11/15</a:t>
            </a:fld>
            <a:endParaRPr lang="zh-CN" altLang="en-US"/>
          </a:p>
        </p:txBody>
      </p:sp>
      <p:sp>
        <p:nvSpPr>
          <p:cNvPr id="3" name="页脚占位符 2">
            <a:extLst>
              <a:ext uri="{FF2B5EF4-FFF2-40B4-BE49-F238E27FC236}">
                <a16:creationId xmlns:a16="http://schemas.microsoft.com/office/drawing/2014/main" id="{D85E1F0A-BAF6-4F93-8867-718264C0D1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F74895-4ED6-48CC-B671-F97235F9BF5B}"/>
              </a:ext>
            </a:extLst>
          </p:cNvPr>
          <p:cNvSpPr>
            <a:spLocks noGrp="1"/>
          </p:cNvSpPr>
          <p:nvPr>
            <p:ph type="sldNum" sz="quarter" idx="12"/>
          </p:nvPr>
        </p:nvSpPr>
        <p:spPr/>
        <p:txBody>
          <a:bodyPr/>
          <a:lstStyle/>
          <a:p>
            <a:fld id="{54C315CB-CEB0-46DF-8CD7-AFFC863F0896}" type="slidenum">
              <a:rPr lang="zh-CN" altLang="en-US" smtClean="0"/>
              <a:t>‹#›</a:t>
            </a:fld>
            <a:endParaRPr lang="zh-CN" altLang="en-US"/>
          </a:p>
        </p:txBody>
      </p:sp>
    </p:spTree>
    <p:extLst>
      <p:ext uri="{BB962C8B-B14F-4D97-AF65-F5344CB8AC3E}">
        <p14:creationId xmlns:p14="http://schemas.microsoft.com/office/powerpoint/2010/main" val="93724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840C4-7B3B-4C6A-A349-C4E5FDD652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72A4710-1C90-4858-BD1F-6CA7809B4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8A24F0E-E36E-4389-B53C-919E8C5D6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5DB303E-281B-4F53-885F-8CF9E31952F6}"/>
              </a:ext>
            </a:extLst>
          </p:cNvPr>
          <p:cNvSpPr>
            <a:spLocks noGrp="1"/>
          </p:cNvSpPr>
          <p:nvPr>
            <p:ph type="dt" sz="half" idx="10"/>
          </p:nvPr>
        </p:nvSpPr>
        <p:spPr/>
        <p:txBody>
          <a:bodyPr/>
          <a:lstStyle/>
          <a:p>
            <a:fld id="{14D9EBFB-9056-40BA-AB61-7017788F16F7}" type="datetimeFigureOut">
              <a:rPr lang="zh-CN" altLang="en-US" smtClean="0"/>
              <a:t>2018/11/15</a:t>
            </a:fld>
            <a:endParaRPr lang="zh-CN" altLang="en-US"/>
          </a:p>
        </p:txBody>
      </p:sp>
      <p:sp>
        <p:nvSpPr>
          <p:cNvPr id="6" name="页脚占位符 5">
            <a:extLst>
              <a:ext uri="{FF2B5EF4-FFF2-40B4-BE49-F238E27FC236}">
                <a16:creationId xmlns:a16="http://schemas.microsoft.com/office/drawing/2014/main" id="{8A933600-E6F5-4EC5-AD72-501A8DD8DC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DBBFE9-8D08-4413-9E28-ED98E3BB5C8E}"/>
              </a:ext>
            </a:extLst>
          </p:cNvPr>
          <p:cNvSpPr>
            <a:spLocks noGrp="1"/>
          </p:cNvSpPr>
          <p:nvPr>
            <p:ph type="sldNum" sz="quarter" idx="12"/>
          </p:nvPr>
        </p:nvSpPr>
        <p:spPr/>
        <p:txBody>
          <a:bodyPr/>
          <a:lstStyle/>
          <a:p>
            <a:fld id="{54C315CB-CEB0-46DF-8CD7-AFFC863F0896}" type="slidenum">
              <a:rPr lang="zh-CN" altLang="en-US" smtClean="0"/>
              <a:t>‹#›</a:t>
            </a:fld>
            <a:endParaRPr lang="zh-CN" altLang="en-US"/>
          </a:p>
        </p:txBody>
      </p:sp>
    </p:spTree>
    <p:extLst>
      <p:ext uri="{BB962C8B-B14F-4D97-AF65-F5344CB8AC3E}">
        <p14:creationId xmlns:p14="http://schemas.microsoft.com/office/powerpoint/2010/main" val="371533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E1ECD-CDFB-4B8D-9810-6DD6795A14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B1850A8-C993-42B6-B667-9E0028B59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8C9611-65B7-482F-B9D4-320E26A54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AE53771-7AF2-4E44-B380-14071FEFB62F}"/>
              </a:ext>
            </a:extLst>
          </p:cNvPr>
          <p:cNvSpPr>
            <a:spLocks noGrp="1"/>
          </p:cNvSpPr>
          <p:nvPr>
            <p:ph type="dt" sz="half" idx="10"/>
          </p:nvPr>
        </p:nvSpPr>
        <p:spPr/>
        <p:txBody>
          <a:bodyPr/>
          <a:lstStyle/>
          <a:p>
            <a:fld id="{14D9EBFB-9056-40BA-AB61-7017788F16F7}" type="datetimeFigureOut">
              <a:rPr lang="zh-CN" altLang="en-US" smtClean="0"/>
              <a:t>2018/11/15</a:t>
            </a:fld>
            <a:endParaRPr lang="zh-CN" altLang="en-US"/>
          </a:p>
        </p:txBody>
      </p:sp>
      <p:sp>
        <p:nvSpPr>
          <p:cNvPr id="6" name="页脚占位符 5">
            <a:extLst>
              <a:ext uri="{FF2B5EF4-FFF2-40B4-BE49-F238E27FC236}">
                <a16:creationId xmlns:a16="http://schemas.microsoft.com/office/drawing/2014/main" id="{E41B1157-07DB-40CA-ADFF-2903E9F17C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DBF7C3-9E2A-407D-A98E-A15D0E513729}"/>
              </a:ext>
            </a:extLst>
          </p:cNvPr>
          <p:cNvSpPr>
            <a:spLocks noGrp="1"/>
          </p:cNvSpPr>
          <p:nvPr>
            <p:ph type="sldNum" sz="quarter" idx="12"/>
          </p:nvPr>
        </p:nvSpPr>
        <p:spPr/>
        <p:txBody>
          <a:bodyPr/>
          <a:lstStyle/>
          <a:p>
            <a:fld id="{54C315CB-CEB0-46DF-8CD7-AFFC863F0896}" type="slidenum">
              <a:rPr lang="zh-CN" altLang="en-US" smtClean="0"/>
              <a:t>‹#›</a:t>
            </a:fld>
            <a:endParaRPr lang="zh-CN" altLang="en-US"/>
          </a:p>
        </p:txBody>
      </p:sp>
    </p:spTree>
    <p:extLst>
      <p:ext uri="{BB962C8B-B14F-4D97-AF65-F5344CB8AC3E}">
        <p14:creationId xmlns:p14="http://schemas.microsoft.com/office/powerpoint/2010/main" val="1094819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4BF67B-2C5D-4BF9-8B35-DCD665985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CE13D06-AD64-48F5-912D-5D24FF7DEC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E1E8F97-51A9-4E82-AA9F-C31BBD708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9EBFB-9056-40BA-AB61-7017788F16F7}" type="datetimeFigureOut">
              <a:rPr lang="zh-CN" altLang="en-US" smtClean="0"/>
              <a:t>2018/11/15</a:t>
            </a:fld>
            <a:endParaRPr lang="zh-CN" altLang="en-US"/>
          </a:p>
        </p:txBody>
      </p:sp>
      <p:sp>
        <p:nvSpPr>
          <p:cNvPr id="5" name="页脚占位符 4">
            <a:extLst>
              <a:ext uri="{FF2B5EF4-FFF2-40B4-BE49-F238E27FC236}">
                <a16:creationId xmlns:a16="http://schemas.microsoft.com/office/drawing/2014/main" id="{52C9C123-CABC-46E5-BAEB-0C6F122795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E9BC218-6B87-45E9-BDF4-50EEF47470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315CB-CEB0-46DF-8CD7-AFFC863F0896}" type="slidenum">
              <a:rPr lang="zh-CN" altLang="en-US" smtClean="0"/>
              <a:t>‹#›</a:t>
            </a:fld>
            <a:endParaRPr lang="zh-CN" altLang="en-US"/>
          </a:p>
        </p:txBody>
      </p:sp>
    </p:spTree>
    <p:extLst>
      <p:ext uri="{BB962C8B-B14F-4D97-AF65-F5344CB8AC3E}">
        <p14:creationId xmlns:p14="http://schemas.microsoft.com/office/powerpoint/2010/main" val="3495691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32DFB-47E1-468F-88F8-94B8233FC640}"/>
              </a:ext>
            </a:extLst>
          </p:cNvPr>
          <p:cNvSpPr>
            <a:spLocks noGrp="1"/>
          </p:cNvSpPr>
          <p:nvPr>
            <p:ph type="ctrTitle"/>
          </p:nvPr>
        </p:nvSpPr>
        <p:spPr>
          <a:xfrm>
            <a:off x="1524000" y="363238"/>
            <a:ext cx="9144000" cy="2387600"/>
          </a:xfrm>
        </p:spPr>
        <p:txBody>
          <a:bodyPr/>
          <a:lstStyle/>
          <a:p>
            <a:r>
              <a:rPr lang="en-US" altLang="zh-CN" dirty="0">
                <a:latin typeface="Times New Roman" panose="02020603050405020304" pitchFamily="18" charset="0"/>
                <a:cs typeface="Times New Roman" panose="02020603050405020304" pitchFamily="18" charset="0"/>
              </a:rPr>
              <a:t>Project 2</a:t>
            </a:r>
            <a:endParaRPr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BB493AC4-954C-4F44-A396-EC696AA7AF25}"/>
              </a:ext>
            </a:extLst>
          </p:cNvPr>
          <p:cNvSpPr/>
          <p:nvPr/>
        </p:nvSpPr>
        <p:spPr>
          <a:xfrm>
            <a:off x="4690529" y="3761918"/>
            <a:ext cx="3159839" cy="646331"/>
          </a:xfrm>
          <a:prstGeom prst="rect">
            <a:avLst/>
          </a:prstGeom>
        </p:spPr>
        <p:txBody>
          <a:bodyPr wrap="none">
            <a:spAutoFit/>
          </a:bodyPr>
          <a:lstStyle/>
          <a:p>
            <a:r>
              <a:rPr lang="en-US" altLang="zh-CN" sz="3600" dirty="0">
                <a:solidFill>
                  <a:srgbClr val="FF0000"/>
                </a:solidFill>
                <a:latin typeface="Times New Roman" panose="02020603050405020304" pitchFamily="18" charset="0"/>
                <a:cs typeface="Times New Roman" panose="02020603050405020304" pitchFamily="18" charset="0"/>
              </a:rPr>
              <a:t>Link prediction </a:t>
            </a:r>
            <a:endParaRPr lang="zh-CN" altLang="en-US" sz="3600" dirty="0"/>
          </a:p>
        </p:txBody>
      </p:sp>
    </p:spTree>
    <p:extLst>
      <p:ext uri="{BB962C8B-B14F-4D97-AF65-F5344CB8AC3E}">
        <p14:creationId xmlns:p14="http://schemas.microsoft.com/office/powerpoint/2010/main" val="1072603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32DFB-47E1-468F-88F8-94B8233FC640}"/>
              </a:ext>
            </a:extLst>
          </p:cNvPr>
          <p:cNvSpPr>
            <a:spLocks noGrp="1"/>
          </p:cNvSpPr>
          <p:nvPr>
            <p:ph type="ctrTitle"/>
          </p:nvPr>
        </p:nvSpPr>
        <p:spPr>
          <a:xfrm>
            <a:off x="505097" y="198119"/>
            <a:ext cx="9144000" cy="969237"/>
          </a:xfrm>
        </p:spPr>
        <p:txBody>
          <a:bodyPr/>
          <a:lstStyle/>
          <a:p>
            <a:pPr algn="l"/>
            <a:r>
              <a:rPr lang="en-US" altLang="zh-CN" sz="4400" dirty="0">
                <a:latin typeface="Times New Roman" panose="02020603050405020304" pitchFamily="18" charset="0"/>
                <a:cs typeface="Times New Roman" panose="02020603050405020304" pitchFamily="18" charset="0"/>
              </a:rPr>
              <a:t>Source code </a:t>
            </a:r>
            <a:endParaRPr lang="zh-CN" altLang="en-US" sz="4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B7BF264D-85DC-4CA3-8C77-02CE10B7D8D5}"/>
              </a:ext>
            </a:extLst>
          </p:cNvPr>
          <p:cNvSpPr>
            <a:spLocks noGrp="1"/>
          </p:cNvSpPr>
          <p:nvPr>
            <p:ph type="subTitle" idx="1"/>
          </p:nvPr>
        </p:nvSpPr>
        <p:spPr>
          <a:xfrm>
            <a:off x="235131" y="1538105"/>
            <a:ext cx="9144000" cy="4122465"/>
          </a:xfrm>
        </p:spPr>
        <p:txBody>
          <a:bodyPr>
            <a:normAutofit/>
          </a:bodyPr>
          <a:lstStyle/>
          <a:p>
            <a:pPr marL="342900" indent="-342900" algn="l">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project.py :</a:t>
            </a:r>
          </a:p>
          <a:p>
            <a:pPr algn="l"/>
            <a:endParaRPr lang="en-US" altLang="zh-CN" dirty="0"/>
          </a:p>
          <a:p>
            <a:pPr algn="l"/>
            <a:endParaRPr lang="en-US" altLang="zh-CN" dirty="0"/>
          </a:p>
          <a:p>
            <a:pPr algn="l"/>
            <a:endParaRPr lang="zh-CN" altLang="en-US" dirty="0"/>
          </a:p>
        </p:txBody>
      </p:sp>
      <p:pic>
        <p:nvPicPr>
          <p:cNvPr id="4" name="图片 3">
            <a:extLst>
              <a:ext uri="{FF2B5EF4-FFF2-40B4-BE49-F238E27FC236}">
                <a16:creationId xmlns:a16="http://schemas.microsoft.com/office/drawing/2014/main" id="{55179C3E-D7C6-4FF1-B3E4-2FCB3FC19B1F}"/>
              </a:ext>
            </a:extLst>
          </p:cNvPr>
          <p:cNvPicPr>
            <a:picLocks noChangeAspect="1"/>
          </p:cNvPicPr>
          <p:nvPr/>
        </p:nvPicPr>
        <p:blipFill>
          <a:blip r:embed="rId2"/>
          <a:stretch>
            <a:fillRect/>
          </a:stretch>
        </p:blipFill>
        <p:spPr>
          <a:xfrm>
            <a:off x="235131" y="2198459"/>
            <a:ext cx="10781562" cy="3121436"/>
          </a:xfrm>
          <a:prstGeom prst="rect">
            <a:avLst/>
          </a:prstGeom>
        </p:spPr>
      </p:pic>
    </p:spTree>
    <p:extLst>
      <p:ext uri="{BB962C8B-B14F-4D97-AF65-F5344CB8AC3E}">
        <p14:creationId xmlns:p14="http://schemas.microsoft.com/office/powerpoint/2010/main" val="2925823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32DFB-47E1-468F-88F8-94B8233FC640}"/>
              </a:ext>
            </a:extLst>
          </p:cNvPr>
          <p:cNvSpPr>
            <a:spLocks noGrp="1"/>
          </p:cNvSpPr>
          <p:nvPr>
            <p:ph type="ctrTitle"/>
          </p:nvPr>
        </p:nvSpPr>
        <p:spPr>
          <a:xfrm>
            <a:off x="505097" y="198119"/>
            <a:ext cx="9144000" cy="969237"/>
          </a:xfrm>
        </p:spPr>
        <p:txBody>
          <a:bodyPr/>
          <a:lstStyle/>
          <a:p>
            <a:pPr algn="l"/>
            <a:r>
              <a:rPr lang="en-US" altLang="zh-CN" sz="4400" dirty="0">
                <a:latin typeface="Times New Roman" panose="02020603050405020304" pitchFamily="18" charset="0"/>
                <a:cs typeface="Times New Roman" panose="02020603050405020304" pitchFamily="18" charset="0"/>
              </a:rPr>
              <a:t>Source code </a:t>
            </a:r>
            <a:endParaRPr lang="zh-CN" altLang="en-US" sz="4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B7BF264D-85DC-4CA3-8C77-02CE10B7D8D5}"/>
              </a:ext>
            </a:extLst>
          </p:cNvPr>
          <p:cNvSpPr>
            <a:spLocks noGrp="1"/>
          </p:cNvSpPr>
          <p:nvPr>
            <p:ph type="subTitle" idx="1"/>
          </p:nvPr>
        </p:nvSpPr>
        <p:spPr>
          <a:xfrm>
            <a:off x="235131" y="1538105"/>
            <a:ext cx="9144000" cy="4122465"/>
          </a:xfrm>
        </p:spPr>
        <p:txBody>
          <a:bodyPr>
            <a:normAutofit/>
          </a:bodyPr>
          <a:lstStyle/>
          <a:p>
            <a:pPr marL="342900" indent="-342900" algn="l">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project.py :</a:t>
            </a:r>
          </a:p>
          <a:p>
            <a:pPr algn="l"/>
            <a:r>
              <a:rPr lang="en-US" altLang="zh-CN" dirty="0">
                <a:latin typeface="Times New Roman" panose="02020603050405020304" pitchFamily="18" charset="0"/>
                <a:cs typeface="Times New Roman" panose="02020603050405020304" pitchFamily="18" charset="0"/>
              </a:rPr>
              <a:t>Calculating the similarity between nodes ;</a:t>
            </a:r>
          </a:p>
          <a:p>
            <a:pPr algn="l"/>
            <a:endParaRPr lang="en-US" altLang="zh-CN" dirty="0"/>
          </a:p>
          <a:p>
            <a:pPr algn="l"/>
            <a:endParaRPr lang="en-US" altLang="zh-CN" dirty="0"/>
          </a:p>
          <a:p>
            <a:pPr algn="l"/>
            <a:endParaRPr lang="zh-CN" altLang="en-US" dirty="0"/>
          </a:p>
        </p:txBody>
      </p:sp>
      <p:pic>
        <p:nvPicPr>
          <p:cNvPr id="5" name="图片 4">
            <a:extLst>
              <a:ext uri="{FF2B5EF4-FFF2-40B4-BE49-F238E27FC236}">
                <a16:creationId xmlns:a16="http://schemas.microsoft.com/office/drawing/2014/main" id="{E6D6E96C-E678-4C4D-96F1-A397F2D8D0B3}"/>
              </a:ext>
            </a:extLst>
          </p:cNvPr>
          <p:cNvPicPr>
            <a:picLocks noChangeAspect="1"/>
          </p:cNvPicPr>
          <p:nvPr/>
        </p:nvPicPr>
        <p:blipFill>
          <a:blip r:embed="rId2"/>
          <a:stretch>
            <a:fillRect/>
          </a:stretch>
        </p:blipFill>
        <p:spPr>
          <a:xfrm>
            <a:off x="594682" y="2598874"/>
            <a:ext cx="9504762" cy="2914286"/>
          </a:xfrm>
          <a:prstGeom prst="rect">
            <a:avLst/>
          </a:prstGeom>
        </p:spPr>
      </p:pic>
    </p:spTree>
    <p:extLst>
      <p:ext uri="{BB962C8B-B14F-4D97-AF65-F5344CB8AC3E}">
        <p14:creationId xmlns:p14="http://schemas.microsoft.com/office/powerpoint/2010/main" val="147947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32DFB-47E1-468F-88F8-94B8233FC640}"/>
              </a:ext>
            </a:extLst>
          </p:cNvPr>
          <p:cNvSpPr>
            <a:spLocks noGrp="1"/>
          </p:cNvSpPr>
          <p:nvPr>
            <p:ph type="ctrTitle"/>
          </p:nvPr>
        </p:nvSpPr>
        <p:spPr>
          <a:xfrm>
            <a:off x="505097" y="198119"/>
            <a:ext cx="9144000" cy="969237"/>
          </a:xfrm>
        </p:spPr>
        <p:txBody>
          <a:bodyPr/>
          <a:lstStyle/>
          <a:p>
            <a:pPr algn="l"/>
            <a:r>
              <a:rPr lang="en-US" altLang="zh-CN" sz="4400" dirty="0">
                <a:latin typeface="Times New Roman" panose="02020603050405020304" pitchFamily="18" charset="0"/>
                <a:cs typeface="Times New Roman" panose="02020603050405020304" pitchFamily="18" charset="0"/>
              </a:rPr>
              <a:t>Source code </a:t>
            </a:r>
            <a:endParaRPr lang="zh-CN" altLang="en-US" sz="4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B7BF264D-85DC-4CA3-8C77-02CE10B7D8D5}"/>
              </a:ext>
            </a:extLst>
          </p:cNvPr>
          <p:cNvSpPr>
            <a:spLocks noGrp="1"/>
          </p:cNvSpPr>
          <p:nvPr>
            <p:ph type="subTitle" idx="1"/>
          </p:nvPr>
        </p:nvSpPr>
        <p:spPr>
          <a:xfrm>
            <a:off x="235131" y="1538105"/>
            <a:ext cx="10537372" cy="4122465"/>
          </a:xfrm>
        </p:spPr>
        <p:txBody>
          <a:bodyPr>
            <a:normAutofit/>
          </a:bodyPr>
          <a:lstStyle/>
          <a:p>
            <a:pPr marL="342900" indent="-342900" algn="l">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project.py :</a:t>
            </a:r>
          </a:p>
          <a:p>
            <a:pPr algn="l"/>
            <a:r>
              <a:rPr lang="en-US" altLang="zh-CN" dirty="0">
                <a:latin typeface="Times New Roman" panose="02020603050405020304" pitchFamily="18" charset="0"/>
                <a:cs typeface="Times New Roman" panose="02020603050405020304" pitchFamily="18" charset="0"/>
              </a:rPr>
              <a:t>Learning embeddings; (The network is the input and node embedding is the output.) </a:t>
            </a:r>
          </a:p>
          <a:p>
            <a:pPr algn="l"/>
            <a:endParaRPr lang="en-US" altLang="zh-CN" dirty="0">
              <a:latin typeface="Times New Roman" panose="02020603050405020304" pitchFamily="18" charset="0"/>
              <a:cs typeface="Times New Roman" panose="02020603050405020304" pitchFamily="18" charset="0"/>
            </a:endParaRPr>
          </a:p>
          <a:p>
            <a:pPr algn="l"/>
            <a:endParaRPr lang="en-US" altLang="zh-CN" dirty="0"/>
          </a:p>
          <a:p>
            <a:pPr algn="l"/>
            <a:endParaRPr lang="en-US" altLang="zh-CN" dirty="0"/>
          </a:p>
          <a:p>
            <a:pPr algn="l"/>
            <a:endParaRPr lang="zh-CN" altLang="en-US" dirty="0"/>
          </a:p>
        </p:txBody>
      </p:sp>
      <p:pic>
        <p:nvPicPr>
          <p:cNvPr id="4" name="图片 3">
            <a:extLst>
              <a:ext uri="{FF2B5EF4-FFF2-40B4-BE49-F238E27FC236}">
                <a16:creationId xmlns:a16="http://schemas.microsoft.com/office/drawing/2014/main" id="{D57E8587-CCC8-4914-B205-FD05F6D6437F}"/>
              </a:ext>
            </a:extLst>
          </p:cNvPr>
          <p:cNvPicPr>
            <a:picLocks noChangeAspect="1"/>
          </p:cNvPicPr>
          <p:nvPr/>
        </p:nvPicPr>
        <p:blipFill>
          <a:blip r:embed="rId2"/>
          <a:stretch>
            <a:fillRect/>
          </a:stretch>
        </p:blipFill>
        <p:spPr>
          <a:xfrm>
            <a:off x="235131" y="2403566"/>
            <a:ext cx="11311465" cy="3470563"/>
          </a:xfrm>
          <a:prstGeom prst="rect">
            <a:avLst/>
          </a:prstGeom>
        </p:spPr>
      </p:pic>
    </p:spTree>
    <p:extLst>
      <p:ext uri="{BB962C8B-B14F-4D97-AF65-F5344CB8AC3E}">
        <p14:creationId xmlns:p14="http://schemas.microsoft.com/office/powerpoint/2010/main" val="384813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32DFB-47E1-468F-88F8-94B8233FC640}"/>
              </a:ext>
            </a:extLst>
          </p:cNvPr>
          <p:cNvSpPr>
            <a:spLocks noGrp="1"/>
          </p:cNvSpPr>
          <p:nvPr>
            <p:ph type="ctrTitle"/>
          </p:nvPr>
        </p:nvSpPr>
        <p:spPr>
          <a:xfrm>
            <a:off x="505097" y="198119"/>
            <a:ext cx="9144000" cy="969237"/>
          </a:xfrm>
        </p:spPr>
        <p:txBody>
          <a:bodyPr/>
          <a:lstStyle/>
          <a:p>
            <a:pPr algn="l"/>
            <a:r>
              <a:rPr lang="en-US" altLang="zh-CN" sz="4400" dirty="0">
                <a:latin typeface="Times New Roman" panose="02020603050405020304" pitchFamily="18" charset="0"/>
                <a:cs typeface="Times New Roman" panose="02020603050405020304" pitchFamily="18" charset="0"/>
              </a:rPr>
              <a:t>Source code </a:t>
            </a:r>
            <a:endParaRPr lang="zh-CN" altLang="en-US" sz="4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B7BF264D-85DC-4CA3-8C77-02CE10B7D8D5}"/>
              </a:ext>
            </a:extLst>
          </p:cNvPr>
          <p:cNvSpPr>
            <a:spLocks noGrp="1"/>
          </p:cNvSpPr>
          <p:nvPr>
            <p:ph type="subTitle" idx="1"/>
          </p:nvPr>
        </p:nvSpPr>
        <p:spPr>
          <a:xfrm>
            <a:off x="235131" y="1538105"/>
            <a:ext cx="10537372" cy="4122465"/>
          </a:xfrm>
        </p:spPr>
        <p:txBody>
          <a:bodyPr>
            <a:normAutofit/>
          </a:bodyPr>
          <a:lstStyle/>
          <a:p>
            <a:pPr marL="342900" indent="-342900" algn="l">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project.py :</a:t>
            </a:r>
          </a:p>
          <a:p>
            <a:pPr algn="l"/>
            <a:r>
              <a:rPr lang="en-US" altLang="zh-CN" dirty="0">
                <a:latin typeface="Times New Roman" panose="02020603050405020304" pitchFamily="18" charset="0"/>
                <a:cs typeface="Times New Roman" panose="02020603050405020304" pitchFamily="18" charset="0"/>
              </a:rPr>
              <a:t>Training model to predict missing links: (</a:t>
            </a:r>
            <a:r>
              <a:rPr lang="en-US" altLang="zh-CN" dirty="0" err="1">
                <a:latin typeface="Times New Roman" panose="02020603050405020304" pitchFamily="18" charset="0"/>
                <a:cs typeface="Times New Roman" panose="02020603050405020304" pitchFamily="18" charset="0"/>
              </a:rPr>
              <a:t>sklearn</a:t>
            </a:r>
            <a:r>
              <a:rPr lang="en-US" altLang="zh-CN" dirty="0">
                <a:latin typeface="Times New Roman" panose="02020603050405020304" pitchFamily="18" charset="0"/>
                <a:cs typeface="Times New Roman" panose="02020603050405020304" pitchFamily="18" charset="0"/>
              </a:rPr>
              <a:t> package)</a:t>
            </a:r>
          </a:p>
          <a:p>
            <a:pPr algn="l"/>
            <a:endParaRPr lang="en-US" altLang="zh-CN" dirty="0"/>
          </a:p>
          <a:p>
            <a:pPr algn="l"/>
            <a:endParaRPr lang="en-US" altLang="zh-CN" dirty="0"/>
          </a:p>
          <a:p>
            <a:pPr algn="l"/>
            <a:endParaRPr lang="zh-CN" altLang="en-US" dirty="0"/>
          </a:p>
        </p:txBody>
      </p:sp>
      <p:pic>
        <p:nvPicPr>
          <p:cNvPr id="5" name="图片 4">
            <a:extLst>
              <a:ext uri="{FF2B5EF4-FFF2-40B4-BE49-F238E27FC236}">
                <a16:creationId xmlns:a16="http://schemas.microsoft.com/office/drawing/2014/main" id="{F0EB9AA5-A088-45A7-9BBA-6268B785EEBF}"/>
              </a:ext>
            </a:extLst>
          </p:cNvPr>
          <p:cNvPicPr>
            <a:picLocks noChangeAspect="1"/>
          </p:cNvPicPr>
          <p:nvPr/>
        </p:nvPicPr>
        <p:blipFill>
          <a:blip r:embed="rId2"/>
          <a:stretch>
            <a:fillRect/>
          </a:stretch>
        </p:blipFill>
        <p:spPr>
          <a:xfrm>
            <a:off x="505097" y="2881800"/>
            <a:ext cx="7390476" cy="2438095"/>
          </a:xfrm>
          <a:prstGeom prst="rect">
            <a:avLst/>
          </a:prstGeom>
        </p:spPr>
      </p:pic>
    </p:spTree>
    <p:extLst>
      <p:ext uri="{BB962C8B-B14F-4D97-AF65-F5344CB8AC3E}">
        <p14:creationId xmlns:p14="http://schemas.microsoft.com/office/powerpoint/2010/main" val="2005159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32DFB-47E1-468F-88F8-94B8233FC640}"/>
              </a:ext>
            </a:extLst>
          </p:cNvPr>
          <p:cNvSpPr>
            <a:spLocks noGrp="1"/>
          </p:cNvSpPr>
          <p:nvPr>
            <p:ph type="ctrTitle"/>
          </p:nvPr>
        </p:nvSpPr>
        <p:spPr>
          <a:xfrm>
            <a:off x="505097" y="198119"/>
            <a:ext cx="9144000" cy="969237"/>
          </a:xfrm>
        </p:spPr>
        <p:txBody>
          <a:bodyPr/>
          <a:lstStyle/>
          <a:p>
            <a:pPr algn="l"/>
            <a:r>
              <a:rPr lang="en-US" altLang="zh-CN" sz="4400" dirty="0">
                <a:latin typeface="Times New Roman" panose="02020603050405020304" pitchFamily="18" charset="0"/>
                <a:cs typeface="Times New Roman" panose="02020603050405020304" pitchFamily="18" charset="0"/>
              </a:rPr>
              <a:t>result</a:t>
            </a:r>
            <a:endParaRPr lang="zh-CN" altLang="en-US" sz="44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286566B4-F843-4B6C-B8F8-B6826147148D}"/>
              </a:ext>
            </a:extLst>
          </p:cNvPr>
          <p:cNvPicPr>
            <a:picLocks noChangeAspect="1"/>
          </p:cNvPicPr>
          <p:nvPr/>
        </p:nvPicPr>
        <p:blipFill>
          <a:blip r:embed="rId2"/>
          <a:stretch>
            <a:fillRect/>
          </a:stretch>
        </p:blipFill>
        <p:spPr>
          <a:xfrm>
            <a:off x="570919" y="1781556"/>
            <a:ext cx="7961905" cy="361905"/>
          </a:xfrm>
          <a:prstGeom prst="rect">
            <a:avLst/>
          </a:prstGeom>
        </p:spPr>
      </p:pic>
      <p:pic>
        <p:nvPicPr>
          <p:cNvPr id="5" name="图片 4">
            <a:extLst>
              <a:ext uri="{FF2B5EF4-FFF2-40B4-BE49-F238E27FC236}">
                <a16:creationId xmlns:a16="http://schemas.microsoft.com/office/drawing/2014/main" id="{2052F68B-102E-4EFE-BDF4-DBE0AF27D0DC}"/>
              </a:ext>
            </a:extLst>
          </p:cNvPr>
          <p:cNvPicPr/>
          <p:nvPr/>
        </p:nvPicPr>
        <p:blipFill rotWithShape="1">
          <a:blip r:embed="rId3"/>
          <a:srcRect l="2661" t="4850"/>
          <a:stretch/>
        </p:blipFill>
        <p:spPr bwMode="auto">
          <a:xfrm>
            <a:off x="1355132" y="2813530"/>
            <a:ext cx="3805555" cy="28060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2668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32DFB-47E1-468F-88F8-94B8233FC640}"/>
              </a:ext>
            </a:extLst>
          </p:cNvPr>
          <p:cNvSpPr>
            <a:spLocks noGrp="1"/>
          </p:cNvSpPr>
          <p:nvPr>
            <p:ph type="ctrTitle"/>
          </p:nvPr>
        </p:nvSpPr>
        <p:spPr>
          <a:xfrm>
            <a:off x="505097" y="198119"/>
            <a:ext cx="9144000" cy="969237"/>
          </a:xfrm>
        </p:spPr>
        <p:txBody>
          <a:bodyPr/>
          <a:lstStyle/>
          <a:p>
            <a:pPr algn="l"/>
            <a:r>
              <a:rPr lang="en-US" altLang="zh-CN" sz="4400" dirty="0">
                <a:latin typeface="Times New Roman" panose="02020603050405020304" pitchFamily="18" charset="0"/>
                <a:cs typeface="Times New Roman" panose="02020603050405020304" pitchFamily="18" charset="0"/>
              </a:rPr>
              <a:t>reference</a:t>
            </a:r>
            <a:endParaRPr lang="zh-CN" altLang="en-US" sz="44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6FC0B5B2-1AF0-40FE-9198-5333F230BF47}"/>
              </a:ext>
            </a:extLst>
          </p:cNvPr>
          <p:cNvSpPr/>
          <p:nvPr/>
        </p:nvSpPr>
        <p:spPr>
          <a:xfrm>
            <a:off x="744747" y="1527201"/>
            <a:ext cx="9926128" cy="2308324"/>
          </a:xfrm>
          <a:prstGeom prst="rect">
            <a:avLst/>
          </a:prstGeom>
        </p:spPr>
        <p:txBody>
          <a:bodyPr wrap="square">
            <a:spAutoFit/>
          </a:bodyPr>
          <a:lstStyle/>
          <a:p>
            <a:r>
              <a:rPr lang="en-US" altLang="zh-CN" dirty="0">
                <a:solidFill>
                  <a:srgbClr val="000000"/>
                </a:solidFill>
                <a:latin typeface="Times New Roman" panose="02020603050405020304" pitchFamily="18" charset="0"/>
                <a:cs typeface="Times New Roman" panose="02020603050405020304" pitchFamily="18" charset="0"/>
              </a:rPr>
              <a:t>Some algorithms about node embedding:</a:t>
            </a:r>
          </a:p>
          <a:p>
            <a:endParaRPr lang="en-US" altLang="zh-CN" dirty="0">
              <a:solidFill>
                <a:srgbClr val="000000"/>
              </a:solidFill>
              <a:latin typeface="Times New Roman" panose="02020603050405020304" pitchFamily="18" charset="0"/>
              <a:cs typeface="Times New Roman" panose="02020603050405020304" pitchFamily="18" charset="0"/>
            </a:endParaRPr>
          </a:p>
          <a:p>
            <a:r>
              <a:rPr lang="en-US" altLang="zh-CN" dirty="0">
                <a:solidFill>
                  <a:srgbClr val="000000"/>
                </a:solidFill>
                <a:latin typeface="Times New Roman" panose="02020603050405020304" pitchFamily="18" charset="0"/>
                <a:cs typeface="Times New Roman" panose="02020603050405020304" pitchFamily="18" charset="0"/>
              </a:rPr>
              <a:t>[1]Grover A, </a:t>
            </a:r>
            <a:r>
              <a:rPr lang="en-US" altLang="zh-CN" dirty="0" err="1">
                <a:solidFill>
                  <a:srgbClr val="000000"/>
                </a:solidFill>
                <a:latin typeface="Times New Roman" panose="02020603050405020304" pitchFamily="18" charset="0"/>
                <a:cs typeface="Times New Roman" panose="02020603050405020304" pitchFamily="18" charset="0"/>
              </a:rPr>
              <a:t>Leskovec</a:t>
            </a:r>
            <a:r>
              <a:rPr lang="en-US" altLang="zh-CN" dirty="0">
                <a:solidFill>
                  <a:srgbClr val="000000"/>
                </a:solidFill>
                <a:latin typeface="Times New Roman" panose="02020603050405020304" pitchFamily="18" charset="0"/>
                <a:cs typeface="Times New Roman" panose="02020603050405020304" pitchFamily="18" charset="0"/>
              </a:rPr>
              <a:t> J. node2vec: Scalable Feature Learning for Networks[J]. 2016, 2016:855-864.</a:t>
            </a:r>
          </a:p>
          <a:p>
            <a:r>
              <a:rPr lang="en-US" altLang="zh-CN" dirty="0">
                <a:latin typeface="Times New Roman" panose="02020603050405020304" pitchFamily="18" charset="0"/>
                <a:cs typeface="Times New Roman" panose="02020603050405020304" pitchFamily="18" charset="0"/>
              </a:rPr>
              <a:t>[2]</a:t>
            </a:r>
            <a:r>
              <a:rPr lang="en-US" altLang="zh-CN" dirty="0" err="1">
                <a:latin typeface="Times New Roman" panose="02020603050405020304" pitchFamily="18" charset="0"/>
                <a:cs typeface="Times New Roman" panose="02020603050405020304" pitchFamily="18" charset="0"/>
              </a:rPr>
              <a:t>Perozzi</a:t>
            </a:r>
            <a:r>
              <a:rPr lang="en-US" altLang="zh-CN" dirty="0">
                <a:latin typeface="Times New Roman" panose="02020603050405020304" pitchFamily="18" charset="0"/>
                <a:cs typeface="Times New Roman" panose="02020603050405020304" pitchFamily="18" charset="0"/>
              </a:rPr>
              <a:t> B, </a:t>
            </a:r>
            <a:r>
              <a:rPr lang="en-US" altLang="zh-CN" dirty="0" err="1">
                <a:latin typeface="Times New Roman" panose="02020603050405020304" pitchFamily="18" charset="0"/>
                <a:cs typeface="Times New Roman" panose="02020603050405020304" pitchFamily="18" charset="0"/>
              </a:rPr>
              <a:t>Alrfou</a:t>
            </a:r>
            <a:r>
              <a:rPr lang="en-US" altLang="zh-CN" dirty="0">
                <a:latin typeface="Times New Roman" panose="02020603050405020304" pitchFamily="18" charset="0"/>
                <a:cs typeface="Times New Roman" panose="02020603050405020304" pitchFamily="18" charset="0"/>
              </a:rPr>
              <a:t> R, </a:t>
            </a:r>
            <a:r>
              <a:rPr lang="en-US" altLang="zh-CN" dirty="0" err="1">
                <a:latin typeface="Times New Roman" panose="02020603050405020304" pitchFamily="18" charset="0"/>
                <a:cs typeface="Times New Roman" panose="02020603050405020304" pitchFamily="18" charset="0"/>
              </a:rPr>
              <a:t>Skiena</a:t>
            </a:r>
            <a:r>
              <a:rPr lang="en-US" altLang="zh-CN" dirty="0">
                <a:latin typeface="Times New Roman" panose="02020603050405020304" pitchFamily="18" charset="0"/>
                <a:cs typeface="Times New Roman" panose="02020603050405020304" pitchFamily="18" charset="0"/>
              </a:rPr>
              <a:t> S. </a:t>
            </a:r>
            <a:r>
              <a:rPr lang="en-US" altLang="zh-CN" dirty="0" err="1">
                <a:latin typeface="Times New Roman" panose="02020603050405020304" pitchFamily="18" charset="0"/>
                <a:cs typeface="Times New Roman" panose="02020603050405020304" pitchFamily="18" charset="0"/>
              </a:rPr>
              <a:t>DeepWalk</a:t>
            </a:r>
            <a:r>
              <a:rPr lang="en-US" altLang="zh-CN" dirty="0">
                <a:latin typeface="Times New Roman" panose="02020603050405020304" pitchFamily="18" charset="0"/>
                <a:cs typeface="Times New Roman" panose="02020603050405020304" pitchFamily="18" charset="0"/>
              </a:rPr>
              <a:t>: online learning of social representations[J]. 2014:701-710.</a:t>
            </a:r>
          </a:p>
          <a:p>
            <a:r>
              <a:rPr lang="en-US" altLang="zh-CN" dirty="0">
                <a:latin typeface="Times New Roman" panose="02020603050405020304" pitchFamily="18" charset="0"/>
                <a:cs typeface="Times New Roman" panose="02020603050405020304" pitchFamily="18" charset="0"/>
              </a:rPr>
              <a:t>[3]Zhang M, Tang J, Qu M, et al. LINE: Large-scale Information Network Embedding[J]. 2015, 2(2):1067-1077.</a:t>
            </a:r>
          </a:p>
          <a:p>
            <a:r>
              <a:rPr lang="en-US" altLang="zh-CN" dirty="0">
                <a:latin typeface="Times New Roman" panose="02020603050405020304" pitchFamily="18" charset="0"/>
                <a:cs typeface="Times New Roman" panose="02020603050405020304" pitchFamily="18" charset="0"/>
              </a:rPr>
              <a:t>[4]Wang D, Cui P, Zhu W. Structural Deep Network Embedding[C]// ACM SIGKDD International Conference on Knowledge Discovery and Data Mining. ACM, 2016:1225-1234.</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62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a:extLst>
              <a:ext uri="{FF2B5EF4-FFF2-40B4-BE49-F238E27FC236}">
                <a16:creationId xmlns:a16="http://schemas.microsoft.com/office/drawing/2014/main" id="{CEE4C660-E99A-41D0-B34E-BFB7AB839192}"/>
              </a:ext>
            </a:extLst>
          </p:cNvPr>
          <p:cNvSpPr>
            <a:spLocks noGrp="1"/>
          </p:cNvSpPr>
          <p:nvPr>
            <p:ph type="subTitle" idx="1"/>
          </p:nvPr>
        </p:nvSpPr>
        <p:spPr>
          <a:xfrm>
            <a:off x="577969" y="1367767"/>
            <a:ext cx="11188461" cy="4122465"/>
          </a:xfrm>
        </p:spPr>
        <p:txBody>
          <a:bodyPr>
            <a:normAutofit/>
          </a:bodyPr>
          <a:lstStyle/>
          <a:p>
            <a:pPr marL="342900" lvl="0" indent="-342900" algn="l">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Submitting your code and a report (</a:t>
            </a:r>
            <a:r>
              <a:rPr lang="en-US" altLang="zh-CN" b="1" dirty="0">
                <a:latin typeface="Times New Roman" panose="02020603050405020304" pitchFamily="18" charset="0"/>
                <a:cs typeface="Times New Roman" panose="02020603050405020304" pitchFamily="18" charset="0"/>
              </a:rPr>
              <a:t> MAX 4 pages, 12pt font</a:t>
            </a:r>
            <a:r>
              <a:rPr lang="en-US" altLang="zh-CN" dirty="0">
                <a:latin typeface="Times New Roman" panose="02020603050405020304" pitchFamily="18" charset="0"/>
                <a:cs typeface="Times New Roman" panose="02020603050405020304" pitchFamily="18" charset="0"/>
              </a:rPr>
              <a:t>), through E-learning system in a zip file with the name “pj2-prediction-student name-student No.”. </a:t>
            </a:r>
            <a:endParaRPr lang="zh-CN" altLang="zh-CN" dirty="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Presentation.</a:t>
            </a:r>
            <a:endParaRPr lang="zh-CN" altLang="zh-CN" dirty="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Project 2 is due on Nov. 30, 2018. </a:t>
            </a:r>
            <a:endParaRPr lang="zh-CN" altLang="zh-CN" dirty="0">
              <a:latin typeface="Times New Roman" panose="02020603050405020304" pitchFamily="18" charset="0"/>
              <a:cs typeface="Times New Roman" panose="02020603050405020304" pitchFamily="18" charset="0"/>
            </a:endParaRPr>
          </a:p>
          <a:p>
            <a:pPr algn="l"/>
            <a:endParaRPr lang="en-US" altLang="zh-CN" dirty="0"/>
          </a:p>
          <a:p>
            <a:pPr algn="l"/>
            <a:endParaRPr lang="en-US" altLang="zh-CN" dirty="0"/>
          </a:p>
          <a:p>
            <a:pPr algn="l"/>
            <a:endParaRPr lang="zh-CN" altLang="en-US" dirty="0"/>
          </a:p>
        </p:txBody>
      </p:sp>
    </p:spTree>
    <p:extLst>
      <p:ext uri="{BB962C8B-B14F-4D97-AF65-F5344CB8AC3E}">
        <p14:creationId xmlns:p14="http://schemas.microsoft.com/office/powerpoint/2010/main" val="230862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32DFB-47E1-468F-88F8-94B8233FC640}"/>
              </a:ext>
            </a:extLst>
          </p:cNvPr>
          <p:cNvSpPr>
            <a:spLocks noGrp="1"/>
          </p:cNvSpPr>
          <p:nvPr>
            <p:ph type="ctrTitle"/>
          </p:nvPr>
        </p:nvSpPr>
        <p:spPr>
          <a:xfrm>
            <a:off x="113211" y="94661"/>
            <a:ext cx="9144000" cy="914808"/>
          </a:xfrm>
        </p:spPr>
        <p:txBody>
          <a:bodyPr/>
          <a:lstStyle/>
          <a:p>
            <a:pPr algn="l"/>
            <a:r>
              <a:rPr lang="en-US" altLang="zh-CN" sz="4400" dirty="0">
                <a:latin typeface="Times New Roman" panose="02020603050405020304" pitchFamily="18" charset="0"/>
                <a:cs typeface="Times New Roman" panose="02020603050405020304" pitchFamily="18" charset="0"/>
              </a:rPr>
              <a:t>Problem description</a:t>
            </a:r>
            <a:endParaRPr lang="zh-CN" altLang="en-US" sz="4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6AA688AE-6041-426A-9551-77426688E5E1}"/>
              </a:ext>
            </a:extLst>
          </p:cNvPr>
          <p:cNvSpPr txBox="1"/>
          <p:nvPr/>
        </p:nvSpPr>
        <p:spPr>
          <a:xfrm>
            <a:off x="998821" y="1221377"/>
            <a:ext cx="9619752" cy="1938992"/>
          </a:xfrm>
          <a:prstGeom prst="rect">
            <a:avLst/>
          </a:prstGeom>
          <a:noFill/>
        </p:spPr>
        <p:txBody>
          <a:bodyPr wrap="square" rtlCol="0">
            <a:spAutoFit/>
          </a:bodyPr>
          <a:lstStyle/>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p:txBody>
      </p:sp>
      <p:grpSp>
        <p:nvGrpSpPr>
          <p:cNvPr id="67" name="组合 66">
            <a:extLst>
              <a:ext uri="{FF2B5EF4-FFF2-40B4-BE49-F238E27FC236}">
                <a16:creationId xmlns:a16="http://schemas.microsoft.com/office/drawing/2014/main" id="{B80B4E6A-E1BC-461E-B17A-60201ECA7BDF}"/>
              </a:ext>
            </a:extLst>
          </p:cNvPr>
          <p:cNvGrpSpPr/>
          <p:nvPr/>
        </p:nvGrpSpPr>
        <p:grpSpPr>
          <a:xfrm>
            <a:off x="2100089" y="1334949"/>
            <a:ext cx="6152606" cy="1938660"/>
            <a:chOff x="1654629" y="1755950"/>
            <a:chExt cx="6152606" cy="1938660"/>
          </a:xfrm>
        </p:grpSpPr>
        <p:sp>
          <p:nvSpPr>
            <p:cNvPr id="9" name="流程图: 接点 8">
              <a:extLst>
                <a:ext uri="{FF2B5EF4-FFF2-40B4-BE49-F238E27FC236}">
                  <a16:creationId xmlns:a16="http://schemas.microsoft.com/office/drawing/2014/main" id="{33760355-96CF-40BD-8948-C5DE86C780A1}"/>
                </a:ext>
              </a:extLst>
            </p:cNvPr>
            <p:cNvSpPr/>
            <p:nvPr/>
          </p:nvSpPr>
          <p:spPr>
            <a:xfrm>
              <a:off x="1654629" y="2142309"/>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0" name="流程图: 接点 9">
              <a:extLst>
                <a:ext uri="{FF2B5EF4-FFF2-40B4-BE49-F238E27FC236}">
                  <a16:creationId xmlns:a16="http://schemas.microsoft.com/office/drawing/2014/main" id="{C88F26CF-E542-43D2-8C8E-C869A36DF443}"/>
                </a:ext>
              </a:extLst>
            </p:cNvPr>
            <p:cNvSpPr/>
            <p:nvPr/>
          </p:nvSpPr>
          <p:spPr>
            <a:xfrm>
              <a:off x="2965269" y="1946366"/>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1</a:t>
              </a:r>
              <a:endParaRPr lang="zh-CN" altLang="en-US" dirty="0">
                <a:solidFill>
                  <a:schemeClr val="tx1"/>
                </a:solidFill>
              </a:endParaRPr>
            </a:p>
          </p:txBody>
        </p:sp>
        <p:sp>
          <p:nvSpPr>
            <p:cNvPr id="11" name="流程图: 接点 10">
              <a:extLst>
                <a:ext uri="{FF2B5EF4-FFF2-40B4-BE49-F238E27FC236}">
                  <a16:creationId xmlns:a16="http://schemas.microsoft.com/office/drawing/2014/main" id="{93A7CC1E-5A87-4CD8-8399-2EEC8857D5E4}"/>
                </a:ext>
              </a:extLst>
            </p:cNvPr>
            <p:cNvSpPr/>
            <p:nvPr/>
          </p:nvSpPr>
          <p:spPr>
            <a:xfrm>
              <a:off x="2164886" y="2876006"/>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2</a:t>
              </a:r>
              <a:endParaRPr lang="zh-CN" altLang="en-US" dirty="0">
                <a:solidFill>
                  <a:schemeClr val="tx1"/>
                </a:solidFill>
              </a:endParaRPr>
            </a:p>
          </p:txBody>
        </p:sp>
        <p:sp>
          <p:nvSpPr>
            <p:cNvPr id="12" name="流程图: 接点 11">
              <a:extLst>
                <a:ext uri="{FF2B5EF4-FFF2-40B4-BE49-F238E27FC236}">
                  <a16:creationId xmlns:a16="http://schemas.microsoft.com/office/drawing/2014/main" id="{1BB6356E-C34D-40D9-8437-D6187E53A089}"/>
                </a:ext>
              </a:extLst>
            </p:cNvPr>
            <p:cNvSpPr/>
            <p:nvPr/>
          </p:nvSpPr>
          <p:spPr>
            <a:xfrm>
              <a:off x="5229497" y="1820091"/>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3</a:t>
              </a:r>
              <a:endParaRPr lang="zh-CN" altLang="en-US" dirty="0">
                <a:solidFill>
                  <a:schemeClr val="tx1"/>
                </a:solidFill>
              </a:endParaRPr>
            </a:p>
          </p:txBody>
        </p:sp>
        <p:sp>
          <p:nvSpPr>
            <p:cNvPr id="13" name="流程图: 接点 12">
              <a:extLst>
                <a:ext uri="{FF2B5EF4-FFF2-40B4-BE49-F238E27FC236}">
                  <a16:creationId xmlns:a16="http://schemas.microsoft.com/office/drawing/2014/main" id="{59371413-F8AF-4010-BD64-460A1947EDA8}"/>
                </a:ext>
              </a:extLst>
            </p:cNvPr>
            <p:cNvSpPr/>
            <p:nvPr/>
          </p:nvSpPr>
          <p:spPr>
            <a:xfrm>
              <a:off x="4049890" y="2513585"/>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7</a:t>
              </a:r>
              <a:endParaRPr lang="zh-CN" altLang="en-US" dirty="0">
                <a:solidFill>
                  <a:schemeClr val="tx1"/>
                </a:solidFill>
              </a:endParaRPr>
            </a:p>
          </p:txBody>
        </p:sp>
        <p:sp>
          <p:nvSpPr>
            <p:cNvPr id="14" name="流程图: 接点 13">
              <a:extLst>
                <a:ext uri="{FF2B5EF4-FFF2-40B4-BE49-F238E27FC236}">
                  <a16:creationId xmlns:a16="http://schemas.microsoft.com/office/drawing/2014/main" id="{0639CD0B-6600-4361-9547-20B3C177B8A9}"/>
                </a:ext>
              </a:extLst>
            </p:cNvPr>
            <p:cNvSpPr/>
            <p:nvPr/>
          </p:nvSpPr>
          <p:spPr>
            <a:xfrm>
              <a:off x="5347574" y="3241327"/>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8</a:t>
              </a:r>
              <a:endParaRPr lang="zh-CN" altLang="en-US" dirty="0">
                <a:solidFill>
                  <a:schemeClr val="tx1"/>
                </a:solidFill>
              </a:endParaRPr>
            </a:p>
          </p:txBody>
        </p:sp>
        <p:sp>
          <p:nvSpPr>
            <p:cNvPr id="15" name="流程图: 接点 14">
              <a:extLst>
                <a:ext uri="{FF2B5EF4-FFF2-40B4-BE49-F238E27FC236}">
                  <a16:creationId xmlns:a16="http://schemas.microsoft.com/office/drawing/2014/main" id="{7A2807E9-5144-44DB-B4C6-691CDA9D4D76}"/>
                </a:ext>
              </a:extLst>
            </p:cNvPr>
            <p:cNvSpPr/>
            <p:nvPr/>
          </p:nvSpPr>
          <p:spPr>
            <a:xfrm>
              <a:off x="7397933" y="2016034"/>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4</a:t>
              </a:r>
              <a:endParaRPr lang="zh-CN" altLang="en-US" dirty="0">
                <a:solidFill>
                  <a:schemeClr val="tx1"/>
                </a:solidFill>
              </a:endParaRPr>
            </a:p>
          </p:txBody>
        </p:sp>
        <p:sp>
          <p:nvSpPr>
            <p:cNvPr id="16" name="流程图: 接点 15">
              <a:extLst>
                <a:ext uri="{FF2B5EF4-FFF2-40B4-BE49-F238E27FC236}">
                  <a16:creationId xmlns:a16="http://schemas.microsoft.com/office/drawing/2014/main" id="{0AC5289C-CB52-4256-8FED-5063D6D80CE1}"/>
                </a:ext>
              </a:extLst>
            </p:cNvPr>
            <p:cNvSpPr/>
            <p:nvPr/>
          </p:nvSpPr>
          <p:spPr>
            <a:xfrm>
              <a:off x="6753498" y="3071949"/>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6</a:t>
              </a:r>
              <a:endParaRPr lang="zh-CN" altLang="en-US" dirty="0">
                <a:solidFill>
                  <a:schemeClr val="tx1"/>
                </a:solidFill>
              </a:endParaRPr>
            </a:p>
          </p:txBody>
        </p:sp>
        <p:sp>
          <p:nvSpPr>
            <p:cNvPr id="17" name="流程图: 接点 16">
              <a:extLst>
                <a:ext uri="{FF2B5EF4-FFF2-40B4-BE49-F238E27FC236}">
                  <a16:creationId xmlns:a16="http://schemas.microsoft.com/office/drawing/2014/main" id="{57EA1EEC-E5EF-4720-9918-3699BE2E3A3D}"/>
                </a:ext>
              </a:extLst>
            </p:cNvPr>
            <p:cNvSpPr/>
            <p:nvPr/>
          </p:nvSpPr>
          <p:spPr>
            <a:xfrm>
              <a:off x="3262972" y="3302725"/>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5</a:t>
              </a:r>
              <a:endParaRPr lang="zh-CN" altLang="en-US" dirty="0">
                <a:solidFill>
                  <a:schemeClr val="tx1"/>
                </a:solidFill>
              </a:endParaRPr>
            </a:p>
          </p:txBody>
        </p:sp>
        <p:cxnSp>
          <p:nvCxnSpPr>
            <p:cNvPr id="19" name="直接连接符 18">
              <a:extLst>
                <a:ext uri="{FF2B5EF4-FFF2-40B4-BE49-F238E27FC236}">
                  <a16:creationId xmlns:a16="http://schemas.microsoft.com/office/drawing/2014/main" id="{E39F7FA7-9E1E-452F-ACF6-3302D0CE9447}"/>
                </a:ext>
              </a:extLst>
            </p:cNvPr>
            <p:cNvCxnSpPr>
              <a:stCxn id="9" idx="6"/>
              <a:endCxn id="10" idx="2"/>
            </p:cNvCxnSpPr>
            <p:nvPr/>
          </p:nvCxnSpPr>
          <p:spPr>
            <a:xfrm flipV="1">
              <a:off x="2063931" y="2142309"/>
              <a:ext cx="901338" cy="1959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6197B49-F173-4E91-9C1D-19BF53BD83E5}"/>
                </a:ext>
              </a:extLst>
            </p:cNvPr>
            <p:cNvCxnSpPr>
              <a:cxnSpLocks/>
              <a:stCxn id="11" idx="7"/>
              <a:endCxn id="10" idx="4"/>
            </p:cNvCxnSpPr>
            <p:nvPr/>
          </p:nvCxnSpPr>
          <p:spPr>
            <a:xfrm flipV="1">
              <a:off x="2514247" y="2338251"/>
              <a:ext cx="655673" cy="5951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0E066A8-8062-4341-8729-9E49AC0201AA}"/>
                </a:ext>
              </a:extLst>
            </p:cNvPr>
            <p:cNvCxnSpPr>
              <a:cxnSpLocks/>
              <a:stCxn id="13" idx="7"/>
              <a:endCxn id="12" idx="2"/>
            </p:cNvCxnSpPr>
            <p:nvPr/>
          </p:nvCxnSpPr>
          <p:spPr>
            <a:xfrm flipV="1">
              <a:off x="4399251" y="2016034"/>
              <a:ext cx="830246" cy="5549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7F1ADDA-11DC-474A-9C7A-C0AB2A585133}"/>
                </a:ext>
              </a:extLst>
            </p:cNvPr>
            <p:cNvCxnSpPr>
              <a:cxnSpLocks/>
              <a:stCxn id="12" idx="6"/>
              <a:endCxn id="15" idx="2"/>
            </p:cNvCxnSpPr>
            <p:nvPr/>
          </p:nvCxnSpPr>
          <p:spPr>
            <a:xfrm>
              <a:off x="5638799" y="2016034"/>
              <a:ext cx="1759134" cy="195943"/>
            </a:xfrm>
            <a:prstGeom prst="line">
              <a:avLst/>
            </a:prstGeom>
            <a:ln w="28575">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4C90FBB9-C057-4470-8705-5C6482C7E0F8}"/>
                </a:ext>
              </a:extLst>
            </p:cNvPr>
            <p:cNvCxnSpPr>
              <a:cxnSpLocks/>
              <a:stCxn id="17" idx="7"/>
              <a:endCxn id="13" idx="3"/>
            </p:cNvCxnSpPr>
            <p:nvPr/>
          </p:nvCxnSpPr>
          <p:spPr>
            <a:xfrm flipV="1">
              <a:off x="3612333" y="2848080"/>
              <a:ext cx="497498" cy="5120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F7B9687-59A0-4E0B-A1D6-932F82E88E5E}"/>
                </a:ext>
              </a:extLst>
            </p:cNvPr>
            <p:cNvCxnSpPr>
              <a:cxnSpLocks/>
              <a:stCxn id="16" idx="0"/>
              <a:endCxn id="15" idx="3"/>
            </p:cNvCxnSpPr>
            <p:nvPr/>
          </p:nvCxnSpPr>
          <p:spPr>
            <a:xfrm flipV="1">
              <a:off x="6958149" y="2350529"/>
              <a:ext cx="499725" cy="7214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B6AF858F-CD14-4414-B4D1-A07B8B33AB49}"/>
                </a:ext>
              </a:extLst>
            </p:cNvPr>
            <p:cNvCxnSpPr>
              <a:cxnSpLocks/>
              <a:stCxn id="17" idx="0"/>
              <a:endCxn id="10" idx="5"/>
            </p:cNvCxnSpPr>
            <p:nvPr/>
          </p:nvCxnSpPr>
          <p:spPr>
            <a:xfrm flipH="1" flipV="1">
              <a:off x="3314630" y="2280861"/>
              <a:ext cx="152993" cy="1021864"/>
            </a:xfrm>
            <a:prstGeom prst="line">
              <a:avLst/>
            </a:prstGeom>
            <a:ln w="28575">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014EC177-32C4-4C05-8E5E-51DF3D4D9394}"/>
                </a:ext>
              </a:extLst>
            </p:cNvPr>
            <p:cNvCxnSpPr>
              <a:cxnSpLocks/>
              <a:stCxn id="14" idx="2"/>
              <a:endCxn id="17" idx="6"/>
            </p:cNvCxnSpPr>
            <p:nvPr/>
          </p:nvCxnSpPr>
          <p:spPr>
            <a:xfrm flipH="1">
              <a:off x="3672274" y="3437270"/>
              <a:ext cx="1675300" cy="613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0C8B0BC1-DF54-4F81-80C3-19089D698567}"/>
                </a:ext>
              </a:extLst>
            </p:cNvPr>
            <p:cNvCxnSpPr>
              <a:cxnSpLocks/>
              <a:stCxn id="12" idx="5"/>
              <a:endCxn id="16" idx="2"/>
            </p:cNvCxnSpPr>
            <p:nvPr/>
          </p:nvCxnSpPr>
          <p:spPr>
            <a:xfrm>
              <a:off x="5578858" y="2154586"/>
              <a:ext cx="1174640" cy="11133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D81D23E1-255F-46C3-B0E2-BFACE34337A6}"/>
                </a:ext>
              </a:extLst>
            </p:cNvPr>
            <p:cNvCxnSpPr>
              <a:cxnSpLocks/>
              <a:stCxn id="14" idx="6"/>
              <a:endCxn id="16" idx="2"/>
            </p:cNvCxnSpPr>
            <p:nvPr/>
          </p:nvCxnSpPr>
          <p:spPr>
            <a:xfrm flipV="1">
              <a:off x="5756876" y="3267892"/>
              <a:ext cx="996622" cy="1693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A794AC6-7A84-48E6-B17D-7679CBF34260}"/>
                </a:ext>
              </a:extLst>
            </p:cNvPr>
            <p:cNvCxnSpPr>
              <a:cxnSpLocks/>
              <a:stCxn id="13" idx="6"/>
              <a:endCxn id="16" idx="2"/>
            </p:cNvCxnSpPr>
            <p:nvPr/>
          </p:nvCxnSpPr>
          <p:spPr>
            <a:xfrm>
              <a:off x="4459192" y="2709528"/>
              <a:ext cx="2294306" cy="558364"/>
            </a:xfrm>
            <a:prstGeom prst="line">
              <a:avLst/>
            </a:prstGeom>
            <a:ln w="28575">
              <a:solidFill>
                <a:schemeClr val="accent6">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DE4F1A15-8275-4274-9768-0081828045BD}"/>
                </a:ext>
              </a:extLst>
            </p:cNvPr>
            <p:cNvCxnSpPr>
              <a:cxnSpLocks/>
              <a:stCxn id="10" idx="6"/>
              <a:endCxn id="12" idx="2"/>
            </p:cNvCxnSpPr>
            <p:nvPr/>
          </p:nvCxnSpPr>
          <p:spPr>
            <a:xfrm flipV="1">
              <a:off x="3374571" y="2016034"/>
              <a:ext cx="1854926" cy="1262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0AF051B6-E1DF-4975-82C3-B1B049536139}"/>
                </a:ext>
              </a:extLst>
            </p:cNvPr>
            <p:cNvSpPr txBox="1"/>
            <p:nvPr/>
          </p:nvSpPr>
          <p:spPr>
            <a:xfrm>
              <a:off x="6418930" y="1755950"/>
              <a:ext cx="334568" cy="369332"/>
            </a:xfrm>
            <a:prstGeom prst="rect">
              <a:avLst/>
            </a:prstGeom>
            <a:noFill/>
          </p:spPr>
          <p:txBody>
            <a:bodyPr wrap="square" rtlCol="0">
              <a:spAutoFit/>
            </a:bodyPr>
            <a:lstStyle/>
            <a:p>
              <a:r>
                <a:rPr lang="en-US" altLang="zh-CN" dirty="0"/>
                <a:t>a</a:t>
              </a:r>
              <a:endParaRPr lang="zh-CN" altLang="en-US" dirty="0"/>
            </a:p>
          </p:txBody>
        </p:sp>
        <p:sp>
          <p:nvSpPr>
            <p:cNvPr id="63" name="文本框 62">
              <a:extLst>
                <a:ext uri="{FF2B5EF4-FFF2-40B4-BE49-F238E27FC236}">
                  <a16:creationId xmlns:a16="http://schemas.microsoft.com/office/drawing/2014/main" id="{4C89EA12-0396-42C8-8BF2-FB915AE92C8C}"/>
                </a:ext>
              </a:extLst>
            </p:cNvPr>
            <p:cNvSpPr txBox="1"/>
            <p:nvPr/>
          </p:nvSpPr>
          <p:spPr>
            <a:xfrm>
              <a:off x="5428776" y="2629205"/>
              <a:ext cx="334568" cy="369332"/>
            </a:xfrm>
            <a:prstGeom prst="rect">
              <a:avLst/>
            </a:prstGeom>
            <a:noFill/>
          </p:spPr>
          <p:txBody>
            <a:bodyPr wrap="square" rtlCol="0">
              <a:spAutoFit/>
            </a:bodyPr>
            <a:lstStyle/>
            <a:p>
              <a:r>
                <a:rPr lang="en-US" altLang="zh-CN" dirty="0"/>
                <a:t>b</a:t>
              </a:r>
              <a:endParaRPr lang="zh-CN" altLang="en-US" dirty="0"/>
            </a:p>
          </p:txBody>
        </p:sp>
        <p:sp>
          <p:nvSpPr>
            <p:cNvPr id="64" name="文本框 63">
              <a:extLst>
                <a:ext uri="{FF2B5EF4-FFF2-40B4-BE49-F238E27FC236}">
                  <a16:creationId xmlns:a16="http://schemas.microsoft.com/office/drawing/2014/main" id="{276602A3-7F7D-4348-9511-0B8C6F1DE6B8}"/>
                </a:ext>
              </a:extLst>
            </p:cNvPr>
            <p:cNvSpPr txBox="1"/>
            <p:nvPr/>
          </p:nvSpPr>
          <p:spPr>
            <a:xfrm>
              <a:off x="3400087" y="2570975"/>
              <a:ext cx="334568" cy="369332"/>
            </a:xfrm>
            <a:prstGeom prst="rect">
              <a:avLst/>
            </a:prstGeom>
            <a:noFill/>
          </p:spPr>
          <p:txBody>
            <a:bodyPr wrap="square" rtlCol="0">
              <a:spAutoFit/>
            </a:bodyPr>
            <a:lstStyle/>
            <a:p>
              <a:r>
                <a:rPr lang="en-US" altLang="zh-CN" dirty="0"/>
                <a:t>c</a:t>
              </a:r>
              <a:endParaRPr lang="zh-CN" altLang="en-US" dirty="0"/>
            </a:p>
          </p:txBody>
        </p:sp>
      </p:grpSp>
      <p:cxnSp>
        <p:nvCxnSpPr>
          <p:cNvPr id="30" name="直接连接符 29">
            <a:extLst>
              <a:ext uri="{FF2B5EF4-FFF2-40B4-BE49-F238E27FC236}">
                <a16:creationId xmlns:a16="http://schemas.microsoft.com/office/drawing/2014/main" id="{60BA9F64-49C6-4529-A747-B26A553087A1}"/>
              </a:ext>
            </a:extLst>
          </p:cNvPr>
          <p:cNvCxnSpPr>
            <a:cxnSpLocks/>
            <a:stCxn id="17" idx="2"/>
            <a:endCxn id="11" idx="5"/>
          </p:cNvCxnSpPr>
          <p:nvPr/>
        </p:nvCxnSpPr>
        <p:spPr>
          <a:xfrm flipH="1" flipV="1">
            <a:off x="2959707" y="2789500"/>
            <a:ext cx="748725" cy="288167"/>
          </a:xfrm>
          <a:prstGeom prst="line">
            <a:avLst/>
          </a:prstGeom>
          <a:ln w="28575">
            <a:solidFill>
              <a:schemeClr val="accent6">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82885DA7-C180-4A26-AF19-5945563BA3B2}"/>
              </a:ext>
            </a:extLst>
          </p:cNvPr>
          <p:cNvSpPr txBox="1"/>
          <p:nvPr/>
        </p:nvSpPr>
        <p:spPr>
          <a:xfrm>
            <a:off x="3232409" y="2939114"/>
            <a:ext cx="334568" cy="369332"/>
          </a:xfrm>
          <a:prstGeom prst="rect">
            <a:avLst/>
          </a:prstGeom>
          <a:noFill/>
        </p:spPr>
        <p:txBody>
          <a:bodyPr wrap="square" rtlCol="0">
            <a:spAutoFit/>
          </a:bodyPr>
          <a:lstStyle/>
          <a:p>
            <a:r>
              <a:rPr lang="en-US" altLang="zh-CN" dirty="0"/>
              <a:t>d</a:t>
            </a:r>
            <a:endParaRPr lang="zh-CN" altLang="en-US" dirty="0"/>
          </a:p>
        </p:txBody>
      </p:sp>
      <p:sp>
        <p:nvSpPr>
          <p:cNvPr id="3" name="矩形 2">
            <a:extLst>
              <a:ext uri="{FF2B5EF4-FFF2-40B4-BE49-F238E27FC236}">
                <a16:creationId xmlns:a16="http://schemas.microsoft.com/office/drawing/2014/main" id="{914BBAC2-1AC9-408A-893D-4B58898BEC62}"/>
              </a:ext>
            </a:extLst>
          </p:cNvPr>
          <p:cNvSpPr/>
          <p:nvPr/>
        </p:nvSpPr>
        <p:spPr>
          <a:xfrm>
            <a:off x="829560" y="3644885"/>
            <a:ext cx="10982226" cy="1477328"/>
          </a:xfrm>
          <a:prstGeom prst="rect">
            <a:avLst/>
          </a:prstGeom>
        </p:spPr>
        <p:txBody>
          <a:bodyPr wrap="square">
            <a:spAutoFit/>
          </a:bodyPr>
          <a:lstStyle/>
          <a:p>
            <a:pPr>
              <a:spcAft>
                <a:spcPts val="0"/>
              </a:spcAft>
            </a:pPr>
            <a:r>
              <a:rPr lang="en-US" altLang="zh-CN" dirty="0">
                <a:solidFill>
                  <a:srgbClr val="333333"/>
                </a:solidFill>
                <a:latin typeface="Times New Roman" panose="02020603050405020304" pitchFamily="18" charset="0"/>
                <a:cs typeface="Times New Roman" panose="02020603050405020304" pitchFamily="18" charset="0"/>
              </a:rPr>
              <a:t>Networks are constructed from the observed interactions between entities, which may be incomplete or inaccurate. </a:t>
            </a:r>
            <a:r>
              <a:rPr lang="en-US" altLang="zh-CN" dirty="0">
                <a:solidFill>
                  <a:srgbClr val="FF0000"/>
                </a:solidFill>
                <a:latin typeface="Times New Roman" panose="02020603050405020304" pitchFamily="18" charset="0"/>
                <a:cs typeface="Times New Roman" panose="02020603050405020304" pitchFamily="18" charset="0"/>
              </a:rPr>
              <a:t>Link prediction </a:t>
            </a:r>
            <a:r>
              <a:rPr lang="en-US" altLang="zh-CN" dirty="0">
                <a:solidFill>
                  <a:srgbClr val="333333"/>
                </a:solidFill>
                <a:latin typeface="Times New Roman" panose="02020603050405020304" pitchFamily="18" charset="0"/>
                <a:cs typeface="Times New Roman" panose="02020603050405020304" pitchFamily="18" charset="0"/>
              </a:rPr>
              <a:t>refers to the task of predicting either missing interactions or links that may appear in the future in an evolving network, which attempts to discover missing links between nodes in a complex network, is of fundamental importance in numerous tasks in countless different domains.</a:t>
            </a:r>
            <a:r>
              <a:rPr lang="zh-CN" altLang="en-US" dirty="0">
                <a:solidFill>
                  <a:srgbClr val="333333"/>
                </a:solidFill>
                <a:latin typeface="Times New Roman" panose="02020603050405020304" pitchFamily="18" charset="0"/>
                <a:cs typeface="Times New Roman" panose="02020603050405020304" pitchFamily="18" charset="0"/>
              </a:rPr>
              <a:t> </a:t>
            </a:r>
            <a:r>
              <a:rPr lang="en-US" altLang="zh-CN" dirty="0">
                <a:solidFill>
                  <a:srgbClr val="333333"/>
                </a:solidFill>
                <a:latin typeface="Times New Roman" panose="02020603050405020304" pitchFamily="18" charset="0"/>
                <a:cs typeface="Times New Roman" panose="02020603050405020304" pitchFamily="18" charset="0"/>
              </a:rPr>
              <a:t>For instance, link prediction can identify likely but not yet established links in an evolving social network, thus enabling recommendations to be presented to users.</a:t>
            </a:r>
            <a:endParaRPr lang="zh-CN" altLang="zh-CN"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193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32DFB-47E1-468F-88F8-94B8233FC640}"/>
              </a:ext>
            </a:extLst>
          </p:cNvPr>
          <p:cNvSpPr>
            <a:spLocks noGrp="1"/>
          </p:cNvSpPr>
          <p:nvPr>
            <p:ph type="ctrTitle"/>
          </p:nvPr>
        </p:nvSpPr>
        <p:spPr>
          <a:xfrm>
            <a:off x="113211" y="94661"/>
            <a:ext cx="9144000" cy="914808"/>
          </a:xfrm>
        </p:spPr>
        <p:txBody>
          <a:bodyPr/>
          <a:lstStyle/>
          <a:p>
            <a:pPr algn="l"/>
            <a:r>
              <a:rPr lang="en-US" altLang="zh-CN" sz="4400" dirty="0">
                <a:latin typeface="Times New Roman" panose="02020603050405020304" pitchFamily="18" charset="0"/>
                <a:cs typeface="Times New Roman" panose="02020603050405020304" pitchFamily="18" charset="0"/>
              </a:rPr>
              <a:t>Problem description</a:t>
            </a:r>
            <a:endParaRPr lang="zh-CN" altLang="en-US" sz="4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AA688AE-6041-426A-9551-77426688E5E1}"/>
                  </a:ext>
                </a:extLst>
              </p:cNvPr>
              <p:cNvSpPr txBox="1"/>
              <p:nvPr/>
            </p:nvSpPr>
            <p:spPr>
              <a:xfrm>
                <a:off x="998821" y="1221377"/>
                <a:ext cx="9619752" cy="4815164"/>
              </a:xfrm>
              <a:prstGeom prst="rect">
                <a:avLst/>
              </a:prstGeom>
              <a:noFill/>
            </p:spPr>
            <p:txBody>
              <a:bodyPr wrap="squar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In link prediction, we are given a network with a certain fraction of edges removed, and we would like to predict these missing edges.</a:t>
                </a: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Inputs:</a:t>
                </a:r>
              </a:p>
              <a:p>
                <a:pPr indent="-342900">
                  <a:buFont typeface="Arial" panose="020B0604020202020204" pitchFamily="34" charset="0"/>
                  <a:buChar char="•"/>
                </a:pPr>
                <a14:m>
                  <m:oMath xmlns:m="http://schemas.openxmlformats.org/officeDocument/2006/math">
                    <m:r>
                      <a:rPr lang="en-US" altLang="zh-CN" smtClean="0">
                        <a:latin typeface="Cambria Math" panose="02040503050406030204" pitchFamily="18" charset="0"/>
                      </a:rPr>
                      <m:t>𝐺</m:t>
                    </m:r>
                    <m:r>
                      <a:rPr lang="en-US" altLang="zh-CN" smtClean="0">
                        <a:latin typeface="Cambria Math" panose="02040503050406030204" pitchFamily="18" charset="0"/>
                      </a:rPr>
                      <m:t>=(</m:t>
                    </m:r>
                    <m:r>
                      <a:rPr lang="en-US" altLang="zh-CN" smtClean="0">
                        <a:latin typeface="Cambria Math" panose="02040503050406030204" pitchFamily="18" charset="0"/>
                      </a:rPr>
                      <m:t>𝑉</m:t>
                    </m:r>
                    <m:r>
                      <a:rPr lang="en-US" altLang="zh-CN" smtClean="0">
                        <a:latin typeface="Cambria Math" panose="02040503050406030204" pitchFamily="18" charset="0"/>
                      </a:rPr>
                      <m:t>, </m:t>
                    </m:r>
                    <m:r>
                      <a:rPr lang="en-US" altLang="zh-CN" smtClean="0">
                        <a:latin typeface="Cambria Math" panose="02040503050406030204" pitchFamily="18" charset="0"/>
                      </a:rPr>
                      <m:t>𝐸</m:t>
                    </m:r>
                    <m:r>
                      <a:rPr lang="en-US" altLang="zh-CN" smtClean="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the protein interaction network,</a:t>
                </a:r>
                <a14:m>
                  <m:oMath xmlns:m="http://schemas.openxmlformats.org/officeDocument/2006/math">
                    <m:r>
                      <a:rPr lang="en-US" altLang="zh-CN" smtClean="0">
                        <a:latin typeface="Cambria Math" panose="02040503050406030204" pitchFamily="18" charset="0"/>
                      </a:rPr>
                      <m:t> </m:t>
                    </m:r>
                    <m:r>
                      <a:rPr lang="en-US" altLang="zh-CN" smtClean="0">
                        <a:latin typeface="Cambria Math" panose="02040503050406030204" pitchFamily="18" charset="0"/>
                      </a:rPr>
                      <m:t>𝐸</m:t>
                    </m:r>
                    <m:r>
                      <a:rPr lang="en-US" altLang="zh-CN" smtClean="0">
                        <a:latin typeface="Cambria Math" panose="02040503050406030204" pitchFamily="18" charset="0"/>
                      </a:rPr>
                      <m:t>⊆</m:t>
                    </m:r>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𝑉</m:t>
                        </m:r>
                        <m:r>
                          <a:rPr lang="en-US" altLang="zh-CN" smtClean="0">
                            <a:latin typeface="Cambria Math" panose="02040503050406030204" pitchFamily="18" charset="0"/>
                          </a:rPr>
                          <m:t>×</m:t>
                        </m:r>
                        <m:r>
                          <a:rPr lang="en-US" altLang="zh-CN" smtClean="0">
                            <a:latin typeface="Cambria Math" panose="02040503050406030204" pitchFamily="18" charset="0"/>
                          </a:rPr>
                          <m:t>𝑉</m:t>
                        </m:r>
                      </m:e>
                    </m:d>
                    <m:r>
                      <a:rPr lang="en-US" altLang="zh-CN" smtClean="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𝑣</m:t>
                        </m:r>
                      </m:e>
                      <m:sub>
                        <m:r>
                          <a:rPr lang="en-US" altLang="zh-CN" smtClean="0">
                            <a:latin typeface="Cambria Math" panose="02040503050406030204" pitchFamily="18" charset="0"/>
                          </a:rPr>
                          <m:t>𝑖</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𝑣</m:t>
                        </m:r>
                      </m:e>
                      <m:sub>
                        <m:r>
                          <a:rPr lang="en-US" altLang="zh-CN" smtClean="0">
                            <a:latin typeface="Cambria Math" panose="02040503050406030204" pitchFamily="18" charset="0"/>
                          </a:rPr>
                          <m:t>𝑗</m:t>
                        </m:r>
                      </m:sub>
                    </m:sSub>
                    <m:r>
                      <a:rPr lang="en-US" altLang="zh-CN" smtClean="0">
                        <a:latin typeface="Cambria Math" panose="02040503050406030204" pitchFamily="18" charset="0"/>
                      </a:rPr>
                      <m:t>)∈</m:t>
                    </m:r>
                    <m:r>
                      <a:rPr lang="en-US" altLang="zh-CN" smtClean="0">
                        <a:latin typeface="Cambria Math" panose="02040503050406030204" pitchFamily="18" charset="0"/>
                      </a:rPr>
                      <m:t>𝐸</m:t>
                    </m:r>
                  </m:oMath>
                </a14:m>
                <a:r>
                  <a:rPr lang="en-US" altLang="zh-CN" dirty="0">
                    <a:latin typeface="Times New Roman" panose="02020603050405020304" pitchFamily="18" charset="0"/>
                    <a:cs typeface="Times New Roman" panose="02020603050405020304" pitchFamily="18" charset="0"/>
                  </a:rPr>
                  <a:t> indicates there is an edge between gene </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𝑣</m:t>
                        </m:r>
                      </m:e>
                      <m:sub>
                        <m:r>
                          <a:rPr lang="en-US" altLang="zh-CN" smtClean="0">
                            <a:latin typeface="Cambria Math" panose="02040503050406030204" pitchFamily="18" charset="0"/>
                          </a:rPr>
                          <m:t>𝑖</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𝑣</m:t>
                        </m:r>
                      </m:e>
                      <m:sub>
                        <m:r>
                          <a:rPr lang="en-US" altLang="zh-CN" smtClean="0">
                            <a:latin typeface="Cambria Math" panose="02040503050406030204" pitchFamily="18" charset="0"/>
                          </a:rPr>
                          <m:t>𝑗</m:t>
                        </m:r>
                      </m:sub>
                    </m:sSub>
                  </m:oMath>
                </a14:m>
                <a:r>
                  <a:rPr lang="en-US" altLang="zh-CN" dirty="0">
                    <a:latin typeface="Times New Roman" panose="02020603050405020304" pitchFamily="18" charset="0"/>
                    <a:cs typeface="Times New Roman" panose="02020603050405020304" pitchFamily="18" charset="0"/>
                  </a:rPr>
                  <a:t> .</a:t>
                </a: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Outputs:</a:t>
                </a:r>
              </a:p>
              <a:p>
                <a:pPr marL="342900" indent="-342900">
                  <a:buFont typeface="+mj-ea"/>
                  <a:buAutoNum type="circleNumDbPlain"/>
                </a:pPr>
                <a:r>
                  <a:rPr lang="en-US" altLang="zh-CN" dirty="0">
                    <a:latin typeface="Times New Roman" panose="02020603050405020304" pitchFamily="18" charset="0"/>
                    <a:cs typeface="Times New Roman" panose="02020603050405020304" pitchFamily="18" charset="0"/>
                  </a:rPr>
                  <a:t>a low-dimensional vector of disease, </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𝑉</m:t>
                        </m:r>
                      </m:e>
                      <m:sub>
                        <m:r>
                          <a:rPr lang="en-US" altLang="zh-CN" smtClean="0">
                            <a:latin typeface="Cambria Math" panose="02040503050406030204" pitchFamily="18" charset="0"/>
                          </a:rPr>
                          <m:t>𝑑</m:t>
                        </m:r>
                      </m:sub>
                    </m:sSub>
                    <m:r>
                      <a:rPr lang="en-US" altLang="zh-CN"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𝑅</m:t>
                        </m:r>
                      </m:e>
                      <m:sup>
                        <m:r>
                          <a:rPr lang="en-US" altLang="zh-CN" smtClean="0">
                            <a:latin typeface="Cambria Math" panose="02040503050406030204" pitchFamily="18" charset="0"/>
                          </a:rPr>
                          <m:t>𝑚</m:t>
                        </m:r>
                      </m:sup>
                    </m:sSup>
                  </m:oMath>
                </a14:m>
                <a:r>
                  <a:rPr lang="en-US" altLang="zh-CN" dirty="0">
                    <a:latin typeface="Times New Roman" panose="02020603050405020304" pitchFamily="18" charset="0"/>
                    <a:cs typeface="Times New Roman" panose="02020603050405020304" pitchFamily="18" charset="0"/>
                  </a:rPr>
                  <a:t>, m is the dimension of representation space.</a:t>
                </a:r>
              </a:p>
              <a:p>
                <a:pPr marL="342900" indent="-342900">
                  <a:buFont typeface="+mj-ea"/>
                  <a:buAutoNum type="circleNumDbPlain"/>
                </a:pPr>
                <a:r>
                  <a:rPr lang="en-US" altLang="zh-CN" dirty="0">
                    <a:latin typeface="Times New Roman" panose="02020603050405020304" pitchFamily="18" charset="0"/>
                    <a:cs typeface="Times New Roman" panose="02020603050405020304" pitchFamily="18" charset="0"/>
                  </a:rPr>
                  <a:t>Using the training set and node features to train a classification model and predict the existence of edges in the test set.</a:t>
                </a:r>
              </a:p>
            </p:txBody>
          </p:sp>
        </mc:Choice>
        <mc:Fallback xmlns="">
          <p:sp>
            <p:nvSpPr>
              <p:cNvPr id="6" name="文本框 5">
                <a:extLst>
                  <a:ext uri="{FF2B5EF4-FFF2-40B4-BE49-F238E27FC236}">
                    <a16:creationId xmlns:a16="http://schemas.microsoft.com/office/drawing/2014/main" id="{6AA688AE-6041-426A-9551-77426688E5E1}"/>
                  </a:ext>
                </a:extLst>
              </p:cNvPr>
              <p:cNvSpPr txBox="1">
                <a:spLocks noRot="1" noChangeAspect="1" noMove="1" noResize="1" noEditPoints="1" noAdjustHandles="1" noChangeArrowheads="1" noChangeShapeType="1" noTextEdit="1"/>
              </p:cNvSpPr>
              <p:nvPr/>
            </p:nvSpPr>
            <p:spPr>
              <a:xfrm>
                <a:off x="998821" y="1221377"/>
                <a:ext cx="9619752" cy="4815164"/>
              </a:xfrm>
              <a:prstGeom prst="rect">
                <a:avLst/>
              </a:prstGeom>
              <a:blipFill>
                <a:blip r:embed="rId2"/>
                <a:stretch>
                  <a:fillRect l="-697" t="-633" r="-570" b="-1013"/>
                </a:stretch>
              </a:blipFill>
            </p:spPr>
            <p:txBody>
              <a:bodyPr/>
              <a:lstStyle/>
              <a:p>
                <a:r>
                  <a:rPr lang="zh-CN" altLang="en-US">
                    <a:noFill/>
                  </a:rPr>
                  <a:t> </a:t>
                </a:r>
              </a:p>
            </p:txBody>
          </p:sp>
        </mc:Fallback>
      </mc:AlternateContent>
      <p:grpSp>
        <p:nvGrpSpPr>
          <p:cNvPr id="67" name="组合 66">
            <a:extLst>
              <a:ext uri="{FF2B5EF4-FFF2-40B4-BE49-F238E27FC236}">
                <a16:creationId xmlns:a16="http://schemas.microsoft.com/office/drawing/2014/main" id="{B80B4E6A-E1BC-461E-B17A-60201ECA7BDF}"/>
              </a:ext>
            </a:extLst>
          </p:cNvPr>
          <p:cNvGrpSpPr/>
          <p:nvPr/>
        </p:nvGrpSpPr>
        <p:grpSpPr>
          <a:xfrm>
            <a:off x="2382893" y="1828798"/>
            <a:ext cx="6152606" cy="1938660"/>
            <a:chOff x="1654629" y="1755950"/>
            <a:chExt cx="6152606" cy="1938660"/>
          </a:xfrm>
        </p:grpSpPr>
        <p:sp>
          <p:nvSpPr>
            <p:cNvPr id="9" name="流程图: 接点 8">
              <a:extLst>
                <a:ext uri="{FF2B5EF4-FFF2-40B4-BE49-F238E27FC236}">
                  <a16:creationId xmlns:a16="http://schemas.microsoft.com/office/drawing/2014/main" id="{33760355-96CF-40BD-8948-C5DE86C780A1}"/>
                </a:ext>
              </a:extLst>
            </p:cNvPr>
            <p:cNvSpPr/>
            <p:nvPr/>
          </p:nvSpPr>
          <p:spPr>
            <a:xfrm>
              <a:off x="1654629" y="2142309"/>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0" name="流程图: 接点 9">
              <a:extLst>
                <a:ext uri="{FF2B5EF4-FFF2-40B4-BE49-F238E27FC236}">
                  <a16:creationId xmlns:a16="http://schemas.microsoft.com/office/drawing/2014/main" id="{C88F26CF-E542-43D2-8C8E-C869A36DF443}"/>
                </a:ext>
              </a:extLst>
            </p:cNvPr>
            <p:cNvSpPr/>
            <p:nvPr/>
          </p:nvSpPr>
          <p:spPr>
            <a:xfrm>
              <a:off x="2965269" y="1946366"/>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1</a:t>
              </a:r>
              <a:endParaRPr lang="zh-CN" altLang="en-US" dirty="0">
                <a:solidFill>
                  <a:schemeClr val="tx1"/>
                </a:solidFill>
              </a:endParaRPr>
            </a:p>
          </p:txBody>
        </p:sp>
        <p:sp>
          <p:nvSpPr>
            <p:cNvPr id="11" name="流程图: 接点 10">
              <a:extLst>
                <a:ext uri="{FF2B5EF4-FFF2-40B4-BE49-F238E27FC236}">
                  <a16:creationId xmlns:a16="http://schemas.microsoft.com/office/drawing/2014/main" id="{93A7CC1E-5A87-4CD8-8399-2EEC8857D5E4}"/>
                </a:ext>
              </a:extLst>
            </p:cNvPr>
            <p:cNvSpPr/>
            <p:nvPr/>
          </p:nvSpPr>
          <p:spPr>
            <a:xfrm>
              <a:off x="2164886" y="2876006"/>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2</a:t>
              </a:r>
              <a:endParaRPr lang="zh-CN" altLang="en-US" dirty="0">
                <a:solidFill>
                  <a:schemeClr val="tx1"/>
                </a:solidFill>
              </a:endParaRPr>
            </a:p>
          </p:txBody>
        </p:sp>
        <p:sp>
          <p:nvSpPr>
            <p:cNvPr id="12" name="流程图: 接点 11">
              <a:extLst>
                <a:ext uri="{FF2B5EF4-FFF2-40B4-BE49-F238E27FC236}">
                  <a16:creationId xmlns:a16="http://schemas.microsoft.com/office/drawing/2014/main" id="{1BB6356E-C34D-40D9-8437-D6187E53A089}"/>
                </a:ext>
              </a:extLst>
            </p:cNvPr>
            <p:cNvSpPr/>
            <p:nvPr/>
          </p:nvSpPr>
          <p:spPr>
            <a:xfrm>
              <a:off x="5229497" y="1820091"/>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3</a:t>
              </a:r>
              <a:endParaRPr lang="zh-CN" altLang="en-US" dirty="0">
                <a:solidFill>
                  <a:schemeClr val="tx1"/>
                </a:solidFill>
              </a:endParaRPr>
            </a:p>
          </p:txBody>
        </p:sp>
        <p:sp>
          <p:nvSpPr>
            <p:cNvPr id="13" name="流程图: 接点 12">
              <a:extLst>
                <a:ext uri="{FF2B5EF4-FFF2-40B4-BE49-F238E27FC236}">
                  <a16:creationId xmlns:a16="http://schemas.microsoft.com/office/drawing/2014/main" id="{59371413-F8AF-4010-BD64-460A1947EDA8}"/>
                </a:ext>
              </a:extLst>
            </p:cNvPr>
            <p:cNvSpPr/>
            <p:nvPr/>
          </p:nvSpPr>
          <p:spPr>
            <a:xfrm>
              <a:off x="4049890" y="2513585"/>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7</a:t>
              </a:r>
              <a:endParaRPr lang="zh-CN" altLang="en-US" dirty="0">
                <a:solidFill>
                  <a:schemeClr val="tx1"/>
                </a:solidFill>
              </a:endParaRPr>
            </a:p>
          </p:txBody>
        </p:sp>
        <p:sp>
          <p:nvSpPr>
            <p:cNvPr id="14" name="流程图: 接点 13">
              <a:extLst>
                <a:ext uri="{FF2B5EF4-FFF2-40B4-BE49-F238E27FC236}">
                  <a16:creationId xmlns:a16="http://schemas.microsoft.com/office/drawing/2014/main" id="{0639CD0B-6600-4361-9547-20B3C177B8A9}"/>
                </a:ext>
              </a:extLst>
            </p:cNvPr>
            <p:cNvSpPr/>
            <p:nvPr/>
          </p:nvSpPr>
          <p:spPr>
            <a:xfrm>
              <a:off x="5347574" y="3241327"/>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8</a:t>
              </a:r>
              <a:endParaRPr lang="zh-CN" altLang="en-US" dirty="0">
                <a:solidFill>
                  <a:schemeClr val="tx1"/>
                </a:solidFill>
              </a:endParaRPr>
            </a:p>
          </p:txBody>
        </p:sp>
        <p:sp>
          <p:nvSpPr>
            <p:cNvPr id="15" name="流程图: 接点 14">
              <a:extLst>
                <a:ext uri="{FF2B5EF4-FFF2-40B4-BE49-F238E27FC236}">
                  <a16:creationId xmlns:a16="http://schemas.microsoft.com/office/drawing/2014/main" id="{7A2807E9-5144-44DB-B4C6-691CDA9D4D76}"/>
                </a:ext>
              </a:extLst>
            </p:cNvPr>
            <p:cNvSpPr/>
            <p:nvPr/>
          </p:nvSpPr>
          <p:spPr>
            <a:xfrm>
              <a:off x="7397933" y="2016034"/>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4</a:t>
              </a:r>
              <a:endParaRPr lang="zh-CN" altLang="en-US" dirty="0">
                <a:solidFill>
                  <a:schemeClr val="tx1"/>
                </a:solidFill>
              </a:endParaRPr>
            </a:p>
          </p:txBody>
        </p:sp>
        <p:sp>
          <p:nvSpPr>
            <p:cNvPr id="16" name="流程图: 接点 15">
              <a:extLst>
                <a:ext uri="{FF2B5EF4-FFF2-40B4-BE49-F238E27FC236}">
                  <a16:creationId xmlns:a16="http://schemas.microsoft.com/office/drawing/2014/main" id="{0AC5289C-CB52-4256-8FED-5063D6D80CE1}"/>
                </a:ext>
              </a:extLst>
            </p:cNvPr>
            <p:cNvSpPr/>
            <p:nvPr/>
          </p:nvSpPr>
          <p:spPr>
            <a:xfrm>
              <a:off x="6753498" y="3071949"/>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6</a:t>
              </a:r>
              <a:endParaRPr lang="zh-CN" altLang="en-US" dirty="0">
                <a:solidFill>
                  <a:schemeClr val="tx1"/>
                </a:solidFill>
              </a:endParaRPr>
            </a:p>
          </p:txBody>
        </p:sp>
        <p:sp>
          <p:nvSpPr>
            <p:cNvPr id="17" name="流程图: 接点 16">
              <a:extLst>
                <a:ext uri="{FF2B5EF4-FFF2-40B4-BE49-F238E27FC236}">
                  <a16:creationId xmlns:a16="http://schemas.microsoft.com/office/drawing/2014/main" id="{57EA1EEC-E5EF-4720-9918-3699BE2E3A3D}"/>
                </a:ext>
              </a:extLst>
            </p:cNvPr>
            <p:cNvSpPr/>
            <p:nvPr/>
          </p:nvSpPr>
          <p:spPr>
            <a:xfrm>
              <a:off x="3262972" y="3302725"/>
              <a:ext cx="409302" cy="391885"/>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5</a:t>
              </a:r>
              <a:endParaRPr lang="zh-CN" altLang="en-US" dirty="0">
                <a:solidFill>
                  <a:schemeClr val="tx1"/>
                </a:solidFill>
              </a:endParaRPr>
            </a:p>
          </p:txBody>
        </p:sp>
        <p:cxnSp>
          <p:nvCxnSpPr>
            <p:cNvPr id="19" name="直接连接符 18">
              <a:extLst>
                <a:ext uri="{FF2B5EF4-FFF2-40B4-BE49-F238E27FC236}">
                  <a16:creationId xmlns:a16="http://schemas.microsoft.com/office/drawing/2014/main" id="{E39F7FA7-9E1E-452F-ACF6-3302D0CE9447}"/>
                </a:ext>
              </a:extLst>
            </p:cNvPr>
            <p:cNvCxnSpPr>
              <a:stCxn id="9" idx="6"/>
              <a:endCxn id="10" idx="2"/>
            </p:cNvCxnSpPr>
            <p:nvPr/>
          </p:nvCxnSpPr>
          <p:spPr>
            <a:xfrm flipV="1">
              <a:off x="2063931" y="2142309"/>
              <a:ext cx="901338" cy="1959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6197B49-F173-4E91-9C1D-19BF53BD83E5}"/>
                </a:ext>
              </a:extLst>
            </p:cNvPr>
            <p:cNvCxnSpPr>
              <a:cxnSpLocks/>
              <a:stCxn id="11" idx="7"/>
              <a:endCxn id="10" idx="4"/>
            </p:cNvCxnSpPr>
            <p:nvPr/>
          </p:nvCxnSpPr>
          <p:spPr>
            <a:xfrm flipV="1">
              <a:off x="2514247" y="2338251"/>
              <a:ext cx="655673" cy="5951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0E066A8-8062-4341-8729-9E49AC0201AA}"/>
                </a:ext>
              </a:extLst>
            </p:cNvPr>
            <p:cNvCxnSpPr>
              <a:cxnSpLocks/>
              <a:stCxn id="13" idx="7"/>
              <a:endCxn id="12" idx="2"/>
            </p:cNvCxnSpPr>
            <p:nvPr/>
          </p:nvCxnSpPr>
          <p:spPr>
            <a:xfrm flipV="1">
              <a:off x="4399251" y="2016034"/>
              <a:ext cx="830246" cy="5549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7F1ADDA-11DC-474A-9C7A-C0AB2A585133}"/>
                </a:ext>
              </a:extLst>
            </p:cNvPr>
            <p:cNvCxnSpPr>
              <a:cxnSpLocks/>
              <a:stCxn id="12" idx="6"/>
              <a:endCxn id="15" idx="2"/>
            </p:cNvCxnSpPr>
            <p:nvPr/>
          </p:nvCxnSpPr>
          <p:spPr>
            <a:xfrm>
              <a:off x="5638799" y="2016034"/>
              <a:ext cx="1759134" cy="195943"/>
            </a:xfrm>
            <a:prstGeom prst="line">
              <a:avLst/>
            </a:prstGeom>
            <a:ln w="28575">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4C90FBB9-C057-4470-8705-5C6482C7E0F8}"/>
                </a:ext>
              </a:extLst>
            </p:cNvPr>
            <p:cNvCxnSpPr>
              <a:cxnSpLocks/>
              <a:stCxn id="17" idx="7"/>
              <a:endCxn id="13" idx="3"/>
            </p:cNvCxnSpPr>
            <p:nvPr/>
          </p:nvCxnSpPr>
          <p:spPr>
            <a:xfrm flipV="1">
              <a:off x="3612333" y="2848080"/>
              <a:ext cx="497498" cy="5120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F7B9687-59A0-4E0B-A1D6-932F82E88E5E}"/>
                </a:ext>
              </a:extLst>
            </p:cNvPr>
            <p:cNvCxnSpPr>
              <a:cxnSpLocks/>
              <a:stCxn id="16" idx="0"/>
              <a:endCxn id="15" idx="3"/>
            </p:cNvCxnSpPr>
            <p:nvPr/>
          </p:nvCxnSpPr>
          <p:spPr>
            <a:xfrm flipV="1">
              <a:off x="6958149" y="2350529"/>
              <a:ext cx="499725" cy="7214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B6AF858F-CD14-4414-B4D1-A07B8B33AB49}"/>
                </a:ext>
              </a:extLst>
            </p:cNvPr>
            <p:cNvCxnSpPr>
              <a:cxnSpLocks/>
              <a:stCxn id="17" idx="0"/>
              <a:endCxn id="10" idx="5"/>
            </p:cNvCxnSpPr>
            <p:nvPr/>
          </p:nvCxnSpPr>
          <p:spPr>
            <a:xfrm flipH="1" flipV="1">
              <a:off x="3314630" y="2280861"/>
              <a:ext cx="152993" cy="1021864"/>
            </a:xfrm>
            <a:prstGeom prst="line">
              <a:avLst/>
            </a:prstGeom>
            <a:ln w="28575">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014EC177-32C4-4C05-8E5E-51DF3D4D9394}"/>
                </a:ext>
              </a:extLst>
            </p:cNvPr>
            <p:cNvCxnSpPr>
              <a:cxnSpLocks/>
              <a:stCxn id="14" idx="2"/>
              <a:endCxn id="17" idx="6"/>
            </p:cNvCxnSpPr>
            <p:nvPr/>
          </p:nvCxnSpPr>
          <p:spPr>
            <a:xfrm flipH="1">
              <a:off x="3672274" y="3437270"/>
              <a:ext cx="1675300" cy="613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0C8B0BC1-DF54-4F81-80C3-19089D698567}"/>
                </a:ext>
              </a:extLst>
            </p:cNvPr>
            <p:cNvCxnSpPr>
              <a:cxnSpLocks/>
              <a:stCxn id="12" idx="5"/>
              <a:endCxn id="16" idx="2"/>
            </p:cNvCxnSpPr>
            <p:nvPr/>
          </p:nvCxnSpPr>
          <p:spPr>
            <a:xfrm>
              <a:off x="5578858" y="2154586"/>
              <a:ext cx="1174640" cy="11133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D81D23E1-255F-46C3-B0E2-BFACE34337A6}"/>
                </a:ext>
              </a:extLst>
            </p:cNvPr>
            <p:cNvCxnSpPr>
              <a:cxnSpLocks/>
              <a:stCxn id="14" idx="6"/>
              <a:endCxn id="16" idx="2"/>
            </p:cNvCxnSpPr>
            <p:nvPr/>
          </p:nvCxnSpPr>
          <p:spPr>
            <a:xfrm flipV="1">
              <a:off x="5756876" y="3267892"/>
              <a:ext cx="996622" cy="1693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A794AC6-7A84-48E6-B17D-7679CBF34260}"/>
                </a:ext>
              </a:extLst>
            </p:cNvPr>
            <p:cNvCxnSpPr>
              <a:cxnSpLocks/>
              <a:stCxn id="13" idx="6"/>
              <a:endCxn id="16" idx="2"/>
            </p:cNvCxnSpPr>
            <p:nvPr/>
          </p:nvCxnSpPr>
          <p:spPr>
            <a:xfrm>
              <a:off x="4459192" y="2709528"/>
              <a:ext cx="2294306" cy="558364"/>
            </a:xfrm>
            <a:prstGeom prst="line">
              <a:avLst/>
            </a:prstGeom>
            <a:ln w="28575">
              <a:solidFill>
                <a:schemeClr val="accent6">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DE4F1A15-8275-4274-9768-0081828045BD}"/>
                </a:ext>
              </a:extLst>
            </p:cNvPr>
            <p:cNvCxnSpPr>
              <a:cxnSpLocks/>
              <a:stCxn id="10" idx="6"/>
              <a:endCxn id="12" idx="2"/>
            </p:cNvCxnSpPr>
            <p:nvPr/>
          </p:nvCxnSpPr>
          <p:spPr>
            <a:xfrm flipV="1">
              <a:off x="3374571" y="2016034"/>
              <a:ext cx="1854926" cy="1262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0AF051B6-E1DF-4975-82C3-B1B049536139}"/>
                </a:ext>
              </a:extLst>
            </p:cNvPr>
            <p:cNvSpPr txBox="1"/>
            <p:nvPr/>
          </p:nvSpPr>
          <p:spPr>
            <a:xfrm>
              <a:off x="6418930" y="1755950"/>
              <a:ext cx="334568" cy="369332"/>
            </a:xfrm>
            <a:prstGeom prst="rect">
              <a:avLst/>
            </a:prstGeom>
            <a:noFill/>
          </p:spPr>
          <p:txBody>
            <a:bodyPr wrap="square" rtlCol="0">
              <a:spAutoFit/>
            </a:bodyPr>
            <a:lstStyle/>
            <a:p>
              <a:r>
                <a:rPr lang="en-US" altLang="zh-CN" dirty="0"/>
                <a:t>a</a:t>
              </a:r>
              <a:endParaRPr lang="zh-CN" altLang="en-US" dirty="0"/>
            </a:p>
          </p:txBody>
        </p:sp>
        <p:sp>
          <p:nvSpPr>
            <p:cNvPr id="63" name="文本框 62">
              <a:extLst>
                <a:ext uri="{FF2B5EF4-FFF2-40B4-BE49-F238E27FC236}">
                  <a16:creationId xmlns:a16="http://schemas.microsoft.com/office/drawing/2014/main" id="{4C89EA12-0396-42C8-8BF2-FB915AE92C8C}"/>
                </a:ext>
              </a:extLst>
            </p:cNvPr>
            <p:cNvSpPr txBox="1"/>
            <p:nvPr/>
          </p:nvSpPr>
          <p:spPr>
            <a:xfrm>
              <a:off x="5428776" y="2629205"/>
              <a:ext cx="334568" cy="369332"/>
            </a:xfrm>
            <a:prstGeom prst="rect">
              <a:avLst/>
            </a:prstGeom>
            <a:noFill/>
          </p:spPr>
          <p:txBody>
            <a:bodyPr wrap="square" rtlCol="0">
              <a:spAutoFit/>
            </a:bodyPr>
            <a:lstStyle/>
            <a:p>
              <a:r>
                <a:rPr lang="en-US" altLang="zh-CN" dirty="0"/>
                <a:t>b</a:t>
              </a:r>
              <a:endParaRPr lang="zh-CN" altLang="en-US" dirty="0"/>
            </a:p>
          </p:txBody>
        </p:sp>
        <p:sp>
          <p:nvSpPr>
            <p:cNvPr id="64" name="文本框 63">
              <a:extLst>
                <a:ext uri="{FF2B5EF4-FFF2-40B4-BE49-F238E27FC236}">
                  <a16:creationId xmlns:a16="http://schemas.microsoft.com/office/drawing/2014/main" id="{276602A3-7F7D-4348-9511-0B8C6F1DE6B8}"/>
                </a:ext>
              </a:extLst>
            </p:cNvPr>
            <p:cNvSpPr txBox="1"/>
            <p:nvPr/>
          </p:nvSpPr>
          <p:spPr>
            <a:xfrm>
              <a:off x="3400087" y="2570975"/>
              <a:ext cx="334568" cy="369332"/>
            </a:xfrm>
            <a:prstGeom prst="rect">
              <a:avLst/>
            </a:prstGeom>
            <a:noFill/>
          </p:spPr>
          <p:txBody>
            <a:bodyPr wrap="square" rtlCol="0">
              <a:spAutoFit/>
            </a:bodyPr>
            <a:lstStyle/>
            <a:p>
              <a:r>
                <a:rPr lang="en-US" altLang="zh-CN" dirty="0"/>
                <a:t>c</a:t>
              </a:r>
              <a:endParaRPr lang="zh-CN" altLang="en-US" dirty="0"/>
            </a:p>
          </p:txBody>
        </p:sp>
      </p:grpSp>
      <p:cxnSp>
        <p:nvCxnSpPr>
          <p:cNvPr id="30" name="直接连接符 29">
            <a:extLst>
              <a:ext uri="{FF2B5EF4-FFF2-40B4-BE49-F238E27FC236}">
                <a16:creationId xmlns:a16="http://schemas.microsoft.com/office/drawing/2014/main" id="{60BA9F64-49C6-4529-A747-B26A553087A1}"/>
              </a:ext>
            </a:extLst>
          </p:cNvPr>
          <p:cNvCxnSpPr>
            <a:cxnSpLocks/>
            <a:stCxn id="17" idx="2"/>
            <a:endCxn id="11" idx="5"/>
          </p:cNvCxnSpPr>
          <p:nvPr/>
        </p:nvCxnSpPr>
        <p:spPr>
          <a:xfrm flipH="1" flipV="1">
            <a:off x="3242511" y="3283349"/>
            <a:ext cx="748725" cy="288167"/>
          </a:xfrm>
          <a:prstGeom prst="line">
            <a:avLst/>
          </a:prstGeom>
          <a:ln w="28575">
            <a:solidFill>
              <a:schemeClr val="accent6">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82885DA7-C180-4A26-AF19-5945563BA3B2}"/>
              </a:ext>
            </a:extLst>
          </p:cNvPr>
          <p:cNvSpPr txBox="1"/>
          <p:nvPr/>
        </p:nvSpPr>
        <p:spPr>
          <a:xfrm>
            <a:off x="3307307" y="3386849"/>
            <a:ext cx="334568" cy="369332"/>
          </a:xfrm>
          <a:prstGeom prst="rect">
            <a:avLst/>
          </a:prstGeom>
          <a:noFill/>
        </p:spPr>
        <p:txBody>
          <a:bodyPr wrap="square" rtlCol="0">
            <a:spAutoFit/>
          </a:bodyPr>
          <a:lstStyle/>
          <a:p>
            <a:r>
              <a:rPr lang="en-US" altLang="zh-CN" dirty="0"/>
              <a:t>d</a:t>
            </a:r>
            <a:endParaRPr lang="zh-CN" altLang="en-US" dirty="0"/>
          </a:p>
        </p:txBody>
      </p:sp>
    </p:spTree>
    <p:extLst>
      <p:ext uri="{BB962C8B-B14F-4D97-AF65-F5344CB8AC3E}">
        <p14:creationId xmlns:p14="http://schemas.microsoft.com/office/powerpoint/2010/main" val="2443922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过程 5">
            <a:extLst>
              <a:ext uri="{FF2B5EF4-FFF2-40B4-BE49-F238E27FC236}">
                <a16:creationId xmlns:a16="http://schemas.microsoft.com/office/drawing/2014/main" id="{30065257-370B-432D-A8F3-9658F4DCAB06}"/>
              </a:ext>
            </a:extLst>
          </p:cNvPr>
          <p:cNvSpPr/>
          <p:nvPr/>
        </p:nvSpPr>
        <p:spPr>
          <a:xfrm>
            <a:off x="7659858" y="1037220"/>
            <a:ext cx="2550942" cy="75965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Network</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8" name="直接箭头连接符 7">
            <a:extLst>
              <a:ext uri="{FF2B5EF4-FFF2-40B4-BE49-F238E27FC236}">
                <a16:creationId xmlns:a16="http://schemas.microsoft.com/office/drawing/2014/main" id="{F5EEB0B3-71E0-43A5-99BC-4154ACA93024}"/>
              </a:ext>
            </a:extLst>
          </p:cNvPr>
          <p:cNvCxnSpPr/>
          <p:nvPr/>
        </p:nvCxnSpPr>
        <p:spPr>
          <a:xfrm>
            <a:off x="8939349" y="1861185"/>
            <a:ext cx="0" cy="705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流程图: 过程 8">
            <a:extLst>
              <a:ext uri="{FF2B5EF4-FFF2-40B4-BE49-F238E27FC236}">
                <a16:creationId xmlns:a16="http://schemas.microsoft.com/office/drawing/2014/main" id="{F715F6D9-9400-430B-9421-980AE41823F6}"/>
              </a:ext>
            </a:extLst>
          </p:cNvPr>
          <p:cNvSpPr/>
          <p:nvPr/>
        </p:nvSpPr>
        <p:spPr>
          <a:xfrm>
            <a:off x="7659858" y="2630888"/>
            <a:ext cx="2550942" cy="75965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Node feature</a:t>
            </a:r>
          </a:p>
          <a:p>
            <a:pPr algn="ct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sz="1600" dirty="0">
                <a:solidFill>
                  <a:srgbClr val="FF0000"/>
                </a:solidFill>
                <a:latin typeface="Times New Roman" panose="02020603050405020304" pitchFamily="18" charset="0"/>
                <a:cs typeface="Times New Roman" panose="02020603050405020304" pitchFamily="18" charset="0"/>
              </a:rPr>
              <a:t>node2vec, </a:t>
            </a:r>
            <a:r>
              <a:rPr lang="en-US" altLang="zh-CN" sz="1600" dirty="0" err="1">
                <a:solidFill>
                  <a:srgbClr val="FF0000"/>
                </a:solidFill>
                <a:latin typeface="Times New Roman" panose="02020603050405020304" pitchFamily="18" charset="0"/>
                <a:cs typeface="Times New Roman" panose="02020603050405020304" pitchFamily="18" charset="0"/>
              </a:rPr>
              <a:t>deepwalk</a:t>
            </a:r>
            <a:r>
              <a:rPr lang="en-US" altLang="zh-CN" sz="1600" dirty="0">
                <a:solidFill>
                  <a:srgbClr val="FF0000"/>
                </a:solidFill>
                <a:latin typeface="Times New Roman" panose="02020603050405020304" pitchFamily="18" charset="0"/>
                <a:cs typeface="Times New Roman" panose="02020603050405020304" pitchFamily="18" charset="0"/>
              </a:rPr>
              <a:t>, line</a:t>
            </a:r>
            <a:r>
              <a:rPr lang="en-US" altLang="zh-CN" dirty="0">
                <a:solidFill>
                  <a:srgbClr val="FF0000"/>
                </a:solidFill>
                <a:latin typeface="Times New Roman" panose="02020603050405020304" pitchFamily="18" charset="0"/>
                <a:cs typeface="Times New Roman" panose="02020603050405020304" pitchFamily="18" charset="0"/>
              </a:rPr>
              <a:t>)</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16F8BEC0-832C-4F8E-8C2B-47C4165B5827}"/>
              </a:ext>
            </a:extLst>
          </p:cNvPr>
          <p:cNvSpPr txBox="1"/>
          <p:nvPr/>
        </p:nvSpPr>
        <p:spPr>
          <a:xfrm>
            <a:off x="8935328" y="2076706"/>
            <a:ext cx="206574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Feature extraction</a:t>
            </a:r>
            <a:endParaRPr lang="zh-CN" altLang="en-US" dirty="0">
              <a:latin typeface="Times New Roman" panose="02020603050405020304" pitchFamily="18" charset="0"/>
              <a:cs typeface="Times New Roman" panose="02020603050405020304" pitchFamily="18" charset="0"/>
            </a:endParaRPr>
          </a:p>
        </p:txBody>
      </p:sp>
      <p:sp>
        <p:nvSpPr>
          <p:cNvPr id="11" name="流程图: 过程 10">
            <a:extLst>
              <a:ext uri="{FF2B5EF4-FFF2-40B4-BE49-F238E27FC236}">
                <a16:creationId xmlns:a16="http://schemas.microsoft.com/office/drawing/2014/main" id="{15ABDE47-A514-4BC6-B10E-06A455B4B6AD}"/>
              </a:ext>
            </a:extLst>
          </p:cNvPr>
          <p:cNvSpPr/>
          <p:nvPr/>
        </p:nvSpPr>
        <p:spPr>
          <a:xfrm>
            <a:off x="7659858" y="4251688"/>
            <a:ext cx="2550942" cy="75965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Classifier</a:t>
            </a:r>
          </a:p>
          <a:p>
            <a:pPr algn="ct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sz="1600" dirty="0">
                <a:solidFill>
                  <a:srgbClr val="FF0000"/>
                </a:solidFill>
                <a:latin typeface="Times New Roman" panose="02020603050405020304" pitchFamily="18" charset="0"/>
                <a:cs typeface="Times New Roman" panose="02020603050405020304" pitchFamily="18" charset="0"/>
              </a:rPr>
              <a:t>LR, SVM</a:t>
            </a:r>
            <a:r>
              <a:rPr lang="zh-CN" altLang="en-US" dirty="0">
                <a:solidFill>
                  <a:srgbClr val="FF0000"/>
                </a:solidFill>
                <a:latin typeface="Times New Roman" panose="02020603050405020304" pitchFamily="18" charset="0"/>
                <a:cs typeface="Times New Roman" panose="02020603050405020304" pitchFamily="18" charset="0"/>
              </a:rPr>
              <a:t>）</a:t>
            </a:r>
          </a:p>
        </p:txBody>
      </p:sp>
      <p:cxnSp>
        <p:nvCxnSpPr>
          <p:cNvPr id="24" name="直接箭头连接符 23">
            <a:extLst>
              <a:ext uri="{FF2B5EF4-FFF2-40B4-BE49-F238E27FC236}">
                <a16:creationId xmlns:a16="http://schemas.microsoft.com/office/drawing/2014/main" id="{3DD96512-94D0-4A03-9260-CA74F2B95F4F}"/>
              </a:ext>
            </a:extLst>
          </p:cNvPr>
          <p:cNvCxnSpPr/>
          <p:nvPr/>
        </p:nvCxnSpPr>
        <p:spPr>
          <a:xfrm>
            <a:off x="8930975" y="3459208"/>
            <a:ext cx="0" cy="705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流程图: 过程 24">
            <a:extLst>
              <a:ext uri="{FF2B5EF4-FFF2-40B4-BE49-F238E27FC236}">
                <a16:creationId xmlns:a16="http://schemas.microsoft.com/office/drawing/2014/main" id="{B8FD682D-C024-4B08-AFE0-CBCF4771FCC3}"/>
              </a:ext>
            </a:extLst>
          </p:cNvPr>
          <p:cNvSpPr/>
          <p:nvPr/>
        </p:nvSpPr>
        <p:spPr>
          <a:xfrm>
            <a:off x="7663878" y="5763630"/>
            <a:ext cx="2550942" cy="75965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Missing links prediction</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ABD0376-A838-4560-8996-79317719C943}"/>
              </a:ext>
            </a:extLst>
          </p:cNvPr>
          <p:cNvCxnSpPr/>
          <p:nvPr/>
        </p:nvCxnSpPr>
        <p:spPr>
          <a:xfrm>
            <a:off x="8918247" y="5058236"/>
            <a:ext cx="0" cy="705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178CF0B-FC6C-4955-B605-D04B92B1D9C7}"/>
              </a:ext>
            </a:extLst>
          </p:cNvPr>
          <p:cNvSpPr txBox="1"/>
          <p:nvPr/>
        </p:nvSpPr>
        <p:spPr>
          <a:xfrm>
            <a:off x="6201508" y="1262674"/>
            <a:ext cx="1454330" cy="369332"/>
          </a:xfrm>
          <a:prstGeom prst="rect">
            <a:avLst/>
          </a:prstGeom>
          <a:noFill/>
        </p:spPr>
        <p:txBody>
          <a:bodyPr wrap="squar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Question 2</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1" name="流程图: 过程 20">
            <a:extLst>
              <a:ext uri="{FF2B5EF4-FFF2-40B4-BE49-F238E27FC236}">
                <a16:creationId xmlns:a16="http://schemas.microsoft.com/office/drawing/2014/main" id="{932356FE-5C39-41C2-9993-58C811F2DD42}"/>
              </a:ext>
            </a:extLst>
          </p:cNvPr>
          <p:cNvSpPr/>
          <p:nvPr/>
        </p:nvSpPr>
        <p:spPr>
          <a:xfrm>
            <a:off x="2701074" y="1037220"/>
            <a:ext cx="2550942" cy="75965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Network</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94A06886-C99B-4ED7-B489-6EA8D11479F8}"/>
              </a:ext>
            </a:extLst>
          </p:cNvPr>
          <p:cNvCxnSpPr/>
          <p:nvPr/>
        </p:nvCxnSpPr>
        <p:spPr>
          <a:xfrm>
            <a:off x="3980565" y="1861185"/>
            <a:ext cx="0" cy="705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流程图: 过程 22">
            <a:extLst>
              <a:ext uri="{FF2B5EF4-FFF2-40B4-BE49-F238E27FC236}">
                <a16:creationId xmlns:a16="http://schemas.microsoft.com/office/drawing/2014/main" id="{8D833D81-CC5F-4A1B-AC74-D2BA32BEC509}"/>
              </a:ext>
            </a:extLst>
          </p:cNvPr>
          <p:cNvSpPr/>
          <p:nvPr/>
        </p:nvSpPr>
        <p:spPr>
          <a:xfrm>
            <a:off x="2701074" y="2630888"/>
            <a:ext cx="2550942" cy="75965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Calculating similarity between nodes with some heuristic methods</a:t>
            </a:r>
          </a:p>
        </p:txBody>
      </p:sp>
      <p:sp>
        <p:nvSpPr>
          <p:cNvPr id="27" name="流程图: 过程 26">
            <a:extLst>
              <a:ext uri="{FF2B5EF4-FFF2-40B4-BE49-F238E27FC236}">
                <a16:creationId xmlns:a16="http://schemas.microsoft.com/office/drawing/2014/main" id="{53A958B2-B013-418E-93B0-4488AB01160C}"/>
              </a:ext>
            </a:extLst>
          </p:cNvPr>
          <p:cNvSpPr/>
          <p:nvPr/>
        </p:nvSpPr>
        <p:spPr>
          <a:xfrm>
            <a:off x="2705094" y="4125330"/>
            <a:ext cx="2550942" cy="75965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Missing links prediction</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28" name="直接箭头连接符 27">
            <a:extLst>
              <a:ext uri="{FF2B5EF4-FFF2-40B4-BE49-F238E27FC236}">
                <a16:creationId xmlns:a16="http://schemas.microsoft.com/office/drawing/2014/main" id="{8B8E6F52-77FD-4217-9057-0E8DEC32F017}"/>
              </a:ext>
            </a:extLst>
          </p:cNvPr>
          <p:cNvCxnSpPr/>
          <p:nvPr/>
        </p:nvCxnSpPr>
        <p:spPr>
          <a:xfrm>
            <a:off x="3959463" y="3419936"/>
            <a:ext cx="0" cy="705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ED68BDBF-3952-4248-BFC8-87BCE57F6121}"/>
              </a:ext>
            </a:extLst>
          </p:cNvPr>
          <p:cNvSpPr txBox="1"/>
          <p:nvPr/>
        </p:nvSpPr>
        <p:spPr>
          <a:xfrm>
            <a:off x="1392884" y="1291626"/>
            <a:ext cx="1454330" cy="369332"/>
          </a:xfrm>
          <a:prstGeom prst="rect">
            <a:avLst/>
          </a:prstGeom>
          <a:noFill/>
        </p:spPr>
        <p:txBody>
          <a:bodyPr wrap="squar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Question 1</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8" name="标题 1">
            <a:extLst>
              <a:ext uri="{FF2B5EF4-FFF2-40B4-BE49-F238E27FC236}">
                <a16:creationId xmlns:a16="http://schemas.microsoft.com/office/drawing/2014/main" id="{28A3099C-B984-49DF-B1F9-E6C8732959FA}"/>
              </a:ext>
            </a:extLst>
          </p:cNvPr>
          <p:cNvSpPr txBox="1">
            <a:spLocks/>
          </p:cNvSpPr>
          <p:nvPr/>
        </p:nvSpPr>
        <p:spPr>
          <a:xfrm>
            <a:off x="346926" y="157162"/>
            <a:ext cx="9144000" cy="9692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dirty="0">
                <a:latin typeface="Times New Roman" panose="02020603050405020304" pitchFamily="18" charset="0"/>
                <a:cs typeface="Times New Roman" panose="02020603050405020304" pitchFamily="18" charset="0"/>
              </a:rPr>
              <a:t>Workflow</a:t>
            </a:r>
            <a:endParaRPr lang="zh-CN"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50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2D06935-042F-4AF9-9016-F1974AE12079}"/>
              </a:ext>
            </a:extLst>
          </p:cNvPr>
          <p:cNvSpPr/>
          <p:nvPr/>
        </p:nvSpPr>
        <p:spPr>
          <a:xfrm>
            <a:off x="1213507" y="1418201"/>
            <a:ext cx="8458394" cy="1846659"/>
          </a:xfrm>
          <a:prstGeom prst="rect">
            <a:avLst/>
          </a:prstGeom>
        </p:spPr>
        <p:txBody>
          <a:bodyPr wrap="square">
            <a:spAutoFit/>
          </a:bodyPr>
          <a:lstStyle/>
          <a:p>
            <a:pPr>
              <a:spcAft>
                <a:spcPts val="0"/>
              </a:spcAft>
            </a:pPr>
            <a:r>
              <a:rPr lang="en-US" altLang="zh-CN" sz="2400" b="1" dirty="0">
                <a:solidFill>
                  <a:srgbClr val="325B9D"/>
                </a:solidFill>
                <a:latin typeface="Times New Roman" panose="02020603050405020304" pitchFamily="18" charset="0"/>
                <a:ea typeface="Times New Roman" panose="02020603050405020304" pitchFamily="18" charset="0"/>
                <a:cs typeface="Times New Roman" panose="02020603050405020304" pitchFamily="18" charset="0"/>
              </a:rPr>
              <a:t>Question 1: Node similarity calculation</a:t>
            </a:r>
            <a:endParaRPr lang="zh-CN" altLang="zh-CN" dirty="0">
              <a:latin typeface="Calibri" panose="020F0502020204030204" pitchFamily="34" charset="0"/>
              <a:cs typeface="Times New Roman" panose="02020603050405020304" pitchFamily="18" charset="0"/>
            </a:endParaRPr>
          </a:p>
          <a:p>
            <a:pPr>
              <a:spcAft>
                <a:spcPts val="0"/>
              </a:spcAft>
            </a:pPr>
            <a:r>
              <a:rPr lang="en-US" altLang="zh-CN" dirty="0">
                <a:solidFill>
                  <a:srgbClr val="333333"/>
                </a:solidFill>
                <a:latin typeface="Times New Roman" panose="02020603050405020304" pitchFamily="18" charset="0"/>
                <a:cs typeface="Times New Roman" panose="02020603050405020304" pitchFamily="18" charset="0"/>
              </a:rPr>
              <a:t>Firstly, using some heuristic methods to calculate the similarity between nodes in the network such as the shortest distance, the common neighbors, secondly, predicting the missing links using node pair similarity score.</a:t>
            </a:r>
          </a:p>
          <a:p>
            <a:pPr>
              <a:spcAft>
                <a:spcPts val="0"/>
              </a:spcAft>
            </a:pPr>
            <a:r>
              <a:rPr lang="en-US" altLang="zh-CN" dirty="0">
                <a:latin typeface="Times New Roman" panose="02020603050405020304" pitchFamily="18" charset="0"/>
                <a:cs typeface="Times New Roman" panose="02020603050405020304" pitchFamily="18" charset="0"/>
              </a:rPr>
              <a:t> </a:t>
            </a:r>
            <a:endParaRPr lang="zh-CN" altLang="zh-CN" dirty="0">
              <a:latin typeface="Calibri" panose="020F0502020204030204" pitchFamily="34" charset="0"/>
              <a:cs typeface="Times New Roman" panose="02020603050405020304" pitchFamily="18" charset="0"/>
            </a:endParaRPr>
          </a:p>
          <a:p>
            <a:pPr>
              <a:spcAft>
                <a:spcPts val="0"/>
              </a:spcAft>
            </a:pPr>
            <a:endParaRPr lang="zh-CN" altLang="zh-CN"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259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560982-7E51-4445-AB89-A08DAF81F627}"/>
              </a:ext>
            </a:extLst>
          </p:cNvPr>
          <p:cNvSpPr/>
          <p:nvPr/>
        </p:nvSpPr>
        <p:spPr>
          <a:xfrm>
            <a:off x="511835" y="707389"/>
            <a:ext cx="10590361" cy="5539978"/>
          </a:xfrm>
          <a:prstGeom prst="rect">
            <a:avLst/>
          </a:prstGeom>
        </p:spPr>
        <p:txBody>
          <a:bodyPr wrap="square">
            <a:spAutoFit/>
          </a:bodyPr>
          <a:lstStyle/>
          <a:p>
            <a:pPr>
              <a:spcAft>
                <a:spcPts val="0"/>
              </a:spcAft>
            </a:pPr>
            <a:r>
              <a:rPr lang="en-US" altLang="zh-CN" sz="2400" b="1" dirty="0">
                <a:solidFill>
                  <a:srgbClr val="325B9D"/>
                </a:solidFill>
                <a:latin typeface="Times New Roman" panose="02020603050405020304" pitchFamily="18" charset="0"/>
                <a:ea typeface="Times New Roman" panose="02020603050405020304" pitchFamily="18" charset="0"/>
                <a:cs typeface="Times New Roman" panose="02020603050405020304" pitchFamily="18" charset="0"/>
              </a:rPr>
              <a:t>Question 2: Feature extraction and prediction</a:t>
            </a:r>
          </a:p>
          <a:p>
            <a:pPr>
              <a:spcAft>
                <a:spcPts val="0"/>
              </a:spcAft>
            </a:pPr>
            <a:endParaRPr lang="en-US" altLang="zh-CN" sz="2400" b="1" dirty="0">
              <a:solidFill>
                <a:srgbClr val="325B9D"/>
              </a:solidFill>
              <a:latin typeface="Times New Roman" panose="02020603050405020304" pitchFamily="18" charset="0"/>
              <a:cs typeface="Times New Roman" panose="02020603050405020304" pitchFamily="18" charset="0"/>
            </a:endParaRPr>
          </a:p>
          <a:p>
            <a:pPr marL="342900" lvl="0" indent="-342900">
              <a:spcAft>
                <a:spcPts val="0"/>
              </a:spcAft>
              <a:buFont typeface="Wingdings" panose="05000000000000000000" pitchFamily="2" charset="2"/>
              <a:buChar char=""/>
            </a:pPr>
            <a:r>
              <a:rPr lang="en-US" altLang="zh-CN" b="1" dirty="0">
                <a:latin typeface="Times New Roman" panose="02020603050405020304" pitchFamily="18" charset="0"/>
                <a:cs typeface="Times New Roman" panose="02020603050405020304" pitchFamily="18" charset="0"/>
              </a:rPr>
              <a:t>Feature extraction</a:t>
            </a:r>
            <a:endParaRPr lang="zh-CN" altLang="zh-CN" dirty="0">
              <a:latin typeface="Calibri" panose="020F0502020204030204" pitchFamily="34" charset="0"/>
              <a:cs typeface="Times New Roman" panose="02020603050405020304" pitchFamily="18" charset="0"/>
            </a:endParaRPr>
          </a:p>
          <a:p>
            <a:pPr>
              <a:spcAft>
                <a:spcPts val="0"/>
              </a:spcAft>
            </a:pPr>
            <a:r>
              <a:rPr lang="en-US" altLang="zh-CN" dirty="0">
                <a:latin typeface="Times New Roman" panose="02020603050405020304" pitchFamily="18" charset="0"/>
                <a:cs typeface="Times New Roman" panose="02020603050405020304" pitchFamily="18" charset="0"/>
              </a:rPr>
              <a:t>Recently, methods which use the representation of network nodes in vector space have gained traction from the research community. We first learn features of each node in the network(</a:t>
            </a:r>
            <a:r>
              <a:rPr lang="en-US" altLang="zh-CN" dirty="0">
                <a:solidFill>
                  <a:srgbClr val="FF0000"/>
                </a:solidFill>
                <a:latin typeface="Times New Roman" panose="02020603050405020304" pitchFamily="18" charset="0"/>
                <a:cs typeface="Times New Roman" panose="02020603050405020304" pitchFamily="18" charset="0"/>
              </a:rPr>
              <a:t>This is called embedding!!</a:t>
            </a:r>
            <a:r>
              <a:rPr lang="en-US" altLang="zh-CN" dirty="0">
                <a:latin typeface="Times New Roman" panose="02020603050405020304" pitchFamily="18" charset="0"/>
                <a:cs typeface="Times New Roman" panose="02020603050405020304" pitchFamily="18" charset="0"/>
              </a:rPr>
              <a:t>). Then we can train a classifier such as SVM, KNN to predict the missing links.</a:t>
            </a:r>
          </a:p>
          <a:p>
            <a:pPr>
              <a:spcAft>
                <a:spcPts val="0"/>
              </a:spcAft>
            </a:pPr>
            <a:r>
              <a:rPr lang="en-US" altLang="zh-CN" dirty="0">
                <a:latin typeface="Calibri" panose="020F0502020204030204" pitchFamily="34" charset="0"/>
                <a:cs typeface="Times New Roman" panose="02020603050405020304" pitchFamily="18" charset="0"/>
              </a:rPr>
              <a:t>There are some methods for feature construction:</a:t>
            </a:r>
          </a:p>
          <a:p>
            <a:pPr marL="342900" indent="-342900">
              <a:buFont typeface="Wingdings" panose="05000000000000000000" pitchFamily="2" charset="2"/>
              <a:buChar char=""/>
            </a:pPr>
            <a:r>
              <a:rPr lang="en-US" altLang="zh-CN" dirty="0">
                <a:solidFill>
                  <a:srgbClr val="FF0000"/>
                </a:solidFill>
                <a:latin typeface="Times New Roman" panose="02020603050405020304" pitchFamily="18" charset="0"/>
                <a:cs typeface="Times New Roman" panose="02020603050405020304" pitchFamily="18" charset="0"/>
              </a:rPr>
              <a:t>We can construct the feature of each node based on the network structure such as the adjacency matrix.</a:t>
            </a:r>
          </a:p>
          <a:p>
            <a:pPr marL="342900" indent="-342900">
              <a:buFont typeface="Wingdings" panose="05000000000000000000" pitchFamily="2" charset="2"/>
              <a:buChar char=""/>
            </a:pPr>
            <a:endParaRPr lang="en-US" altLang="zh-CN" dirty="0">
              <a:latin typeface="Calibri" panose="020F0502020204030204" pitchFamily="34" charset="0"/>
              <a:cs typeface="Times New Roman" panose="02020603050405020304" pitchFamily="18" charset="0"/>
            </a:endParaRPr>
          </a:p>
          <a:p>
            <a:pPr marL="342900" lvl="0" indent="-342900">
              <a:spcAft>
                <a:spcPts val="0"/>
              </a:spcAft>
              <a:buFont typeface="Wingdings" panose="05000000000000000000" pitchFamily="2" charset="2"/>
              <a:buChar char=""/>
            </a:pPr>
            <a:r>
              <a:rPr lang="en-US" altLang="zh-CN" dirty="0">
                <a:solidFill>
                  <a:srgbClr val="FF0000"/>
                </a:solidFill>
                <a:latin typeface="Times New Roman" panose="02020603050405020304" pitchFamily="18" charset="0"/>
                <a:cs typeface="Times New Roman" panose="02020603050405020304" pitchFamily="18" charset="0"/>
              </a:rPr>
              <a:t>Dimension reduction-based methods:</a:t>
            </a:r>
          </a:p>
          <a:p>
            <a:pPr>
              <a:spcAft>
                <a:spcPts val="0"/>
              </a:spcAft>
            </a:pPr>
            <a:r>
              <a:rPr lang="en-US" altLang="zh-CN" dirty="0">
                <a:latin typeface="Times New Roman" panose="02020603050405020304" pitchFamily="18" charset="0"/>
                <a:cs typeface="Times New Roman" panose="02020603050405020304" pitchFamily="18" charset="0"/>
              </a:rPr>
              <a:t>We can obtain the adjacency matrix of the input network, then employ some dimension reduction-based methods such as</a:t>
            </a:r>
            <a:r>
              <a:rPr lang="en-US" altLang="zh-CN" dirty="0">
                <a:solidFill>
                  <a:srgbClr val="FF0000"/>
                </a:solidFill>
                <a:latin typeface="Times New Roman" panose="02020603050405020304" pitchFamily="18" charset="0"/>
                <a:cs typeface="Times New Roman" panose="02020603050405020304" pitchFamily="18" charset="0"/>
              </a:rPr>
              <a:t> PCA, SVD or autoencoder</a:t>
            </a:r>
            <a:r>
              <a:rPr lang="en-US" altLang="zh-CN" dirty="0">
                <a:latin typeface="Times New Roman" panose="02020603050405020304" pitchFamily="18" charset="0"/>
                <a:cs typeface="Times New Roman" panose="02020603050405020304" pitchFamily="18" charset="0"/>
              </a:rPr>
              <a:t> etc. to obtain the low-dimensional representation of each node.</a:t>
            </a:r>
          </a:p>
          <a:p>
            <a:pPr>
              <a:spcAft>
                <a:spcPts val="0"/>
              </a:spcAft>
            </a:pPr>
            <a:endParaRPr lang="zh-CN" altLang="zh-CN" dirty="0">
              <a:latin typeface="Calibri" panose="020F0502020204030204" pitchFamily="34" charset="0"/>
              <a:cs typeface="Times New Roman" panose="02020603050405020304" pitchFamily="18" charset="0"/>
            </a:endParaRPr>
          </a:p>
          <a:p>
            <a:pPr marL="342900" lvl="0" indent="-342900">
              <a:spcAft>
                <a:spcPts val="0"/>
              </a:spcAft>
              <a:buFont typeface="Wingdings" panose="05000000000000000000" pitchFamily="2" charset="2"/>
              <a:buChar char=""/>
            </a:pPr>
            <a:r>
              <a:rPr lang="en-US" altLang="zh-CN" dirty="0">
                <a:solidFill>
                  <a:srgbClr val="FF0000"/>
                </a:solidFill>
                <a:latin typeface="Times New Roman" panose="02020603050405020304" pitchFamily="18" charset="0"/>
                <a:cs typeface="Times New Roman" panose="02020603050405020304" pitchFamily="18" charset="0"/>
              </a:rPr>
              <a:t>Random walk-based methods:</a:t>
            </a:r>
            <a:endParaRPr lang="zh-CN" altLang="zh-CN" dirty="0">
              <a:latin typeface="Calibri" panose="020F0502020204030204" pitchFamily="34" charset="0"/>
              <a:cs typeface="Times New Roman" panose="02020603050405020304" pitchFamily="18" charset="0"/>
            </a:endParaRPr>
          </a:p>
          <a:p>
            <a:pPr>
              <a:spcAft>
                <a:spcPts val="0"/>
              </a:spcAft>
            </a:pPr>
            <a:r>
              <a:rPr lang="en-US" altLang="zh-CN" dirty="0">
                <a:solidFill>
                  <a:srgbClr val="000000"/>
                </a:solidFill>
                <a:latin typeface="Times New Roman" panose="02020603050405020304" pitchFamily="18" charset="0"/>
                <a:cs typeface="Times New Roman" panose="02020603050405020304" pitchFamily="18" charset="0"/>
              </a:rPr>
              <a:t>For node representation learning, random walk is exploited to capture structural relationships between vertices. By performing truncated random walks, an information network is transformed into a collection of vertex sequences, in which, the occurrence frequency of a vertex-context pair measures the structural distance between them.</a:t>
            </a:r>
            <a:endParaRPr lang="en-US" altLang="zh-CN" dirty="0">
              <a:solidFill>
                <a:srgbClr val="000000"/>
              </a:solidFill>
              <a:latin typeface="Calibri" panose="020F0502020204030204" pitchFamily="34" charset="0"/>
              <a:cs typeface="Times New Roman" panose="02020603050405020304" pitchFamily="18" charset="0"/>
            </a:endParaRPr>
          </a:p>
          <a:p>
            <a:pPr>
              <a:spcAft>
                <a:spcPts val="0"/>
              </a:spcAft>
            </a:pPr>
            <a:endParaRPr lang="en-US"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65AC6F5A-2CFC-4AA5-8EC9-85CC7DF21AD6}"/>
              </a:ext>
            </a:extLst>
          </p:cNvPr>
          <p:cNvPicPr>
            <a:picLocks noChangeAspect="1"/>
          </p:cNvPicPr>
          <p:nvPr/>
        </p:nvPicPr>
        <p:blipFill>
          <a:blip r:embed="rId3"/>
          <a:stretch>
            <a:fillRect/>
          </a:stretch>
        </p:blipFill>
        <p:spPr>
          <a:xfrm>
            <a:off x="691551" y="5879249"/>
            <a:ext cx="10808898" cy="736235"/>
          </a:xfrm>
          <a:prstGeom prst="rect">
            <a:avLst/>
          </a:prstGeom>
        </p:spPr>
      </p:pic>
      <p:sp>
        <p:nvSpPr>
          <p:cNvPr id="4" name="矩形 3">
            <a:extLst>
              <a:ext uri="{FF2B5EF4-FFF2-40B4-BE49-F238E27FC236}">
                <a16:creationId xmlns:a16="http://schemas.microsoft.com/office/drawing/2014/main" id="{72EA0844-A682-4B8F-8F93-90ECD4FD25E5}"/>
              </a:ext>
            </a:extLst>
          </p:cNvPr>
          <p:cNvSpPr/>
          <p:nvPr/>
        </p:nvSpPr>
        <p:spPr>
          <a:xfrm>
            <a:off x="691551" y="5879249"/>
            <a:ext cx="498894" cy="7362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C63423D-CAE2-4402-ACED-AD4FF16A80DC}"/>
              </a:ext>
            </a:extLst>
          </p:cNvPr>
          <p:cNvSpPr/>
          <p:nvPr/>
        </p:nvSpPr>
        <p:spPr>
          <a:xfrm>
            <a:off x="1249393" y="5872407"/>
            <a:ext cx="10361762" cy="736235"/>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51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560982-7E51-4445-AB89-A08DAF81F627}"/>
              </a:ext>
            </a:extLst>
          </p:cNvPr>
          <p:cNvSpPr/>
          <p:nvPr/>
        </p:nvSpPr>
        <p:spPr>
          <a:xfrm>
            <a:off x="511835" y="707389"/>
            <a:ext cx="10590361" cy="1846659"/>
          </a:xfrm>
          <a:prstGeom prst="rect">
            <a:avLst/>
          </a:prstGeom>
        </p:spPr>
        <p:txBody>
          <a:bodyPr wrap="square">
            <a:spAutoFit/>
          </a:bodyPr>
          <a:lstStyle/>
          <a:p>
            <a:pPr>
              <a:spcAft>
                <a:spcPts val="0"/>
              </a:spcAft>
            </a:pPr>
            <a:r>
              <a:rPr lang="en-US" altLang="zh-CN" sz="2400" b="1" dirty="0">
                <a:solidFill>
                  <a:srgbClr val="325B9D"/>
                </a:solidFill>
                <a:latin typeface="Times New Roman" panose="02020603050405020304" pitchFamily="18" charset="0"/>
                <a:ea typeface="Times New Roman" panose="02020603050405020304" pitchFamily="18" charset="0"/>
                <a:cs typeface="Times New Roman" panose="02020603050405020304" pitchFamily="18" charset="0"/>
              </a:rPr>
              <a:t>Question 2: Feature extraction and prediction</a:t>
            </a:r>
          </a:p>
          <a:p>
            <a:pPr lvl="0">
              <a:spcAft>
                <a:spcPts val="0"/>
              </a:spcAft>
            </a:pPr>
            <a:endParaRPr lang="en-US" altLang="zh-CN" b="1" dirty="0">
              <a:latin typeface="Times New Roman" panose="02020603050405020304" pitchFamily="18" charset="0"/>
              <a:cs typeface="Times New Roman" panose="02020603050405020304" pitchFamily="18" charset="0"/>
            </a:endParaRPr>
          </a:p>
          <a:p>
            <a:pPr marL="342900" lvl="0" indent="-342900">
              <a:spcAft>
                <a:spcPts val="0"/>
              </a:spcAft>
              <a:buFont typeface="Wingdings" panose="05000000000000000000" pitchFamily="2" charset="2"/>
              <a:buChar char=""/>
            </a:pPr>
            <a:r>
              <a:rPr lang="en-US" altLang="zh-CN" b="1" dirty="0">
                <a:latin typeface="Times New Roman" panose="02020603050405020304" pitchFamily="18" charset="0"/>
                <a:cs typeface="Times New Roman" panose="02020603050405020304" pitchFamily="18" charset="0"/>
              </a:rPr>
              <a:t>Link prediction</a:t>
            </a:r>
            <a:endParaRPr lang="zh-CN" altLang="zh-CN" dirty="0">
              <a:latin typeface="Calibri" panose="020F0502020204030204" pitchFamily="34" charset="0"/>
              <a:cs typeface="Times New Roman" panose="02020603050405020304" pitchFamily="18" charset="0"/>
            </a:endParaRPr>
          </a:p>
          <a:p>
            <a:pPr>
              <a:spcAft>
                <a:spcPts val="0"/>
              </a:spcAft>
            </a:pPr>
            <a:r>
              <a:rPr lang="en-US" altLang="zh-CN" dirty="0">
                <a:latin typeface="Times New Roman" panose="02020603050405020304" pitchFamily="18" charset="0"/>
                <a:cs typeface="Times New Roman" panose="02020603050405020304" pitchFamily="18" charset="0"/>
              </a:rPr>
              <a:t>After obtaining the low-dimensional vector of each node, we can train a classifier (SVM, KNN, LR; </a:t>
            </a:r>
            <a:r>
              <a:rPr lang="en-US" altLang="zh-CN" dirty="0" err="1">
                <a:latin typeface="Times New Roman" panose="02020603050405020304" pitchFamily="18" charset="0"/>
                <a:cs typeface="Times New Roman" panose="02020603050405020304" pitchFamily="18" charset="0"/>
              </a:rPr>
              <a:t>sklearn</a:t>
            </a:r>
            <a:r>
              <a:rPr lang="en-US" altLang="zh-CN" dirty="0">
                <a:latin typeface="Times New Roman" panose="02020603050405020304" pitchFamily="18" charset="0"/>
                <a:cs typeface="Times New Roman" panose="02020603050405020304" pitchFamily="18" charset="0"/>
              </a:rPr>
              <a:t> package in python ) to predict whether a link in the test set exists or not. </a:t>
            </a:r>
            <a:endParaRPr lang="zh-CN" altLang="zh-CN" dirty="0">
              <a:latin typeface="Calibri" panose="020F0502020204030204" pitchFamily="34" charset="0"/>
              <a:cs typeface="Times New Roman" panose="02020603050405020304" pitchFamily="18" charset="0"/>
            </a:endParaRPr>
          </a:p>
          <a:p>
            <a:pPr>
              <a:spcAft>
                <a:spcPts val="0"/>
              </a:spcAft>
            </a:pPr>
            <a:r>
              <a:rPr lang="en-US" altLang="zh-CN" dirty="0">
                <a:latin typeface="Times New Roman" panose="02020603050405020304" pitchFamily="18" charset="0"/>
                <a:cs typeface="Times New Roman" panose="02020603050405020304" pitchFamily="18" charset="0"/>
              </a:rPr>
              <a:t>The evaluation metrics is AUC value.</a:t>
            </a:r>
            <a:endParaRPr lang="zh-CN" altLang="zh-CN" dirty="0">
              <a:latin typeface="Calibri" panose="020F0502020204030204" pitchFamily="34" charset="0"/>
              <a:cs typeface="Times New Roman" panose="02020603050405020304" pitchFamily="18" charset="0"/>
            </a:endParaRPr>
          </a:p>
        </p:txBody>
      </p:sp>
      <p:pic>
        <p:nvPicPr>
          <p:cNvPr id="3" name="图片 2">
            <a:extLst>
              <a:ext uri="{FF2B5EF4-FFF2-40B4-BE49-F238E27FC236}">
                <a16:creationId xmlns:a16="http://schemas.microsoft.com/office/drawing/2014/main" id="{62E6E164-C352-4354-97C8-1794DFE179F5}"/>
              </a:ext>
            </a:extLst>
          </p:cNvPr>
          <p:cNvPicPr/>
          <p:nvPr/>
        </p:nvPicPr>
        <p:blipFill rotWithShape="1">
          <a:blip r:embed="rId3"/>
          <a:srcRect l="2661" t="4850"/>
          <a:stretch/>
        </p:blipFill>
        <p:spPr bwMode="auto">
          <a:xfrm>
            <a:off x="1156725" y="3191775"/>
            <a:ext cx="3805555" cy="28060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024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32DFB-47E1-468F-88F8-94B8233FC640}"/>
              </a:ext>
            </a:extLst>
          </p:cNvPr>
          <p:cNvSpPr>
            <a:spLocks noGrp="1"/>
          </p:cNvSpPr>
          <p:nvPr>
            <p:ph type="ctrTitle"/>
          </p:nvPr>
        </p:nvSpPr>
        <p:spPr>
          <a:xfrm>
            <a:off x="505097" y="198119"/>
            <a:ext cx="9144000" cy="969237"/>
          </a:xfrm>
        </p:spPr>
        <p:txBody>
          <a:bodyPr/>
          <a:lstStyle/>
          <a:p>
            <a:pPr algn="l"/>
            <a:r>
              <a:rPr lang="en-US" altLang="zh-CN" sz="4400" dirty="0">
                <a:latin typeface="Times New Roman" panose="02020603050405020304" pitchFamily="18" charset="0"/>
                <a:cs typeface="Times New Roman" panose="02020603050405020304" pitchFamily="18" charset="0"/>
              </a:rPr>
              <a:t>Data</a:t>
            </a:r>
            <a:r>
              <a:rPr lang="en-US" altLang="zh-CN" sz="4400" dirty="0"/>
              <a:t> </a:t>
            </a:r>
            <a:endParaRPr lang="zh-CN" altLang="en-US" sz="4400" dirty="0"/>
          </a:p>
        </p:txBody>
      </p:sp>
      <p:sp>
        <p:nvSpPr>
          <p:cNvPr id="3" name="副标题 2">
            <a:extLst>
              <a:ext uri="{FF2B5EF4-FFF2-40B4-BE49-F238E27FC236}">
                <a16:creationId xmlns:a16="http://schemas.microsoft.com/office/drawing/2014/main" id="{B7BF264D-85DC-4CA3-8C77-02CE10B7D8D5}"/>
              </a:ext>
            </a:extLst>
          </p:cNvPr>
          <p:cNvSpPr>
            <a:spLocks noGrp="1"/>
          </p:cNvSpPr>
          <p:nvPr>
            <p:ph type="subTitle" idx="1"/>
          </p:nvPr>
        </p:nvSpPr>
        <p:spPr>
          <a:xfrm>
            <a:off x="384327" y="1248422"/>
            <a:ext cx="10735121" cy="5014355"/>
          </a:xfrm>
        </p:spPr>
        <p:txBody>
          <a:bodyPr>
            <a:normAutofit fontScale="92500" lnSpcReduction="10000"/>
          </a:bodyPr>
          <a:lstStyle/>
          <a:p>
            <a:pPr algn="l">
              <a:lnSpc>
                <a:spcPct val="100000"/>
              </a:lnSpc>
            </a:pPr>
            <a:r>
              <a:rPr lang="en-US" altLang="zh-CN" sz="2600" dirty="0">
                <a:latin typeface="Times New Roman" panose="02020603050405020304" pitchFamily="18" charset="0"/>
                <a:cs typeface="Times New Roman" panose="02020603050405020304" pitchFamily="18" charset="0"/>
              </a:rPr>
              <a:t>To learn node embeddings:</a:t>
            </a:r>
          </a:p>
          <a:p>
            <a:pPr marL="514350" indent="-514350" algn="l">
              <a:lnSpc>
                <a:spcPct val="100000"/>
              </a:lnSpc>
              <a:buFont typeface="+mj-ea"/>
              <a:buAutoNum type="circleNumDbPlain"/>
            </a:pPr>
            <a:r>
              <a:rPr lang="en-US" altLang="zh-CN" sz="2600" dirty="0">
                <a:latin typeface="Times New Roman" panose="02020603050405020304" pitchFamily="18" charset="0"/>
                <a:cs typeface="Times New Roman" panose="02020603050405020304" pitchFamily="18" charset="0"/>
              </a:rPr>
              <a:t>interactome.txt : the input network (positive samples in training set) </a:t>
            </a:r>
          </a:p>
          <a:p>
            <a:pPr algn="l">
              <a:lnSpc>
                <a:spcPct val="100000"/>
              </a:lnSpc>
            </a:pPr>
            <a:endParaRPr lang="en-US" altLang="zh-CN" sz="2600" dirty="0">
              <a:latin typeface="Times New Roman" panose="02020603050405020304" pitchFamily="18" charset="0"/>
              <a:cs typeface="Times New Roman" panose="02020603050405020304" pitchFamily="18" charset="0"/>
            </a:endParaRPr>
          </a:p>
          <a:p>
            <a:pPr algn="l">
              <a:lnSpc>
                <a:spcPct val="100000"/>
              </a:lnSpc>
            </a:pPr>
            <a:endParaRPr lang="en-US" altLang="zh-CN" sz="2600" dirty="0">
              <a:latin typeface="Times New Roman" panose="02020603050405020304" pitchFamily="18" charset="0"/>
              <a:cs typeface="Times New Roman" panose="02020603050405020304" pitchFamily="18" charset="0"/>
            </a:endParaRPr>
          </a:p>
          <a:p>
            <a:pPr algn="l">
              <a:lnSpc>
                <a:spcPct val="100000"/>
              </a:lnSpc>
            </a:pPr>
            <a:endParaRPr lang="en-US" altLang="zh-CN" sz="2600" dirty="0">
              <a:latin typeface="Times New Roman" panose="02020603050405020304" pitchFamily="18" charset="0"/>
              <a:cs typeface="Times New Roman" panose="02020603050405020304" pitchFamily="18" charset="0"/>
            </a:endParaRPr>
          </a:p>
          <a:p>
            <a:pPr algn="l">
              <a:lnSpc>
                <a:spcPct val="100000"/>
              </a:lnSpc>
            </a:pPr>
            <a:endParaRPr lang="en-US" altLang="zh-CN" sz="2600" dirty="0">
              <a:latin typeface="Times New Roman" panose="02020603050405020304" pitchFamily="18" charset="0"/>
              <a:cs typeface="Times New Roman" panose="02020603050405020304" pitchFamily="18" charset="0"/>
            </a:endParaRPr>
          </a:p>
          <a:p>
            <a:pPr algn="l">
              <a:lnSpc>
                <a:spcPct val="100000"/>
              </a:lnSpc>
            </a:pPr>
            <a:endParaRPr lang="en-US" altLang="zh-CN" sz="2600" dirty="0">
              <a:latin typeface="Times New Roman" panose="02020603050405020304" pitchFamily="18" charset="0"/>
              <a:cs typeface="Times New Roman" panose="02020603050405020304" pitchFamily="18" charset="0"/>
            </a:endParaRPr>
          </a:p>
          <a:p>
            <a:pPr algn="l">
              <a:lnSpc>
                <a:spcPct val="100000"/>
              </a:lnSpc>
            </a:pPr>
            <a:r>
              <a:rPr lang="en-US" altLang="zh-CN" sz="2600" dirty="0">
                <a:latin typeface="Times New Roman" panose="02020603050405020304" pitchFamily="18" charset="0"/>
                <a:cs typeface="Times New Roman" panose="02020603050405020304" pitchFamily="18" charset="0"/>
              </a:rPr>
              <a:t>To predict the missing links:</a:t>
            </a:r>
          </a:p>
          <a:p>
            <a:pPr marL="514350" indent="-514350" algn="l">
              <a:lnSpc>
                <a:spcPct val="100000"/>
              </a:lnSpc>
              <a:buFont typeface="+mj-ea"/>
              <a:buAutoNum type="circleNumDbPlain"/>
            </a:pPr>
            <a:r>
              <a:rPr lang="en-US" altLang="zh-CN" sz="2600" dirty="0" err="1">
                <a:latin typeface="Times New Roman" panose="02020603050405020304" pitchFamily="18" charset="0"/>
                <a:cs typeface="Times New Roman" panose="02020603050405020304" pitchFamily="18" charset="0"/>
              </a:rPr>
              <a:t>train_neg</a:t>
            </a:r>
            <a:r>
              <a:rPr lang="en-US" altLang="zh-CN" sz="2600" dirty="0">
                <a:latin typeface="Times New Roman" panose="02020603050405020304" pitchFamily="18" charset="0"/>
                <a:cs typeface="Times New Roman" panose="02020603050405020304" pitchFamily="18" charset="0"/>
              </a:rPr>
              <a:t>. txt: (negative samples in training set) </a:t>
            </a:r>
          </a:p>
          <a:p>
            <a:pPr marL="514350" indent="-514350" algn="l">
              <a:lnSpc>
                <a:spcPct val="100000"/>
              </a:lnSpc>
              <a:buFont typeface="+mj-ea"/>
              <a:buAutoNum type="circleNumDbPlain"/>
            </a:pPr>
            <a:r>
              <a:rPr lang="en-US" altLang="zh-CN" sz="2600" dirty="0" err="1">
                <a:latin typeface="Times New Roman" panose="02020603050405020304" pitchFamily="18" charset="0"/>
                <a:cs typeface="Times New Roman" panose="02020603050405020304" pitchFamily="18" charset="0"/>
              </a:rPr>
              <a:t>test_pos</a:t>
            </a:r>
            <a:r>
              <a:rPr lang="en-US" altLang="zh-CN" sz="2600" dirty="0">
                <a:latin typeface="Times New Roman" panose="02020603050405020304" pitchFamily="18" charset="0"/>
                <a:cs typeface="Times New Roman" panose="02020603050405020304" pitchFamily="18" charset="0"/>
              </a:rPr>
              <a:t>. txt : the missing links (positive samples in test set) </a:t>
            </a:r>
          </a:p>
          <a:p>
            <a:pPr marL="514350" indent="-514350" algn="l">
              <a:lnSpc>
                <a:spcPct val="100000"/>
              </a:lnSpc>
              <a:buFont typeface="+mj-ea"/>
              <a:buAutoNum type="circleNumDbPlain"/>
            </a:pPr>
            <a:r>
              <a:rPr lang="en-US" altLang="zh-CN" sz="2600" dirty="0" err="1">
                <a:latin typeface="Times New Roman" panose="02020603050405020304" pitchFamily="18" charset="0"/>
                <a:cs typeface="Times New Roman" panose="02020603050405020304" pitchFamily="18" charset="0"/>
              </a:rPr>
              <a:t>Test_neg</a:t>
            </a:r>
            <a:r>
              <a:rPr lang="en-US" altLang="zh-CN" sz="2600" dirty="0">
                <a:latin typeface="Times New Roman" panose="02020603050405020304" pitchFamily="18" charset="0"/>
                <a:cs typeface="Times New Roman" panose="02020603050405020304" pitchFamily="18" charset="0"/>
              </a:rPr>
              <a:t>. txt: (negative samples in test set) </a:t>
            </a:r>
          </a:p>
          <a:p>
            <a:pPr algn="l"/>
            <a:endParaRPr lang="en-US" altLang="zh-CN" dirty="0"/>
          </a:p>
          <a:p>
            <a:pPr algn="l"/>
            <a:endParaRPr lang="zh-CN" altLang="en-US" dirty="0"/>
          </a:p>
        </p:txBody>
      </p:sp>
      <p:pic>
        <p:nvPicPr>
          <p:cNvPr id="4" name="图片 3">
            <a:extLst>
              <a:ext uri="{FF2B5EF4-FFF2-40B4-BE49-F238E27FC236}">
                <a16:creationId xmlns:a16="http://schemas.microsoft.com/office/drawing/2014/main" id="{88CB4825-E7F1-44BE-BE5D-E31728129B9A}"/>
              </a:ext>
            </a:extLst>
          </p:cNvPr>
          <p:cNvPicPr>
            <a:picLocks noChangeAspect="1"/>
          </p:cNvPicPr>
          <p:nvPr/>
        </p:nvPicPr>
        <p:blipFill>
          <a:blip r:embed="rId2"/>
          <a:stretch>
            <a:fillRect/>
          </a:stretch>
        </p:blipFill>
        <p:spPr>
          <a:xfrm>
            <a:off x="6574707" y="2214714"/>
            <a:ext cx="1923810" cy="2428571"/>
          </a:xfrm>
          <a:prstGeom prst="rect">
            <a:avLst/>
          </a:prstGeom>
        </p:spPr>
      </p:pic>
      <p:sp>
        <p:nvSpPr>
          <p:cNvPr id="5" name="矩形 4">
            <a:extLst>
              <a:ext uri="{FF2B5EF4-FFF2-40B4-BE49-F238E27FC236}">
                <a16:creationId xmlns:a16="http://schemas.microsoft.com/office/drawing/2014/main" id="{ADB750AE-9290-4BDF-84C5-CE92B386B8B2}"/>
              </a:ext>
            </a:extLst>
          </p:cNvPr>
          <p:cNvSpPr/>
          <p:nvPr/>
        </p:nvSpPr>
        <p:spPr>
          <a:xfrm>
            <a:off x="6505755" y="2658258"/>
            <a:ext cx="1732472" cy="2057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852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32DFB-47E1-468F-88F8-94B8233FC640}"/>
              </a:ext>
            </a:extLst>
          </p:cNvPr>
          <p:cNvSpPr>
            <a:spLocks noGrp="1"/>
          </p:cNvSpPr>
          <p:nvPr>
            <p:ph type="ctrTitle"/>
          </p:nvPr>
        </p:nvSpPr>
        <p:spPr>
          <a:xfrm>
            <a:off x="505097" y="198119"/>
            <a:ext cx="9144000" cy="969237"/>
          </a:xfrm>
        </p:spPr>
        <p:txBody>
          <a:bodyPr/>
          <a:lstStyle/>
          <a:p>
            <a:pPr algn="l"/>
            <a:r>
              <a:rPr lang="en-US" altLang="zh-CN" sz="4400" dirty="0">
                <a:latin typeface="Times New Roman" panose="02020603050405020304" pitchFamily="18" charset="0"/>
                <a:cs typeface="Times New Roman" panose="02020603050405020304" pitchFamily="18" charset="0"/>
              </a:rPr>
              <a:t>Source code </a:t>
            </a:r>
            <a:endParaRPr lang="zh-CN" altLang="en-US" sz="4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B7BF264D-85DC-4CA3-8C77-02CE10B7D8D5}"/>
              </a:ext>
            </a:extLst>
          </p:cNvPr>
          <p:cNvSpPr>
            <a:spLocks noGrp="1"/>
          </p:cNvSpPr>
          <p:nvPr>
            <p:ph type="subTitle" idx="1"/>
          </p:nvPr>
        </p:nvSpPr>
        <p:spPr>
          <a:xfrm>
            <a:off x="571562" y="1342176"/>
            <a:ext cx="10849812" cy="5101756"/>
          </a:xfrm>
        </p:spPr>
        <p:txBody>
          <a:bodyPr>
            <a:normAutofit fontScale="85000" lnSpcReduction="20000"/>
          </a:bodyPr>
          <a:lstStyle/>
          <a:p>
            <a:pPr algn="l"/>
            <a:r>
              <a:rPr lang="en-US" altLang="zh-CN" dirty="0">
                <a:solidFill>
                  <a:srgbClr val="FF0000"/>
                </a:solidFill>
                <a:latin typeface="Times New Roman" panose="02020603050405020304" pitchFamily="18" charset="0"/>
                <a:cs typeface="Times New Roman" panose="02020603050405020304" pitchFamily="18" charset="0"/>
              </a:rPr>
              <a:t>python 3.6, </a:t>
            </a:r>
            <a:r>
              <a:rPr lang="en-US" altLang="zh-CN" dirty="0" err="1">
                <a:solidFill>
                  <a:srgbClr val="FF0000"/>
                </a:solidFill>
                <a:latin typeface="Times New Roman" panose="02020603050405020304" pitchFamily="18" charset="0"/>
                <a:cs typeface="Times New Roman" panose="02020603050405020304" pitchFamily="18" charset="0"/>
              </a:rPr>
              <a:t>networkx</a:t>
            </a:r>
            <a:r>
              <a:rPr lang="en-US" altLang="zh-CN" dirty="0">
                <a:solidFill>
                  <a:srgbClr val="FF0000"/>
                </a:solidFill>
                <a:latin typeface="Times New Roman" panose="02020603050405020304" pitchFamily="18" charset="0"/>
                <a:cs typeface="Times New Roman" panose="02020603050405020304" pitchFamily="18" charset="0"/>
              </a:rPr>
              <a:t> package; </a:t>
            </a:r>
            <a:r>
              <a:rPr lang="en-US" altLang="zh-CN" dirty="0" err="1">
                <a:solidFill>
                  <a:srgbClr val="FF0000"/>
                </a:solidFill>
                <a:latin typeface="Times New Roman" panose="02020603050405020304" pitchFamily="18" charset="0"/>
                <a:cs typeface="Times New Roman" panose="02020603050405020304" pitchFamily="18" charset="0"/>
              </a:rPr>
              <a:t>sklearn</a:t>
            </a:r>
            <a:r>
              <a:rPr lang="en-US" altLang="zh-CN" dirty="0">
                <a:solidFill>
                  <a:srgbClr val="FF0000"/>
                </a:solidFill>
                <a:latin typeface="Times New Roman" panose="02020603050405020304" pitchFamily="18" charset="0"/>
                <a:cs typeface="Times New Roman" panose="02020603050405020304" pitchFamily="18" charset="0"/>
              </a:rPr>
              <a:t> package; </a:t>
            </a:r>
            <a:r>
              <a:rPr lang="en-US" altLang="zh-CN" dirty="0" err="1">
                <a:solidFill>
                  <a:srgbClr val="FF0000"/>
                </a:solidFill>
                <a:latin typeface="Times New Roman" panose="02020603050405020304" pitchFamily="18" charset="0"/>
                <a:cs typeface="Times New Roman" panose="02020603050405020304" pitchFamily="18" charset="0"/>
              </a:rPr>
              <a:t>numpy</a:t>
            </a:r>
            <a:r>
              <a:rPr lang="en-US" altLang="zh-CN" dirty="0">
                <a:solidFill>
                  <a:srgbClr val="FF0000"/>
                </a:solidFill>
                <a:latin typeface="Times New Roman" panose="02020603050405020304" pitchFamily="18" charset="0"/>
                <a:cs typeface="Times New Roman" panose="02020603050405020304" pitchFamily="18" charset="0"/>
              </a:rPr>
              <a:t> package; pandas package</a:t>
            </a:r>
          </a:p>
          <a:p>
            <a:pPr algn="l"/>
            <a:endParaRPr lang="en-US" altLang="zh-CN" dirty="0">
              <a:solidFill>
                <a:srgbClr val="FF000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project.py :</a:t>
            </a:r>
          </a:p>
          <a:p>
            <a:pPr marL="342900" indent="-342900" algn="l">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Loading data</a:t>
            </a:r>
          </a:p>
          <a:p>
            <a:pPr marL="342900" indent="-342900" algn="l">
              <a:buFont typeface="Wingdings" panose="05000000000000000000" pitchFamily="2" charset="2"/>
              <a:buChar char="ü"/>
            </a:pPr>
            <a:r>
              <a:rPr lang="en-US" altLang="zh-CN" dirty="0">
                <a:solidFill>
                  <a:srgbClr val="FF0000"/>
                </a:solidFill>
                <a:latin typeface="Times New Roman" panose="02020603050405020304" pitchFamily="18" charset="0"/>
                <a:cs typeface="Times New Roman" panose="02020603050405020304" pitchFamily="18" charset="0"/>
              </a:rPr>
              <a:t>Question 1</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calculating the similarity between nodes directly based on some metrics such as the shortest distance.</a:t>
            </a:r>
          </a:p>
          <a:p>
            <a:pPr marL="342900" indent="-342900" algn="l">
              <a:buFont typeface="Wingdings" panose="05000000000000000000" pitchFamily="2" charset="2"/>
              <a:buChar char="ü"/>
            </a:pPr>
            <a:r>
              <a:rPr lang="en-US" altLang="zh-CN" dirty="0">
                <a:solidFill>
                  <a:srgbClr val="FF0000"/>
                </a:solidFill>
                <a:latin typeface="Times New Roman" panose="02020603050405020304" pitchFamily="18" charset="0"/>
                <a:cs typeface="Times New Roman" panose="02020603050405020304" pitchFamily="18" charset="0"/>
              </a:rPr>
              <a:t>Question 2</a:t>
            </a:r>
            <a:r>
              <a:rPr lang="en-US" altLang="zh-CN" dirty="0">
                <a:latin typeface="Times New Roman" panose="02020603050405020304" pitchFamily="18" charset="0"/>
                <a:cs typeface="Times New Roman" panose="02020603050405020304" pitchFamily="18" charset="0"/>
              </a:rPr>
              <a:t>: learning embeddings;</a:t>
            </a:r>
          </a:p>
          <a:p>
            <a:pPr marL="342900" indent="-342900" algn="l">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Training classifier and drawing ROC curve</a:t>
            </a:r>
          </a:p>
          <a:p>
            <a:pPr algn="l"/>
            <a:endParaRPr lang="en-US" altLang="zh-CN"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Load_data.py:</a:t>
            </a:r>
          </a:p>
          <a:p>
            <a:pPr marL="457200" indent="-457200" algn="l">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Loading training set and test set;</a:t>
            </a:r>
          </a:p>
          <a:p>
            <a:pPr marL="457200" indent="-457200" algn="l">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Drawing ROC curve</a:t>
            </a:r>
          </a:p>
          <a:p>
            <a:pPr marL="457200" indent="-457200" algn="l">
              <a:buFont typeface="Wingdings" panose="05000000000000000000" pitchFamily="2" charset="2"/>
              <a:buChar char="ü"/>
            </a:pPr>
            <a:endParaRPr lang="en-US" altLang="zh-CN"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Node_sequence.py &amp; node2vec.py:</a:t>
            </a:r>
          </a:p>
          <a:p>
            <a:pPr marL="342900" indent="-342900" algn="l">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The source code of node2vec method.</a:t>
            </a:r>
          </a:p>
          <a:p>
            <a:pPr algn="l"/>
            <a:endParaRPr lang="en-US" altLang="zh-CN" dirty="0"/>
          </a:p>
          <a:p>
            <a:pPr algn="l"/>
            <a:endParaRPr lang="en-US" altLang="zh-CN" dirty="0"/>
          </a:p>
          <a:p>
            <a:pPr algn="l"/>
            <a:endParaRPr lang="zh-CN" altLang="en-US" dirty="0"/>
          </a:p>
        </p:txBody>
      </p:sp>
    </p:spTree>
    <p:extLst>
      <p:ext uri="{BB962C8B-B14F-4D97-AF65-F5344CB8AC3E}">
        <p14:creationId xmlns:p14="http://schemas.microsoft.com/office/powerpoint/2010/main" val="33297594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1681</TotalTime>
  <Words>1137</Words>
  <Application>Microsoft Office PowerPoint</Application>
  <PresentationFormat>宽屏</PresentationFormat>
  <Paragraphs>155</Paragraphs>
  <Slides>16</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等线 Light</vt:lpstr>
      <vt:lpstr>Arial</vt:lpstr>
      <vt:lpstr>Calibri</vt:lpstr>
      <vt:lpstr>Cambria Math</vt:lpstr>
      <vt:lpstr>Times New Roman</vt:lpstr>
      <vt:lpstr>Wingdings</vt:lpstr>
      <vt:lpstr>Office 主题​​</vt:lpstr>
      <vt:lpstr>Project 2</vt:lpstr>
      <vt:lpstr>Problem description</vt:lpstr>
      <vt:lpstr>Problem description</vt:lpstr>
      <vt:lpstr>PowerPoint 演示文稿</vt:lpstr>
      <vt:lpstr>PowerPoint 演示文稿</vt:lpstr>
      <vt:lpstr>PowerPoint 演示文稿</vt:lpstr>
      <vt:lpstr>PowerPoint 演示文稿</vt:lpstr>
      <vt:lpstr>Data </vt:lpstr>
      <vt:lpstr>Source code </vt:lpstr>
      <vt:lpstr>Source code </vt:lpstr>
      <vt:lpstr>Source code </vt:lpstr>
      <vt:lpstr>Source code </vt:lpstr>
      <vt:lpstr>Source code </vt:lpstr>
      <vt:lpstr>result</vt:lpstr>
      <vt:lpstr>reference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c:title>
  <dc:creator>静茹 王</dc:creator>
  <cp:lastModifiedBy>黄 宇浩</cp:lastModifiedBy>
  <cp:revision>110</cp:revision>
  <dcterms:created xsi:type="dcterms:W3CDTF">2018-09-30T06:12:06Z</dcterms:created>
  <dcterms:modified xsi:type="dcterms:W3CDTF">2018-11-15T16:09:56Z</dcterms:modified>
</cp:coreProperties>
</file>