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57" r:id="rId6"/>
    <p:sldId id="263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48" autoAdjust="0"/>
  </p:normalViewPr>
  <p:slideViewPr>
    <p:cSldViewPr snapToGrid="0">
      <p:cViewPr varScale="1">
        <p:scale>
          <a:sx n="62" d="100"/>
          <a:sy n="62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81BF6-49B1-47AD-8A75-8D1D5541324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D0F5-573C-489D-961F-7A229CE0E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1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8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那么我们怎么才能把标签信息融入到网络表示学习中呢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1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为了将标签类别信息融入到网络表示学习中，我们提出了</a:t>
            </a:r>
            <a:r>
              <a:rPr lang="en-US" altLang="zh-CN" dirty="0"/>
              <a:t>max-margin </a:t>
            </a:r>
            <a:r>
              <a:rPr lang="en-US" altLang="zh-CN" dirty="0" err="1"/>
              <a:t>deepWalk</a:t>
            </a:r>
            <a:r>
              <a:rPr lang="zh-CN" altLang="en-US" dirty="0"/>
              <a:t>，来学习更有区分性的网络表示。如右图所示，</a:t>
            </a:r>
            <a:r>
              <a:rPr lang="en-US" altLang="zh-CN" dirty="0" err="1"/>
              <a:t>mmdw</a:t>
            </a:r>
            <a:r>
              <a:rPr lang="zh-CN" altLang="en-US" dirty="0"/>
              <a:t>是通过将</a:t>
            </a:r>
            <a:r>
              <a:rPr lang="en-US" altLang="zh-CN" dirty="0"/>
              <a:t>max-margin</a:t>
            </a:r>
            <a:r>
              <a:rPr lang="zh-CN" altLang="en-US" dirty="0"/>
              <a:t>分类器和矩阵分解形式的</a:t>
            </a:r>
            <a:r>
              <a:rPr lang="en-US" altLang="zh-CN" dirty="0" err="1"/>
              <a:t>deepwalk</a:t>
            </a:r>
            <a:r>
              <a:rPr lang="zh-CN" altLang="en-US" dirty="0"/>
              <a:t>进行结合，来将类别信息融入节点的表示中。</a:t>
            </a:r>
            <a:endParaRPr lang="en-US" altLang="zh-CN" dirty="0"/>
          </a:p>
          <a:p>
            <a:r>
              <a:rPr lang="zh-CN" altLang="en-US" dirty="0"/>
              <a:t>具体来说，第一步，需要通过</a:t>
            </a:r>
            <a:r>
              <a:rPr lang="en-US" altLang="zh-CN" dirty="0"/>
              <a:t>MFDW</a:t>
            </a:r>
            <a:r>
              <a:rPr lang="zh-CN" altLang="en-US" dirty="0"/>
              <a:t>进行矩阵分解，得到节点的初始表示。第二部，利用学习到的节点表示，及训练集节点的标签信息，训练</a:t>
            </a:r>
            <a:r>
              <a:rPr lang="en-US" altLang="zh-CN" dirty="0"/>
              <a:t>max-margin</a:t>
            </a:r>
            <a:r>
              <a:rPr lang="zh-CN" altLang="en-US" dirty="0"/>
              <a:t>分类器。第三部，根据训练得到的分类器，计算训练集节点的偏置梯度。最后，将训练集节点的偏置梯度添加到</a:t>
            </a:r>
            <a:r>
              <a:rPr lang="en-US" altLang="zh-CN" dirty="0"/>
              <a:t>MFDW</a:t>
            </a:r>
            <a:r>
              <a:rPr lang="zh-CN" altLang="en-US" dirty="0"/>
              <a:t>矩阵分解的梯度下降过程中。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91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MMDW</a:t>
            </a:r>
            <a:r>
              <a:rPr lang="zh-CN" altLang="en-US" dirty="0"/>
              <a:t>的目标函数就是</a:t>
            </a:r>
            <a:r>
              <a:rPr lang="en-US" altLang="zh-CN" dirty="0" err="1"/>
              <a:t>DeepWalk</a:t>
            </a:r>
            <a:r>
              <a:rPr lang="zh-CN" altLang="en-US" dirty="0"/>
              <a:t>和</a:t>
            </a:r>
            <a:r>
              <a:rPr lang="en-US" altLang="zh-CN" dirty="0"/>
              <a:t>max-margin</a:t>
            </a:r>
            <a:r>
              <a:rPr lang="zh-CN" altLang="en-US" dirty="0"/>
              <a:t>分类器的结合，约束为</a:t>
            </a:r>
            <a:r>
              <a:rPr lang="en-US" altLang="zh-CN" dirty="0" err="1"/>
              <a:t>svm</a:t>
            </a:r>
            <a:r>
              <a:rPr lang="zh-CN" altLang="en-US" dirty="0"/>
              <a:t>分类器的约束。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8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DeepWalk</a:t>
            </a:r>
            <a:r>
              <a:rPr lang="zh-CN" altLang="en-US" dirty="0"/>
              <a:t>的优化部分变成了在</a:t>
            </a:r>
            <a:r>
              <a:rPr lang="en-US" altLang="zh-CN" dirty="0"/>
              <a:t>MFDW</a:t>
            </a:r>
            <a:r>
              <a:rPr lang="zh-CN" altLang="en-US" dirty="0"/>
              <a:t>的基础上加上了</a:t>
            </a:r>
            <a:r>
              <a:rPr lang="en-US" altLang="zh-CN" dirty="0"/>
              <a:t>SVM</a:t>
            </a:r>
            <a:r>
              <a:rPr lang="zh-CN" altLang="en-US" dirty="0"/>
              <a:t>的约束。在没有约束的情况下，我们可以直接对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两个矩阵求梯度，利用梯度下降进行优化。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32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在考虑约束的时候，我们根据</a:t>
            </a:r>
            <a:r>
              <a:rPr lang="en-US" altLang="zh-CN" dirty="0"/>
              <a:t>KKT</a:t>
            </a:r>
            <a:r>
              <a:rPr lang="zh-CN" altLang="en-US" dirty="0"/>
              <a:t>条件，可以得到，对于第</a:t>
            </a:r>
            <a:r>
              <a:rPr lang="en-US" altLang="zh-CN" dirty="0" err="1"/>
              <a:t>i</a:t>
            </a:r>
            <a:r>
              <a:rPr lang="zh-CN" altLang="en-US" dirty="0"/>
              <a:t>个向量的第</a:t>
            </a:r>
            <a:r>
              <a:rPr lang="en-US" altLang="zh-CN" dirty="0"/>
              <a:t>j</a:t>
            </a:r>
            <a:r>
              <a:rPr lang="zh-CN" altLang="en-US" dirty="0"/>
              <a:t>个约束，当拉格朗日乘子不等于</a:t>
            </a:r>
            <a:r>
              <a:rPr lang="en-US" altLang="zh-CN" dirty="0"/>
              <a:t>0</a:t>
            </a:r>
            <a:r>
              <a:rPr lang="zh-CN" altLang="en-US" dirty="0"/>
              <a:t>时，对应的向量为支持向量，此时，该约束恰好满足，该向量处于分类边界上。</a:t>
            </a:r>
            <a:r>
              <a:rPr lang="en-US" altLang="zh-CN" dirty="0"/>
              <a:t>MMDW</a:t>
            </a:r>
            <a:r>
              <a:rPr lang="zh-CN" altLang="en-US" dirty="0"/>
              <a:t>的目标，就是对于分类边界上的支持向量，让其偏离分类边界，使得对于这些向量的分类更加准确。</a:t>
            </a:r>
            <a:endParaRPr lang="en-US" altLang="zh-CN" dirty="0"/>
          </a:p>
          <a:p>
            <a:r>
              <a:rPr lang="zh-CN" altLang="en-US" dirty="0"/>
              <a:t>具体来说，就是根据每个约束条件，对向量添加对应的偏置，使得等式约束变成不等式约束。最后</a:t>
            </a:r>
            <a:r>
              <a:rPr lang="en-US" altLang="zh-CN" dirty="0"/>
              <a:t>X</a:t>
            </a:r>
            <a:r>
              <a:rPr lang="zh-CN" altLang="en-US" dirty="0"/>
              <a:t>的梯度就是在原来梯度的基础上加上由约束计算得来的偏置梯度。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通过利用约束条件来改变</a:t>
            </a:r>
            <a:r>
              <a:rPr lang="en-US" altLang="zh-CN" dirty="0" err="1"/>
              <a:t>DeepWalk</a:t>
            </a:r>
            <a:r>
              <a:rPr lang="zh-CN" altLang="en-US" dirty="0"/>
              <a:t>梯度下降训练过程中的梯度，可以得到更有判别性的表示向量</a:t>
            </a:r>
            <a:r>
              <a:rPr lang="en-US" altLang="zh-CN" dirty="0"/>
              <a:t>X</a:t>
            </a:r>
            <a:r>
              <a:rPr lang="zh-CN" altLang="en-US" dirty="0"/>
              <a:t>和模型参数</a:t>
            </a: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69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21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22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73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2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一个好的网络表示对于网络分析任务非常重要。网络表示可以作为特征用来进行节点的聚类、分类，以及链接预测等等。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61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6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A9AE-DFC6-42C8-81E1-D1AC0C37E5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A9AE-DFC6-42C8-81E1-D1AC0C37E5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5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/>
              <a:t>deepWalk</a:t>
            </a:r>
            <a:r>
              <a:rPr lang="zh-CN" altLang="en-US" dirty="0"/>
              <a:t>是网络表征学习的比较基本的算法，用于学习网络中顶点的向量表示（即学习图的结构特征即属性，并且属性个数为向量的维数），使得能够应用传统机器学习算法解决相关的问题。</a:t>
            </a:r>
            <a:endParaRPr lang="en-US" altLang="zh-CN" dirty="0"/>
          </a:p>
          <a:p>
            <a:r>
              <a:rPr lang="zh-CN" altLang="en-US" dirty="0"/>
              <a:t>通过随机游走得到短的结点序列，通过</a:t>
            </a:r>
            <a:r>
              <a:rPr lang="en-US" altLang="zh-CN" dirty="0"/>
              <a:t>skip-gram</a:t>
            </a:r>
            <a:r>
              <a:rPr lang="zh-CN" altLang="en-US" dirty="0"/>
              <a:t>更新结点向量表示。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2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25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6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对于实际的许多社交网络来说，网络节点往往具有丰富的异构信息，例如标签类别信息。例如，对于</a:t>
            </a:r>
            <a:r>
              <a:rPr lang="en-US" altLang="zh-CN" dirty="0" err="1"/>
              <a:t>wikipedia</a:t>
            </a:r>
            <a:r>
              <a:rPr lang="zh-CN" altLang="en-US" dirty="0"/>
              <a:t>的词条页面，在页面的下部通常会标识该页面的内容属于哪个类别。这里是</a:t>
            </a:r>
            <a:r>
              <a:rPr lang="en-US" altLang="zh-CN" dirty="0" err="1"/>
              <a:t>tensorflow</a:t>
            </a:r>
            <a:r>
              <a:rPr lang="zh-CN" altLang="en-US" dirty="0"/>
              <a:t>的网页截图，可以看到它属于</a:t>
            </a:r>
            <a:r>
              <a:rPr lang="en-US" altLang="zh-CN" dirty="0"/>
              <a:t>deep learning</a:t>
            </a:r>
            <a:r>
              <a:rPr lang="zh-CN" altLang="en-US" dirty="0"/>
              <a:t>等类别。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9D0F5-573C-489D-961F-7A229CE0E1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7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4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7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1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0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2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1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9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5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321E04-01A8-45D2-BD60-86BDE741782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935523E-35AA-4FF3-9048-2A18FBDEF8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7.png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273941" y="4024460"/>
            <a:ext cx="8047182" cy="1498886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rtlCol="0">
            <a:normAutofit/>
          </a:bodyPr>
          <a:lstStyle/>
          <a:p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Cunchao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Tu</a:t>
            </a:r>
            <a:r>
              <a:rPr lang="en-US" altLang="zh-CN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1*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Weicheng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Zhang</a:t>
            </a:r>
            <a:r>
              <a:rPr lang="en-US" altLang="zh-CN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2*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Zhiyuan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Liu</a:t>
            </a:r>
            <a:r>
              <a:rPr lang="en-US" altLang="zh-CN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Maosong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Sun</a:t>
            </a:r>
            <a:r>
              <a:rPr lang="en-US" altLang="zh-CN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</a:p>
          <a:p>
            <a:r>
              <a:rPr lang="en-US" altLang="zh-CN" baseline="30000" dirty="0">
                <a:solidFill>
                  <a:schemeClr val="bg1">
                    <a:lumMod val="6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Tsinghua University</a:t>
            </a:r>
          </a:p>
          <a:p>
            <a:r>
              <a:rPr lang="en-US" altLang="zh-CN" baseline="30000" dirty="0">
                <a:solidFill>
                  <a:schemeClr val="bg1">
                    <a:lumMod val="6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Beijing University of Posts and Telecommunications</a:t>
            </a:r>
            <a:endParaRPr lang="zh-CN" altLang="en-US" baseline="30000" dirty="0">
              <a:solidFill>
                <a:schemeClr val="bg1">
                  <a:lumMod val="6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81782"/>
            <a:ext cx="299085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81782"/>
            <a:ext cx="47815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24089" y="2116638"/>
            <a:ext cx="10559087" cy="19078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Max-Margin </a:t>
            </a:r>
            <a:r>
              <a:rPr lang="en-US" altLang="zh-CN" sz="3600" dirty="0" err="1">
                <a:solidFill>
                  <a:schemeClr val="tx1"/>
                </a:solidFill>
                <a:latin typeface="+mj-lt"/>
              </a:rPr>
              <a:t>DeepWalk</a:t>
            </a: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: Discriminative Learning of Network Representation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952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2874" y="1791855"/>
            <a:ext cx="10446326" cy="189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How to incorporate </a:t>
            </a:r>
            <a:r>
              <a:rPr lang="en-US" altLang="zh-CN" sz="3600" dirty="0">
                <a:solidFill>
                  <a:srgbClr val="FF0000"/>
                </a:solidFill>
              </a:rPr>
              <a:t>labeling information </a:t>
            </a:r>
            <a:r>
              <a:rPr lang="en-US" altLang="zh-CN" sz="3600" dirty="0"/>
              <a:t>into NRL</a:t>
            </a:r>
            <a:r>
              <a:rPr lang="en-US" altLang="zh-CN" sz="3600" dirty="0">
                <a:latin typeface="+mj-ea"/>
                <a:ea typeface="+mj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16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ax-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argin </a:t>
            </a:r>
            <a:r>
              <a:rPr lang="en-US" altLang="zh-CN" dirty="0" err="1">
                <a:solidFill>
                  <a:srgbClr val="FF0000"/>
                </a:solidFill>
              </a:rPr>
              <a:t>D</a:t>
            </a:r>
            <a:r>
              <a:rPr lang="en-US" altLang="zh-CN" dirty="0" err="1"/>
              <a:t>eep</a:t>
            </a:r>
            <a:r>
              <a:rPr lang="en-US" altLang="zh-CN" dirty="0" err="1">
                <a:solidFill>
                  <a:srgbClr val="FF0000"/>
                </a:solidFill>
              </a:rPr>
              <a:t>W</a:t>
            </a:r>
            <a:r>
              <a:rPr lang="en-US" altLang="zh-CN" dirty="0" err="1"/>
              <a:t>alk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6584583" cy="40233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Max-margin classifier + </a:t>
            </a:r>
            <a:r>
              <a:rPr lang="en-US" altLang="zh-CN" dirty="0" err="1"/>
              <a:t>DeepWalk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Learn initial representations using </a:t>
            </a:r>
            <a:r>
              <a:rPr lang="en-US" altLang="zh-CN" dirty="0" err="1"/>
              <a:t>DeepWalk</a:t>
            </a:r>
            <a:r>
              <a:rPr lang="en-US" altLang="zh-CN" dirty="0"/>
              <a:t> as MF (MFDW)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Train max-margin classifier using representations of labelled vertices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Calculate biased gradient for labelled vertices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Re-train </a:t>
            </a:r>
            <a:r>
              <a:rPr lang="en-US" altLang="zh-CN" dirty="0" err="1"/>
              <a:t>DeepWalk</a:t>
            </a:r>
            <a:r>
              <a:rPr lang="en-US" altLang="zh-CN" dirty="0"/>
              <a:t> as MF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44" y="2084832"/>
            <a:ext cx="3793067" cy="37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objective of MMDW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878866" y="4470400"/>
            <a:ext cx="1106649" cy="471311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MFDW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091" y="3179516"/>
            <a:ext cx="5200773" cy="129088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515555" y="3352800"/>
            <a:ext cx="5751896" cy="1453444"/>
            <a:chOff x="4515555" y="3352800"/>
            <a:chExt cx="5751896" cy="1453444"/>
          </a:xfrm>
        </p:grpSpPr>
        <p:sp>
          <p:nvSpPr>
            <p:cNvPr id="8" name="流程图: 数据 7"/>
            <p:cNvSpPr/>
            <p:nvPr/>
          </p:nvSpPr>
          <p:spPr>
            <a:xfrm>
              <a:off x="4515555" y="3352800"/>
              <a:ext cx="4639733" cy="982133"/>
            </a:xfrm>
            <a:prstGeom prst="flowChartInputOutpu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8" idx="5"/>
            </p:cNvCxnSpPr>
            <p:nvPr/>
          </p:nvCxnSpPr>
          <p:spPr>
            <a:xfrm>
              <a:off x="8691315" y="3843867"/>
              <a:ext cx="825219" cy="491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9165204" y="4334933"/>
              <a:ext cx="1102247" cy="47131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dirty="0"/>
                <a:t>SVM</a:t>
              </a:r>
            </a:p>
          </p:txBody>
        </p:sp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1024128" y="2286000"/>
            <a:ext cx="11054983" cy="8935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Combination of </a:t>
            </a:r>
            <a:r>
              <a:rPr lang="en-US" altLang="zh-CN" dirty="0" err="1"/>
              <a:t>DeepWalk</a:t>
            </a:r>
            <a:r>
              <a:rPr lang="en-US" altLang="zh-CN" dirty="0"/>
              <a:t> and max-margin classifier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31645" y="3352800"/>
            <a:ext cx="139770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4" idx="1"/>
            <a:endCxn id="10" idx="0"/>
          </p:cNvCxnSpPr>
          <p:nvPr/>
        </p:nvCxnSpPr>
        <p:spPr>
          <a:xfrm flipH="1">
            <a:off x="3432191" y="3657600"/>
            <a:ext cx="1399454" cy="812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of SVM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24128" y="2206978"/>
            <a:ext cx="11054983" cy="5383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SVM part: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781" y="2745315"/>
            <a:ext cx="3948818" cy="1296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90" y="4579921"/>
            <a:ext cx="3219450" cy="1809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24128" y="4041584"/>
            <a:ext cx="11054983" cy="5383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The dual form: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7467600" y="5129105"/>
            <a:ext cx="866775" cy="417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40335" y="5014687"/>
            <a:ext cx="2144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Lagrangian</a:t>
            </a:r>
            <a:r>
              <a:rPr lang="en-US" altLang="zh-CN" dirty="0"/>
              <a:t> multiplier</a:t>
            </a:r>
          </a:p>
          <a:p>
            <a:r>
              <a:rPr lang="en-US" altLang="zh-CN" dirty="0"/>
              <a:t>Support vectors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38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of MFDW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24128" y="2206978"/>
            <a:ext cx="11054983" cy="5383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DeepWalk</a:t>
            </a:r>
            <a:r>
              <a:rPr lang="en-US" altLang="zh-CN" dirty="0"/>
              <a:t> part: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024128" y="4041584"/>
            <a:ext cx="11054983" cy="5383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Without the consideration of constraints, we have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520" y="2816740"/>
            <a:ext cx="4483548" cy="9935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050" y="4811181"/>
            <a:ext cx="3112105" cy="12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9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Biased Gradient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24128" y="2206978"/>
            <a:ext cx="11054983" cy="446475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According to KKT conditions, for support vectors (</a:t>
            </a:r>
            <a:r>
              <a:rPr lang="en-US" altLang="zh-CN" dirty="0" err="1"/>
              <a:t>Lagrangian</a:t>
            </a:r>
            <a:r>
              <a:rPr lang="en-US" altLang="zh-CN" dirty="0"/>
              <a:t> multiplier           ):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We aim to bias the support vector away from the boundary favors a more accurate prediction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For the j-</a:t>
            </a:r>
            <a:r>
              <a:rPr lang="en-US" altLang="zh-CN" dirty="0" err="1"/>
              <a:t>th</a:t>
            </a:r>
            <a:r>
              <a:rPr lang="en-US" altLang="zh-CN" dirty="0"/>
              <a:t> constraint, Add a component                    to     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The Biased Gradient becomes 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416652"/>
              </p:ext>
            </p:extLst>
          </p:nvPr>
        </p:nvGraphicFramePr>
        <p:xfrm>
          <a:off x="9102371" y="2240845"/>
          <a:ext cx="831851" cy="451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" name="Equation" r:id="rId4" imgW="444240" imgH="241200" progId="Equation.DSMT4">
                  <p:embed/>
                </p:oleObj>
              </mc:Choice>
              <mc:Fallback>
                <p:oleObj name="Equation" r:id="rId4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02371" y="2240845"/>
                        <a:ext cx="831851" cy="451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581" y="2786238"/>
            <a:ext cx="3029274" cy="6455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7909" y="3931810"/>
            <a:ext cx="1343908" cy="410947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28643"/>
              </p:ext>
            </p:extLst>
          </p:nvPr>
        </p:nvGraphicFramePr>
        <p:xfrm>
          <a:off x="7578908" y="3922970"/>
          <a:ext cx="307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78908" y="3922970"/>
                        <a:ext cx="3079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4209" y="4640880"/>
            <a:ext cx="4360502" cy="1263209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773258"/>
              </p:ext>
            </p:extLst>
          </p:nvPr>
        </p:nvGraphicFramePr>
        <p:xfrm>
          <a:off x="4878571" y="5904090"/>
          <a:ext cx="2357608" cy="68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" name="Equation" r:id="rId11" imgW="1523880" imgH="444240" progId="Equation.DSMT4">
                  <p:embed/>
                </p:oleObj>
              </mc:Choice>
              <mc:Fallback>
                <p:oleObj name="Equation" r:id="rId11" imgW="152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8571" y="5904090"/>
                        <a:ext cx="2357608" cy="685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12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24128" y="2206978"/>
            <a:ext cx="11054983" cy="4464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Datasets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Cora: 2708 machine learning papers, 7 classes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Citeseer</a:t>
            </a:r>
            <a:r>
              <a:rPr lang="en-US" altLang="zh-CN" dirty="0"/>
              <a:t>: 3312 publications, 6 classes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Wiki: 2405 web pages, 17 categories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Baseline</a:t>
            </a:r>
            <a:r>
              <a:rPr lang="zh-CN" altLang="en-US" dirty="0"/>
              <a:t>：</a:t>
            </a:r>
            <a:r>
              <a:rPr lang="en-US" altLang="zh-CN" dirty="0" err="1"/>
              <a:t>DeepWalk</a:t>
            </a:r>
            <a:r>
              <a:rPr lang="en-US" altLang="zh-CN" dirty="0"/>
              <a:t>, </a:t>
            </a:r>
            <a:r>
              <a:rPr lang="en-US" altLang="zh-CN" dirty="0" err="1"/>
              <a:t>DeepWalk</a:t>
            </a:r>
            <a:r>
              <a:rPr lang="en-US" altLang="zh-CN" dirty="0"/>
              <a:t> as Matrix Factorization, LINE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Evaluation: vertex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11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Vertex classification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24128" y="2206978"/>
            <a:ext cx="2949561" cy="4464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824" y="4072979"/>
            <a:ext cx="8477250" cy="2314575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09287" y="2206978"/>
            <a:ext cx="11054983" cy="4464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937" y="2206978"/>
            <a:ext cx="8201025" cy="2028825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778595" y="2329124"/>
            <a:ext cx="3130184" cy="4464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&gt;5% improvements than baselines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Outperforms DW with half less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580940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Vertex classification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24128" y="2206978"/>
            <a:ext cx="2949561" cy="4464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09287" y="2206978"/>
            <a:ext cx="11054983" cy="4464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8595" y="2329124"/>
            <a:ext cx="3130184" cy="4464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MMDW convergences after 2 or 3 iterations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MMDW has a stable performance when eta=10</a:t>
            </a:r>
            <a:r>
              <a:rPr lang="en-US" altLang="zh-CN" baseline="30000" dirty="0"/>
              <a:t>-2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2228303"/>
            <a:ext cx="7158181" cy="38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24128" y="2206978"/>
            <a:ext cx="2949561" cy="4464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09287" y="2206978"/>
            <a:ext cx="11054983" cy="4464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8595" y="2329124"/>
            <a:ext cx="8023660" cy="4464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t-SNE 2D representations on Wiki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516" y="2927926"/>
            <a:ext cx="7553075" cy="36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1" y="1791855"/>
            <a:ext cx="9174233" cy="189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A good </a:t>
            </a:r>
            <a:r>
              <a:rPr kumimoji="1" lang="en-US" altLang="zh-CN" sz="3600" dirty="0">
                <a:solidFill>
                  <a:srgbClr val="FF0000"/>
                </a:solidFill>
              </a:rPr>
              <a:t>network representation</a:t>
            </a:r>
            <a:r>
              <a:rPr kumimoji="1" lang="en-US" altLang="zh-CN" sz="3600" dirty="0">
                <a:latin typeface="+mj-ea"/>
              </a:rPr>
              <a:t>?</a:t>
            </a:r>
            <a:endParaRPr lang="zh-CN" altLang="en-US" sz="3600" dirty="0">
              <a:latin typeface="+mj-ea"/>
            </a:endParaRPr>
          </a:p>
          <a:p>
            <a:pPr algn="ctr"/>
            <a:r>
              <a:rPr kumimoji="1" lang="en-US" altLang="zh-CN" sz="3600" dirty="0"/>
              <a:t>Network analysis tasks: </a:t>
            </a:r>
          </a:p>
          <a:p>
            <a:pPr algn="ctr"/>
            <a:r>
              <a:rPr kumimoji="1" lang="en-US" altLang="zh-CN" sz="3600" dirty="0"/>
              <a:t>vertex clustering/classification, link prediction</a:t>
            </a:r>
          </a:p>
        </p:txBody>
      </p:sp>
    </p:spTree>
    <p:extLst>
      <p:ext uri="{BB962C8B-B14F-4D97-AF65-F5344CB8AC3E}">
        <p14:creationId xmlns:p14="http://schemas.microsoft.com/office/powerpoint/2010/main" val="192017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08890" cy="40233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We propose MMDW to incorporate labeling information into NRL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We put forward the idea of Biased Gradient in NRL.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It indicates the direction the vector should move towards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We conduct vertex classification experiments on several real-world dataset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MMDW achieves 5% to 10% improvements compared to typical NRL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49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30618" y="2368406"/>
            <a:ext cx="3029527" cy="1498600"/>
          </a:xfrm>
        </p:spPr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91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987250" cy="1499616"/>
          </a:xfrm>
        </p:spPr>
        <p:txBody>
          <a:bodyPr/>
          <a:lstStyle/>
          <a:p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Approaches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1-hot</a:t>
            </a:r>
            <a:r>
              <a:rPr lang="zh-CN" altLang="en-US" dirty="0"/>
              <a:t> </a:t>
            </a:r>
            <a:r>
              <a:rPr lang="en-US" altLang="zh-CN" dirty="0"/>
              <a:t>representation: represents each vertex as a discrete symbol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17428" y="3543415"/>
            <a:ext cx="4411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02720" y="3501460"/>
            <a:ext cx="378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[0, 0, 0, 0, 0, 0, 0, 0,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chemeClr val="tx2"/>
                </a:solidFill>
              </a:rPr>
              <a:t>, 0, 0, 0, 0, …]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02720" y="2930585"/>
            <a:ext cx="378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[0, 0, 0, 0, 0, 0, 0,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chemeClr val="tx2"/>
                </a:solidFill>
              </a:rPr>
              <a:t>, 0, 0, 0, 0, 0, …]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7429" y="2970671"/>
            <a:ext cx="4411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zh-CN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18809" y="4312961"/>
            <a:ext cx="409324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dimension=|V|</a:t>
            </a:r>
            <a:endParaRPr lang="zh-CN" alt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893" y="4557332"/>
            <a:ext cx="683681" cy="67539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18809" y="4971116"/>
            <a:ext cx="409324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sim(v1,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v2)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16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Representation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NRL aims to encode the structure role of each vertex into a low-dimensional representation space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23" y="3168938"/>
            <a:ext cx="3629025" cy="247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716" y="3226088"/>
            <a:ext cx="31051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DeepWalk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2175" y="2459110"/>
            <a:ext cx="268605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616" y="3190442"/>
            <a:ext cx="838200" cy="809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741" y="3190442"/>
            <a:ext cx="838200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816" y="2544835"/>
            <a:ext cx="3209925" cy="2333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332" y="2544835"/>
            <a:ext cx="2905125" cy="24003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454653" y="5038361"/>
            <a:ext cx="2041094" cy="50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Social Network</a:t>
            </a:r>
            <a:endParaRPr lang="zh-CN" altLang="en-US" sz="18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119612" y="5038360"/>
            <a:ext cx="2786714" cy="503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Random Walk Sequences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765900" y="4986622"/>
            <a:ext cx="1331987" cy="50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Skip-Gram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518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DeepWalk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objective of </a:t>
            </a:r>
            <a:r>
              <a:rPr lang="en-US" altLang="zh-CN" dirty="0" err="1"/>
              <a:t>DeepWalk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192" y="2810302"/>
            <a:ext cx="5030830" cy="937348"/>
          </a:xfrm>
          <a:prstGeom prst="rect">
            <a:avLst/>
          </a:prstGeom>
        </p:spPr>
      </p:pic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017632"/>
              </p:ext>
            </p:extLst>
          </p:nvPr>
        </p:nvGraphicFramePr>
        <p:xfrm>
          <a:off x="4158671" y="4136009"/>
          <a:ext cx="2519695" cy="136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5" imgW="1269720" imgH="685800" progId="Equation.DSMT4">
                  <p:embed/>
                </p:oleObj>
              </mc:Choice>
              <mc:Fallback>
                <p:oleObj name="Equation" r:id="rId5" imgW="12697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8671" y="4136009"/>
                        <a:ext cx="2519695" cy="1360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09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DeepWalk</a:t>
            </a:r>
            <a:r>
              <a:rPr lang="en-US" altLang="zh-CN" dirty="0"/>
              <a:t> as Matrix Factorization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6593"/>
          </a:xfrm>
        </p:spPr>
        <p:txBody>
          <a:bodyPr/>
          <a:lstStyle/>
          <a:p>
            <a:r>
              <a:rPr lang="en-US" altLang="zh-CN" dirty="0" err="1"/>
              <a:t>DeepWalk</a:t>
            </a:r>
            <a:r>
              <a:rPr lang="en-US" altLang="zh-CN" dirty="0"/>
              <a:t> actually factorizes a matrix M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21" y="2555441"/>
            <a:ext cx="5345688" cy="9198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14" y="4375005"/>
            <a:ext cx="5824713" cy="778886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838200" y="3673477"/>
            <a:ext cx="10515600" cy="56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objective of matrix factorized </a:t>
            </a:r>
            <a:r>
              <a:rPr lang="en-US" altLang="zh-CN" dirty="0" err="1"/>
              <a:t>DeepWalk</a:t>
            </a:r>
            <a:r>
              <a:rPr lang="en-US" altLang="zh-CN" dirty="0"/>
              <a:t> aims to minimize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82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2874" y="1791855"/>
            <a:ext cx="10446326" cy="189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err="1"/>
              <a:t>DeepWalk</a:t>
            </a:r>
            <a:r>
              <a:rPr lang="en-US" altLang="zh-CN" sz="3600" dirty="0"/>
              <a:t>: </a:t>
            </a:r>
            <a:r>
              <a:rPr lang="en-US" altLang="zh-CN" sz="3600" dirty="0">
                <a:solidFill>
                  <a:srgbClr val="FF0000"/>
                </a:solidFill>
              </a:rPr>
              <a:t>Unsupervised </a:t>
            </a:r>
            <a:r>
              <a:rPr lang="en-US" altLang="zh-CN" sz="3600" dirty="0">
                <a:solidFill>
                  <a:schemeClr val="tx1"/>
                </a:solidFill>
              </a:rPr>
              <a:t>and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/>
              <a:t>weak in </a:t>
            </a:r>
            <a:r>
              <a:rPr lang="en-US" altLang="zh-CN" sz="3600" dirty="0">
                <a:solidFill>
                  <a:srgbClr val="FF0000"/>
                </a:solidFill>
              </a:rPr>
              <a:t>prediction tasks</a:t>
            </a:r>
            <a:r>
              <a:rPr lang="en-US" altLang="zh-CN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66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networks in real-world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9902924" y="3034256"/>
            <a:ext cx="1682551" cy="56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kern="1200">
                <a:solidFill>
                  <a:schemeClr val="tx1"/>
                </a:solidFill>
                <a:latin typeface="Arial"/>
                <a:ea typeface="仿宋" panose="02010609060101010101" pitchFamily="49" charset="-122"/>
                <a:cs typeface="Arial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Wikipedia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60" y="4835611"/>
            <a:ext cx="8772525" cy="1495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81" y="2366087"/>
            <a:ext cx="8047390" cy="246952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914400" y="4829069"/>
            <a:ext cx="10961511" cy="1323375"/>
            <a:chOff x="914400" y="4829069"/>
            <a:chExt cx="10961511" cy="1323375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9902923" y="4829069"/>
              <a:ext cx="1972988" cy="13233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10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b="0" kern="1200">
                  <a:solidFill>
                    <a:schemeClr val="tx1"/>
                  </a:solidFill>
                  <a:latin typeface="Arial"/>
                  <a:ea typeface="仿宋" panose="02010609060101010101" pitchFamily="49" charset="-122"/>
                  <a:cs typeface="Arial"/>
                </a:defRPr>
              </a:lvl1pPr>
              <a:lvl2pPr marL="514350" indent="-171450" algn="l" defTabSz="685800" rtl="0" eaLnBrk="1" latinLnBrk="0" hangingPunct="1">
                <a:lnSpc>
                  <a:spcPct val="10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Arial"/>
                  <a:ea typeface="仿宋" panose="02010609060101010101" pitchFamily="49" charset="-122"/>
                  <a:cs typeface="Arial"/>
                </a:defRPr>
              </a:lvl2pPr>
              <a:lvl3pPr marL="857250" indent="-171450" algn="l" defTabSz="685800" rtl="0" eaLnBrk="1" latinLnBrk="0" hangingPunct="1">
                <a:lnSpc>
                  <a:spcPct val="10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b="0" kern="1200">
                  <a:solidFill>
                    <a:schemeClr val="tx1"/>
                  </a:solidFill>
                  <a:latin typeface="Arial"/>
                  <a:ea typeface="仿宋" panose="02010609060101010101" pitchFamily="49" charset="-122"/>
                  <a:cs typeface="Arial"/>
                </a:defRPr>
              </a:lvl3pPr>
              <a:lvl4pPr marL="1200150" indent="-171450" algn="l" defTabSz="685800" rtl="0" eaLnBrk="1" latinLnBrk="0" hangingPunct="1">
                <a:lnSpc>
                  <a:spcPct val="10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b="0" kern="1200">
                  <a:solidFill>
                    <a:schemeClr val="tx1"/>
                  </a:solidFill>
                  <a:latin typeface="Arial"/>
                  <a:ea typeface="仿宋" panose="02010609060101010101" pitchFamily="49" charset="-122"/>
                  <a:cs typeface="Arial"/>
                </a:defRPr>
              </a:lvl4pPr>
              <a:lvl5pPr marL="1543050" indent="-171450" algn="l" defTabSz="685800" rtl="0" eaLnBrk="1" latinLnBrk="0" hangingPunct="1">
                <a:lnSpc>
                  <a:spcPct val="10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b="0" kern="1200">
                  <a:solidFill>
                    <a:schemeClr val="tx1"/>
                  </a:solidFill>
                  <a:latin typeface="Arial"/>
                  <a:ea typeface="仿宋" panose="02010609060101010101" pitchFamily="49" charset="-122"/>
                  <a:cs typeface="Arial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Additional labeling information!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4400" y="5870222"/>
              <a:ext cx="8519685" cy="2822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endCxn id="12" idx="1"/>
            </p:cNvCxnSpPr>
            <p:nvPr/>
          </p:nvCxnSpPr>
          <p:spPr>
            <a:xfrm flipV="1">
              <a:off x="9434085" y="5490757"/>
              <a:ext cx="468838" cy="5149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4736</TotalTime>
  <Words>986</Words>
  <Application>Microsoft Office PowerPoint</Application>
  <PresentationFormat>宽屏</PresentationFormat>
  <Paragraphs>114</Paragraphs>
  <Slides>21</Slides>
  <Notes>20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华文仿宋</vt:lpstr>
      <vt:lpstr>微软雅黑</vt:lpstr>
      <vt:lpstr>Arial</vt:lpstr>
      <vt:lpstr>Calibri</vt:lpstr>
      <vt:lpstr>Tw Cen MT</vt:lpstr>
      <vt:lpstr>Tw Cen MT Condensed</vt:lpstr>
      <vt:lpstr>Wingdings</vt:lpstr>
      <vt:lpstr>Wingdings 3</vt:lpstr>
      <vt:lpstr>积分</vt:lpstr>
      <vt:lpstr>Equation</vt:lpstr>
      <vt:lpstr>PowerPoint 演示文稿</vt:lpstr>
      <vt:lpstr>PowerPoint 演示文稿</vt:lpstr>
      <vt:lpstr>Typical Approaches for Network Representation</vt:lpstr>
      <vt:lpstr>Network Representation Learning</vt:lpstr>
      <vt:lpstr>DeepWalk</vt:lpstr>
      <vt:lpstr>DeepWalk</vt:lpstr>
      <vt:lpstr>DeepWalk as Matrix Factorization</vt:lpstr>
      <vt:lpstr>PowerPoint 演示文稿</vt:lpstr>
      <vt:lpstr>Social networks in real-world</vt:lpstr>
      <vt:lpstr>PowerPoint 演示文稿</vt:lpstr>
      <vt:lpstr>Max-margin DeepWalk</vt:lpstr>
      <vt:lpstr>The objective of MMDW</vt:lpstr>
      <vt:lpstr>Optimization of SVM</vt:lpstr>
      <vt:lpstr>Optimization of MFDW</vt:lpstr>
      <vt:lpstr>Biased Gradient</vt:lpstr>
      <vt:lpstr>Experiments</vt:lpstr>
      <vt:lpstr>Vertex classification</vt:lpstr>
      <vt:lpstr>Vertex classification</vt:lpstr>
      <vt:lpstr>VISUALIZATION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Max-Margin DeepWalk: Discriminative Learning of Network Representation</dc:title>
  <dc:creator>tcc</dc:creator>
  <cp:lastModifiedBy>宇浩 黄</cp:lastModifiedBy>
  <cp:revision>183</cp:revision>
  <dcterms:created xsi:type="dcterms:W3CDTF">2016-05-18T08:48:21Z</dcterms:created>
  <dcterms:modified xsi:type="dcterms:W3CDTF">2018-11-24T10:42:39Z</dcterms:modified>
</cp:coreProperties>
</file>