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302" r:id="rId2"/>
    <p:sldId id="258" r:id="rId3"/>
    <p:sldId id="264" r:id="rId4"/>
    <p:sldId id="304" r:id="rId5"/>
    <p:sldId id="305" r:id="rId6"/>
    <p:sldId id="263" r:id="rId7"/>
    <p:sldId id="265" r:id="rId8"/>
    <p:sldId id="261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9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7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88CB-6C6E-40F6-B54B-6A50D95D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63840"/>
            <a:ext cx="8520600" cy="4015819"/>
          </a:xfrm>
        </p:spPr>
        <p:txBody>
          <a:bodyPr/>
          <a:lstStyle/>
          <a:p>
            <a:r>
              <a:rPr lang="en-US" dirty="0"/>
              <a:t>We will start at 9:50 on the dot. Now is a great time to ask me questions in chat if you have any.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Also, while we wait, please fill out the “Daily Discussion Question” on Canvas!</a:t>
            </a:r>
          </a:p>
        </p:txBody>
      </p:sp>
    </p:spTree>
    <p:extLst>
      <p:ext uri="{BB962C8B-B14F-4D97-AF65-F5344CB8AC3E}">
        <p14:creationId xmlns:p14="http://schemas.microsoft.com/office/powerpoint/2010/main" val="9284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B06-F2E7-4E6C-B8CF-5978F20C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5" y="500925"/>
            <a:ext cx="3706500" cy="1179285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7DB3-FE42-48A3-A6E6-E79EB8D0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4675" y="257175"/>
            <a:ext cx="4166400" cy="4793456"/>
          </a:xfrm>
        </p:spPr>
        <p:txBody>
          <a:bodyPr/>
          <a:lstStyle/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9:50 – 10:05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Discuss “Asking Helpful Questions”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Review the Canvas refresher question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800" dirty="0">
              <a:latin typeface="Corbel" panose="020B0503020204020204" pitchFamily="34" charset="0"/>
            </a:endParaRP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10:05 – 10:40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Group introductions!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“Spotify Playlists” activity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800" dirty="0">
              <a:latin typeface="Corbel" panose="020B0503020204020204" pitchFamily="34" charset="0"/>
            </a:endParaRP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10:40 – 10:50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Review the activity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800" dirty="0">
              <a:latin typeface="Corbel" panose="020B0503020204020204" pitchFamily="34" charset="0"/>
            </a:endParaRP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10:50 – 11:00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</a:t>
            </a:r>
            <a:r>
              <a:rPr lang="en-US" sz="1800" dirty="0" err="1">
                <a:latin typeface="Corbel" panose="020B0503020204020204" pitchFamily="34" charset="0"/>
              </a:rPr>
              <a:t>TinkerPlots</a:t>
            </a:r>
            <a:r>
              <a:rPr lang="en-US" sz="1800" dirty="0">
                <a:latin typeface="Corbel" panose="020B0503020204020204" pitchFamily="34" charset="0"/>
              </a:rPr>
              <a:t> demo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1800" dirty="0">
                <a:latin typeface="Corbel" panose="020B0503020204020204" pitchFamily="34" charset="0"/>
              </a:rPr>
              <a:t>- Introduction to the optional “assignment”</a:t>
            </a:r>
          </a:p>
        </p:txBody>
      </p:sp>
    </p:spTree>
    <p:extLst>
      <p:ext uri="{BB962C8B-B14F-4D97-AF65-F5344CB8AC3E}">
        <p14:creationId xmlns:p14="http://schemas.microsoft.com/office/powerpoint/2010/main" val="39816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BD6-269B-40DB-9E04-98D8F36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Helpful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C4F44-AD49-4B04-B90F-6C5F9BD55546}"/>
              </a:ext>
            </a:extLst>
          </p:cNvPr>
          <p:cNvSpPr txBox="1"/>
          <p:nvPr/>
        </p:nvSpPr>
        <p:spPr>
          <a:xfrm>
            <a:off x="311701" y="2150265"/>
            <a:ext cx="8679900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Things to avoid: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Pre-grading request ------------------------------&gt;</a:t>
            </a:r>
          </a:p>
          <a:p>
            <a:pPr lvl="2"/>
            <a:r>
              <a:rPr lang="en-US" sz="1600" dirty="0">
                <a:latin typeface="Corbel" panose="020B0503020204020204" pitchFamily="34" charset="0"/>
              </a:rPr>
              <a:t>	“Is my answer correct?”</a:t>
            </a:r>
          </a:p>
          <a:p>
            <a:pPr lvl="2"/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Totally open ended questions ------------------&gt;</a:t>
            </a:r>
          </a:p>
          <a:p>
            <a:r>
              <a:rPr lang="en-US" sz="1600" dirty="0">
                <a:latin typeface="Corbel" panose="020B0503020204020204" pitchFamily="34" charset="0"/>
              </a:rPr>
              <a:t>	“I did step 1 – what now?”</a:t>
            </a:r>
          </a:p>
          <a:p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Grade statements --------------------------------&gt;</a:t>
            </a:r>
          </a:p>
          <a:p>
            <a:r>
              <a:rPr lang="en-US" sz="1600" dirty="0">
                <a:latin typeface="Corbel" panose="020B0503020204020204" pitchFamily="34" charset="0"/>
              </a:rPr>
              <a:t>	“I really need an A on this…”</a:t>
            </a:r>
          </a:p>
          <a:p>
            <a:endParaRPr lang="en-US" sz="1600" dirty="0">
              <a:latin typeface="Corbel" panose="020B0503020204020204" pitchFamily="34" charset="0"/>
            </a:endParaRPr>
          </a:p>
          <a:p>
            <a:endParaRPr lang="en-US" sz="1600" dirty="0">
              <a:latin typeface="Corbel" panose="020B0503020204020204" pitchFamily="34" charset="0"/>
            </a:endParaRPr>
          </a:p>
          <a:p>
            <a:endParaRPr lang="en-US" sz="1600" dirty="0">
              <a:latin typeface="Corbel" panose="020B0503020204020204" pitchFamily="34" charset="0"/>
            </a:endParaRPr>
          </a:p>
          <a:p>
            <a:r>
              <a:rPr lang="en-US" sz="1600" dirty="0">
                <a:latin typeface="Corbel" panose="020B0503020204020204" pitchFamily="34" charset="0"/>
              </a:rPr>
              <a:t>Instead: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Ask specific questions</a:t>
            </a:r>
          </a:p>
          <a:p>
            <a:r>
              <a:rPr lang="en-US" sz="1600" dirty="0">
                <a:latin typeface="Corbel" panose="020B0503020204020204" pitchFamily="34" charset="0"/>
              </a:rPr>
              <a:t>	“Do I need to include a plot in part 2?”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Ask what to review</a:t>
            </a:r>
          </a:p>
          <a:p>
            <a:r>
              <a:rPr lang="en-US" sz="1600" dirty="0">
                <a:latin typeface="Corbel" panose="020B0503020204020204" pitchFamily="34" charset="0"/>
              </a:rPr>
              <a:t>	“Which class example should I review 	in order to answer question 2?”</a:t>
            </a:r>
          </a:p>
          <a:p>
            <a:endParaRPr lang="en-US" sz="1600" dirty="0">
              <a:latin typeface="Corbel" panose="020B05030202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rbel" panose="020B0503020204020204" pitchFamily="34" charset="0"/>
              </a:rPr>
              <a:t>Ask for ways to improve in the course! Come to office hours! We can always check your grade for you if you ask.</a:t>
            </a:r>
          </a:p>
          <a:p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00F7D-B42C-4AA8-B354-496A9ACD2AC6}"/>
              </a:ext>
            </a:extLst>
          </p:cNvPr>
          <p:cNvSpPr txBox="1"/>
          <p:nvPr/>
        </p:nvSpPr>
        <p:spPr>
          <a:xfrm>
            <a:off x="311725" y="1493044"/>
            <a:ext cx="85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rbel" panose="020B0503020204020204" pitchFamily="34" charset="0"/>
              </a:rPr>
              <a:t>If you’re stuck on an exam or concerned about your course performance, please ask! However, asking good questions is also a skill.</a:t>
            </a:r>
          </a:p>
        </p:txBody>
      </p:sp>
    </p:spTree>
    <p:extLst>
      <p:ext uri="{BB962C8B-B14F-4D97-AF65-F5344CB8AC3E}">
        <p14:creationId xmlns:p14="http://schemas.microsoft.com/office/powerpoint/2010/main" val="80291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BD6-269B-40DB-9E04-98D8F36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Refresher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90FDE-C3E6-49D5-B62D-5CA5E7B4E3BD}"/>
              </a:ext>
            </a:extLst>
          </p:cNvPr>
          <p:cNvSpPr txBox="1"/>
          <p:nvPr/>
        </p:nvSpPr>
        <p:spPr>
          <a:xfrm>
            <a:off x="311725" y="1565910"/>
            <a:ext cx="837507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  <a:ea typeface="Roboto" panose="020B0604020202020204" charset="0"/>
              </a:rPr>
              <a:t>First, the incorrect answers:</a:t>
            </a:r>
          </a:p>
          <a:p>
            <a:pPr lvl="8">
              <a:lnSpc>
                <a:spcPct val="150000"/>
              </a:lnSpc>
            </a:pPr>
            <a:r>
              <a:rPr lang="en-US" sz="2400" dirty="0">
                <a:latin typeface="Corbel" panose="020B0503020204020204" pitchFamily="34" charset="0"/>
                <a:ea typeface="Roboto" panose="020B0604020202020204" charset="0"/>
              </a:rPr>
              <a:t>	(a) HTHTHTHTHT</a:t>
            </a:r>
          </a:p>
          <a:p>
            <a:pPr lvl="8">
              <a:lnSpc>
                <a:spcPct val="150000"/>
              </a:lnSpc>
            </a:pPr>
            <a:r>
              <a:rPr lang="en-US" sz="2400" dirty="0">
                <a:latin typeface="Corbel" panose="020B0503020204020204" pitchFamily="34" charset="0"/>
                <a:ea typeface="Roboto" panose="020B0604020202020204" charset="0"/>
              </a:rPr>
              <a:t>	(b) HHHHHTTTTT</a:t>
            </a:r>
          </a:p>
          <a:p>
            <a:pPr lvl="8">
              <a:lnSpc>
                <a:spcPct val="150000"/>
              </a:lnSpc>
            </a:pPr>
            <a:r>
              <a:rPr lang="en-US" sz="2400" dirty="0">
                <a:latin typeface="Corbel" panose="020B0503020204020204" pitchFamily="34" charset="0"/>
                <a:ea typeface="Roboto" panose="020B0604020202020204" charset="0"/>
              </a:rPr>
              <a:t>	(c) HHHHHHHHHH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  <a:ea typeface="Roboto" panose="020B0604020202020204" charset="0"/>
              </a:rPr>
              <a:t>So the correct answer is, (d), they are all equally likely/unlikely.</a:t>
            </a:r>
          </a:p>
        </p:txBody>
      </p:sp>
    </p:spTree>
    <p:extLst>
      <p:ext uri="{BB962C8B-B14F-4D97-AF65-F5344CB8AC3E}">
        <p14:creationId xmlns:p14="http://schemas.microsoft.com/office/powerpoint/2010/main" val="12151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BD6-269B-40DB-9E04-98D8F36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Refresher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90FDE-C3E6-49D5-B62D-5CA5E7B4E3BD}"/>
              </a:ext>
            </a:extLst>
          </p:cNvPr>
          <p:cNvSpPr txBox="1"/>
          <p:nvPr/>
        </p:nvSpPr>
        <p:spPr>
          <a:xfrm>
            <a:off x="311725" y="1565910"/>
            <a:ext cx="8375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Main takeaway: humans suck at randomness!</a:t>
            </a:r>
          </a:p>
          <a:p>
            <a:pPr lvl="8"/>
            <a:r>
              <a:rPr lang="en-US" sz="2400" dirty="0">
                <a:latin typeface="Corbel" panose="020B0503020204020204" pitchFamily="34" charset="0"/>
              </a:rPr>
              <a:t>	- We see randomness as (a); HTHTHTHTHT</a:t>
            </a:r>
          </a:p>
          <a:p>
            <a:pPr lvl="8"/>
            <a:r>
              <a:rPr lang="en-US" sz="2400" dirty="0">
                <a:latin typeface="Corbel" panose="020B0503020204020204" pitchFamily="34" charset="0"/>
              </a:rPr>
              <a:t>	- The pattern of moving from (a) to (c) is seen as 	getting less random.</a:t>
            </a:r>
          </a:p>
          <a:p>
            <a:pPr lvl="8"/>
            <a:r>
              <a:rPr lang="en-US" sz="2400" dirty="0">
                <a:latin typeface="Corbel" panose="020B0503020204020204" pitchFamily="34" charset="0"/>
              </a:rPr>
              <a:t>	- That said, each coin flip doesn’t care about the prior </a:t>
            </a:r>
          </a:p>
          <a:p>
            <a:pPr lvl="8"/>
            <a:r>
              <a:rPr lang="en-US" sz="2400" dirty="0">
                <a:latin typeface="Corbel" panose="020B0503020204020204" pitchFamily="34" charset="0"/>
              </a:rPr>
              <a:t>	- When humans try to be “random” we run out of 	memory, and repeat ourselves (frequency stability 	property)</a:t>
            </a:r>
          </a:p>
        </p:txBody>
      </p:sp>
    </p:spTree>
    <p:extLst>
      <p:ext uri="{BB962C8B-B14F-4D97-AF65-F5344CB8AC3E}">
        <p14:creationId xmlns:p14="http://schemas.microsoft.com/office/powerpoint/2010/main" val="21091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917B-2A82-41DA-8882-AA32AEFC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groups…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77E19-191A-412F-8618-5EF0FCBB83F8}"/>
              </a:ext>
            </a:extLst>
          </p:cNvPr>
          <p:cNvSpPr txBox="1"/>
          <p:nvPr/>
        </p:nvSpPr>
        <p:spPr>
          <a:xfrm>
            <a:off x="190280" y="1513613"/>
            <a:ext cx="786072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Corbel" panose="020B0503020204020204" pitchFamily="34" charset="0"/>
              </a:rPr>
              <a:t>Introductions: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orbel" panose="020B0503020204020204" pitchFamily="34" charset="0"/>
              </a:rPr>
              <a:t>	- Name, year, intended major(s)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orbel" panose="020B0503020204020204" pitchFamily="34" charset="0"/>
              </a:rPr>
              <a:t>	- If you could have one “useless” superpower, what would it be?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orbel" panose="020B0503020204020204" pitchFamily="34" charset="0"/>
              </a:rPr>
              <a:t>	(e.g., producing a weak flow of Orange Juice from your pointer 	fingers)</a:t>
            </a:r>
          </a:p>
        </p:txBody>
      </p:sp>
    </p:spTree>
    <p:extLst>
      <p:ext uri="{BB962C8B-B14F-4D97-AF65-F5344CB8AC3E}">
        <p14:creationId xmlns:p14="http://schemas.microsoft.com/office/powerpoint/2010/main" val="19324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3F6-0CEE-49BD-9EF1-F531759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Playlists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260FC-64D3-449E-A05B-7AD10516E9DD}"/>
              </a:ext>
            </a:extLst>
          </p:cNvPr>
          <p:cNvSpPr txBox="1"/>
          <p:nvPr/>
        </p:nvSpPr>
        <p:spPr>
          <a:xfrm>
            <a:off x="311725" y="1724025"/>
            <a:ext cx="74390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Create a google doc with your group to answer these questions! Make sure all group members have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Before you </a:t>
            </a:r>
            <a:r>
              <a:rPr lang="en-US" sz="22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Test Rules </a:t>
            </a:r>
            <a:r>
              <a:rPr lang="en-US" sz="2200" dirty="0">
                <a:solidFill>
                  <a:schemeClr val="accent1"/>
                </a:solidFill>
                <a:latin typeface="Corbel" panose="020B0503020204020204" pitchFamily="34" charset="0"/>
              </a:rPr>
              <a:t>please call one of us to your breakout room to check them.</a:t>
            </a:r>
            <a:endParaRPr lang="en-US" sz="2200" dirty="0">
              <a:solidFill>
                <a:schemeClr val="accent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No need to actually e-mail me your letter to Mr. Hoffman (but please do write it!)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4EC0-0F10-4151-AB5B-66A1FC07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5" y="1412925"/>
            <a:ext cx="8520600" cy="2317650"/>
          </a:xfrm>
        </p:spPr>
        <p:txBody>
          <a:bodyPr/>
          <a:lstStyle/>
          <a:p>
            <a:r>
              <a:rPr lang="en-US" dirty="0" err="1"/>
              <a:t>TinkerPlots</a:t>
            </a:r>
            <a:r>
              <a:rPr lang="en-US" dirty="0"/>
              <a:t> Demo!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Optional “Assignment” due Wednesday (0% - really helpful though)</a:t>
            </a:r>
          </a:p>
        </p:txBody>
      </p:sp>
    </p:spTree>
    <p:extLst>
      <p:ext uri="{BB962C8B-B14F-4D97-AF65-F5344CB8AC3E}">
        <p14:creationId xmlns:p14="http://schemas.microsoft.com/office/powerpoint/2010/main" val="3595356470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487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Arial</vt:lpstr>
      <vt:lpstr>Merriweather</vt:lpstr>
      <vt:lpstr>Corbel</vt:lpstr>
      <vt:lpstr>Paradigm</vt:lpstr>
      <vt:lpstr>We will start at 9:50 on the dot. Now is a great time to ask me questions in chat if you have any.  Also, while we wait, please fill out the “Daily Discussion Question” on Canvas!</vt:lpstr>
      <vt:lpstr>Agenda </vt:lpstr>
      <vt:lpstr>Asking Helpful Questions</vt:lpstr>
      <vt:lpstr>Reviewing the Refresher Question</vt:lpstr>
      <vt:lpstr>Reviewing the Refresher Question</vt:lpstr>
      <vt:lpstr>In your groups…</vt:lpstr>
      <vt:lpstr>Spotify Playlists</vt:lpstr>
      <vt:lpstr>TinkerPlots Demo!  Optional “Assignment” due Wednesday (0% - really helpful though)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EPSY 3264: Basic and Applied Statistics</dc:title>
  <dc:creator>Samuel Ihlenfeldt</dc:creator>
  <cp:lastModifiedBy>Samuel Ihlenfeldt</cp:lastModifiedBy>
  <cp:revision>57</cp:revision>
  <dcterms:modified xsi:type="dcterms:W3CDTF">2020-09-14T18:36:34Z</dcterms:modified>
</cp:coreProperties>
</file>