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90" r:id="rId2"/>
    <p:sldId id="257" r:id="rId3"/>
    <p:sldId id="259" r:id="rId4"/>
    <p:sldId id="260" r:id="rId5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3621" autoAdjust="0"/>
  </p:normalViewPr>
  <p:slideViewPr>
    <p:cSldViewPr snapToGrid="0">
      <p:cViewPr>
        <p:scale>
          <a:sx n="130" d="100"/>
          <a:sy n="130" d="100"/>
        </p:scale>
        <p:origin x="-1232" y="-7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8451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 err="1">
                <a:solidFill>
                  <a:srgbClr val="CC3300"/>
                </a:solidFill>
              </a:rPr>
              <a:t>Nichols</a:t>
            </a:r>
            <a:r>
              <a:rPr lang="it-IT" altLang="en-US" sz="1200" dirty="0">
                <a:solidFill>
                  <a:srgbClr val="CC3300"/>
                </a:solidFill>
              </a:rPr>
              <a:t>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1779A16D-FB4A-0147-8C28-BF40973B66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451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 err="1">
                <a:solidFill>
                  <a:srgbClr val="CC3300"/>
                </a:solidFill>
              </a:rPr>
              <a:t>Nichols</a:t>
            </a:r>
            <a:r>
              <a:rPr lang="it-IT" altLang="en-US" sz="1200" dirty="0">
                <a:solidFill>
                  <a:srgbClr val="CC3300"/>
                </a:solidFill>
              </a:rPr>
              <a:t>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FoenOyKQH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6.emf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37419" y="4482461"/>
            <a:ext cx="7717162" cy="1532151"/>
          </a:xfrm>
        </p:spPr>
        <p:txBody>
          <a:bodyPr/>
          <a:lstStyle/>
          <a:p>
            <a:pPr algn="ctr"/>
            <a:r>
              <a:rPr lang="it-IT" dirty="0" err="1"/>
              <a:t>Nathaniel</a:t>
            </a:r>
            <a:r>
              <a:rPr lang="it-IT" dirty="0"/>
              <a:t> B. </a:t>
            </a:r>
            <a:r>
              <a:rPr lang="it-IT" dirty="0" err="1"/>
              <a:t>Nichols</a:t>
            </a:r>
            <a:r>
              <a:rPr lang="it-IT" b="0" dirty="0"/>
              <a:t> (1914–1997) </a:t>
            </a:r>
            <a:br>
              <a:rPr lang="it-IT" b="0" dirty="0"/>
            </a:br>
            <a:r>
              <a:rPr lang="it-IT" b="0" dirty="0"/>
              <a:t>Carta di </a:t>
            </a:r>
            <a:r>
              <a:rPr lang="it-IT" altLang="it-IT" dirty="0" err="1"/>
              <a:t>Nichols</a:t>
            </a:r>
            <a:br>
              <a:rPr lang="it-IT" altLang="it-IT" dirty="0"/>
            </a:br>
            <a:r>
              <a:rPr lang="it-IT" altLang="it-IT" b="0" dirty="0"/>
              <a:t>(vedi Marro par. 3.6)</a:t>
            </a:r>
            <a:endParaRPr lang="it-IT" alt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25D7DB-4058-5C4D-A4B6-FB1A44A4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51" y="493295"/>
            <a:ext cx="4740897" cy="35556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785E82-7A6E-A94F-8F9C-28029428C7A2}"/>
              </a:ext>
            </a:extLst>
          </p:cNvPr>
          <p:cNvSpPr/>
          <p:nvPr/>
        </p:nvSpPr>
        <p:spPr>
          <a:xfrm>
            <a:off x="3637546" y="4048968"/>
            <a:ext cx="48289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hlinkClick r:id="rId4"/>
              </a:rPr>
              <a:t>https://www.youtube.com/watch?v=uFoenOyKQHA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119BE94-7F6A-304B-87DB-3F5CD7560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Carta di Nichols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DEDDA01-1D6F-B843-A7AE-2FE42C31ED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71468" y="847310"/>
            <a:ext cx="4114800" cy="12763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it-IT" sz="2400" dirty="0" err="1"/>
              <a:t>Rappresentazione</a:t>
            </a:r>
            <a:r>
              <a:rPr lang="en-US" altLang="it-IT" sz="2400" dirty="0"/>
              <a:t> </a:t>
            </a:r>
            <a:r>
              <a:rPr lang="en-US" altLang="it-IT" sz="2400" dirty="0" err="1"/>
              <a:t>parametrica</a:t>
            </a:r>
            <a:r>
              <a:rPr lang="en-US" altLang="it-IT" sz="2400" dirty="0"/>
              <a:t> di F(</a:t>
            </a:r>
            <a:r>
              <a:rPr lang="en-US" altLang="it-IT" sz="2400" dirty="0" err="1"/>
              <a:t>jw</a:t>
            </a:r>
            <a:r>
              <a:rPr lang="en-US" altLang="it-IT" sz="2400" dirty="0"/>
              <a:t>)</a:t>
            </a:r>
          </a:p>
          <a:p>
            <a:r>
              <a:rPr lang="en-US" altLang="it-IT" sz="2400" dirty="0" err="1"/>
              <a:t>Supponiamo</a:t>
            </a:r>
            <a:r>
              <a:rPr lang="en-US" altLang="it-IT" sz="2400" dirty="0"/>
              <a:t> </a:t>
            </a:r>
            <a:r>
              <a:rPr lang="en-US" altLang="it-IT" sz="2400" dirty="0" err="1"/>
              <a:t>Kd</a:t>
            </a:r>
            <a:r>
              <a:rPr lang="en-US" altLang="it-IT" sz="2400" dirty="0"/>
              <a:t>=1</a:t>
            </a:r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8ECE2F7F-7111-A54B-A586-3A2E7084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6" y="1142319"/>
            <a:ext cx="5434315" cy="530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4CF2E87C-5863-E64F-94A6-B71519EE3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57589"/>
              </p:ext>
            </p:extLst>
          </p:nvPr>
        </p:nvGraphicFramePr>
        <p:xfrm>
          <a:off x="1409700" y="2381671"/>
          <a:ext cx="2590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MathType Equation" r:id="rId4" imgW="27495500" imgH="8775700" progId="Equation">
                  <p:embed/>
                </p:oleObj>
              </mc:Choice>
              <mc:Fallback>
                <p:oleObj name="MathType Equation" r:id="rId4" imgW="27495500" imgH="8775700" progId="Equation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4CF2E87C-5863-E64F-94A6-B71519EE3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381671"/>
                        <a:ext cx="2590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>
            <a:extLst>
              <a:ext uri="{FF2B5EF4-FFF2-40B4-BE49-F238E27FC236}">
                <a16:creationId xmlns:a16="http://schemas.microsoft.com/office/drawing/2014/main" id="{7B3B3223-57A0-CE45-8BF7-00EA31E3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371" y="3343235"/>
            <a:ext cx="909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it-IT"/>
              <a:t>Da cui</a:t>
            </a:r>
          </a:p>
        </p:txBody>
      </p:sp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7171BF82-5FC7-B44E-963A-514DC327A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544110"/>
              </p:ext>
            </p:extLst>
          </p:nvPr>
        </p:nvGraphicFramePr>
        <p:xfrm>
          <a:off x="1829624" y="3711556"/>
          <a:ext cx="2590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MathType Equation" r:id="rId6" imgW="27495500" imgH="8775700" progId="Equation">
                  <p:embed/>
                </p:oleObj>
              </mc:Choice>
              <mc:Fallback>
                <p:oleObj name="MathType Equation" r:id="rId6" imgW="27495500" imgH="8775700" progId="Equation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:a16="http://schemas.microsoft.com/office/drawing/2014/main" id="{7171BF82-5FC7-B44E-963A-514DC327A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624" y="3711556"/>
                        <a:ext cx="2590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>
            <a:extLst>
              <a:ext uri="{FF2B5EF4-FFF2-40B4-BE49-F238E27FC236}">
                <a16:creationId xmlns:a16="http://schemas.microsoft.com/office/drawing/2014/main" id="{963E10D7-E0E9-FB4B-AECA-49E6425D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" y="4678364"/>
            <a:ext cx="599219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it-IT" dirty="0"/>
              <a:t>Questa </a:t>
            </a:r>
            <a:r>
              <a:rPr lang="en-US" altLang="it-IT" dirty="0" err="1"/>
              <a:t>può</a:t>
            </a:r>
            <a:r>
              <a:rPr lang="en-US" altLang="it-IT" dirty="0"/>
              <a:t> </a:t>
            </a:r>
            <a:r>
              <a:rPr lang="en-US" altLang="it-IT" dirty="0" err="1"/>
              <a:t>essere</a:t>
            </a:r>
            <a:r>
              <a:rPr lang="en-US" altLang="it-IT" dirty="0"/>
              <a:t> </a:t>
            </a:r>
            <a:r>
              <a:rPr lang="en-US" altLang="it-IT" dirty="0" err="1"/>
              <a:t>usata</a:t>
            </a:r>
            <a:r>
              <a:rPr lang="en-US" altLang="it-IT" dirty="0"/>
              <a:t> per </a:t>
            </a:r>
            <a:r>
              <a:rPr lang="en-US" altLang="it-IT" dirty="0" err="1"/>
              <a:t>plottare</a:t>
            </a:r>
            <a:r>
              <a:rPr lang="en-US" altLang="it-IT" dirty="0"/>
              <a:t> le curve con</a:t>
            </a:r>
          </a:p>
        </p:txBody>
      </p:sp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84BC7DFF-03AA-C94C-BEB3-D50814C09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23402"/>
              </p:ext>
            </p:extLst>
          </p:nvPr>
        </p:nvGraphicFramePr>
        <p:xfrm>
          <a:off x="1689131" y="5219717"/>
          <a:ext cx="3048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MathType Equation" r:id="rId8" imgW="27800300" imgH="9944100" progId="Equation">
                  <p:embed/>
                </p:oleObj>
              </mc:Choice>
              <mc:Fallback>
                <p:oleObj name="MathType Equation" r:id="rId8" imgW="27800300" imgH="9944100" progId="Equation">
                  <p:embed/>
                  <p:pic>
                    <p:nvPicPr>
                      <p:cNvPr id="35851" name="Object 11">
                        <a:extLst>
                          <a:ext uri="{FF2B5EF4-FFF2-40B4-BE49-F238E27FC236}">
                            <a16:creationId xmlns:a16="http://schemas.microsoft.com/office/drawing/2014/main" id="{84BC7DFF-03AA-C94C-BEB3-D50814C09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31" y="5219717"/>
                        <a:ext cx="3048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8917735-046F-334C-86EE-8E323E3E0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err="1"/>
              <a:t>Esempio</a:t>
            </a:r>
            <a:endParaRPr lang="en-US" altLang="it-IT" dirty="0"/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A6D46436-172F-314B-B4F3-3EB6D2C0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9" y="294480"/>
            <a:ext cx="4672101" cy="413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49EC87A4-7793-A34A-BD86-44C3DF0B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10" y="642938"/>
            <a:ext cx="5181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6810414D-4DA1-C94E-8F13-268D8DE6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1167"/>
            <a:ext cx="4191000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Line 6">
            <a:extLst>
              <a:ext uri="{FF2B5EF4-FFF2-40B4-BE49-F238E27FC236}">
                <a16:creationId xmlns:a16="http://schemas.microsoft.com/office/drawing/2014/main" id="{D88D32DA-3619-ED46-9B8A-E4D5ED454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75" y="4925354"/>
            <a:ext cx="1588" cy="127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894369A7-6E14-614C-A565-6FD3B94F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884" y="4746563"/>
            <a:ext cx="40137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1400">
                <a:latin typeface="Times New Roman" panose="02020603050405020304" pitchFamily="18" charset="0"/>
              </a:rPr>
              <a:t>Mr</a:t>
            </a:r>
            <a:endParaRPr lang="en-US" altLang="it-IT"/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A3363E36-C002-AD45-9548-F1609CFB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3748816"/>
            <a:ext cx="255677" cy="52241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02" name="AutoShape 14">
            <a:extLst>
              <a:ext uri="{FF2B5EF4-FFF2-40B4-BE49-F238E27FC236}">
                <a16:creationId xmlns:a16="http://schemas.microsoft.com/office/drawing/2014/main" id="{DAF4899A-BA50-2149-A49C-C0713E23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09" y="3448116"/>
            <a:ext cx="222647" cy="188861"/>
          </a:xfrm>
          <a:prstGeom prst="sun">
            <a:avLst>
              <a:gd name="adj" fmla="val 25000"/>
            </a:avLst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AD3959AC-C975-3B46-9E05-3226D1436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8264" y="3538538"/>
            <a:ext cx="3806825" cy="6350"/>
          </a:xfrm>
          <a:prstGeom prst="line">
            <a:avLst/>
          </a:prstGeom>
          <a:noFill/>
          <a:ln w="12700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04" name="Line 16">
            <a:extLst>
              <a:ext uri="{FF2B5EF4-FFF2-40B4-BE49-F238E27FC236}">
                <a16:creationId xmlns:a16="http://schemas.microsoft.com/office/drawing/2014/main" id="{1805CE4D-4996-824A-8828-17F2C3401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563" y="3386139"/>
            <a:ext cx="0" cy="242887"/>
          </a:xfrm>
          <a:prstGeom prst="line">
            <a:avLst/>
          </a:prstGeom>
          <a:noFill/>
          <a:ln w="12700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05" name="Line 17">
            <a:extLst>
              <a:ext uri="{FF2B5EF4-FFF2-40B4-BE49-F238E27FC236}">
                <a16:creationId xmlns:a16="http://schemas.microsoft.com/office/drawing/2014/main" id="{99154A65-BE5D-2545-8A15-3A73AC944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1" y="1614489"/>
            <a:ext cx="4763" cy="1781175"/>
          </a:xfrm>
          <a:prstGeom prst="line">
            <a:avLst/>
          </a:prstGeom>
          <a:noFill/>
          <a:ln w="12700">
            <a:solidFill>
              <a:srgbClr val="99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06" name="Line 18">
            <a:extLst>
              <a:ext uri="{FF2B5EF4-FFF2-40B4-BE49-F238E27FC236}">
                <a16:creationId xmlns:a16="http://schemas.microsoft.com/office/drawing/2014/main" id="{1D6D1414-9850-9044-8FE9-8F8209639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400425"/>
            <a:ext cx="1747838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5D605CC8-423F-5149-9156-914352F6B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4763" y="3062288"/>
            <a:ext cx="0" cy="347662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DD239F2B-ABD1-7D48-89C4-E177BCF1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824" y="3209306"/>
            <a:ext cx="393354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900">
                <a:latin typeface="Times New Roman" panose="02020603050405020304" pitchFamily="18" charset="0"/>
              </a:rPr>
              <a:t>-180</a:t>
            </a:r>
            <a:endParaRPr lang="en-US" altLang="it-IT" sz="1200"/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A282EDCB-CE9E-E046-8A0E-6D45835C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931" y="3171206"/>
            <a:ext cx="324426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900">
                <a:latin typeface="Times New Roman" panose="02020603050405020304" pitchFamily="18" charset="0"/>
              </a:rPr>
              <a:t>m</a:t>
            </a:r>
            <a:r>
              <a:rPr lang="en-US" altLang="it-IT" sz="800">
                <a:latin typeface="Symbol" pitchFamily="2" charset="2"/>
              </a:rPr>
              <a:t>f</a:t>
            </a:r>
            <a:endParaRPr lang="en-US" altLang="it-IT" sz="1200"/>
          </a:p>
        </p:txBody>
      </p:sp>
      <p:sp>
        <p:nvSpPr>
          <p:cNvPr id="37911" name="Text Box 23">
            <a:extLst>
              <a:ext uri="{FF2B5EF4-FFF2-40B4-BE49-F238E27FC236}">
                <a16:creationId xmlns:a16="http://schemas.microsoft.com/office/drawing/2014/main" id="{D1D62AAB-301D-F24E-A992-5F3565719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3" y="2426912"/>
            <a:ext cx="2841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900">
                <a:latin typeface="Symbol" pitchFamily="2" charset="2"/>
              </a:rPr>
              <a:t>w</a:t>
            </a:r>
            <a:r>
              <a:rPr lang="en-US" altLang="it-IT" sz="1000" baseline="-25000">
                <a:latin typeface="Times New Roman" panose="02020603050405020304" pitchFamily="18" charset="0"/>
              </a:rPr>
              <a:t>t</a:t>
            </a:r>
            <a:endParaRPr lang="en-US" altLang="it-IT" sz="1200"/>
          </a:p>
        </p:txBody>
      </p:sp>
      <p:sp>
        <p:nvSpPr>
          <p:cNvPr id="37912" name="Line 24">
            <a:extLst>
              <a:ext uri="{FF2B5EF4-FFF2-40B4-BE49-F238E27FC236}">
                <a16:creationId xmlns:a16="http://schemas.microsoft.com/office/drawing/2014/main" id="{97E84148-3A38-064D-8D63-451B1B16F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75" y="5052354"/>
            <a:ext cx="0" cy="965200"/>
          </a:xfrm>
          <a:prstGeom prst="line">
            <a:avLst/>
          </a:prstGeom>
          <a:noFill/>
          <a:ln w="12700">
            <a:solidFill>
              <a:srgbClr val="99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13" name="Line 25">
            <a:extLst>
              <a:ext uri="{FF2B5EF4-FFF2-40B4-BE49-F238E27FC236}">
                <a16:creationId xmlns:a16="http://schemas.microsoft.com/office/drawing/2014/main" id="{5244E8A4-E457-9C43-8824-2DADB5EB7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5061879"/>
            <a:ext cx="0" cy="965200"/>
          </a:xfrm>
          <a:prstGeom prst="line">
            <a:avLst/>
          </a:prstGeom>
          <a:noFill/>
          <a:ln w="12700">
            <a:solidFill>
              <a:srgbClr val="99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7914" name="Text Box 26">
            <a:extLst>
              <a:ext uri="{FF2B5EF4-FFF2-40B4-BE49-F238E27FC236}">
                <a16:creationId xmlns:a16="http://schemas.microsoft.com/office/drawing/2014/main" id="{02AFD2EF-16CC-C74B-B583-DC1DE0F66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9" y="5780641"/>
            <a:ext cx="331787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900">
                <a:latin typeface="Symbol" pitchFamily="2" charset="2"/>
              </a:rPr>
              <a:t>w</a:t>
            </a:r>
            <a:r>
              <a:rPr lang="en-US" altLang="it-IT" sz="1000" baseline="-25000">
                <a:latin typeface="Times New Roman" panose="02020603050405020304" pitchFamily="18" charset="0"/>
              </a:rPr>
              <a:t>r</a:t>
            </a:r>
            <a:endParaRPr lang="en-US" altLang="it-IT" sz="1200"/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92CBCC3D-80CA-784F-8835-278008A1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5783816"/>
            <a:ext cx="3603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900">
                <a:latin typeface="Symbol" pitchFamily="2" charset="2"/>
              </a:rPr>
              <a:t>w</a:t>
            </a:r>
            <a:r>
              <a:rPr lang="en-US" altLang="it-IT" sz="1000" baseline="-25000">
                <a:latin typeface="Times New Roman" panose="02020603050405020304" pitchFamily="18" charset="0"/>
              </a:rPr>
              <a:t>-3</a:t>
            </a:r>
            <a:endParaRPr lang="en-US" altLang="it-IT" sz="1200"/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D1BF8BC6-0EE0-7A42-A39D-A8F09E71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563" y="3865187"/>
            <a:ext cx="3603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900">
                <a:latin typeface="Symbol" pitchFamily="2" charset="2"/>
              </a:rPr>
              <a:t>w</a:t>
            </a:r>
            <a:r>
              <a:rPr lang="en-US" altLang="it-IT" sz="1000" baseline="-25000">
                <a:latin typeface="Times New Roman" panose="02020603050405020304" pitchFamily="18" charset="0"/>
              </a:rPr>
              <a:t>-3</a:t>
            </a:r>
            <a:endParaRPr lang="en-US" altLang="it-IT" sz="1200"/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E4B5D4A8-A9ED-7D49-A722-2F5B3BBC3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84" y="3345459"/>
            <a:ext cx="40137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1400">
                <a:latin typeface="Times New Roman" panose="02020603050405020304" pitchFamily="18" charset="0"/>
              </a:rPr>
              <a:t>Mr</a:t>
            </a: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128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82E9D0F0-8AA5-0244-B76D-34BC90FEE4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58925" y="1088350"/>
            <a:ext cx="4114800" cy="1157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it-IT" dirty="0"/>
              <a:t>Dato un </a:t>
            </a:r>
            <a:r>
              <a:rPr lang="en-US" altLang="it-IT" dirty="0" err="1">
                <a:latin typeface="Times New Roman" panose="02020603050405020304" pitchFamily="18" charset="0"/>
              </a:rPr>
              <a:t>M</a:t>
            </a:r>
            <a:r>
              <a:rPr lang="en-US" altLang="it-IT" sz="4000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it-IT" dirty="0"/>
              <a:t> ne </a:t>
            </a:r>
            <a:r>
              <a:rPr lang="en-US" altLang="it-IT" dirty="0" err="1"/>
              <a:t>risulta</a:t>
            </a:r>
            <a:r>
              <a:rPr lang="en-US" altLang="it-IT" dirty="0"/>
              <a:t> un </a:t>
            </a:r>
            <a:r>
              <a:rPr lang="en-US" altLang="it-IT" dirty="0">
                <a:latin typeface="Times New Roman" panose="02020603050405020304" pitchFamily="18" charset="0"/>
              </a:rPr>
              <a:t>m</a:t>
            </a:r>
            <a:r>
              <a:rPr lang="en-US" altLang="it-IT" sz="3600" baseline="-25000" dirty="0">
                <a:latin typeface="Symbol" pitchFamily="2" charset="2"/>
              </a:rPr>
              <a:t>f </a:t>
            </a:r>
            <a:r>
              <a:rPr lang="en-US" altLang="it-IT" dirty="0" err="1"/>
              <a:t>minimo</a:t>
            </a:r>
            <a:endParaRPr lang="en-US" altLang="it-IT" dirty="0">
              <a:latin typeface="Symbol" pitchFamily="2" charset="2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FE85C50-D0DB-3D41-A3B2-087CD16A00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367464" y="1012152"/>
            <a:ext cx="3876675" cy="1157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it-IT" dirty="0">
                <a:latin typeface="Symbol" pitchFamily="2" charset="2"/>
              </a:rPr>
              <a:t>w</a:t>
            </a:r>
            <a:r>
              <a:rPr lang="en-US" altLang="it-IT" baseline="-25000" dirty="0"/>
              <a:t>-3</a:t>
            </a:r>
            <a:r>
              <a:rPr lang="en-US" altLang="it-IT" dirty="0"/>
              <a:t> </a:t>
            </a:r>
            <a:r>
              <a:rPr lang="en-US" altLang="it-IT" dirty="0" err="1"/>
              <a:t>è</a:t>
            </a:r>
            <a:r>
              <a:rPr lang="en-US" altLang="it-IT" dirty="0"/>
              <a:t> </a:t>
            </a:r>
            <a:r>
              <a:rPr lang="en-US" altLang="it-IT" dirty="0" err="1"/>
              <a:t>maggiore</a:t>
            </a:r>
            <a:r>
              <a:rPr lang="en-US" altLang="it-IT" dirty="0"/>
              <a:t> di </a:t>
            </a:r>
            <a:r>
              <a:rPr lang="en-US" altLang="it-IT" dirty="0" err="1">
                <a:latin typeface="Symbol" pitchFamily="2" charset="2"/>
              </a:rPr>
              <a:t>w</a:t>
            </a:r>
            <a:r>
              <a:rPr lang="en-US" altLang="it-IT" sz="4000" baseline="-25000" dirty="0" err="1"/>
              <a:t>t</a:t>
            </a:r>
            <a:r>
              <a:rPr lang="en-US" altLang="it-IT" sz="4000" baseline="-25000" dirty="0"/>
              <a:t> </a:t>
            </a:r>
            <a:r>
              <a:rPr lang="en-US" altLang="it-IT" dirty="0"/>
              <a:t>(se </a:t>
            </a:r>
            <a:r>
              <a:rPr lang="en-US" altLang="it-IT" dirty="0">
                <a:latin typeface="Times New Roman" panose="02020603050405020304" pitchFamily="18" charset="0"/>
              </a:rPr>
              <a:t>m</a:t>
            </a:r>
            <a:r>
              <a:rPr lang="en-US" altLang="it-IT" sz="3600" baseline="-25000" dirty="0">
                <a:latin typeface="Symbol" pitchFamily="2" charset="2"/>
              </a:rPr>
              <a:t>f</a:t>
            </a:r>
            <a:r>
              <a:rPr lang="en-US" altLang="it-IT" dirty="0"/>
              <a:t>&lt;90°)</a:t>
            </a:r>
          </a:p>
        </p:txBody>
      </p:sp>
      <p:pic>
        <p:nvPicPr>
          <p:cNvPr id="38921" name="Picture 9">
            <a:extLst>
              <a:ext uri="{FF2B5EF4-FFF2-40B4-BE49-F238E27FC236}">
                <a16:creationId xmlns:a16="http://schemas.microsoft.com/office/drawing/2014/main" id="{E1453CC3-0C53-7E46-A74C-55277DB84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2705101"/>
            <a:ext cx="4411663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933" name="Group 21">
            <a:extLst>
              <a:ext uri="{FF2B5EF4-FFF2-40B4-BE49-F238E27FC236}">
                <a16:creationId xmlns:a16="http://schemas.microsoft.com/office/drawing/2014/main" id="{5E8CDD9C-D3FB-FF45-B697-DC7529B9DDF6}"/>
              </a:ext>
            </a:extLst>
          </p:cNvPr>
          <p:cNvGrpSpPr>
            <a:grpSpLocks/>
          </p:cNvGrpSpPr>
          <p:nvPr/>
        </p:nvGrpSpPr>
        <p:grpSpPr bwMode="auto">
          <a:xfrm>
            <a:off x="2098675" y="3095625"/>
            <a:ext cx="3252788" cy="2967038"/>
            <a:chOff x="602" y="1968"/>
            <a:chExt cx="2049" cy="1869"/>
          </a:xfrm>
        </p:grpSpPr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728180C6-645B-544D-9ED6-98163673E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3285"/>
              <a:ext cx="2049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38920" name="Line 8">
              <a:extLst>
                <a:ext uri="{FF2B5EF4-FFF2-40B4-BE49-F238E27FC236}">
                  <a16:creationId xmlns:a16="http://schemas.microsoft.com/office/drawing/2014/main" id="{B5A93C0D-43C3-0849-A809-3101DF6DB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" y="1968"/>
              <a:ext cx="3" cy="186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38923" name="Freeform 11">
              <a:extLst>
                <a:ext uri="{FF2B5EF4-FFF2-40B4-BE49-F238E27FC236}">
                  <a16:creationId xmlns:a16="http://schemas.microsoft.com/office/drawing/2014/main" id="{C35ACE8B-D3C1-E846-8BEA-0F2D6429E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3072"/>
              <a:ext cx="115" cy="234"/>
            </a:xfrm>
            <a:custGeom>
              <a:avLst/>
              <a:gdLst>
                <a:gd name="T0" fmla="*/ 696 w 696"/>
                <a:gd name="T1" fmla="*/ 0 h 1564"/>
                <a:gd name="T2" fmla="*/ 680 w 696"/>
                <a:gd name="T3" fmla="*/ 228 h 1564"/>
                <a:gd name="T4" fmla="*/ 660 w 696"/>
                <a:gd name="T5" fmla="*/ 440 h 1564"/>
                <a:gd name="T6" fmla="*/ 628 w 696"/>
                <a:gd name="T7" fmla="*/ 708 h 1564"/>
                <a:gd name="T8" fmla="*/ 584 w 696"/>
                <a:gd name="T9" fmla="*/ 880 h 1564"/>
                <a:gd name="T10" fmla="*/ 504 w 696"/>
                <a:gd name="T11" fmla="*/ 1076 h 1564"/>
                <a:gd name="T12" fmla="*/ 352 w 696"/>
                <a:gd name="T13" fmla="*/ 1292 h 1564"/>
                <a:gd name="T14" fmla="*/ 212 w 696"/>
                <a:gd name="T15" fmla="*/ 1456 h 1564"/>
                <a:gd name="T16" fmla="*/ 0 w 696"/>
                <a:gd name="T17" fmla="*/ 156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6" h="1564">
                  <a:moveTo>
                    <a:pt x="696" y="0"/>
                  </a:moveTo>
                  <a:cubicBezTo>
                    <a:pt x="691" y="77"/>
                    <a:pt x="686" y="155"/>
                    <a:pt x="680" y="228"/>
                  </a:cubicBezTo>
                  <a:cubicBezTo>
                    <a:pt x="674" y="301"/>
                    <a:pt x="669" y="360"/>
                    <a:pt x="660" y="440"/>
                  </a:cubicBezTo>
                  <a:cubicBezTo>
                    <a:pt x="651" y="520"/>
                    <a:pt x="641" y="635"/>
                    <a:pt x="628" y="708"/>
                  </a:cubicBezTo>
                  <a:cubicBezTo>
                    <a:pt x="615" y="781"/>
                    <a:pt x="605" y="819"/>
                    <a:pt x="584" y="880"/>
                  </a:cubicBezTo>
                  <a:cubicBezTo>
                    <a:pt x="563" y="941"/>
                    <a:pt x="543" y="1007"/>
                    <a:pt x="504" y="1076"/>
                  </a:cubicBezTo>
                  <a:cubicBezTo>
                    <a:pt x="465" y="1145"/>
                    <a:pt x="401" y="1229"/>
                    <a:pt x="352" y="1292"/>
                  </a:cubicBezTo>
                  <a:cubicBezTo>
                    <a:pt x="303" y="1355"/>
                    <a:pt x="271" y="1411"/>
                    <a:pt x="212" y="1456"/>
                  </a:cubicBezTo>
                  <a:cubicBezTo>
                    <a:pt x="153" y="1501"/>
                    <a:pt x="76" y="1532"/>
                    <a:pt x="0" y="1564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38925" name="Line 13">
              <a:extLst>
                <a:ext uri="{FF2B5EF4-FFF2-40B4-BE49-F238E27FC236}">
                  <a16:creationId xmlns:a16="http://schemas.microsoft.com/office/drawing/2014/main" id="{12FFE8A6-004F-B341-ABE9-963608EB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3176"/>
              <a:ext cx="0" cy="1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0832E2DE-4153-3649-8870-99A57A65A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3" y="3183"/>
              <a:ext cx="993" cy="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38931" name="Text Box 19">
              <a:extLst>
                <a:ext uri="{FF2B5EF4-FFF2-40B4-BE49-F238E27FC236}">
                  <a16:creationId xmlns:a16="http://schemas.microsoft.com/office/drawing/2014/main" id="{6577B91C-CAD4-8040-9D3A-21C343B0E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3046"/>
              <a:ext cx="41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buFontTx/>
                <a:buNone/>
              </a:pPr>
              <a:r>
                <a:rPr lang="en-US" altLang="it-IT" sz="1000"/>
                <a:t>minimo</a:t>
              </a:r>
            </a:p>
          </p:txBody>
        </p:sp>
      </p:grp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7CBA1D7-87F1-A343-BFA9-0CC2ADDDC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100014"/>
            <a:ext cx="9105900" cy="515206"/>
          </a:xfrm>
        </p:spPr>
        <p:txBody>
          <a:bodyPr/>
          <a:lstStyle/>
          <a:p>
            <a:r>
              <a:rPr lang="en-US" altLang="it-IT"/>
              <a:t>Relazioni approssimate</a:t>
            </a:r>
          </a:p>
        </p:txBody>
      </p:sp>
      <p:pic>
        <p:nvPicPr>
          <p:cNvPr id="38935" name="Picture 23">
            <a:extLst>
              <a:ext uri="{FF2B5EF4-FFF2-40B4-BE49-F238E27FC236}">
                <a16:creationId xmlns:a16="http://schemas.microsoft.com/office/drawing/2014/main" id="{C7FF5F90-0D79-5F45-8882-00BBA40F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2859089"/>
            <a:ext cx="44704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36" name="Line 24">
            <a:extLst>
              <a:ext uri="{FF2B5EF4-FFF2-40B4-BE49-F238E27FC236}">
                <a16:creationId xmlns:a16="http://schemas.microsoft.com/office/drawing/2014/main" id="{2D25BF56-7968-D943-B73E-77444A711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3689" y="3130551"/>
            <a:ext cx="35131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56C773C7-BD5A-8E44-97A6-AFA03FC53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130550"/>
            <a:ext cx="0" cy="301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40" name="Line 28">
            <a:extLst>
              <a:ext uri="{FF2B5EF4-FFF2-40B4-BE49-F238E27FC236}">
                <a16:creationId xmlns:a16="http://schemas.microsoft.com/office/drawing/2014/main" id="{5A04CCA9-0BAB-1D43-9954-34E61C774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1" y="5276850"/>
            <a:ext cx="3514725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C788DBA8-B46E-F945-9889-EC882215A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3133725"/>
            <a:ext cx="0" cy="30099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45" name="Freeform 33">
            <a:extLst>
              <a:ext uri="{FF2B5EF4-FFF2-40B4-BE49-F238E27FC236}">
                <a16:creationId xmlns:a16="http://schemas.microsoft.com/office/drawing/2014/main" id="{1A1B4BA9-D55F-834B-93FE-6446E2367A43}"/>
              </a:ext>
            </a:extLst>
          </p:cNvPr>
          <p:cNvSpPr>
            <a:spLocks/>
          </p:cNvSpPr>
          <p:nvPr/>
        </p:nvSpPr>
        <p:spPr bwMode="auto">
          <a:xfrm>
            <a:off x="7755455" y="4973411"/>
            <a:ext cx="1312344" cy="958518"/>
          </a:xfrm>
          <a:custGeom>
            <a:avLst/>
            <a:gdLst>
              <a:gd name="T0" fmla="*/ 0 w 2214"/>
              <a:gd name="T1" fmla="*/ 495 h 499"/>
              <a:gd name="T2" fmla="*/ 108 w 2214"/>
              <a:gd name="T3" fmla="*/ 498 h 499"/>
              <a:gd name="T4" fmla="*/ 204 w 2214"/>
              <a:gd name="T5" fmla="*/ 492 h 499"/>
              <a:gd name="T6" fmla="*/ 321 w 2214"/>
              <a:gd name="T7" fmla="*/ 486 h 499"/>
              <a:gd name="T8" fmla="*/ 444 w 2214"/>
              <a:gd name="T9" fmla="*/ 477 h 499"/>
              <a:gd name="T10" fmla="*/ 552 w 2214"/>
              <a:gd name="T11" fmla="*/ 465 h 499"/>
              <a:gd name="T12" fmla="*/ 699 w 2214"/>
              <a:gd name="T13" fmla="*/ 447 h 499"/>
              <a:gd name="T14" fmla="*/ 843 w 2214"/>
              <a:gd name="T15" fmla="*/ 423 h 499"/>
              <a:gd name="T16" fmla="*/ 1065 w 2214"/>
              <a:gd name="T17" fmla="*/ 381 h 499"/>
              <a:gd name="T18" fmla="*/ 1371 w 2214"/>
              <a:gd name="T19" fmla="*/ 303 h 499"/>
              <a:gd name="T20" fmla="*/ 1629 w 2214"/>
              <a:gd name="T21" fmla="*/ 219 h 499"/>
              <a:gd name="T22" fmla="*/ 1851 w 2214"/>
              <a:gd name="T23" fmla="*/ 138 h 499"/>
              <a:gd name="T24" fmla="*/ 2109 w 2214"/>
              <a:gd name="T25" fmla="*/ 39 h 499"/>
              <a:gd name="T26" fmla="*/ 2214 w 2214"/>
              <a:gd name="T2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4" h="499">
                <a:moveTo>
                  <a:pt x="0" y="495"/>
                </a:moveTo>
                <a:cubicBezTo>
                  <a:pt x="37" y="497"/>
                  <a:pt x="74" y="499"/>
                  <a:pt x="108" y="498"/>
                </a:cubicBezTo>
                <a:cubicBezTo>
                  <a:pt x="142" y="497"/>
                  <a:pt x="169" y="494"/>
                  <a:pt x="204" y="492"/>
                </a:cubicBezTo>
                <a:cubicBezTo>
                  <a:pt x="239" y="490"/>
                  <a:pt x="281" y="489"/>
                  <a:pt x="321" y="486"/>
                </a:cubicBezTo>
                <a:cubicBezTo>
                  <a:pt x="361" y="483"/>
                  <a:pt x="406" y="480"/>
                  <a:pt x="444" y="477"/>
                </a:cubicBezTo>
                <a:cubicBezTo>
                  <a:pt x="482" y="474"/>
                  <a:pt x="509" y="470"/>
                  <a:pt x="552" y="465"/>
                </a:cubicBezTo>
                <a:cubicBezTo>
                  <a:pt x="595" y="460"/>
                  <a:pt x="651" y="454"/>
                  <a:pt x="699" y="447"/>
                </a:cubicBezTo>
                <a:cubicBezTo>
                  <a:pt x="747" y="440"/>
                  <a:pt x="782" y="434"/>
                  <a:pt x="843" y="423"/>
                </a:cubicBezTo>
                <a:cubicBezTo>
                  <a:pt x="904" y="412"/>
                  <a:pt x="977" y="401"/>
                  <a:pt x="1065" y="381"/>
                </a:cubicBezTo>
                <a:cubicBezTo>
                  <a:pt x="1153" y="361"/>
                  <a:pt x="1277" y="330"/>
                  <a:pt x="1371" y="303"/>
                </a:cubicBezTo>
                <a:cubicBezTo>
                  <a:pt x="1465" y="276"/>
                  <a:pt x="1549" y="247"/>
                  <a:pt x="1629" y="219"/>
                </a:cubicBezTo>
                <a:cubicBezTo>
                  <a:pt x="1709" y="191"/>
                  <a:pt x="1771" y="168"/>
                  <a:pt x="1851" y="138"/>
                </a:cubicBezTo>
                <a:cubicBezTo>
                  <a:pt x="1931" y="108"/>
                  <a:pt x="2049" y="62"/>
                  <a:pt x="2109" y="39"/>
                </a:cubicBezTo>
                <a:cubicBezTo>
                  <a:pt x="2169" y="16"/>
                  <a:pt x="2191" y="8"/>
                  <a:pt x="2214" y="0"/>
                </a:cubicBezTo>
              </a:path>
            </a:pathLst>
          </a:custGeom>
          <a:noFill/>
          <a:ln w="12700" cap="flat" cmpd="sng">
            <a:solidFill>
              <a:srgbClr val="00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73E425AD-F21D-B34F-9073-8873DF11F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932" y="5011054"/>
            <a:ext cx="49755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1200" b="1">
                <a:latin typeface="Times New Roman" panose="02020603050405020304" pitchFamily="18" charset="0"/>
              </a:rPr>
              <a:t>-3dB</a:t>
            </a:r>
            <a:endParaRPr lang="en-US" altLang="it-IT" sz="1000"/>
          </a:p>
        </p:txBody>
      </p:sp>
      <p:sp>
        <p:nvSpPr>
          <p:cNvPr id="38949" name="Oval 37">
            <a:extLst>
              <a:ext uri="{FF2B5EF4-FFF2-40B4-BE49-F238E27FC236}">
                <a16:creationId xmlns:a16="http://schemas.microsoft.com/office/drawing/2014/main" id="{1B1F6B5B-192A-BE40-9A4B-4ABB05E3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672" y="5839112"/>
            <a:ext cx="80964" cy="92817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50" name="Oval 38">
            <a:extLst>
              <a:ext uri="{FF2B5EF4-FFF2-40B4-BE49-F238E27FC236}">
                <a16:creationId xmlns:a16="http://schemas.microsoft.com/office/drawing/2014/main" id="{D8C60BE6-5135-C747-A0F1-6825A331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778" y="5228256"/>
            <a:ext cx="66674" cy="97188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51" name="Line 39">
            <a:extLst>
              <a:ext uri="{FF2B5EF4-FFF2-40B4-BE49-F238E27FC236}">
                <a16:creationId xmlns:a16="http://schemas.microsoft.com/office/drawing/2014/main" id="{198CFE9B-03D8-6749-B6D2-DF7C382B0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0050" y="5911850"/>
            <a:ext cx="146050" cy="133350"/>
          </a:xfrm>
          <a:prstGeom prst="line">
            <a:avLst/>
          </a:prstGeom>
          <a:noFill/>
          <a:ln w="12700">
            <a:solidFill>
              <a:srgbClr val="E00E4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52" name="Line 40">
            <a:extLst>
              <a:ext uri="{FF2B5EF4-FFF2-40B4-BE49-F238E27FC236}">
                <a16:creationId xmlns:a16="http://schemas.microsoft.com/office/drawing/2014/main" id="{3A5DDAFF-A658-2746-9826-9AFBF9737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0" y="5302250"/>
            <a:ext cx="146050" cy="133350"/>
          </a:xfrm>
          <a:prstGeom prst="line">
            <a:avLst/>
          </a:prstGeom>
          <a:noFill/>
          <a:ln w="12700">
            <a:solidFill>
              <a:srgbClr val="E00E4A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1CA7E947-A30D-A744-8986-BFEAA653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951" y="5777203"/>
            <a:ext cx="3524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1200" b="1">
                <a:latin typeface="Times New Roman" panose="02020603050405020304" pitchFamily="18" charset="0"/>
              </a:rPr>
              <a:t>B</a:t>
            </a:r>
            <a:r>
              <a:rPr lang="en-US" altLang="it-IT" sz="1600" b="1" baseline="-25000">
                <a:latin typeface="Times New Roman" panose="02020603050405020304" pitchFamily="18" charset="0"/>
              </a:rPr>
              <a:t>3</a:t>
            </a:r>
            <a:endParaRPr lang="en-US" altLang="it-IT" sz="1000"/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9B54319-F26B-1E4F-BE28-0B480B84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2864" y="5288253"/>
            <a:ext cx="33178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buFontTx/>
              <a:buNone/>
            </a:pPr>
            <a:r>
              <a:rPr lang="en-US" altLang="it-IT" sz="1200" b="1" dirty="0" err="1">
                <a:latin typeface="Symbol" pitchFamily="2" charset="2"/>
              </a:rPr>
              <a:t>w</a:t>
            </a:r>
            <a:r>
              <a:rPr lang="en-US" altLang="it-IT" sz="1600" b="1" baseline="-25000" dirty="0" err="1">
                <a:latin typeface="Times New Roman" panose="02020603050405020304" pitchFamily="18" charset="0"/>
              </a:rPr>
              <a:t>t</a:t>
            </a:r>
            <a:endParaRPr lang="en-US" altLang="it-IT" sz="1000" dirty="0"/>
          </a:p>
        </p:txBody>
      </p:sp>
    </p:spTree>
    <p:extLst>
      <p:ext uri="{BB962C8B-B14F-4D97-AF65-F5344CB8AC3E}">
        <p14:creationId xmlns:p14="http://schemas.microsoft.com/office/powerpoint/2010/main" val="2320271628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1035</TotalTime>
  <Words>94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Copperplate Gothic Light</vt:lpstr>
      <vt:lpstr>Symbol</vt:lpstr>
      <vt:lpstr>Times New Roman</vt:lpstr>
      <vt:lpstr>Verdana</vt:lpstr>
      <vt:lpstr>uliSpare</vt:lpstr>
      <vt:lpstr>Image</vt:lpstr>
      <vt:lpstr>MathType Equation</vt:lpstr>
      <vt:lpstr>Nathaniel B. Nichols (1914–1997)  Carta di Nichols (vedi Marro par. 3.6)</vt:lpstr>
      <vt:lpstr>Carta di Nichols</vt:lpstr>
      <vt:lpstr>Esempio</vt:lpstr>
      <vt:lpstr>Relazioni approssimate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122</cp:revision>
  <cp:lastPrinted>1998-03-25T13:12:00Z</cp:lastPrinted>
  <dcterms:created xsi:type="dcterms:W3CDTF">2018-03-12T14:43:51Z</dcterms:created>
  <dcterms:modified xsi:type="dcterms:W3CDTF">2020-05-06T13:29:07Z</dcterms:modified>
</cp:coreProperties>
</file>