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90" r:id="rId2"/>
    <p:sldId id="343" r:id="rId3"/>
    <p:sldId id="342" r:id="rId4"/>
    <p:sldId id="345" r:id="rId5"/>
    <p:sldId id="346" r:id="rId6"/>
    <p:sldId id="344" r:id="rId7"/>
    <p:sldId id="337" r:id="rId8"/>
    <p:sldId id="296" r:id="rId9"/>
    <p:sldId id="297" r:id="rId10"/>
    <p:sldId id="298" r:id="rId11"/>
    <p:sldId id="295" r:id="rId12"/>
    <p:sldId id="338" r:id="rId13"/>
    <p:sldId id="299" r:id="rId14"/>
    <p:sldId id="300" r:id="rId15"/>
    <p:sldId id="301" r:id="rId16"/>
    <p:sldId id="302" r:id="rId17"/>
    <p:sldId id="310" r:id="rId18"/>
    <p:sldId id="305" r:id="rId19"/>
    <p:sldId id="306" r:id="rId20"/>
    <p:sldId id="307" r:id="rId21"/>
    <p:sldId id="339" r:id="rId22"/>
    <p:sldId id="304" r:id="rId23"/>
    <p:sldId id="330" r:id="rId24"/>
    <p:sldId id="308" r:id="rId25"/>
    <p:sldId id="309" r:id="rId26"/>
    <p:sldId id="336" r:id="rId27"/>
    <p:sldId id="331" r:id="rId28"/>
    <p:sldId id="332" r:id="rId29"/>
    <p:sldId id="335" r:id="rId30"/>
    <p:sldId id="311" r:id="rId31"/>
    <p:sldId id="312" r:id="rId32"/>
    <p:sldId id="313" r:id="rId33"/>
    <p:sldId id="314" r:id="rId34"/>
    <p:sldId id="341" r:id="rId35"/>
    <p:sldId id="334" r:id="rId36"/>
    <p:sldId id="315" r:id="rId37"/>
    <p:sldId id="316" r:id="rId38"/>
    <p:sldId id="340" r:id="rId39"/>
    <p:sldId id="318" r:id="rId40"/>
    <p:sldId id="321" r:id="rId41"/>
    <p:sldId id="322" r:id="rId42"/>
    <p:sldId id="323" r:id="rId43"/>
    <p:sldId id="324" r:id="rId44"/>
    <p:sldId id="325" r:id="rId45"/>
    <p:sldId id="326" r:id="rId46"/>
    <p:sldId id="333" r:id="rId47"/>
  </p:sldIdLst>
  <p:sldSz cx="9144000" cy="6858000" type="screen4x3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93621" autoAdjust="0"/>
  </p:normalViewPr>
  <p:slideViewPr>
    <p:cSldViewPr snapToGrid="0">
      <p:cViewPr varScale="1">
        <p:scale>
          <a:sx n="93" d="100"/>
          <a:sy n="93" d="100"/>
        </p:scale>
        <p:origin x="1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37D1034-732E-454B-8E34-F0944AA48ABD}">
      <dgm:prSet phldrT="[Testo]"/>
      <dgm:spPr/>
      <dgm:t>
        <a:bodyPr/>
        <a:lstStyle/>
        <a:p>
          <a:pPr algn="l"/>
          <a:r>
            <a:rPr lang="it-IT" dirty="0"/>
            <a:t>Semplici equazioni differenziali in Matlab</a:t>
          </a:r>
          <a:endParaRPr lang="en-GB" dirty="0"/>
        </a:p>
      </dgm:t>
    </dgm:pt>
    <dgm:pt modelId="{08B329EA-C811-41EA-86CA-2A2C119637EC}" type="parTrans" cxnId="{645EE348-63C3-4AFF-918F-D6317659E18B}">
      <dgm:prSet/>
      <dgm:spPr/>
      <dgm:t>
        <a:bodyPr/>
        <a:lstStyle/>
        <a:p>
          <a:endParaRPr lang="en-GB"/>
        </a:p>
      </dgm:t>
    </dgm:pt>
    <dgm:pt modelId="{ED3F0217-64B5-4BC0-9E78-E0BCD199812E}" type="sibTrans" cxnId="{645EE348-63C3-4AFF-918F-D6317659E18B}">
      <dgm:prSet/>
      <dgm:spPr/>
      <dgm:t>
        <a:bodyPr/>
        <a:lstStyle/>
        <a:p>
          <a:endParaRPr lang="en-GB"/>
        </a:p>
      </dgm:t>
    </dgm:pt>
    <dgm:pt modelId="{1B7C0390-2DD5-4C55-A61A-324AF8DEC649}">
      <dgm:prSet phldrT="[Testo]"/>
      <dgm:spPr/>
      <dgm:t>
        <a:bodyPr/>
        <a:lstStyle/>
        <a:p>
          <a:pPr algn="l"/>
          <a:r>
            <a:rPr lang="it-IT" dirty="0"/>
            <a:t>Il problema di </a:t>
          </a:r>
          <a:r>
            <a:rPr lang="it-IT" dirty="0" err="1"/>
            <a:t>Cauchy</a:t>
          </a:r>
          <a:endParaRPr lang="en-GB" dirty="0"/>
        </a:p>
      </dgm:t>
    </dgm:pt>
    <dgm:pt modelId="{078A0AE3-20A2-4B7B-8419-CC525051CD54}" type="parTrans" cxnId="{32DBEF22-5D46-467E-BCC9-BEC2BFD1137D}">
      <dgm:prSet/>
      <dgm:spPr/>
      <dgm:t>
        <a:bodyPr/>
        <a:lstStyle/>
        <a:p>
          <a:endParaRPr lang="en-GB"/>
        </a:p>
      </dgm:t>
    </dgm:pt>
    <dgm:pt modelId="{7968B3FA-4D02-4D05-9EA4-4BAE284F7EA2}" type="sibTrans" cxnId="{32DBEF22-5D46-467E-BCC9-BEC2BFD1137D}">
      <dgm:prSet/>
      <dgm:spPr/>
      <dgm:t>
        <a:bodyPr/>
        <a:lstStyle/>
        <a:p>
          <a:endParaRPr lang="en-GB"/>
        </a:p>
      </dgm:t>
    </dgm:pt>
    <dgm:pt modelId="{87E575F5-EF7C-4111-9E05-B83F9D2CD7BB}">
      <dgm:prSet phldrT="[Testo]"/>
      <dgm:spPr/>
      <dgm:t>
        <a:bodyPr/>
        <a:lstStyle/>
        <a:p>
          <a:pPr algn="l"/>
          <a:r>
            <a:rPr lang="it-IT" dirty="0"/>
            <a:t>Equazioni </a:t>
          </a:r>
          <a:r>
            <a:rPr lang="it-IT" dirty="0" err="1"/>
            <a:t>nonlineari</a:t>
          </a:r>
          <a:r>
            <a:rPr lang="it-IT" dirty="0"/>
            <a:t> del primo ordine</a:t>
          </a:r>
          <a:endParaRPr lang="en-GB" dirty="0"/>
        </a:p>
      </dgm:t>
    </dgm:pt>
    <dgm:pt modelId="{E681B110-0891-4711-8793-28A96CE2900F}" type="parTrans" cxnId="{BABB37A5-B12E-4963-947A-3BE0B8292AD2}">
      <dgm:prSet/>
      <dgm:spPr/>
      <dgm:t>
        <a:bodyPr/>
        <a:lstStyle/>
        <a:p>
          <a:endParaRPr lang="en-GB"/>
        </a:p>
      </dgm:t>
    </dgm:pt>
    <dgm:pt modelId="{0D273CCA-4E56-400D-978B-10D63121D557}" type="sibTrans" cxnId="{BABB37A5-B12E-4963-947A-3BE0B8292AD2}">
      <dgm:prSet/>
      <dgm:spPr/>
      <dgm:t>
        <a:bodyPr/>
        <a:lstStyle/>
        <a:p>
          <a:endParaRPr lang="en-GB"/>
        </a:p>
      </dgm:t>
    </dgm:pt>
    <dgm:pt modelId="{C23A7A5A-13D4-4AE8-9D53-8F3298C3DC40}">
      <dgm:prSet phldrT="[Testo]"/>
      <dgm:spPr/>
      <dgm:t>
        <a:bodyPr/>
        <a:lstStyle/>
        <a:p>
          <a:pPr algn="l"/>
          <a:r>
            <a:rPr lang="it-IT" dirty="0"/>
            <a:t>Definizione di una Equazione </a:t>
          </a:r>
          <a:r>
            <a:rPr lang="it-IT" dirty="0" err="1"/>
            <a:t>DIfferenziale</a:t>
          </a:r>
          <a:endParaRPr lang="en-GB" dirty="0"/>
        </a:p>
      </dgm:t>
    </dgm:pt>
    <dgm:pt modelId="{8A6505C0-A360-4908-B1C0-EBA6B25EEF38}" type="parTrans" cxnId="{32F2AC35-9C09-4BB1-8660-9D04BD5E7FC3}">
      <dgm:prSet/>
      <dgm:spPr/>
      <dgm:t>
        <a:bodyPr/>
        <a:lstStyle/>
        <a:p>
          <a:endParaRPr lang="en-GB"/>
        </a:p>
      </dgm:t>
    </dgm:pt>
    <dgm:pt modelId="{E853D99E-B380-4E6B-B6EB-D596A35BE9CC}" type="sibTrans" cxnId="{32F2AC35-9C09-4BB1-8660-9D04BD5E7FC3}">
      <dgm:prSet/>
      <dgm:spPr/>
      <dgm:t>
        <a:bodyPr/>
        <a:lstStyle/>
        <a:p>
          <a:endParaRPr lang="en-GB"/>
        </a:p>
      </dgm:t>
    </dgm:pt>
    <dgm:pt modelId="{8D99F9A4-402F-4DEA-87C0-50B30D372C4E}">
      <dgm:prSet phldrT="[Testo]"/>
      <dgm:spPr/>
      <dgm:t>
        <a:bodyPr/>
        <a:lstStyle/>
        <a:p>
          <a:pPr algn="l"/>
          <a:r>
            <a:rPr lang="it-IT" dirty="0"/>
            <a:t>Equazioni lineari del primo ordine</a:t>
          </a:r>
          <a:endParaRPr lang="en-GB" dirty="0"/>
        </a:p>
      </dgm:t>
    </dgm:pt>
    <dgm:pt modelId="{B73DB11C-912E-4F69-A16E-91895C949AD7}" type="parTrans" cxnId="{94506892-C4B1-4A4A-B9D6-CB1061B5D2C6}">
      <dgm:prSet/>
      <dgm:spPr/>
      <dgm:t>
        <a:bodyPr/>
        <a:lstStyle/>
        <a:p>
          <a:endParaRPr lang="en-GB"/>
        </a:p>
      </dgm:t>
    </dgm:pt>
    <dgm:pt modelId="{CA089380-6520-4658-8ADC-7EE17D606507}" type="sibTrans" cxnId="{94506892-C4B1-4A4A-B9D6-CB1061B5D2C6}">
      <dgm:prSet/>
      <dgm:spPr/>
      <dgm:t>
        <a:bodyPr/>
        <a:lstStyle/>
        <a:p>
          <a:endParaRPr lang="en-GB"/>
        </a:p>
      </dgm:t>
    </dgm:pt>
    <dgm:pt modelId="{61C0EB03-D206-4D9D-97F8-D70B76CD8176}">
      <dgm:prSet phldrT="[Testo]"/>
      <dgm:spPr/>
      <dgm:t>
        <a:bodyPr/>
        <a:lstStyle/>
        <a:p>
          <a:pPr algn="l"/>
          <a:r>
            <a:rPr lang="it-IT" dirty="0"/>
            <a:t>Equazioni lineari del secondo ordine</a:t>
          </a:r>
          <a:endParaRPr lang="en-GB" dirty="0"/>
        </a:p>
      </dgm:t>
    </dgm:pt>
    <dgm:pt modelId="{9F7CAF43-80F8-4D0D-93BD-925E82583CDB}" type="parTrans" cxnId="{25782329-80C3-40AA-B77F-12996690A519}">
      <dgm:prSet/>
      <dgm:spPr/>
      <dgm:t>
        <a:bodyPr/>
        <a:lstStyle/>
        <a:p>
          <a:endParaRPr lang="en-GB"/>
        </a:p>
      </dgm:t>
    </dgm:pt>
    <dgm:pt modelId="{3AAE7D99-A10B-415A-A6AD-9C5030CB7809}" type="sibTrans" cxnId="{25782329-80C3-40AA-B77F-12996690A519}">
      <dgm:prSet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it-IT" dirty="0"/>
            <a:t>Di che parliamo?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7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7"/>
      <dgm:spPr/>
    </dgm:pt>
    <dgm:pt modelId="{35D41E2A-CA0F-41BC-8762-20618474EE61}" type="pres">
      <dgm:prSet presAssocID="{9B9C1906-D963-455B-A403-2CB9C827A8D4}" presName="dstNode" presStyleLbl="node1" presStyleIdx="0" presStyleCnt="7"/>
      <dgm:spPr/>
    </dgm:pt>
    <dgm:pt modelId="{64B08276-D666-46A5-8BAE-812777F55989}" type="pres">
      <dgm:prSet presAssocID="{F8FE91BD-A8C8-4C66-9EAD-55A1FC7946B9}" presName="text_1" presStyleLbl="node1" presStyleIdx="0" presStyleCnt="7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7"/>
      <dgm:spPr/>
    </dgm:pt>
    <dgm:pt modelId="{948DAD7A-BC66-4F36-BAA1-50EE14C9A7E5}" type="pres">
      <dgm:prSet presAssocID="{837D1034-732E-454B-8E34-F0944AA48ABD}" presName="text_2" presStyleLbl="node1" presStyleIdx="1" presStyleCnt="7">
        <dgm:presLayoutVars>
          <dgm:bulletEnabled val="1"/>
        </dgm:presLayoutVars>
      </dgm:prSet>
      <dgm:spPr/>
    </dgm:pt>
    <dgm:pt modelId="{030A0E67-C597-45FC-9BBC-7523433EED93}" type="pres">
      <dgm:prSet presAssocID="{837D1034-732E-454B-8E34-F0944AA48ABD}" presName="accent_2" presStyleCnt="0"/>
      <dgm:spPr/>
    </dgm:pt>
    <dgm:pt modelId="{C43B3AA9-9E51-4B3D-AAAD-9E7942D6D437}" type="pres">
      <dgm:prSet presAssocID="{837D1034-732E-454B-8E34-F0944AA48ABD}" presName="accentRepeatNode" presStyleLbl="solidFgAcc1" presStyleIdx="1" presStyleCnt="7"/>
      <dgm:spPr/>
    </dgm:pt>
    <dgm:pt modelId="{422A18C5-908B-4980-8FB1-A337A4AD54B7}" type="pres">
      <dgm:prSet presAssocID="{C23A7A5A-13D4-4AE8-9D53-8F3298C3DC40}" presName="text_3" presStyleLbl="node1" presStyleIdx="2" presStyleCnt="7">
        <dgm:presLayoutVars>
          <dgm:bulletEnabled val="1"/>
        </dgm:presLayoutVars>
      </dgm:prSet>
      <dgm:spPr/>
    </dgm:pt>
    <dgm:pt modelId="{3FA0B092-731B-465E-9435-684E7BE5E545}" type="pres">
      <dgm:prSet presAssocID="{C23A7A5A-13D4-4AE8-9D53-8F3298C3DC40}" presName="accent_3" presStyleCnt="0"/>
      <dgm:spPr/>
    </dgm:pt>
    <dgm:pt modelId="{2E7EA56D-A7B0-4A7B-A598-98463E88A201}" type="pres">
      <dgm:prSet presAssocID="{C23A7A5A-13D4-4AE8-9D53-8F3298C3DC40}" presName="accentRepeatNode" presStyleLbl="solidFgAcc1" presStyleIdx="2" presStyleCnt="7"/>
      <dgm:spPr/>
    </dgm:pt>
    <dgm:pt modelId="{9E144160-2B83-44E5-A23F-033598DB8CA1}" type="pres">
      <dgm:prSet presAssocID="{1B7C0390-2DD5-4C55-A61A-324AF8DEC649}" presName="text_4" presStyleLbl="node1" presStyleIdx="3" presStyleCnt="7">
        <dgm:presLayoutVars>
          <dgm:bulletEnabled val="1"/>
        </dgm:presLayoutVars>
      </dgm:prSet>
      <dgm:spPr/>
    </dgm:pt>
    <dgm:pt modelId="{FC7D4BB9-1CB9-44A0-8B86-3F06C474C0E6}" type="pres">
      <dgm:prSet presAssocID="{1B7C0390-2DD5-4C55-A61A-324AF8DEC649}" presName="accent_4" presStyleCnt="0"/>
      <dgm:spPr/>
    </dgm:pt>
    <dgm:pt modelId="{7B71D07C-67AD-40E5-834D-AF3D80D625B8}" type="pres">
      <dgm:prSet presAssocID="{1B7C0390-2DD5-4C55-A61A-324AF8DEC649}" presName="accentRepeatNode" presStyleLbl="solidFgAcc1" presStyleIdx="3" presStyleCnt="7"/>
      <dgm:spPr/>
    </dgm:pt>
    <dgm:pt modelId="{E1E102C0-8BEA-40D1-9336-94ADFC583E7C}" type="pres">
      <dgm:prSet presAssocID="{87E575F5-EF7C-4111-9E05-B83F9D2CD7BB}" presName="text_5" presStyleLbl="node1" presStyleIdx="4" presStyleCnt="7">
        <dgm:presLayoutVars>
          <dgm:bulletEnabled val="1"/>
        </dgm:presLayoutVars>
      </dgm:prSet>
      <dgm:spPr/>
    </dgm:pt>
    <dgm:pt modelId="{26D525B2-5D6A-4B4E-8B9E-18AC5553C30D}" type="pres">
      <dgm:prSet presAssocID="{87E575F5-EF7C-4111-9E05-B83F9D2CD7BB}" presName="accent_5" presStyleCnt="0"/>
      <dgm:spPr/>
    </dgm:pt>
    <dgm:pt modelId="{004B8470-7394-4134-AF5B-02587BE9C873}" type="pres">
      <dgm:prSet presAssocID="{87E575F5-EF7C-4111-9E05-B83F9D2CD7BB}" presName="accentRepeatNode" presStyleLbl="solidFgAcc1" presStyleIdx="4" presStyleCnt="7"/>
      <dgm:spPr/>
    </dgm:pt>
    <dgm:pt modelId="{4533B5E0-8765-493F-B713-6DAA1C1175ED}" type="pres">
      <dgm:prSet presAssocID="{8D99F9A4-402F-4DEA-87C0-50B30D372C4E}" presName="text_6" presStyleLbl="node1" presStyleIdx="5" presStyleCnt="7">
        <dgm:presLayoutVars>
          <dgm:bulletEnabled val="1"/>
        </dgm:presLayoutVars>
      </dgm:prSet>
      <dgm:spPr/>
    </dgm:pt>
    <dgm:pt modelId="{2032DA32-C57F-4B9F-A33C-0BC10023A047}" type="pres">
      <dgm:prSet presAssocID="{8D99F9A4-402F-4DEA-87C0-50B30D372C4E}" presName="accent_6" presStyleCnt="0"/>
      <dgm:spPr/>
    </dgm:pt>
    <dgm:pt modelId="{A0EF85D8-2591-4740-A246-E613E5D138B1}" type="pres">
      <dgm:prSet presAssocID="{8D99F9A4-402F-4DEA-87C0-50B30D372C4E}" presName="accentRepeatNode" presStyleLbl="solidFgAcc1" presStyleIdx="5" presStyleCnt="7"/>
      <dgm:spPr/>
    </dgm:pt>
    <dgm:pt modelId="{9C4E4A68-4E61-4AA8-8062-56B9E7B13308}" type="pres">
      <dgm:prSet presAssocID="{61C0EB03-D206-4D9D-97F8-D70B76CD8176}" presName="text_7" presStyleLbl="node1" presStyleIdx="6" presStyleCnt="7">
        <dgm:presLayoutVars>
          <dgm:bulletEnabled val="1"/>
        </dgm:presLayoutVars>
      </dgm:prSet>
      <dgm:spPr/>
    </dgm:pt>
    <dgm:pt modelId="{B566476B-C999-4180-9055-0B84468CBD74}" type="pres">
      <dgm:prSet presAssocID="{61C0EB03-D206-4D9D-97F8-D70B76CD8176}" presName="accent_7" presStyleCnt="0"/>
      <dgm:spPr/>
    </dgm:pt>
    <dgm:pt modelId="{7BBB4328-BAE6-4897-8E30-73717BDE21AB}" type="pres">
      <dgm:prSet presAssocID="{61C0EB03-D206-4D9D-97F8-D70B76CD8176}" presName="accentRepeatNode" presStyleLbl="solidFgAcc1" presStyleIdx="6" presStyleCnt="7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73D58513-8360-4653-8275-AE86FAAE245C}" type="presOf" srcId="{87E575F5-EF7C-4111-9E05-B83F9D2CD7BB}" destId="{E1E102C0-8BEA-40D1-9336-94ADFC583E7C}" srcOrd="0" destOrd="0" presId="urn:microsoft.com/office/officeart/2008/layout/VerticalCurvedList"/>
    <dgm:cxn modelId="{95CDB61B-B61F-4783-9CD3-F302F1154D3F}" type="presOf" srcId="{1B7C0390-2DD5-4C55-A61A-324AF8DEC649}" destId="{9E144160-2B83-44E5-A23F-033598DB8CA1}" srcOrd="0" destOrd="0" presId="urn:microsoft.com/office/officeart/2008/layout/VerticalCurvedList"/>
    <dgm:cxn modelId="{32DBEF22-5D46-467E-BCC9-BEC2BFD1137D}" srcId="{9B9C1906-D963-455B-A403-2CB9C827A8D4}" destId="{1B7C0390-2DD5-4C55-A61A-324AF8DEC649}" srcOrd="3" destOrd="0" parTransId="{078A0AE3-20A2-4B7B-8419-CC525051CD54}" sibTransId="{7968B3FA-4D02-4D05-9EA4-4BAE284F7EA2}"/>
    <dgm:cxn modelId="{25782329-80C3-40AA-B77F-12996690A519}" srcId="{9B9C1906-D963-455B-A403-2CB9C827A8D4}" destId="{61C0EB03-D206-4D9D-97F8-D70B76CD8176}" srcOrd="6" destOrd="0" parTransId="{9F7CAF43-80F8-4D0D-93BD-925E82583CDB}" sibTransId="{3AAE7D99-A10B-415A-A6AD-9C5030CB7809}"/>
    <dgm:cxn modelId="{32F2AC35-9C09-4BB1-8660-9D04BD5E7FC3}" srcId="{9B9C1906-D963-455B-A403-2CB9C827A8D4}" destId="{C23A7A5A-13D4-4AE8-9D53-8F3298C3DC40}" srcOrd="2" destOrd="0" parTransId="{8A6505C0-A360-4908-B1C0-EBA6B25EEF38}" sibTransId="{E853D99E-B380-4E6B-B6EB-D596A35BE9CC}"/>
    <dgm:cxn modelId="{645EE348-63C3-4AFF-918F-D6317659E18B}" srcId="{9B9C1906-D963-455B-A403-2CB9C827A8D4}" destId="{837D1034-732E-454B-8E34-F0944AA48ABD}" srcOrd="1" destOrd="0" parTransId="{08B329EA-C811-41EA-86CA-2A2C119637EC}" sibTransId="{ED3F0217-64B5-4BC0-9E78-E0BCD199812E}"/>
    <dgm:cxn modelId="{E3038F4A-1854-4B27-8397-317E6BA3C1C1}" type="presOf" srcId="{8D99F9A4-402F-4DEA-87C0-50B30D372C4E}" destId="{4533B5E0-8765-493F-B713-6DAA1C1175ED}" srcOrd="0" destOrd="0" presId="urn:microsoft.com/office/officeart/2008/layout/VerticalCurvedList"/>
    <dgm:cxn modelId="{6003BE78-77BF-41D5-9C28-7CD4646A0705}" type="presOf" srcId="{837D1034-732E-454B-8E34-F0944AA48ABD}" destId="{948DAD7A-BC66-4F36-BAA1-50EE14C9A7E5}" srcOrd="0" destOrd="0" presId="urn:microsoft.com/office/officeart/2008/layout/VerticalCurvedList"/>
    <dgm:cxn modelId="{94506892-C4B1-4A4A-B9D6-CB1061B5D2C6}" srcId="{9B9C1906-D963-455B-A403-2CB9C827A8D4}" destId="{8D99F9A4-402F-4DEA-87C0-50B30D372C4E}" srcOrd="5" destOrd="0" parTransId="{B73DB11C-912E-4F69-A16E-91895C949AD7}" sibTransId="{CA089380-6520-4658-8ADC-7EE17D606507}"/>
    <dgm:cxn modelId="{AE9F7C92-13E7-49C7-B3C0-3D924674802F}" type="presOf" srcId="{61C0EB03-D206-4D9D-97F8-D70B76CD8176}" destId="{9C4E4A68-4E61-4AA8-8062-56B9E7B13308}" srcOrd="0" destOrd="0" presId="urn:microsoft.com/office/officeart/2008/layout/VerticalCurvedList"/>
    <dgm:cxn modelId="{BABB37A5-B12E-4963-947A-3BE0B8292AD2}" srcId="{9B9C1906-D963-455B-A403-2CB9C827A8D4}" destId="{87E575F5-EF7C-4111-9E05-B83F9D2CD7BB}" srcOrd="4" destOrd="0" parTransId="{E681B110-0891-4711-8793-28A96CE2900F}" sibTransId="{0D273CCA-4E56-400D-978B-10D63121D557}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2405E1F8-596E-449C-8488-2D602994817C}" type="presOf" srcId="{C23A7A5A-13D4-4AE8-9D53-8F3298C3DC40}" destId="{422A18C5-908B-4980-8FB1-A337A4AD54B7}" srcOrd="0" destOrd="0" presId="urn:microsoft.com/office/officeart/2008/layout/VerticalCurvedList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8AFBFD2A-4DEE-4A3C-BA21-7080DAA7626D}" type="presParOf" srcId="{ABCD8F0B-0FE5-4A31-A00A-A46138C36D35}" destId="{948DAD7A-BC66-4F36-BAA1-50EE14C9A7E5}" srcOrd="3" destOrd="0" presId="urn:microsoft.com/office/officeart/2008/layout/VerticalCurvedList"/>
    <dgm:cxn modelId="{3D3644F4-7081-4D24-A07C-DA6A14475B29}" type="presParOf" srcId="{ABCD8F0B-0FE5-4A31-A00A-A46138C36D35}" destId="{030A0E67-C597-45FC-9BBC-7523433EED93}" srcOrd="4" destOrd="0" presId="urn:microsoft.com/office/officeart/2008/layout/VerticalCurvedList"/>
    <dgm:cxn modelId="{844F289B-C157-4F9C-AE04-22434071D231}" type="presParOf" srcId="{030A0E67-C597-45FC-9BBC-7523433EED93}" destId="{C43B3AA9-9E51-4B3D-AAAD-9E7942D6D437}" srcOrd="0" destOrd="0" presId="urn:microsoft.com/office/officeart/2008/layout/VerticalCurvedList"/>
    <dgm:cxn modelId="{9C75838F-0C2C-4A22-A5B8-949BCE19A46A}" type="presParOf" srcId="{ABCD8F0B-0FE5-4A31-A00A-A46138C36D35}" destId="{422A18C5-908B-4980-8FB1-A337A4AD54B7}" srcOrd="5" destOrd="0" presId="urn:microsoft.com/office/officeart/2008/layout/VerticalCurvedList"/>
    <dgm:cxn modelId="{B803B85C-A79B-4945-995E-8988EFFD39EE}" type="presParOf" srcId="{ABCD8F0B-0FE5-4A31-A00A-A46138C36D35}" destId="{3FA0B092-731B-465E-9435-684E7BE5E545}" srcOrd="6" destOrd="0" presId="urn:microsoft.com/office/officeart/2008/layout/VerticalCurvedList"/>
    <dgm:cxn modelId="{41BA34AC-70AE-4498-BE30-E77A612E925B}" type="presParOf" srcId="{3FA0B092-731B-465E-9435-684E7BE5E545}" destId="{2E7EA56D-A7B0-4A7B-A598-98463E88A201}" srcOrd="0" destOrd="0" presId="urn:microsoft.com/office/officeart/2008/layout/VerticalCurvedList"/>
    <dgm:cxn modelId="{3B550287-EB81-439C-AC09-8F975B0B3EF2}" type="presParOf" srcId="{ABCD8F0B-0FE5-4A31-A00A-A46138C36D35}" destId="{9E144160-2B83-44E5-A23F-033598DB8CA1}" srcOrd="7" destOrd="0" presId="urn:microsoft.com/office/officeart/2008/layout/VerticalCurvedList"/>
    <dgm:cxn modelId="{6E11F84D-0E73-4CD6-92F6-D6D9215707AB}" type="presParOf" srcId="{ABCD8F0B-0FE5-4A31-A00A-A46138C36D35}" destId="{FC7D4BB9-1CB9-44A0-8B86-3F06C474C0E6}" srcOrd="8" destOrd="0" presId="urn:microsoft.com/office/officeart/2008/layout/VerticalCurvedList"/>
    <dgm:cxn modelId="{745DE8BB-A3CF-4471-859B-994D99CECF25}" type="presParOf" srcId="{FC7D4BB9-1CB9-44A0-8B86-3F06C474C0E6}" destId="{7B71D07C-67AD-40E5-834D-AF3D80D625B8}" srcOrd="0" destOrd="0" presId="urn:microsoft.com/office/officeart/2008/layout/VerticalCurvedList"/>
    <dgm:cxn modelId="{6F3889AC-3730-435B-ACE5-0563322CEC86}" type="presParOf" srcId="{ABCD8F0B-0FE5-4A31-A00A-A46138C36D35}" destId="{E1E102C0-8BEA-40D1-9336-94ADFC583E7C}" srcOrd="9" destOrd="0" presId="urn:microsoft.com/office/officeart/2008/layout/VerticalCurvedList"/>
    <dgm:cxn modelId="{F017F525-5BF7-40AE-B2BE-C550BD3FD09C}" type="presParOf" srcId="{ABCD8F0B-0FE5-4A31-A00A-A46138C36D35}" destId="{26D525B2-5D6A-4B4E-8B9E-18AC5553C30D}" srcOrd="10" destOrd="0" presId="urn:microsoft.com/office/officeart/2008/layout/VerticalCurvedList"/>
    <dgm:cxn modelId="{225C8B9E-AF93-4173-A2C7-97D03BC0A834}" type="presParOf" srcId="{26D525B2-5D6A-4B4E-8B9E-18AC5553C30D}" destId="{004B8470-7394-4134-AF5B-02587BE9C873}" srcOrd="0" destOrd="0" presId="urn:microsoft.com/office/officeart/2008/layout/VerticalCurvedList"/>
    <dgm:cxn modelId="{31512184-55BA-4A2A-9A47-4A4151AC0D08}" type="presParOf" srcId="{ABCD8F0B-0FE5-4A31-A00A-A46138C36D35}" destId="{4533B5E0-8765-493F-B713-6DAA1C1175ED}" srcOrd="11" destOrd="0" presId="urn:microsoft.com/office/officeart/2008/layout/VerticalCurvedList"/>
    <dgm:cxn modelId="{CB913162-FCAA-4738-A6EF-AAB8938FA5A9}" type="presParOf" srcId="{ABCD8F0B-0FE5-4A31-A00A-A46138C36D35}" destId="{2032DA32-C57F-4B9F-A33C-0BC10023A047}" srcOrd="12" destOrd="0" presId="urn:microsoft.com/office/officeart/2008/layout/VerticalCurvedList"/>
    <dgm:cxn modelId="{0DB46390-A890-4E26-B73D-2AB6FC7839D3}" type="presParOf" srcId="{2032DA32-C57F-4B9F-A33C-0BC10023A047}" destId="{A0EF85D8-2591-4740-A246-E613E5D138B1}" srcOrd="0" destOrd="0" presId="urn:microsoft.com/office/officeart/2008/layout/VerticalCurvedList"/>
    <dgm:cxn modelId="{612472EE-6EE3-4E4F-BD21-D6D4F32E1320}" type="presParOf" srcId="{ABCD8F0B-0FE5-4A31-A00A-A46138C36D35}" destId="{9C4E4A68-4E61-4AA8-8062-56B9E7B13308}" srcOrd="13" destOrd="0" presId="urn:microsoft.com/office/officeart/2008/layout/VerticalCurvedList"/>
    <dgm:cxn modelId="{A562EE5B-BF77-4627-BE68-43F744DE44CC}" type="presParOf" srcId="{ABCD8F0B-0FE5-4A31-A00A-A46138C36D35}" destId="{B566476B-C999-4180-9055-0B84468CBD74}" srcOrd="14" destOrd="0" presId="urn:microsoft.com/office/officeart/2008/layout/VerticalCurvedList"/>
    <dgm:cxn modelId="{CBA7C637-305A-4A77-BBC2-A3FA07DDA88C}" type="presParOf" srcId="{B566476B-C999-4180-9055-0B84468CBD74}" destId="{7BBB4328-BAE6-4897-8E30-73717BDE21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5620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319403" y="206986"/>
          <a:ext cx="6746475" cy="4137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Di che parliamo?</a:t>
          </a:r>
          <a:endParaRPr lang="en-GB" sz="2100" kern="1200" dirty="0"/>
        </a:p>
      </dsp:txBody>
      <dsp:txXfrm>
        <a:off x="319403" y="206986"/>
        <a:ext cx="6746475" cy="413789"/>
      </dsp:txXfrm>
    </dsp:sp>
    <dsp:sp modelId="{4D7FB870-9BE9-41F7-960F-8B72B0F1B401}">
      <dsp:nvSpPr>
        <dsp:cNvPr id="0" name=""/>
        <dsp:cNvSpPr/>
      </dsp:nvSpPr>
      <dsp:spPr>
        <a:xfrm>
          <a:off x="60784" y="155262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DAD7A-BC66-4F36-BAA1-50EE14C9A7E5}">
      <dsp:nvSpPr>
        <dsp:cNvPr id="0" name=""/>
        <dsp:cNvSpPr/>
      </dsp:nvSpPr>
      <dsp:spPr>
        <a:xfrm>
          <a:off x="694127" y="828035"/>
          <a:ext cx="6371751" cy="413789"/>
        </a:xfrm>
        <a:prstGeom prst="rect">
          <a:avLst/>
        </a:prstGeom>
        <a:solidFill>
          <a:schemeClr val="accent2">
            <a:hueOff val="-1511201"/>
            <a:satOff val="873"/>
            <a:lumOff val="-16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Semplici equazioni differenziali in Matlab</a:t>
          </a:r>
          <a:endParaRPr lang="en-GB" sz="2100" kern="1200" dirty="0"/>
        </a:p>
      </dsp:txBody>
      <dsp:txXfrm>
        <a:off x="694127" y="828035"/>
        <a:ext cx="6371751" cy="413789"/>
      </dsp:txXfrm>
    </dsp:sp>
    <dsp:sp modelId="{C43B3AA9-9E51-4B3D-AAAD-9E7942D6D437}">
      <dsp:nvSpPr>
        <dsp:cNvPr id="0" name=""/>
        <dsp:cNvSpPr/>
      </dsp:nvSpPr>
      <dsp:spPr>
        <a:xfrm>
          <a:off x="435508" y="776311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511201"/>
              <a:satOff val="873"/>
              <a:lumOff val="-1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A18C5-908B-4980-8FB1-A337A4AD54B7}">
      <dsp:nvSpPr>
        <dsp:cNvPr id="0" name=""/>
        <dsp:cNvSpPr/>
      </dsp:nvSpPr>
      <dsp:spPr>
        <a:xfrm>
          <a:off x="899474" y="1448629"/>
          <a:ext cx="6166404" cy="413789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Definizione di una Equazione </a:t>
          </a:r>
          <a:r>
            <a:rPr lang="it-IT" sz="2100" kern="1200" dirty="0" err="1"/>
            <a:t>DIfferenziale</a:t>
          </a:r>
          <a:endParaRPr lang="en-GB" sz="2100" kern="1200" dirty="0"/>
        </a:p>
      </dsp:txBody>
      <dsp:txXfrm>
        <a:off x="899474" y="1448629"/>
        <a:ext cx="6166404" cy="413789"/>
      </dsp:txXfrm>
    </dsp:sp>
    <dsp:sp modelId="{2E7EA56D-A7B0-4A7B-A598-98463E88A201}">
      <dsp:nvSpPr>
        <dsp:cNvPr id="0" name=""/>
        <dsp:cNvSpPr/>
      </dsp:nvSpPr>
      <dsp:spPr>
        <a:xfrm>
          <a:off x="640855" y="1396905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44160-2B83-44E5-A23F-033598DB8CA1}">
      <dsp:nvSpPr>
        <dsp:cNvPr id="0" name=""/>
        <dsp:cNvSpPr/>
      </dsp:nvSpPr>
      <dsp:spPr>
        <a:xfrm>
          <a:off x="965039" y="2069678"/>
          <a:ext cx="6100838" cy="413789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Il problema di </a:t>
          </a:r>
          <a:r>
            <a:rPr lang="it-IT" sz="2100" kern="1200" dirty="0" err="1"/>
            <a:t>Cauchy</a:t>
          </a:r>
          <a:endParaRPr lang="en-GB" sz="2100" kern="1200" dirty="0"/>
        </a:p>
      </dsp:txBody>
      <dsp:txXfrm>
        <a:off x="965039" y="2069678"/>
        <a:ext cx="6100838" cy="413789"/>
      </dsp:txXfrm>
    </dsp:sp>
    <dsp:sp modelId="{7B71D07C-67AD-40E5-834D-AF3D80D625B8}">
      <dsp:nvSpPr>
        <dsp:cNvPr id="0" name=""/>
        <dsp:cNvSpPr/>
      </dsp:nvSpPr>
      <dsp:spPr>
        <a:xfrm>
          <a:off x="706420" y="2017954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102C0-8BEA-40D1-9336-94ADFC583E7C}">
      <dsp:nvSpPr>
        <dsp:cNvPr id="0" name=""/>
        <dsp:cNvSpPr/>
      </dsp:nvSpPr>
      <dsp:spPr>
        <a:xfrm>
          <a:off x="899474" y="2690727"/>
          <a:ext cx="6166404" cy="413789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Equazioni </a:t>
          </a:r>
          <a:r>
            <a:rPr lang="it-IT" sz="2100" kern="1200" dirty="0" err="1"/>
            <a:t>nonlineari</a:t>
          </a:r>
          <a:r>
            <a:rPr lang="it-IT" sz="2100" kern="1200" dirty="0"/>
            <a:t> del primo ordine</a:t>
          </a:r>
          <a:endParaRPr lang="en-GB" sz="2100" kern="1200" dirty="0"/>
        </a:p>
      </dsp:txBody>
      <dsp:txXfrm>
        <a:off x="899474" y="2690727"/>
        <a:ext cx="6166404" cy="413789"/>
      </dsp:txXfrm>
    </dsp:sp>
    <dsp:sp modelId="{004B8470-7394-4134-AF5B-02587BE9C873}">
      <dsp:nvSpPr>
        <dsp:cNvPr id="0" name=""/>
        <dsp:cNvSpPr/>
      </dsp:nvSpPr>
      <dsp:spPr>
        <a:xfrm>
          <a:off x="640855" y="2639004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3B5E0-8765-493F-B713-6DAA1C1175ED}">
      <dsp:nvSpPr>
        <dsp:cNvPr id="0" name=""/>
        <dsp:cNvSpPr/>
      </dsp:nvSpPr>
      <dsp:spPr>
        <a:xfrm>
          <a:off x="694127" y="3311321"/>
          <a:ext cx="6371751" cy="413789"/>
        </a:xfrm>
        <a:prstGeom prst="rect">
          <a:avLst/>
        </a:prstGeom>
        <a:solidFill>
          <a:schemeClr val="accent2">
            <a:hueOff val="-7556003"/>
            <a:satOff val="4363"/>
            <a:lumOff val="-8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Equazioni lineari del primo ordine</a:t>
          </a:r>
          <a:endParaRPr lang="en-GB" sz="2100" kern="1200" dirty="0"/>
        </a:p>
      </dsp:txBody>
      <dsp:txXfrm>
        <a:off x="694127" y="3311321"/>
        <a:ext cx="6371751" cy="413789"/>
      </dsp:txXfrm>
    </dsp:sp>
    <dsp:sp modelId="{A0EF85D8-2591-4740-A246-E613E5D138B1}">
      <dsp:nvSpPr>
        <dsp:cNvPr id="0" name=""/>
        <dsp:cNvSpPr/>
      </dsp:nvSpPr>
      <dsp:spPr>
        <a:xfrm>
          <a:off x="435508" y="3259597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556003"/>
              <a:satOff val="4363"/>
              <a:lumOff val="-8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E4A68-4E61-4AA8-8062-56B9E7B13308}">
      <dsp:nvSpPr>
        <dsp:cNvPr id="0" name=""/>
        <dsp:cNvSpPr/>
      </dsp:nvSpPr>
      <dsp:spPr>
        <a:xfrm>
          <a:off x="319403" y="3932370"/>
          <a:ext cx="6746475" cy="413789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Equazioni lineari del secondo ordine</a:t>
          </a:r>
          <a:endParaRPr lang="en-GB" sz="2100" kern="1200" dirty="0"/>
        </a:p>
      </dsp:txBody>
      <dsp:txXfrm>
        <a:off x="319403" y="3932370"/>
        <a:ext cx="6746475" cy="413789"/>
      </dsp:txXfrm>
    </dsp:sp>
    <dsp:sp modelId="{7BBB4328-BAE6-4897-8E30-73717BDE21AB}">
      <dsp:nvSpPr>
        <dsp:cNvPr id="0" name=""/>
        <dsp:cNvSpPr/>
      </dsp:nvSpPr>
      <dsp:spPr>
        <a:xfrm>
          <a:off x="60784" y="3880647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801688"/>
            <a:ext cx="5194300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1126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1E37C90C-FB60-C945-BAEA-FDB6A0F09542}" type="slidenum">
              <a:rPr lang="en-US" altLang="en-US">
                <a:latin typeface="Arial" charset="0"/>
              </a:rPr>
              <a:pPr/>
              <a:t>11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67868" y="3267868"/>
            <a:ext cx="6858000" cy="32226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5687219" y="3401219"/>
            <a:ext cx="6858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0" y="6802438"/>
            <a:ext cx="6858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67868" y="3267868"/>
            <a:ext cx="6858000" cy="32226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5687219" y="3401219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57425" y="6802438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9144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93862" y="3838575"/>
            <a:ext cx="3668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0" y="6488113"/>
          <a:ext cx="35544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88113"/>
                        <a:ext cx="35544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084388" y="6530975"/>
            <a:ext cx="5319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Eq. Differenziali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05727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57975" y="414338"/>
            <a:ext cx="2065338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48375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414338"/>
            <a:ext cx="79740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-5400000">
            <a:off x="5687219" y="3401219"/>
            <a:ext cx="6858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-5400000">
            <a:off x="-1693862" y="3838575"/>
            <a:ext cx="3668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0" name="Text Box 16"/>
          <p:cNvSpPr txBox="1">
            <a:spLocks noChangeArrowheads="1"/>
          </p:cNvSpPr>
          <p:nvPr userDrawn="1"/>
        </p:nvSpPr>
        <p:spPr bwMode="auto">
          <a:xfrm>
            <a:off x="7239000" y="6507163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latin typeface="Arial" panose="020B0604020202020204" pitchFamily="34" charset="0"/>
              </a:rPr>
              <a:t>Stefano Panzieri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-5400000">
            <a:off x="-3267868" y="3267868"/>
            <a:ext cx="6858000" cy="32226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-5400000">
            <a:off x="5687219" y="3401219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2286000" y="6802438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9144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0" y="6488113"/>
          <a:ext cx="35544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88113"/>
                        <a:ext cx="35544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084388" y="6530975"/>
            <a:ext cx="5319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</a:t>
            </a:r>
            <a:r>
              <a:rPr lang="it-IT" altLang="en-US" sz="1200" dirty="0" err="1">
                <a:solidFill>
                  <a:srgbClr val="CC3300"/>
                </a:solidFill>
              </a:rPr>
              <a:t>Eq</a:t>
            </a:r>
            <a:r>
              <a:rPr lang="it-IT" altLang="en-US" sz="1200" dirty="0">
                <a:solidFill>
                  <a:srgbClr val="CC3300"/>
                </a:solidFill>
              </a:rPr>
              <a:t>. Differenziali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estopotere.it/iking/iking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0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XxhXyRTCJbA?feature=oembed" TargetMode="Externa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89000" y="4757738"/>
            <a:ext cx="7772400" cy="560387"/>
          </a:xfrm>
        </p:spPr>
        <p:txBody>
          <a:bodyPr/>
          <a:lstStyle/>
          <a:p>
            <a:pPr algn="ctr"/>
            <a:r>
              <a:rPr lang="it-IT" altLang="en-US" dirty="0"/>
              <a:t>Equazioni Differenziali</a:t>
            </a:r>
          </a:p>
        </p:txBody>
      </p:sp>
      <p:pic>
        <p:nvPicPr>
          <p:cNvPr id="512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674688"/>
            <a:ext cx="58324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Doppio Serbatoio</a:t>
            </a:r>
          </a:p>
        </p:txBody>
      </p:sp>
      <p:sp>
        <p:nvSpPr>
          <p:cNvPr id="9218" name="Segnaposto contenuto 7"/>
          <p:cNvSpPr>
            <a:spLocks noGrp="1"/>
          </p:cNvSpPr>
          <p:nvPr>
            <p:ph idx="1"/>
          </p:nvPr>
        </p:nvSpPr>
        <p:spPr>
          <a:xfrm>
            <a:off x="484180" y="5525401"/>
            <a:ext cx="3589337" cy="891977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000" dirty="0">
                <a:solidFill>
                  <a:schemeClr val="tx1"/>
                </a:solidFill>
              </a:rPr>
              <a:t>Q</a:t>
            </a:r>
            <a:r>
              <a:rPr lang="it-IT" altLang="it-IT" sz="2000" baseline="-25000" dirty="0">
                <a:solidFill>
                  <a:schemeClr val="tx1"/>
                </a:solidFill>
              </a:rPr>
              <a:t>2</a:t>
            </a:r>
            <a:r>
              <a:rPr lang="it-IT" altLang="it-IT" sz="2000" dirty="0">
                <a:solidFill>
                  <a:schemeClr val="tx1"/>
                </a:solidFill>
              </a:rPr>
              <a:t>=</a:t>
            </a:r>
            <a:r>
              <a:rPr lang="it-IT" altLang="it-IT" sz="2000" dirty="0" err="1">
                <a:solidFill>
                  <a:schemeClr val="tx1"/>
                </a:solidFill>
              </a:rPr>
              <a:t>sqrt</a:t>
            </a:r>
            <a:r>
              <a:rPr lang="it-IT" altLang="it-IT" sz="2000" dirty="0">
                <a:solidFill>
                  <a:schemeClr val="tx1"/>
                </a:solidFill>
              </a:rPr>
              <a:t>(2*g*(h</a:t>
            </a:r>
            <a:r>
              <a:rPr lang="it-IT" altLang="it-IT" sz="2000" baseline="-25000" dirty="0">
                <a:solidFill>
                  <a:schemeClr val="tx1"/>
                </a:solidFill>
              </a:rPr>
              <a:t>1-</a:t>
            </a:r>
            <a:r>
              <a:rPr lang="it-IT" altLang="it-IT" sz="2000" dirty="0">
                <a:solidFill>
                  <a:schemeClr val="tx1"/>
                </a:solidFill>
              </a:rPr>
              <a:t>h</a:t>
            </a:r>
            <a:r>
              <a:rPr lang="it-IT" altLang="it-IT" sz="2000" baseline="-25000" dirty="0">
                <a:solidFill>
                  <a:schemeClr val="tx1"/>
                </a:solidFill>
              </a:rPr>
              <a:t>2</a:t>
            </a:r>
            <a:r>
              <a:rPr lang="it-IT" altLang="it-IT" sz="2000" dirty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chemeClr val="tx1"/>
                </a:solidFill>
              </a:rPr>
              <a:t>Q</a:t>
            </a:r>
            <a:r>
              <a:rPr lang="it-IT" altLang="it-IT" sz="2000" baseline="-25000" dirty="0">
                <a:solidFill>
                  <a:schemeClr val="tx1"/>
                </a:solidFill>
              </a:rPr>
              <a:t>3</a:t>
            </a:r>
            <a:r>
              <a:rPr lang="it-IT" altLang="it-IT" sz="2000" dirty="0">
                <a:solidFill>
                  <a:schemeClr val="tx1"/>
                </a:solidFill>
              </a:rPr>
              <a:t>=</a:t>
            </a:r>
            <a:r>
              <a:rPr lang="it-IT" altLang="it-IT" sz="2000" dirty="0" err="1">
                <a:solidFill>
                  <a:schemeClr val="tx1"/>
                </a:solidFill>
              </a:rPr>
              <a:t>sqrt</a:t>
            </a:r>
            <a:r>
              <a:rPr lang="it-IT" altLang="it-IT" sz="2000" dirty="0">
                <a:solidFill>
                  <a:schemeClr val="tx1"/>
                </a:solidFill>
              </a:rPr>
              <a:t>(2*g*(h</a:t>
            </a:r>
            <a:r>
              <a:rPr lang="it-IT" altLang="it-IT" sz="2000" baseline="-25000" dirty="0">
                <a:solidFill>
                  <a:schemeClr val="tx1"/>
                </a:solidFill>
              </a:rPr>
              <a:t>2</a:t>
            </a:r>
            <a:r>
              <a:rPr lang="it-IT" altLang="it-IT" sz="2000" dirty="0">
                <a:solidFill>
                  <a:schemeClr val="tx1"/>
                </a:solidFill>
              </a:rPr>
              <a:t>–h</a:t>
            </a:r>
            <a:r>
              <a:rPr lang="it-IT" altLang="it-IT" sz="2000" baseline="-25000" dirty="0">
                <a:solidFill>
                  <a:schemeClr val="tx1"/>
                </a:solidFill>
              </a:rPr>
              <a:t>3</a:t>
            </a:r>
            <a:r>
              <a:rPr lang="it-IT" altLang="it-IT" sz="2000" dirty="0">
                <a:solidFill>
                  <a:schemeClr val="tx1"/>
                </a:solidFill>
              </a:rPr>
              <a:t>))</a:t>
            </a:r>
          </a:p>
        </p:txBody>
      </p:sp>
      <p:pic>
        <p:nvPicPr>
          <p:cNvPr id="9219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48" y="2253457"/>
            <a:ext cx="502761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isultato immagini per matlab icon">
            <a:extLst>
              <a:ext uri="{FF2B5EF4-FFF2-40B4-BE49-F238E27FC236}">
                <a16:creationId xmlns:a16="http://schemas.microsoft.com/office/drawing/2014/main" id="{28962A56-9F2D-42A9-822A-28C0A8B7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B0845B2-67E1-4D9C-A6AB-00BCB77612A9}"/>
                  </a:ext>
                </a:extLst>
              </p:cNvPr>
              <p:cNvSpPr txBox="1"/>
              <p:nvPr/>
            </p:nvSpPr>
            <p:spPr>
              <a:xfrm>
                <a:off x="910623" y="2531977"/>
                <a:ext cx="2283296" cy="1402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B0845B2-67E1-4D9C-A6AB-00BCB776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3" y="2531977"/>
                <a:ext cx="2283296" cy="140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B018D99-D0BE-437B-B486-9A313FFD85C9}"/>
                  </a:ext>
                </a:extLst>
              </p:cNvPr>
              <p:cNvSpPr txBox="1"/>
              <p:nvPr/>
            </p:nvSpPr>
            <p:spPr>
              <a:xfrm>
                <a:off x="985887" y="440622"/>
                <a:ext cx="2283296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B018D99-D0BE-437B-B486-9A313FFD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87" y="440622"/>
                <a:ext cx="2283296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>
            <a:extLst>
              <a:ext uri="{FF2B5EF4-FFF2-40B4-BE49-F238E27FC236}">
                <a16:creationId xmlns:a16="http://schemas.microsoft.com/office/drawing/2014/main" id="{2838CEE7-0C20-477F-A78E-F9F49DDE35AB}"/>
              </a:ext>
            </a:extLst>
          </p:cNvPr>
          <p:cNvSpPr/>
          <p:nvPr/>
        </p:nvSpPr>
        <p:spPr bwMode="auto">
          <a:xfrm>
            <a:off x="1825694" y="1465315"/>
            <a:ext cx="453154" cy="639271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Modello cinematico Uniciclo</a:t>
            </a:r>
            <a:endParaRPr lang="en-GB" altLang="en-US"/>
          </a:p>
        </p:txBody>
      </p:sp>
      <p:sp>
        <p:nvSpPr>
          <p:cNvPr id="10251" name="Text Box 25"/>
          <p:cNvSpPr txBox="1">
            <a:spLocks noChangeArrowheads="1"/>
          </p:cNvSpPr>
          <p:nvPr/>
        </p:nvSpPr>
        <p:spPr bwMode="auto">
          <a:xfrm>
            <a:off x="568325" y="5089525"/>
            <a:ext cx="6562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Font typeface="Verdana" charset="0"/>
              <a:buChar char="◊"/>
              <a:defRPr sz="2400">
                <a:solidFill>
                  <a:srgbClr val="003399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Verdana" charset="0"/>
              <a:buChar char="◊"/>
              <a:defRPr>
                <a:solidFill>
                  <a:srgbClr val="B82C00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Verdana" charset="0"/>
              <a:buChar char="◊"/>
              <a:defRPr sz="16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it-IT" altLang="en-US" sz="2000" dirty="0">
                <a:solidFill>
                  <a:schemeClr val="tx1"/>
                </a:solidFill>
                <a:latin typeface="Arial" charset="0"/>
              </a:rPr>
              <a:t>Il modello non considera la dinamica (inerzie, coppie, …)</a:t>
            </a:r>
            <a:br>
              <a:rPr lang="it-IT" alt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it-IT" altLang="en-US" sz="2000" dirty="0">
                <a:solidFill>
                  <a:schemeClr val="tx1"/>
                </a:solidFill>
                <a:latin typeface="Arial" charset="0"/>
              </a:rPr>
              <a:t>ma solo le relazioni tra velocità e posizioni, </a:t>
            </a:r>
            <a:br>
              <a:rPr lang="it-IT" alt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it-IT" altLang="en-US" sz="2000" dirty="0">
                <a:solidFill>
                  <a:schemeClr val="tx1"/>
                </a:solidFill>
                <a:latin typeface="Arial" charset="0"/>
              </a:rPr>
              <a:t>quindi è un </a:t>
            </a:r>
            <a:r>
              <a:rPr lang="it-IT" altLang="en-US" sz="2000" dirty="0">
                <a:solidFill>
                  <a:schemeClr val="tx2"/>
                </a:solidFill>
                <a:latin typeface="Arial" charset="0"/>
              </a:rPr>
              <a:t>modello cinematico differenziale</a:t>
            </a:r>
            <a:endParaRPr lang="en-GB" altLang="en-US" sz="2000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E4F94F3-2F4A-4BBD-AFBE-AAF8613FB73B}"/>
              </a:ext>
            </a:extLst>
          </p:cNvPr>
          <p:cNvGrpSpPr/>
          <p:nvPr/>
        </p:nvGrpSpPr>
        <p:grpSpPr>
          <a:xfrm>
            <a:off x="609600" y="2505075"/>
            <a:ext cx="2938463" cy="2344738"/>
            <a:chOff x="609600" y="2505075"/>
            <a:chExt cx="2938463" cy="2344738"/>
          </a:xfrm>
        </p:grpSpPr>
        <p:sp>
          <p:nvSpPr>
            <p:cNvPr id="10242" name="Line 6"/>
            <p:cNvSpPr>
              <a:spLocks noChangeShapeType="1"/>
            </p:cNvSpPr>
            <p:nvPr/>
          </p:nvSpPr>
          <p:spPr bwMode="auto">
            <a:xfrm flipV="1">
              <a:off x="1571625" y="2724150"/>
              <a:ext cx="1333500" cy="13636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43" name="Line 16"/>
            <p:cNvSpPr>
              <a:spLocks noChangeShapeType="1"/>
            </p:cNvSpPr>
            <p:nvPr/>
          </p:nvSpPr>
          <p:spPr bwMode="auto">
            <a:xfrm>
              <a:off x="936625" y="4551363"/>
              <a:ext cx="2611438" cy="0"/>
            </a:xfrm>
            <a:prstGeom prst="line">
              <a:avLst/>
            </a:prstGeom>
            <a:noFill/>
            <a:ln w="12700">
              <a:solidFill>
                <a:srgbClr val="2323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44" name="Line 17"/>
            <p:cNvSpPr>
              <a:spLocks noChangeShapeType="1"/>
            </p:cNvSpPr>
            <p:nvPr/>
          </p:nvSpPr>
          <p:spPr bwMode="auto">
            <a:xfrm flipV="1">
              <a:off x="973138" y="2505075"/>
              <a:ext cx="0" cy="2103438"/>
            </a:xfrm>
            <a:prstGeom prst="line">
              <a:avLst/>
            </a:prstGeom>
            <a:noFill/>
            <a:ln w="12700">
              <a:solidFill>
                <a:srgbClr val="23232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45" name="Line 18"/>
            <p:cNvSpPr>
              <a:spLocks noChangeShapeType="1"/>
            </p:cNvSpPr>
            <p:nvPr/>
          </p:nvSpPr>
          <p:spPr bwMode="auto">
            <a:xfrm flipH="1">
              <a:off x="957263" y="3967163"/>
              <a:ext cx="198596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46" name="Line 19"/>
            <p:cNvSpPr>
              <a:spLocks noChangeShapeType="1"/>
            </p:cNvSpPr>
            <p:nvPr/>
          </p:nvSpPr>
          <p:spPr bwMode="auto">
            <a:xfrm>
              <a:off x="1674813" y="3973513"/>
              <a:ext cx="0" cy="56356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47" name="Rectangle 20"/>
            <p:cNvSpPr>
              <a:spLocks noChangeArrowheads="1"/>
            </p:cNvSpPr>
            <p:nvPr/>
          </p:nvSpPr>
          <p:spPr bwMode="auto">
            <a:xfrm>
              <a:off x="1533525" y="4456113"/>
              <a:ext cx="37306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2400">
                  <a:solidFill>
                    <a:srgbClr val="003399"/>
                  </a:solidFill>
                  <a:latin typeface="Verdana" charset="0"/>
                </a:defRPr>
              </a:lvl1pPr>
              <a:lvl2pPr marL="742950" indent="-28575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>
                  <a:solidFill>
                    <a:srgbClr val="B82C00"/>
                  </a:solidFill>
                  <a:latin typeface="Verdana" charset="0"/>
                </a:defRPr>
              </a:lvl2pPr>
              <a:lvl3pPr marL="11430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600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t-IT" altLang="en-US" sz="2000" i="1">
                  <a:solidFill>
                    <a:srgbClr val="000000"/>
                  </a:solidFill>
                  <a:latin typeface="I Times Italic" charset="0"/>
                </a:rPr>
                <a:t>x</a:t>
              </a:r>
              <a:r>
                <a:rPr lang="it-IT" altLang="en-US" i="1" baseline="-20000">
                  <a:solidFill>
                    <a:srgbClr val="000000"/>
                  </a:solidFill>
                  <a:latin typeface="I Times Italic" charset="0"/>
                </a:rPr>
                <a:t>r</a:t>
              </a:r>
            </a:p>
          </p:txBody>
        </p:sp>
        <p:sp>
          <p:nvSpPr>
            <p:cNvPr id="10248" name="Rectangle 21"/>
            <p:cNvSpPr>
              <a:spLocks noChangeArrowheads="1"/>
            </p:cNvSpPr>
            <p:nvPr/>
          </p:nvSpPr>
          <p:spPr bwMode="auto">
            <a:xfrm>
              <a:off x="609600" y="3760788"/>
              <a:ext cx="446088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2400">
                  <a:solidFill>
                    <a:srgbClr val="003399"/>
                  </a:solidFill>
                  <a:latin typeface="Verdana" charset="0"/>
                </a:defRPr>
              </a:lvl1pPr>
              <a:lvl2pPr marL="742950" indent="-28575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>
                  <a:solidFill>
                    <a:srgbClr val="B82C00"/>
                  </a:solidFill>
                  <a:latin typeface="Verdana" charset="0"/>
                </a:defRPr>
              </a:lvl2pPr>
              <a:lvl3pPr marL="11430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600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t-IT" altLang="en-US" sz="2000" i="1">
                  <a:solidFill>
                    <a:srgbClr val="000000"/>
                  </a:solidFill>
                  <a:latin typeface="I Times Italic" charset="0"/>
                </a:rPr>
                <a:t>y</a:t>
              </a:r>
              <a:r>
                <a:rPr lang="it-IT" altLang="en-US" i="1" baseline="-20000">
                  <a:solidFill>
                    <a:srgbClr val="000000"/>
                  </a:solidFill>
                  <a:latin typeface="I Times Italic" charset="0"/>
                </a:rPr>
                <a:t>r</a:t>
              </a:r>
            </a:p>
          </p:txBody>
        </p:sp>
        <p:sp>
          <p:nvSpPr>
            <p:cNvPr id="10249" name="Arc 22"/>
            <p:cNvSpPr>
              <a:spLocks/>
            </p:cNvSpPr>
            <p:nvPr/>
          </p:nvSpPr>
          <p:spPr bwMode="auto">
            <a:xfrm>
              <a:off x="1658938" y="3446463"/>
              <a:ext cx="763587" cy="522287"/>
            </a:xfrm>
            <a:custGeom>
              <a:avLst/>
              <a:gdLst>
                <a:gd name="T0" fmla="*/ 2147483646 w 21600"/>
                <a:gd name="T1" fmla="*/ 0 h 15281"/>
                <a:gd name="T2" fmla="*/ 2147483646 w 21600"/>
                <a:gd name="T3" fmla="*/ 2147483646 h 15281"/>
                <a:gd name="T4" fmla="*/ 0 w 21600"/>
                <a:gd name="T5" fmla="*/ 2147483646 h 152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81"/>
                <a:gd name="T11" fmla="*/ 21600 w 21600"/>
                <a:gd name="T12" fmla="*/ 15281 h 15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81" fill="none" extrusionOk="0">
                  <a:moveTo>
                    <a:pt x="15266" y="-1"/>
                  </a:moveTo>
                  <a:cubicBezTo>
                    <a:pt x="19321" y="4051"/>
                    <a:pt x="21600" y="9548"/>
                    <a:pt x="21600" y="15281"/>
                  </a:cubicBezTo>
                </a:path>
                <a:path w="21600" h="15281" stroke="0" extrusionOk="0">
                  <a:moveTo>
                    <a:pt x="15266" y="-1"/>
                  </a:moveTo>
                  <a:cubicBezTo>
                    <a:pt x="19321" y="4051"/>
                    <a:pt x="21600" y="9548"/>
                    <a:pt x="21600" y="15281"/>
                  </a:cubicBezTo>
                  <a:lnTo>
                    <a:pt x="0" y="15281"/>
                  </a:lnTo>
                  <a:lnTo>
                    <a:pt x="15266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0" name="Rectangle 23"/>
            <p:cNvSpPr>
              <a:spLocks noChangeArrowheads="1"/>
            </p:cNvSpPr>
            <p:nvPr/>
          </p:nvSpPr>
          <p:spPr bwMode="auto">
            <a:xfrm>
              <a:off x="2406650" y="3584575"/>
              <a:ext cx="312738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2400">
                  <a:solidFill>
                    <a:srgbClr val="003399"/>
                  </a:solidFill>
                  <a:latin typeface="Verdana" charset="0"/>
                </a:defRPr>
              </a:lvl1pPr>
              <a:lvl2pPr marL="742950" indent="-28575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>
                  <a:solidFill>
                    <a:srgbClr val="B82C00"/>
                  </a:solidFill>
                  <a:latin typeface="Verdana" charset="0"/>
                </a:defRPr>
              </a:lvl2pPr>
              <a:lvl3pPr marL="11430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600"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defTabSz="762000">
                <a:spcBef>
                  <a:spcPct val="20000"/>
                </a:spcBef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charset="0"/>
                <a:buChar char="◊"/>
                <a:defRPr sz="1400"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t-IT" altLang="en-US" sz="2000" i="1">
                  <a:solidFill>
                    <a:srgbClr val="000000"/>
                  </a:solidFill>
                  <a:latin typeface="Symbol" charset="2"/>
                </a:rPr>
                <a:t></a:t>
              </a:r>
            </a:p>
          </p:txBody>
        </p:sp>
        <p:grpSp>
          <p:nvGrpSpPr>
            <p:cNvPr id="10252" name="Group 34"/>
            <p:cNvGrpSpPr>
              <a:grpSpLocks/>
            </p:cNvGrpSpPr>
            <p:nvPr/>
          </p:nvGrpSpPr>
          <p:grpSpPr bwMode="auto">
            <a:xfrm rot="-2801843">
              <a:off x="1343025" y="3567113"/>
              <a:ext cx="889000" cy="609600"/>
              <a:chOff x="3840" y="1562"/>
              <a:chExt cx="560" cy="384"/>
            </a:xfrm>
          </p:grpSpPr>
          <p:sp>
            <p:nvSpPr>
              <p:cNvPr id="10254" name="Rectangle 35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373" cy="14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2400">
                    <a:solidFill>
                      <a:srgbClr val="003399"/>
                    </a:solidFill>
                    <a:latin typeface="Verdana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>
                    <a:solidFill>
                      <a:srgbClr val="B82C00"/>
                    </a:solidFill>
                    <a:latin typeface="Verdana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1600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endParaRPr lang="it-IT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55" name="Oval 36"/>
              <p:cNvSpPr>
                <a:spLocks noChangeArrowheads="1"/>
              </p:cNvSpPr>
              <p:nvPr/>
            </p:nvSpPr>
            <p:spPr bwMode="auto">
              <a:xfrm>
                <a:off x="3990" y="1716"/>
                <a:ext cx="74" cy="7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2400">
                    <a:solidFill>
                      <a:srgbClr val="003399"/>
                    </a:solidFill>
                    <a:latin typeface="Verdana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>
                    <a:solidFill>
                      <a:srgbClr val="B82C00"/>
                    </a:solidFill>
                    <a:latin typeface="Verdana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1600">
                    <a:solidFill>
                      <a:schemeClr val="tx1"/>
                    </a:solidFill>
                    <a:latin typeface="Verdana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Verdana" charset="0"/>
                  <a:buChar char="◊"/>
                  <a:defRPr sz="1400">
                    <a:solidFill>
                      <a:schemeClr val="tx1"/>
                    </a:solidFill>
                    <a:latin typeface="Verdana" charset="0"/>
                  </a:defRPr>
                </a:lvl9pPr>
              </a:lstStyle>
              <a:p>
                <a:endParaRPr lang="it-IT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56" name="Line 37"/>
              <p:cNvSpPr>
                <a:spLocks noChangeShapeType="1"/>
              </p:cNvSpPr>
              <p:nvPr/>
            </p:nvSpPr>
            <p:spPr bwMode="auto">
              <a:xfrm>
                <a:off x="4064" y="1753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10257" name="Group 38"/>
              <p:cNvGrpSpPr>
                <a:grpSpLocks/>
              </p:cNvGrpSpPr>
              <p:nvPr/>
            </p:nvGrpSpPr>
            <p:grpSpPr bwMode="auto">
              <a:xfrm>
                <a:off x="3968" y="1562"/>
                <a:ext cx="192" cy="384"/>
                <a:chOff x="2016" y="2544"/>
                <a:chExt cx="192" cy="384"/>
              </a:xfrm>
            </p:grpSpPr>
            <p:sp>
              <p:nvSpPr>
                <p:cNvPr id="10258" name="Arc 39"/>
                <p:cNvSpPr>
                  <a:spLocks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0259" name="Arc 40"/>
                <p:cNvSpPr>
                  <a:spLocks/>
                </p:cNvSpPr>
                <p:nvPr/>
              </p:nvSpPr>
              <p:spPr bwMode="auto">
                <a:xfrm flipV="1">
                  <a:off x="2016" y="2736"/>
                  <a:ext cx="192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" name="CasellaDiTes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30263" y="2317647"/>
            <a:ext cx="3731172" cy="122969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it-IT">
                <a:noFill/>
              </a:rPr>
              <a:t> </a:t>
            </a:r>
          </a:p>
        </p:txBody>
      </p:sp>
      <p:pic>
        <p:nvPicPr>
          <p:cNvPr id="23" name="Picture 4" descr="Risultato immagini per matlab icon">
            <a:extLst>
              <a:ext uri="{FF2B5EF4-FFF2-40B4-BE49-F238E27FC236}">
                <a16:creationId xmlns:a16="http://schemas.microsoft.com/office/drawing/2014/main" id="{AD5A682A-5A39-402B-BFAD-0321E5FB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504001"/>
          </a:xfrm>
        </p:spPr>
        <p:txBody>
          <a:bodyPr/>
          <a:lstStyle/>
          <a:p>
            <a:r>
              <a:rPr lang="it-IT" dirty="0"/>
              <a:t>Le equazioni differenziali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24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Equazioni differenziali ordinarie</a:t>
            </a:r>
          </a:p>
        </p:txBody>
      </p:sp>
      <p:sp>
        <p:nvSpPr>
          <p:cNvPr id="13314" name="Segnaposto contenuto 2"/>
          <p:cNvSpPr>
            <a:spLocks noGrp="1"/>
          </p:cNvSpPr>
          <p:nvPr>
            <p:ph idx="1"/>
          </p:nvPr>
        </p:nvSpPr>
        <p:spPr>
          <a:xfrm>
            <a:off x="388938" y="1401763"/>
            <a:ext cx="8229600" cy="1640017"/>
          </a:xfrm>
        </p:spPr>
        <p:txBody>
          <a:bodyPr/>
          <a:lstStyle/>
          <a:p>
            <a:r>
              <a:rPr lang="it-IT" altLang="it-IT" dirty="0"/>
              <a:t>Le equazioni differenziali ordinarie sono equazioni la cui incognita è una funzione e i cui termini sono le derivate della funzione stessa</a:t>
            </a:r>
          </a:p>
          <a:p>
            <a:r>
              <a:rPr lang="it-IT" altLang="it-IT" dirty="0"/>
              <a:t>Notazioni:</a:t>
            </a:r>
          </a:p>
        </p:txBody>
      </p:sp>
      <p:pic>
        <p:nvPicPr>
          <p:cNvPr id="1331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3255153"/>
            <a:ext cx="864235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t="38797" r="31139"/>
          <a:stretch>
            <a:fillRect/>
          </a:stretch>
        </p:blipFill>
        <p:spPr bwMode="auto">
          <a:xfrm>
            <a:off x="2301875" y="1192213"/>
            <a:ext cx="48021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062163"/>
            <a:ext cx="83439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4" b="729"/>
          <a:stretch>
            <a:fillRect/>
          </a:stretch>
        </p:blipFill>
        <p:spPr bwMode="auto">
          <a:xfrm>
            <a:off x="400050" y="3857625"/>
            <a:ext cx="8593479" cy="202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Equazioni differenziale ordinaria</a:t>
            </a:r>
          </a:p>
        </p:txBody>
      </p:sp>
      <p:sp>
        <p:nvSpPr>
          <p:cNvPr id="14341" name="Segnaposto contenuto 5"/>
          <p:cNvSpPr>
            <a:spLocks noGrp="1"/>
          </p:cNvSpPr>
          <p:nvPr>
            <p:ph idx="1"/>
          </p:nvPr>
        </p:nvSpPr>
        <p:spPr>
          <a:xfrm>
            <a:off x="400050" y="3257550"/>
            <a:ext cx="8229600" cy="852488"/>
          </a:xfrm>
        </p:spPr>
        <p:txBody>
          <a:bodyPr/>
          <a:lstStyle/>
          <a:p>
            <a:r>
              <a:rPr lang="it-IT" altLang="it-IT"/>
              <a:t>Forma normale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60387"/>
          </a:xfrm>
        </p:spPr>
        <p:txBody>
          <a:bodyPr/>
          <a:lstStyle/>
          <a:p>
            <a:r>
              <a:rPr lang="it-IT" altLang="it-IT"/>
              <a:t>Equazioni differenziali lineari</a:t>
            </a:r>
          </a:p>
        </p:txBody>
      </p:sp>
      <p:pic>
        <p:nvPicPr>
          <p:cNvPr id="15362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02746"/>
            <a:ext cx="8712711" cy="9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387725"/>
            <a:ext cx="8685212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0A0CFDB9-DCDC-401E-B218-8CB1D0639BFA}"/>
              </a:ext>
            </a:extLst>
          </p:cNvPr>
          <p:cNvSpPr/>
          <p:nvPr/>
        </p:nvSpPr>
        <p:spPr bwMode="auto">
          <a:xfrm>
            <a:off x="8201609" y="1576873"/>
            <a:ext cx="833366" cy="84046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7096958-F4D1-49F3-92D6-896AD1650E1C}"/>
              </a:ext>
            </a:extLst>
          </p:cNvPr>
          <p:cNvCxnSpPr/>
          <p:nvPr/>
        </p:nvCxnSpPr>
        <p:spPr bwMode="auto">
          <a:xfrm>
            <a:off x="1492898" y="2225219"/>
            <a:ext cx="55983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8F8F072-7525-4D59-B35A-2F990650CBBD}"/>
              </a:ext>
            </a:extLst>
          </p:cNvPr>
          <p:cNvCxnSpPr/>
          <p:nvPr/>
        </p:nvCxnSpPr>
        <p:spPr bwMode="auto">
          <a:xfrm>
            <a:off x="3427445" y="2205846"/>
            <a:ext cx="55983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EA8EB37-5EFF-4D65-A57B-CD1A7895061E}"/>
              </a:ext>
            </a:extLst>
          </p:cNvPr>
          <p:cNvCxnSpPr/>
          <p:nvPr/>
        </p:nvCxnSpPr>
        <p:spPr bwMode="auto">
          <a:xfrm>
            <a:off x="6071118" y="2194116"/>
            <a:ext cx="55983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13FFC25-A8BE-4783-AD26-F3263EB786C8}"/>
              </a:ext>
            </a:extLst>
          </p:cNvPr>
          <p:cNvCxnSpPr/>
          <p:nvPr/>
        </p:nvCxnSpPr>
        <p:spPr bwMode="auto">
          <a:xfrm>
            <a:off x="7259216" y="2210378"/>
            <a:ext cx="55983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62A732-F378-4E09-8B16-18C3CCDD5C39}"/>
              </a:ext>
            </a:extLst>
          </p:cNvPr>
          <p:cNvSpPr txBox="1"/>
          <p:nvPr/>
        </p:nvSpPr>
        <p:spPr>
          <a:xfrm>
            <a:off x="417158" y="18124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1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7592E5-7777-432A-B5ED-73803C54080E}"/>
              </a:ext>
            </a:extLst>
          </p:cNvPr>
          <p:cNvCxnSpPr>
            <a:cxnSpLocks/>
          </p:cNvCxnSpPr>
          <p:nvPr/>
        </p:nvCxnSpPr>
        <p:spPr bwMode="auto">
          <a:xfrm>
            <a:off x="508581" y="2234550"/>
            <a:ext cx="16607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13" name="Picture 4" descr="Risultato immagini per matlab icon">
            <a:extLst>
              <a:ext uri="{FF2B5EF4-FFF2-40B4-BE49-F238E27FC236}">
                <a16:creationId xmlns:a16="http://schemas.microsoft.com/office/drawing/2014/main" id="{73A71126-FD49-4CBB-8F09-63637094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1068241"/>
          </a:xfrm>
        </p:spPr>
        <p:txBody>
          <a:bodyPr/>
          <a:lstStyle/>
          <a:p>
            <a:r>
              <a:rPr lang="it-IT" altLang="it-IT" dirty="0"/>
              <a:t>Equazioni differenziali lineari </a:t>
            </a:r>
            <a:br>
              <a:rPr lang="it-IT" altLang="it-IT" dirty="0"/>
            </a:br>
            <a:r>
              <a:rPr lang="it-IT" altLang="it-IT" dirty="0"/>
              <a:t>casi particolari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67696"/>
            <a:ext cx="8229600" cy="4298167"/>
          </a:xfrm>
        </p:spPr>
        <p:txBody>
          <a:bodyPr/>
          <a:lstStyle/>
          <a:p>
            <a:r>
              <a:rPr lang="it-IT" dirty="0"/>
              <a:t>Nel caso in cui i coefficienti </a:t>
            </a:r>
            <a:r>
              <a:rPr lang="it-IT" i="1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it-IT" i="1" baseline="-25000" dirty="0" err="1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it-IT" i="1" dirty="0"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r>
              <a:rPr lang="it-IT" dirty="0"/>
              <a:t> siano costanti allora l’equazione si dirà </a:t>
            </a:r>
            <a:r>
              <a:rPr lang="it-IT" dirty="0">
                <a:solidFill>
                  <a:srgbClr val="FF0000"/>
                </a:solidFill>
              </a:rPr>
              <a:t>a coefficienti costanti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altLang="it-IT" dirty="0">
                <a:solidFill>
                  <a:schemeClr val="bg1">
                    <a:lumMod val="50000"/>
                  </a:schemeClr>
                </a:solidFill>
              </a:rPr>
              <a:t>M x’’(t)+ c x’(t) + K x(t) = F(t) </a:t>
            </a:r>
          </a:p>
          <a:p>
            <a:pPr lvl="1"/>
            <a:r>
              <a:rPr lang="it-IT" altLang="it-IT" dirty="0">
                <a:solidFill>
                  <a:schemeClr val="bg1">
                    <a:lumMod val="50000"/>
                  </a:schemeClr>
                </a:solidFill>
              </a:rPr>
              <a:t>(massa-molla-smorzatore)</a:t>
            </a:r>
          </a:p>
          <a:p>
            <a:pPr marL="457200" lvl="1" indent="0">
              <a:buNone/>
            </a:pPr>
            <a:br>
              <a:rPr lang="it-IT" dirty="0">
                <a:solidFill>
                  <a:srgbClr val="FF0000"/>
                </a:solidFill>
              </a:rPr>
            </a:b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Se </a:t>
            </a:r>
            <a:r>
              <a:rPr lang="it-IT" i="1" dirty="0">
                <a:latin typeface="Times New Roman" charset="0"/>
                <a:ea typeface="Times New Roman" charset="0"/>
                <a:cs typeface="Times New Roman" charset="0"/>
              </a:rPr>
              <a:t>g(t)=0 </a:t>
            </a:r>
            <a:r>
              <a:rPr lang="it-IT" dirty="0"/>
              <a:t>l’equazione si dirà </a:t>
            </a:r>
            <a:r>
              <a:rPr lang="it-IT" dirty="0">
                <a:solidFill>
                  <a:srgbClr val="FF0000"/>
                </a:solidFill>
              </a:rPr>
              <a:t>omogenea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altLang="it-IT" dirty="0">
                <a:solidFill>
                  <a:schemeClr val="bg1">
                    <a:lumMod val="50000"/>
                  </a:schemeClr>
                </a:solidFill>
              </a:rPr>
              <a:t>M x’’(t)+ c x’(t) + K x(t) = 0 </a:t>
            </a:r>
          </a:p>
          <a:p>
            <a:pPr lvl="1"/>
            <a:r>
              <a:rPr lang="it-IT" altLang="it-IT" dirty="0">
                <a:solidFill>
                  <a:schemeClr val="bg1">
                    <a:lumMod val="50000"/>
                  </a:schemeClr>
                </a:solidFill>
              </a:rPr>
              <a:t>(massa-molla-smorzatore senza forza esterna)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Equazioni differenziali autonome</a:t>
            </a:r>
          </a:p>
        </p:txBody>
      </p:sp>
      <p:sp>
        <p:nvSpPr>
          <p:cNvPr id="24578" name="Segnaposto contenuto 4"/>
          <p:cNvSpPr>
            <a:spLocks noGrp="1"/>
          </p:cNvSpPr>
          <p:nvPr>
            <p:ph idx="1"/>
          </p:nvPr>
        </p:nvSpPr>
        <p:spPr>
          <a:xfrm>
            <a:off x="457200" y="1575924"/>
            <a:ext cx="8229600" cy="1704132"/>
          </a:xfrm>
        </p:spPr>
        <p:txBody>
          <a:bodyPr/>
          <a:lstStyle/>
          <a:p>
            <a:r>
              <a:rPr lang="it-IT" altLang="it-IT" sz="2000" dirty="0"/>
              <a:t>Le equazioni differenziali del secondo ordine autonome sono equazioni differenziali non lineari che, in forma normale, si presentano in questo modo:</a:t>
            </a:r>
          </a:p>
        </p:txBody>
      </p:sp>
      <p:sp>
        <p:nvSpPr>
          <p:cNvPr id="6" name="CasellaDiTesto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52150" y="3618093"/>
            <a:ext cx="3104632" cy="48635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it-IT" dirty="0">
                <a:noFill/>
              </a:rPr>
              <a:t> </a:t>
            </a: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DBE250F9-CF29-4CE1-98A9-87B02B9C19BB}"/>
              </a:ext>
            </a:extLst>
          </p:cNvPr>
          <p:cNvSpPr txBox="1">
            <a:spLocks/>
          </p:cNvSpPr>
          <p:nvPr/>
        </p:nvSpPr>
        <p:spPr bwMode="auto">
          <a:xfrm>
            <a:off x="457200" y="4461999"/>
            <a:ext cx="8229600" cy="170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24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>
                <a:solidFill>
                  <a:srgbClr val="B82C00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charset="0"/>
              <a:buChar char="◊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itchFamily="34" charset="0"/>
              <a:buChar char="◊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itchFamily="34" charset="0"/>
              <a:buChar char="◊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itchFamily="34" charset="0"/>
              <a:buChar char="◊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itchFamily="34" charset="0"/>
              <a:buChar char="◊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sz="2000" kern="0" dirty="0"/>
              <a:t>In generale, le equazioni differenziali autonome non dipendono dalla variabile tempo</a:t>
            </a:r>
          </a:p>
          <a:p>
            <a:r>
              <a:rPr lang="it-IT" altLang="it-IT" sz="2000" kern="0" dirty="0"/>
              <a:t>Le </a:t>
            </a:r>
            <a:r>
              <a:rPr lang="it-IT" altLang="it-IT" sz="2000" kern="0" dirty="0" err="1"/>
              <a:t>eq</a:t>
            </a:r>
            <a:r>
              <a:rPr lang="it-IT" altLang="it-IT" sz="2000" kern="0" dirty="0"/>
              <a:t>. non autonome hanno, ad esempio, coefficienti dipendenti dal tempo (un razzo che raggiunge la sua orbita e che consuma la sua massa)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Soluzione locale</a:t>
            </a:r>
          </a:p>
        </p:txBody>
      </p:sp>
      <p:pic>
        <p:nvPicPr>
          <p:cNvPr id="18434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8" y="1908175"/>
            <a:ext cx="67564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8" y="1219200"/>
            <a:ext cx="3213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Soluzione massimale</a:t>
            </a:r>
          </a:p>
        </p:txBody>
      </p:sp>
      <p:pic>
        <p:nvPicPr>
          <p:cNvPr id="20482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6" y="1868106"/>
            <a:ext cx="8461416" cy="25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208621"/>
              </p:ext>
            </p:extLst>
          </p:nvPr>
        </p:nvGraphicFramePr>
        <p:xfrm>
          <a:off x="1008668" y="1404594"/>
          <a:ext cx="7126663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Soluzione globale</a:t>
            </a:r>
          </a:p>
        </p:txBody>
      </p:sp>
      <p:pic>
        <p:nvPicPr>
          <p:cNvPr id="21506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9150"/>
            <a:ext cx="66675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7649"/>
          </a:xfrm>
          <a:noFill/>
        </p:spPr>
        <p:txBody>
          <a:bodyPr/>
          <a:lstStyle/>
          <a:p>
            <a:r>
              <a:rPr lang="it-IT" dirty="0"/>
              <a:t>Il problema di </a:t>
            </a:r>
            <a:r>
              <a:rPr lang="it-IT" dirty="0" err="1"/>
              <a:t>cauchy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1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Problema di Cauchy</a:t>
            </a:r>
          </a:p>
        </p:txBody>
      </p:sp>
      <p:pic>
        <p:nvPicPr>
          <p:cNvPr id="17410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06488"/>
            <a:ext cx="820578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Risultato immagini per matlab icon">
            <a:extLst>
              <a:ext uri="{FF2B5EF4-FFF2-40B4-BE49-F238E27FC236}">
                <a16:creationId xmlns:a16="http://schemas.microsoft.com/office/drawing/2014/main" id="{A1DF61FB-5986-4931-A754-6522608C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r="2988"/>
          <a:stretch/>
        </p:blipFill>
        <p:spPr bwMode="auto">
          <a:xfrm>
            <a:off x="439839" y="226289"/>
            <a:ext cx="6204030" cy="614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olo 1"/>
          <p:cNvSpPr>
            <a:spLocks noGrp="1"/>
          </p:cNvSpPr>
          <p:nvPr>
            <p:ph type="title"/>
          </p:nvPr>
        </p:nvSpPr>
        <p:spPr>
          <a:xfrm>
            <a:off x="6354502" y="486137"/>
            <a:ext cx="2692902" cy="2508852"/>
          </a:xfrm>
        </p:spPr>
        <p:txBody>
          <a:bodyPr/>
          <a:lstStyle/>
          <a:p>
            <a:r>
              <a:rPr lang="it-IT" altLang="it-IT" dirty="0"/>
              <a:t>Integrale Generale e Particolare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B54AA2-949F-4FA8-8710-93E0CD6C8667}"/>
              </a:ext>
            </a:extLst>
          </p:cNvPr>
          <p:cNvSpPr/>
          <p:nvPr/>
        </p:nvSpPr>
        <p:spPr bwMode="auto">
          <a:xfrm>
            <a:off x="3188262" y="2702740"/>
            <a:ext cx="3455607" cy="2922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28"/>
          <a:stretch>
            <a:fillRect/>
          </a:stretch>
        </p:blipFill>
        <p:spPr bwMode="auto">
          <a:xfrm>
            <a:off x="379413" y="492125"/>
            <a:ext cx="6513512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40175" y="338138"/>
            <a:ext cx="4879975" cy="1325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Esistenza e unicità </a:t>
            </a:r>
            <a:r>
              <a:rPr lang="it-IT" u="sng" dirty="0"/>
              <a:t>locale</a:t>
            </a:r>
            <a:r>
              <a:rPr lang="it-IT" dirty="0"/>
              <a:t> di un problema di </a:t>
            </a:r>
            <a:r>
              <a:rPr lang="it-IT" dirty="0" err="1"/>
              <a:t>Cauchy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(condizione sufficiente)</a:t>
            </a:r>
          </a:p>
        </p:txBody>
      </p:sp>
      <p:pic>
        <p:nvPicPr>
          <p:cNvPr id="22531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4735513"/>
            <a:ext cx="4003675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9"/>
          <a:stretch>
            <a:fillRect/>
          </a:stretch>
        </p:blipFill>
        <p:spPr bwMode="auto">
          <a:xfrm>
            <a:off x="357188" y="1927225"/>
            <a:ext cx="6573837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CasellaDiTesto 6"/>
          <p:cNvSpPr txBox="1">
            <a:spLocks noChangeArrowheads="1"/>
          </p:cNvSpPr>
          <p:nvPr/>
        </p:nvSpPr>
        <p:spPr bwMode="auto">
          <a:xfrm>
            <a:off x="357188" y="6127750"/>
            <a:ext cx="8786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it-IT" altLang="it-IT" sz="1600"/>
              <a:t>Se si elimina l’ipotesi di Lipshitzianità si potrebbe perdere l’unicità della soluzione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70179A0-33C8-43B1-A766-AAAE11D9E0F1}"/>
              </a:ext>
            </a:extLst>
          </p:cNvPr>
          <p:cNvSpPr/>
          <p:nvPr/>
        </p:nvSpPr>
        <p:spPr bwMode="auto">
          <a:xfrm>
            <a:off x="379413" y="2037072"/>
            <a:ext cx="785840" cy="2635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058AF49-C795-4F85-8F4F-F128769730AB}"/>
              </a:ext>
            </a:extLst>
          </p:cNvPr>
          <p:cNvSpPr/>
          <p:nvPr/>
        </p:nvSpPr>
        <p:spPr bwMode="auto">
          <a:xfrm>
            <a:off x="357188" y="3599657"/>
            <a:ext cx="411555" cy="2635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6D3BD9A-0B20-4BD5-86AE-AA57B0F24CFF}"/>
              </a:ext>
            </a:extLst>
          </p:cNvPr>
          <p:cNvSpPr/>
          <p:nvPr/>
        </p:nvSpPr>
        <p:spPr bwMode="auto">
          <a:xfrm>
            <a:off x="357188" y="474487"/>
            <a:ext cx="411555" cy="2635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1023678"/>
          </a:xfrm>
        </p:spPr>
        <p:txBody>
          <a:bodyPr/>
          <a:lstStyle/>
          <a:p>
            <a:r>
              <a:rPr lang="it-IT" altLang="it-IT" dirty="0"/>
              <a:t>Esistenza e unicità </a:t>
            </a:r>
            <a:r>
              <a:rPr lang="it-IT" altLang="it-IT" u="sng" dirty="0"/>
              <a:t>globale</a:t>
            </a:r>
            <a:r>
              <a:rPr lang="it-IT" altLang="it-IT" dirty="0"/>
              <a:t> soluzione PDC (condizioni sufficienti)</a:t>
            </a:r>
          </a:p>
        </p:txBody>
      </p:sp>
      <p:pic>
        <p:nvPicPr>
          <p:cNvPr id="23554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482725"/>
            <a:ext cx="76708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504001"/>
          </a:xfrm>
        </p:spPr>
        <p:txBody>
          <a:bodyPr/>
          <a:lstStyle/>
          <a:p>
            <a:r>
              <a:rPr lang="it-IT" dirty="0"/>
              <a:t>Equazioni non lineari del primo ordine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92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1068387"/>
          </a:xfrm>
        </p:spPr>
        <p:txBody>
          <a:bodyPr/>
          <a:lstStyle/>
          <a:p>
            <a:r>
              <a:rPr lang="it-IT" altLang="it-IT"/>
              <a:t>Equazioni differenziali a variabili separbili</a:t>
            </a:r>
          </a:p>
        </p:txBody>
      </p:sp>
      <p:pic>
        <p:nvPicPr>
          <p:cNvPr id="25602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58950"/>
            <a:ext cx="7602537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675511"/>
            <a:ext cx="783748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F82A9D2-27C1-4FD1-96E3-8CFDD5E2B35E}"/>
                  </a:ext>
                </a:extLst>
              </p:cNvPr>
              <p:cNvSpPr txBox="1"/>
              <p:nvPr/>
            </p:nvSpPr>
            <p:spPr>
              <a:xfrm>
                <a:off x="7456933" y="2658371"/>
                <a:ext cx="859979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F82A9D2-27C1-4FD1-96E3-8CFDD5E2B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933" y="2658371"/>
                <a:ext cx="859979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Risultato immagini per matlab icon">
            <a:extLst>
              <a:ext uri="{FF2B5EF4-FFF2-40B4-BE49-F238E27FC236}">
                <a16:creationId xmlns:a16="http://schemas.microsoft.com/office/drawing/2014/main" id="{ECA9AEB1-C73E-4D99-ADFA-FA29D641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1068387"/>
          </a:xfrm>
        </p:spPr>
        <p:txBody>
          <a:bodyPr/>
          <a:lstStyle/>
          <a:p>
            <a:r>
              <a:rPr lang="it-IT" altLang="it-IT"/>
              <a:t>esistenza e unicità locale della soluzione del problema di Cauchy</a:t>
            </a:r>
          </a:p>
        </p:txBody>
      </p:sp>
      <p:pic>
        <p:nvPicPr>
          <p:cNvPr id="26626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27213"/>
            <a:ext cx="7599363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504001"/>
          </a:xfrm>
        </p:spPr>
        <p:txBody>
          <a:bodyPr/>
          <a:lstStyle/>
          <a:p>
            <a:r>
              <a:rPr lang="it-IT" dirty="0"/>
              <a:t>Equazioni lineari del primo ordine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9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5C50B-10D3-4F09-87E6-363A7E7D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dirty="0"/>
              <a:t>Cos’è la dinamica di un sistema?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0C714-F338-4A56-B835-033E360E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92" y="1213701"/>
            <a:ext cx="4821811" cy="4979709"/>
          </a:xfrm>
        </p:spPr>
        <p:txBody>
          <a:bodyPr/>
          <a:lstStyle/>
          <a:p>
            <a:r>
              <a:rPr lang="it-IT" sz="2000" dirty="0"/>
              <a:t>Descrive il cambiamento di un sistema</a:t>
            </a:r>
          </a:p>
          <a:p>
            <a:r>
              <a:rPr lang="it-IT" sz="2000" dirty="0"/>
              <a:t>La dinamica di un sistema è </a:t>
            </a:r>
            <a:r>
              <a:rPr lang="it-IT" sz="2000" dirty="0" err="1"/>
              <a:t>costitiota</a:t>
            </a:r>
            <a:r>
              <a:rPr lang="it-IT" sz="2000" dirty="0"/>
              <a:t> dalle relazioni matematiche che descrivono la sua evoluzione</a:t>
            </a:r>
          </a:p>
          <a:p>
            <a:r>
              <a:rPr lang="it-IT" sz="2000" dirty="0"/>
              <a:t>Il libro delle mutazioni cinese, I Ching</a:t>
            </a:r>
          </a:p>
          <a:p>
            <a:r>
              <a:rPr lang="en-GB" sz="1100" dirty="0">
                <a:hlinkClick r:id="rId2"/>
              </a:rPr>
              <a:t>http://www.sestopotere.it/iking/iking.html</a:t>
            </a:r>
            <a:endParaRPr lang="en-GB" sz="1100" dirty="0"/>
          </a:p>
          <a:p>
            <a:r>
              <a:rPr lang="en-GB" sz="2000" dirty="0"/>
              <a:t>Da non </a:t>
            </a:r>
            <a:r>
              <a:rPr lang="en-GB" sz="2000" dirty="0" err="1"/>
              <a:t>confondere</a:t>
            </a:r>
            <a:r>
              <a:rPr lang="en-GB" sz="2000" dirty="0"/>
              <a:t> con </a:t>
            </a:r>
            <a:r>
              <a:rPr lang="el-GR" sz="2000" i="1" dirty="0"/>
              <a:t>κίνημα</a:t>
            </a:r>
            <a:r>
              <a:rPr lang="el-GR" sz="2000" dirty="0"/>
              <a:t> </a:t>
            </a:r>
            <a:r>
              <a:rPr lang="it-IT" sz="2000" dirty="0"/>
              <a:t>(</a:t>
            </a:r>
            <a:r>
              <a:rPr lang="it-IT" sz="2000" dirty="0" err="1"/>
              <a:t>kinēma</a:t>
            </a:r>
            <a:r>
              <a:rPr lang="it-IT" sz="2000" dirty="0"/>
              <a:t>) da cui cinematica che descrive le relazioni di moto tra le parti di un sistema</a:t>
            </a:r>
          </a:p>
          <a:p>
            <a:endParaRPr lang="en-GB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92366-0636-4634-B432-98D33579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27" y="1213701"/>
            <a:ext cx="3505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6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Equazioni differenziali lineari del primo ordine</a:t>
            </a:r>
          </a:p>
        </p:txBody>
      </p:sp>
      <p:pic>
        <p:nvPicPr>
          <p:cNvPr id="27650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132013"/>
            <a:ext cx="8682037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isultato immagini per matlab icon">
            <a:extLst>
              <a:ext uri="{FF2B5EF4-FFF2-40B4-BE49-F238E27FC236}">
                <a16:creationId xmlns:a16="http://schemas.microsoft.com/office/drawing/2014/main" id="{86997017-E26F-495E-81A8-E335E89E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Soluzione equazioni differenziali lineari del primo ordine</a:t>
            </a:r>
          </a:p>
        </p:txBody>
      </p:sp>
      <p:pic>
        <p:nvPicPr>
          <p:cNvPr id="2867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1651000"/>
            <a:ext cx="69119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altLang="it-IT" dirty="0"/>
              <a:t>PDC per </a:t>
            </a:r>
            <a:r>
              <a:rPr lang="it-IT" altLang="it-IT" dirty="0" err="1"/>
              <a:t>eq</a:t>
            </a:r>
            <a:r>
              <a:rPr lang="it-IT" altLang="it-IT" dirty="0"/>
              <a:t> lineare primo ordine</a:t>
            </a:r>
          </a:p>
        </p:txBody>
      </p:sp>
      <p:pic>
        <p:nvPicPr>
          <p:cNvPr id="29698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2" y="1910224"/>
            <a:ext cx="8663088" cy="290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794625" cy="1325563"/>
          </a:xfrm>
        </p:spPr>
        <p:txBody>
          <a:bodyPr/>
          <a:lstStyle/>
          <a:p>
            <a:r>
              <a:rPr lang="it-IT" altLang="it-IT" dirty="0"/>
              <a:t>Soluzione PDC </a:t>
            </a:r>
            <a:r>
              <a:rPr lang="it-IT" altLang="it-IT" dirty="0" err="1"/>
              <a:t>eq</a:t>
            </a:r>
            <a:r>
              <a:rPr lang="it-IT" altLang="it-IT" dirty="0"/>
              <a:t>. </a:t>
            </a:r>
            <a:r>
              <a:rPr lang="it-IT" altLang="it-IT" dirty="0" err="1"/>
              <a:t>diff</a:t>
            </a:r>
            <a:r>
              <a:rPr lang="it-IT" altLang="it-IT" dirty="0"/>
              <a:t> primo ordine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725930" y="1428532"/>
                <a:ext cx="317772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sz="2000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sz="2000" i="1">
                                    <a:latin typeface="Cambria Math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sz="20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sz="2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it-IT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charset="0"/>
                                      </a:rPr>
                                      <m:t>0                                           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0" y="1428532"/>
                <a:ext cx="3177729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695186" y="3315109"/>
                <a:ext cx="4177426" cy="726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it-IT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trlPr>
                            <a:rPr lang="is-I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is-I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  <m:r>
                                <a:rPr lang="it-IT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it-IT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86" y="3315109"/>
                <a:ext cx="4177426" cy="7263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709693" y="2448962"/>
                <a:ext cx="1957524" cy="726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</m:sup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it-IT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it-IT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it-IT" sz="20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it-IT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93" y="2448962"/>
                <a:ext cx="1957524" cy="7263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1725930" y="4878327"/>
                <a:ext cx="6660285" cy="106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000" b="0" dirty="0"/>
                  <a:t>SE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charset="0"/>
                      </a:rPr>
                      <m:t>=</m:t>
                    </m:r>
                    <m:r>
                      <a:rPr lang="it-IT" sz="2000" b="0" i="1" smtClean="0">
                        <a:latin typeface="Cambria Math" charset="0"/>
                      </a:rPr>
                      <m:t>𝑎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it-IT" sz="2000" b="0" i="1" dirty="0">
                  <a:latin typeface="Cambria Math" charset="0"/>
                </a:endParaRPr>
              </a:p>
              <a:p>
                <a:endParaRPr lang="it-IT" sz="2000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trlPr>
                          <a:rPr lang="is-I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is-I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charset="0"/>
                          </a:rPr>
                          <m:t>𝑏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  <m:r>
                          <a:rPr lang="it-IT" sz="20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it-IT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latin typeface="Cambria Math" charset="0"/>
                          </a:rPr>
                          <m:t>𝑎</m:t>
                        </m:r>
                        <m:r>
                          <a:rPr lang="it-IT" sz="2000" i="1">
                            <a:latin typeface="Cambria Math" charset="0"/>
                          </a:rPr>
                          <m:t>(</m:t>
                        </m:r>
                        <m:r>
                          <a:rPr lang="it-IT" sz="2000" i="1">
                            <a:latin typeface="Cambria Math" charset="0"/>
                          </a:rPr>
                          <m:t>𝑡</m:t>
                        </m:r>
                        <m:r>
                          <a:rPr lang="it-IT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1">
                            <a:latin typeface="Cambria Math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it-IT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0" y="4878327"/>
                <a:ext cx="6660285" cy="1067856"/>
              </a:xfrm>
              <a:prstGeom prst="rect">
                <a:avLst/>
              </a:prstGeom>
              <a:blipFill>
                <a:blip r:embed="rId5"/>
                <a:stretch>
                  <a:fillRect l="-2286" t="-9524" r="-952" b="-8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59769"/>
          </a:xfrm>
        </p:spPr>
        <p:txBody>
          <a:bodyPr/>
          <a:lstStyle/>
          <a:p>
            <a:r>
              <a:rPr lang="it-IT" dirty="0"/>
              <a:t>Risposta sistema del primo ordine</a:t>
            </a:r>
          </a:p>
        </p:txBody>
      </p:sp>
      <p:sp>
        <p:nvSpPr>
          <p:cNvPr id="3" name="Rettangolo 2"/>
          <p:cNvSpPr/>
          <p:nvPr/>
        </p:nvSpPr>
        <p:spPr bwMode="auto">
          <a:xfrm>
            <a:off x="3352800" y="2722179"/>
            <a:ext cx="2732690" cy="139787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3428606" y="3077849"/>
                <a:ext cx="2563972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sz="2000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sz="20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it-IT" sz="2000" i="1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sz="2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2000" b="0" i="1" smtClean="0">
                                    <a:latin typeface="Cambria Math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06" y="3077849"/>
                <a:ext cx="2563972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384205" y="2923960"/>
                <a:ext cx="56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05" y="2923960"/>
                <a:ext cx="56265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74" r="-13043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6210103" y="2895055"/>
                <a:ext cx="19439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000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it-IT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103" y="2895055"/>
                <a:ext cx="1943930" cy="307777"/>
              </a:xfrm>
              <a:prstGeom prst="rect">
                <a:avLst/>
              </a:prstGeom>
              <a:blipFill>
                <a:blip r:embed="rId4"/>
                <a:stretch>
                  <a:fillRect l="-1948" r="-3247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/>
          <p:cNvCxnSpPr>
            <a:stCxn id="3" idx="3"/>
          </p:cNvCxnSpPr>
          <p:nvPr/>
        </p:nvCxnSpPr>
        <p:spPr bwMode="auto">
          <a:xfrm flipV="1">
            <a:off x="6085490" y="3421116"/>
            <a:ext cx="2065621" cy="1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Connettore 2 8"/>
          <p:cNvCxnSpPr/>
          <p:nvPr/>
        </p:nvCxnSpPr>
        <p:spPr bwMode="auto">
          <a:xfrm flipV="1">
            <a:off x="1287179" y="3421116"/>
            <a:ext cx="2065621" cy="1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33F9DC-6957-4B4C-9E4B-E1AA304BCFBA}"/>
                  </a:ext>
                </a:extLst>
              </p:cNvPr>
              <p:cNvSpPr txBox="1"/>
              <p:nvPr/>
            </p:nvSpPr>
            <p:spPr>
              <a:xfrm>
                <a:off x="1653702" y="4706515"/>
                <a:ext cx="5813579" cy="106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000" b="0" dirty="0"/>
                  <a:t>SE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b="0" i="1" dirty="0">
                  <a:latin typeface="Cambria Math" charset="0"/>
                </a:endParaRPr>
              </a:p>
              <a:p>
                <a:endParaRPr lang="it-IT" sz="2000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t-IT" sz="20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is-I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  <m:r>
                          <a:rPr lang="it-IT" sz="20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it-IT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𝑟𝑖𝑠𝑝𝑜𝑠𝑡𝑎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𝑖𝑚𝑝𝑢𝑙𝑠𝑖𝑣𝑎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33F9DC-6957-4B4C-9E4B-E1AA304B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02" y="4706515"/>
                <a:ext cx="5813579" cy="1067856"/>
              </a:xfrm>
              <a:prstGeom prst="rect">
                <a:avLst/>
              </a:prstGeom>
              <a:blipFill>
                <a:blip r:embed="rId5"/>
                <a:stretch>
                  <a:fillRect l="-2397" t="-8235" r="-871" b="-8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52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504001"/>
          </a:xfrm>
        </p:spPr>
        <p:txBody>
          <a:bodyPr/>
          <a:lstStyle/>
          <a:p>
            <a:r>
              <a:rPr lang="it-IT" dirty="0"/>
              <a:t>Equazioni lineari del secondo ordine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4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1068241"/>
          </a:xfrm>
        </p:spPr>
        <p:txBody>
          <a:bodyPr/>
          <a:lstStyle/>
          <a:p>
            <a:r>
              <a:rPr lang="it-IT" altLang="it-IT" dirty="0"/>
              <a:t>Equazioni differenziali omogenee del secondo ordine a coefficienti costanti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" y="1911927"/>
            <a:ext cx="8533387" cy="3146961"/>
          </a:xfrm>
          <a:prstGeom prst="rect">
            <a:avLst/>
          </a:prstGeom>
        </p:spPr>
      </p:pic>
      <p:pic>
        <p:nvPicPr>
          <p:cNvPr id="4" name="Picture 4" descr="Risultato immagini per matlab icon">
            <a:extLst>
              <a:ext uri="{FF2B5EF4-FFF2-40B4-BE49-F238E27FC236}">
                <a16:creationId xmlns:a16="http://schemas.microsoft.com/office/drawing/2014/main" id="{E380CDAB-0CB1-4D1A-A9D9-A35AAE53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5" y="142504"/>
            <a:ext cx="5845230" cy="6222670"/>
          </a:xfrm>
          <a:prstGeom prst="rect">
            <a:avLst/>
          </a:prstGeom>
        </p:spPr>
      </p:pic>
      <p:sp>
        <p:nvSpPr>
          <p:cNvPr id="32770" name="Titolo 1"/>
          <p:cNvSpPr>
            <a:spLocks noGrp="1"/>
          </p:cNvSpPr>
          <p:nvPr>
            <p:ph type="title"/>
          </p:nvPr>
        </p:nvSpPr>
        <p:spPr>
          <a:xfrm>
            <a:off x="6227195" y="261257"/>
            <a:ext cx="2833677" cy="3102131"/>
          </a:xfrm>
        </p:spPr>
        <p:txBody>
          <a:bodyPr/>
          <a:lstStyle/>
          <a:p>
            <a:r>
              <a:rPr lang="it-IT" altLang="it-IT" dirty="0"/>
              <a:t>Soluzione equazioni differenziali omogenee a coefficienti</a:t>
            </a:r>
            <a:br>
              <a:rPr lang="it-IT" altLang="it-IT" dirty="0"/>
            </a:br>
            <a:r>
              <a:rPr lang="it-IT" altLang="it-IT" dirty="0"/>
              <a:t>costanti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59769"/>
          </a:xfrm>
        </p:spPr>
        <p:txBody>
          <a:bodyPr/>
          <a:lstStyle/>
          <a:p>
            <a:r>
              <a:rPr lang="it-IT" dirty="0"/>
              <a:t>Esistenza e unicità del PDC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6" y="974107"/>
            <a:ext cx="7721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0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947863"/>
          </a:xfrm>
        </p:spPr>
        <p:txBody>
          <a:bodyPr/>
          <a:lstStyle/>
          <a:p>
            <a:r>
              <a:rPr lang="it-IT" altLang="it-IT"/>
              <a:t>Equazioni differenziali non omogenee del secondo ordine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2168"/>
            <a:ext cx="81788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Risultato immagini per robot manipolatore cinematica">
            <a:extLst>
              <a:ext uri="{FF2B5EF4-FFF2-40B4-BE49-F238E27FC236}">
                <a16:creationId xmlns:a16="http://schemas.microsoft.com/office/drawing/2014/main" id="{7ABC2397-9323-4D88-B085-FBD87EC2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44" y="2621401"/>
            <a:ext cx="3630023" cy="38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62AEEB-0C28-4DFA-A3DF-D533EFB4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un robot manipolatore</a:t>
            </a:r>
            <a:endParaRPr lang="en-GB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5018F2-A54D-4329-90B9-9D2183958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4091233"/>
            <a:ext cx="4718115" cy="2174630"/>
          </a:xfrm>
        </p:spPr>
        <p:txBody>
          <a:bodyPr/>
          <a:lstStyle/>
          <a:p>
            <a:r>
              <a:rPr lang="it-IT" sz="1800" dirty="0"/>
              <a:t>Per la cinematica bastano relazioni trigonometriche</a:t>
            </a:r>
          </a:p>
          <a:p>
            <a:r>
              <a:rPr lang="it-IT" sz="1800" dirty="0"/>
              <a:t>Anche se per invertirla non è semplice</a:t>
            </a:r>
          </a:p>
          <a:p>
            <a:endParaRPr lang="it-IT" sz="1800" dirty="0"/>
          </a:p>
          <a:p>
            <a:r>
              <a:rPr lang="it-IT" sz="1800" dirty="0"/>
              <a:t>E per la dinamica?</a:t>
            </a:r>
            <a:endParaRPr lang="en-GB" sz="1800" dirty="0"/>
          </a:p>
        </p:txBody>
      </p:sp>
      <p:pic>
        <p:nvPicPr>
          <p:cNvPr id="5" name="Elementi multimediali online 4" title="HALTER LoadAssistant: Come funziona">
            <a:hlinkClick r:id="" action="ppaction://media"/>
            <a:extLst>
              <a:ext uri="{FF2B5EF4-FFF2-40B4-BE49-F238E27FC236}">
                <a16:creationId xmlns:a16="http://schemas.microsoft.com/office/drawing/2014/main" id="{68159EF9-DE45-4F15-AD61-95209E602D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8255" y="960354"/>
            <a:ext cx="5314622" cy="29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2312988"/>
          </a:xfrm>
        </p:spPr>
        <p:txBody>
          <a:bodyPr/>
          <a:lstStyle/>
          <a:p>
            <a:r>
              <a:rPr lang="it-IT" altLang="it-IT"/>
              <a:t>Esistenza e unicità del PDC per l’equazione differenziale del secondo ordine non omogenea</a:t>
            </a:r>
          </a:p>
        </p:txBody>
      </p:sp>
      <p:pic>
        <p:nvPicPr>
          <p:cNvPr id="37890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4" y="2465388"/>
            <a:ext cx="8674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Ricerca di un integrale particolare dell’equazione non omogenea</a:t>
            </a:r>
          </a:p>
        </p:txBody>
      </p:sp>
      <p:pic>
        <p:nvPicPr>
          <p:cNvPr id="38914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6" y="1568449"/>
            <a:ext cx="8711750" cy="22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" y="3905250"/>
            <a:ext cx="8066891" cy="142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400050"/>
            <a:ext cx="7930702" cy="6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1998308"/>
            <a:ext cx="8476802" cy="28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00088"/>
            <a:ext cx="8196263" cy="230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4" y="2609850"/>
            <a:ext cx="7819465" cy="16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5" y="646094"/>
            <a:ext cx="8025335" cy="85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3" y="2671258"/>
            <a:ext cx="8115797" cy="285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2" y="1797050"/>
            <a:ext cx="8625317" cy="316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59769"/>
          </a:xfrm>
        </p:spPr>
        <p:txBody>
          <a:bodyPr/>
          <a:lstStyle/>
          <a:p>
            <a:r>
              <a:rPr lang="it-IT" dirty="0"/>
              <a:t>Sistemi di equazioni differenziali lineari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13" y="1223682"/>
            <a:ext cx="6048487" cy="142317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46" y="3085291"/>
            <a:ext cx="2222500" cy="10668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56" y="4590527"/>
            <a:ext cx="77343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5C50B-10D3-4F09-87E6-363A7E7D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1023678"/>
          </a:xfrm>
        </p:spPr>
        <p:txBody>
          <a:bodyPr/>
          <a:lstStyle/>
          <a:p>
            <a:r>
              <a:rPr lang="it-IT" dirty="0" err="1"/>
              <a:t>Methodus</a:t>
            </a:r>
            <a:r>
              <a:rPr lang="it-IT" dirty="0"/>
              <a:t> </a:t>
            </a:r>
            <a:r>
              <a:rPr lang="it-IT" dirty="0" err="1"/>
              <a:t>fluxionum</a:t>
            </a:r>
            <a:r>
              <a:rPr lang="it-IT" dirty="0"/>
              <a:t> et </a:t>
            </a:r>
            <a:r>
              <a:rPr lang="it-IT" dirty="0" err="1"/>
              <a:t>Serierum</a:t>
            </a:r>
            <a:r>
              <a:rPr lang="it-IT" dirty="0"/>
              <a:t> </a:t>
            </a:r>
            <a:r>
              <a:rPr lang="it-IT" dirty="0" err="1"/>
              <a:t>Infinitarum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0C714-F338-4A56-B835-033E360E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33" y="1007680"/>
            <a:ext cx="3986085" cy="5435982"/>
          </a:xfrm>
        </p:spPr>
        <p:txBody>
          <a:bodyPr/>
          <a:lstStyle/>
          <a:p>
            <a:r>
              <a:rPr lang="it-IT" sz="1400" dirty="0"/>
              <a:t>Lo studio delle equazioni differenziali ha inizio in seguito all'introduzione del calcolo infinitesimale da parte di Newton e Leibniz nel diciassettesimo secolo. </a:t>
            </a:r>
          </a:p>
          <a:p>
            <a:r>
              <a:rPr lang="it-IT" sz="1400" dirty="0"/>
              <a:t>Nel secondo capitolo del suo testo del </a:t>
            </a:r>
            <a:r>
              <a:rPr lang="it-IT" sz="1400" b="1" dirty="0"/>
              <a:t>1671</a:t>
            </a:r>
            <a:r>
              <a:rPr lang="it-IT" sz="1400" dirty="0"/>
              <a:t> </a:t>
            </a:r>
            <a:r>
              <a:rPr lang="it-IT" sz="1400" b="1" i="1" dirty="0" err="1"/>
              <a:t>Methodus</a:t>
            </a:r>
            <a:r>
              <a:rPr lang="it-IT" sz="1400" b="1" i="1" dirty="0"/>
              <a:t> </a:t>
            </a:r>
            <a:r>
              <a:rPr lang="it-IT" sz="1400" b="1" i="1" dirty="0" err="1"/>
              <a:t>fluxionum</a:t>
            </a:r>
            <a:r>
              <a:rPr lang="it-IT" sz="1400" b="1" i="1" dirty="0"/>
              <a:t> et </a:t>
            </a:r>
            <a:r>
              <a:rPr lang="it-IT" sz="1400" b="1" i="1" dirty="0" err="1"/>
              <a:t>Serierum</a:t>
            </a:r>
            <a:r>
              <a:rPr lang="it-IT" sz="1400" b="1" i="1" dirty="0"/>
              <a:t> </a:t>
            </a:r>
            <a:r>
              <a:rPr lang="it-IT" sz="1400" b="1" i="1" dirty="0" err="1"/>
              <a:t>Infinitarum</a:t>
            </a:r>
            <a:r>
              <a:rPr lang="it-IT" sz="1400" dirty="0"/>
              <a:t>, Isaac Newton focalizza il discorso su tre tipologie di equazioni differenziali di primo grado, di cui due ordinarie: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r>
              <a:rPr lang="it-IT" sz="1400" dirty="0"/>
              <a:t>E una alle derivata parziali: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r>
              <a:rPr lang="it-IT" sz="1400" dirty="0"/>
              <a:t>Di cui fornisce esempi e soluzioni ipotizzando che il termine noto sia esprimibile con una serie infinita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A59E4FA1-5E99-4646-BE29-78F09BF0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63" y="1771649"/>
            <a:ext cx="4000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7C4D1F-1670-4B85-A8E9-D27B97AC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8" y="3518594"/>
            <a:ext cx="3790950" cy="9334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AC7959-5DC9-483D-A16A-FB7CF12F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54" y="4840726"/>
            <a:ext cx="26955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5C50B-10D3-4F09-87E6-363A7E7D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dirty="0"/>
              <a:t>I Principia del 1687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0C714-F338-4A56-B835-033E360E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33" y="1096168"/>
            <a:ext cx="3986085" cy="5021828"/>
          </a:xfrm>
        </p:spPr>
        <p:txBody>
          <a:bodyPr/>
          <a:lstStyle/>
          <a:p>
            <a:r>
              <a:rPr lang="it-IT" sz="1400" dirty="0"/>
              <a:t>Newton scoprì il metodo degli sviluppi in serie e il </a:t>
            </a:r>
            <a:r>
              <a:rPr lang="it-IT" sz="1400" dirty="0">
                <a:solidFill>
                  <a:srgbClr val="C00000"/>
                </a:solidFill>
              </a:rPr>
              <a:t>calcolo infinitesimale </a:t>
            </a:r>
            <a:r>
              <a:rPr lang="it-IT" sz="1400" dirty="0"/>
              <a:t>negli anni </a:t>
            </a:r>
            <a:r>
              <a:rPr lang="it-IT" sz="1400" b="1" dirty="0"/>
              <a:t>1665-1666</a:t>
            </a:r>
            <a:r>
              <a:rPr lang="it-IT" sz="1400" dirty="0"/>
              <a:t>, e nel corso del decennio successivo stese almeno tre esposizioni esaurienti della nuova analisi. </a:t>
            </a:r>
          </a:p>
          <a:p>
            <a:r>
              <a:rPr lang="it-IT" sz="1400" dirty="0"/>
              <a:t>Il </a:t>
            </a:r>
            <a:r>
              <a:rPr lang="it-IT" sz="1400" b="1" i="1" dirty="0"/>
              <a:t>De analisi (1669 ma </a:t>
            </a:r>
            <a:r>
              <a:rPr lang="it-IT" sz="1400" b="1" i="1" dirty="0" err="1"/>
              <a:t>pubb</a:t>
            </a:r>
            <a:r>
              <a:rPr lang="it-IT" sz="1400" b="1" i="1" dirty="0"/>
              <a:t>. 1671) </a:t>
            </a:r>
            <a:r>
              <a:rPr lang="it-IT" sz="1400" dirty="0"/>
              <a:t>fu fatto circolare fra gli amici, tra cui John Collins e Isaac Barrow, e lo sviluppo della serie infinita binomiale fu comunicato per lettera a Oldenburg e a Leibniz; ma Newton non fece nulla per pubblicare i suoi risultati, anche se sapeva che Gregory e Mercatore nel 1668 avevano divulgato le loro ricerche sugli sviluppi in serie.</a:t>
            </a:r>
          </a:p>
          <a:p>
            <a:r>
              <a:rPr lang="it-IT" sz="1400" dirty="0"/>
              <a:t>La prima esposizione del calcolo infinitesimale che Newton abbia pubblicato apparve nei </a:t>
            </a:r>
            <a:r>
              <a:rPr lang="it-IT" sz="1400" b="1" i="1" dirty="0" err="1"/>
              <a:t>Philosophiae</a:t>
            </a:r>
            <a:r>
              <a:rPr lang="it-IT" sz="1400" b="1" i="1" dirty="0"/>
              <a:t> </a:t>
            </a:r>
            <a:r>
              <a:rPr lang="it-IT" sz="1400" b="1" i="1" dirty="0" err="1"/>
              <a:t>naturalis</a:t>
            </a:r>
            <a:r>
              <a:rPr lang="it-IT" sz="1400" b="1" i="1" dirty="0"/>
              <a:t> principia </a:t>
            </a:r>
            <a:r>
              <a:rPr lang="it-IT" sz="1400" b="1" i="1" dirty="0" err="1"/>
              <a:t>mathematica</a:t>
            </a:r>
            <a:r>
              <a:rPr lang="it-IT" sz="1400" b="1" i="1" dirty="0"/>
              <a:t> </a:t>
            </a:r>
            <a:r>
              <a:rPr lang="it-IT" sz="1400" dirty="0"/>
              <a:t>del </a:t>
            </a:r>
            <a:r>
              <a:rPr lang="it-IT" sz="1400" b="1" dirty="0"/>
              <a:t>1687</a:t>
            </a:r>
            <a:r>
              <a:rPr lang="it-IT" sz="1400" dirty="0"/>
              <a:t>, il più ammirato trattato scientifico di tutti i tempi.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A59E4FA1-5E99-4646-BE29-78F09BF0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63" y="1771649"/>
            <a:ext cx="4000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1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440266"/>
          </a:xfrm>
        </p:spPr>
        <p:txBody>
          <a:bodyPr/>
          <a:lstStyle/>
          <a:p>
            <a:r>
              <a:rPr lang="it-IT" dirty="0" err="1"/>
              <a:t>AlcunE</a:t>
            </a:r>
            <a:r>
              <a:rPr lang="it-IT" dirty="0"/>
              <a:t> semplici EQUAZIONI DIFFERENZIALI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63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Massa molla smorzatore</a:t>
            </a:r>
          </a:p>
        </p:txBody>
      </p:sp>
      <p:sp>
        <p:nvSpPr>
          <p:cNvPr id="7170" name="Segnaposto contenuto 6"/>
          <p:cNvSpPr>
            <a:spLocks noGrp="1"/>
          </p:cNvSpPr>
          <p:nvPr>
            <p:ph idx="1"/>
          </p:nvPr>
        </p:nvSpPr>
        <p:spPr>
          <a:xfrm>
            <a:off x="628649" y="3076973"/>
            <a:ext cx="7886700" cy="936161"/>
          </a:xfrm>
        </p:spPr>
        <p:txBody>
          <a:bodyPr/>
          <a:lstStyle/>
          <a:p>
            <a:pPr marL="0" indent="0">
              <a:buFont typeface="Verdana" charset="0"/>
              <a:buNone/>
            </a:pPr>
            <a:r>
              <a:rPr lang="it-IT" altLang="it-IT" dirty="0"/>
              <a:t>Seconda legge di </a:t>
            </a:r>
            <a:r>
              <a:rPr lang="it-IT" altLang="it-IT" dirty="0" err="1"/>
              <a:t>Netwon</a:t>
            </a:r>
            <a:endParaRPr lang="it-IT" altLang="it-IT" dirty="0"/>
          </a:p>
          <a:p>
            <a:pPr marL="0" indent="0">
              <a:buFont typeface="Verdana" charset="0"/>
              <a:buNone/>
            </a:pPr>
            <a:r>
              <a:rPr lang="it-IT" altLang="it-IT" dirty="0"/>
              <a:t>Forza=massa ∙ accelerazione</a:t>
            </a:r>
          </a:p>
          <a:p>
            <a:pPr marL="0" indent="0">
              <a:buFont typeface="Verdana" charset="0"/>
              <a:buNone/>
            </a:pPr>
            <a:endParaRPr lang="it-IT" altLang="it-IT" dirty="0"/>
          </a:p>
        </p:txBody>
      </p:sp>
      <p:pic>
        <p:nvPicPr>
          <p:cNvPr id="717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 t="21622" r="21062" b="21445"/>
          <a:stretch>
            <a:fillRect/>
          </a:stretch>
        </p:blipFill>
        <p:spPr bwMode="auto">
          <a:xfrm>
            <a:off x="2721768" y="923117"/>
            <a:ext cx="3700463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Risultato immagini per matlab icon">
            <a:extLst>
              <a:ext uri="{FF2B5EF4-FFF2-40B4-BE49-F238E27FC236}">
                <a16:creationId xmlns:a16="http://schemas.microsoft.com/office/drawing/2014/main" id="{73AF9CA1-4974-4F93-B607-BEA3480D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DE7E01D-F548-4018-A918-62D27B718572}"/>
                  </a:ext>
                </a:extLst>
              </p:cNvPr>
              <p:cNvSpPr txBox="1"/>
              <p:nvPr/>
            </p:nvSpPr>
            <p:spPr>
              <a:xfrm>
                <a:off x="749300" y="4141018"/>
                <a:ext cx="1374351" cy="5557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DE7E01D-F548-4018-A918-62D27B71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4141018"/>
                <a:ext cx="1374351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4218D70-C097-4113-8B42-382C85FC3FC9}"/>
                  </a:ext>
                </a:extLst>
              </p:cNvPr>
              <p:cNvSpPr txBox="1"/>
              <p:nvPr/>
            </p:nvSpPr>
            <p:spPr>
              <a:xfrm>
                <a:off x="749300" y="5129406"/>
                <a:ext cx="3209212" cy="5275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𝐾𝑥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4218D70-C097-4113-8B42-382C85FC3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5129406"/>
                <a:ext cx="3209212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F099389-F343-45B8-96EE-5ACB064803CB}"/>
                  </a:ext>
                </a:extLst>
              </p:cNvPr>
              <p:cNvSpPr txBox="1"/>
              <p:nvPr/>
            </p:nvSpPr>
            <p:spPr>
              <a:xfrm>
                <a:off x="5262283" y="4573613"/>
                <a:ext cx="3563283" cy="5557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𝐾𝑥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F099389-F343-45B8-96EE-5ACB0648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83" y="4573613"/>
                <a:ext cx="3563283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Circuito RC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387EB28-E51A-4277-84E7-A864240DA7E7}"/>
              </a:ext>
            </a:extLst>
          </p:cNvPr>
          <p:cNvGrpSpPr/>
          <p:nvPr/>
        </p:nvGrpSpPr>
        <p:grpSpPr>
          <a:xfrm>
            <a:off x="3975100" y="1305276"/>
            <a:ext cx="4935105" cy="2458687"/>
            <a:chOff x="2752189" y="1193801"/>
            <a:chExt cx="4140200" cy="2108200"/>
          </a:xfrm>
        </p:grpSpPr>
        <p:pic>
          <p:nvPicPr>
            <p:cNvPr id="8194" name="Immagin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89" y="1193801"/>
              <a:ext cx="4140200" cy="21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7E39FFCE-949E-4721-A29B-3ADFB1E80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1252" y="1924051"/>
              <a:ext cx="923925" cy="323850"/>
            </a:xfrm>
            <a:prstGeom prst="rect">
              <a:avLst/>
            </a:prstGeom>
          </p:spPr>
        </p:pic>
      </p:grpSp>
      <p:pic>
        <p:nvPicPr>
          <p:cNvPr id="819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5" y="2901950"/>
            <a:ext cx="283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0" y="3365501"/>
            <a:ext cx="1892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5" y="4106069"/>
            <a:ext cx="3225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2472" b="5652"/>
          <a:stretch>
            <a:fillRect/>
          </a:stretch>
        </p:blipFill>
        <p:spPr bwMode="auto">
          <a:xfrm>
            <a:off x="609979" y="4996946"/>
            <a:ext cx="836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CC9D3F19-B61A-4632-BA64-E74CC17BF210}"/>
              </a:ext>
            </a:extLst>
          </p:cNvPr>
          <p:cNvGrpSpPr/>
          <p:nvPr/>
        </p:nvGrpSpPr>
        <p:grpSpPr>
          <a:xfrm>
            <a:off x="4251366" y="4989512"/>
            <a:ext cx="3705101" cy="1118797"/>
            <a:chOff x="2636322" y="5112915"/>
            <a:chExt cx="3705101" cy="1118797"/>
          </a:xfrm>
        </p:grpSpPr>
        <p:pic>
          <p:nvPicPr>
            <p:cNvPr id="8198" name="Immagin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5399088"/>
              <a:ext cx="3162300" cy="59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0246C629-DFFC-4C50-8400-D5294753E78A}"/>
                </a:ext>
              </a:extLst>
            </p:cNvPr>
            <p:cNvSpPr/>
            <p:nvPr/>
          </p:nvSpPr>
          <p:spPr bwMode="auto">
            <a:xfrm>
              <a:off x="2636322" y="5112915"/>
              <a:ext cx="3705101" cy="111879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4" descr="Risultato immagini per matlab icon">
            <a:extLst>
              <a:ext uri="{FF2B5EF4-FFF2-40B4-BE49-F238E27FC236}">
                <a16:creationId xmlns:a16="http://schemas.microsoft.com/office/drawing/2014/main" id="{A92BDFC0-82BE-4AF6-B6F8-57CF2434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" y="3057757"/>
            <a:ext cx="492272" cy="5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787</TotalTime>
  <Words>921</Words>
  <Application>Microsoft Macintosh PowerPoint</Application>
  <PresentationFormat>Presentazione su schermo (4:3)</PresentationFormat>
  <Paragraphs>121</Paragraphs>
  <Slides>46</Slides>
  <Notes>2</Notes>
  <HiddenSlides>1</HiddenSlides>
  <MMClips>1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5" baseType="lpstr">
      <vt:lpstr>Arial</vt:lpstr>
      <vt:lpstr>Cambria Math</vt:lpstr>
      <vt:lpstr>Copperplate Gothic Light</vt:lpstr>
      <vt:lpstr>I Times Italic</vt:lpstr>
      <vt:lpstr>Symbol</vt:lpstr>
      <vt:lpstr>Times New Roman</vt:lpstr>
      <vt:lpstr>Verdana</vt:lpstr>
      <vt:lpstr>uliSpare</vt:lpstr>
      <vt:lpstr>Image</vt:lpstr>
      <vt:lpstr>Equazioni Differenziali</vt:lpstr>
      <vt:lpstr>Indice</vt:lpstr>
      <vt:lpstr>Cos’è la dinamica di un sistema?</vt:lpstr>
      <vt:lpstr>Esempio: un robot manipolatore</vt:lpstr>
      <vt:lpstr>Methodus fluxionum et Serierum Infinitarum</vt:lpstr>
      <vt:lpstr>I Principia del 1687</vt:lpstr>
      <vt:lpstr>AlcunE semplici EQUAZIONI DIFFERENZIALI</vt:lpstr>
      <vt:lpstr>Massa molla smorzatore</vt:lpstr>
      <vt:lpstr>Circuito RC</vt:lpstr>
      <vt:lpstr>Doppio Serbatoio</vt:lpstr>
      <vt:lpstr>Modello cinematico Uniciclo</vt:lpstr>
      <vt:lpstr>Le equazioni differenziali</vt:lpstr>
      <vt:lpstr>Equazioni differenziali ordinarie</vt:lpstr>
      <vt:lpstr>Equazioni differenziale ordinaria</vt:lpstr>
      <vt:lpstr>Equazioni differenziali lineari</vt:lpstr>
      <vt:lpstr>Equazioni differenziali lineari  casi particolari</vt:lpstr>
      <vt:lpstr>Equazioni differenziali autonome</vt:lpstr>
      <vt:lpstr>Soluzione locale</vt:lpstr>
      <vt:lpstr>Soluzione massimale</vt:lpstr>
      <vt:lpstr>Soluzione globale</vt:lpstr>
      <vt:lpstr>Il problema di cauchy</vt:lpstr>
      <vt:lpstr>Problema di Cauchy</vt:lpstr>
      <vt:lpstr>Integrale Generale e Particolare</vt:lpstr>
      <vt:lpstr>Esistenza e unicità locale di un problema di Cauchy  (condizione sufficiente)</vt:lpstr>
      <vt:lpstr>Esistenza e unicità globale soluzione PDC (condizioni sufficienti)</vt:lpstr>
      <vt:lpstr>Equazioni non lineari del primo ordine</vt:lpstr>
      <vt:lpstr>Equazioni differenziali a variabili separbili</vt:lpstr>
      <vt:lpstr>esistenza e unicità locale della soluzione del problema di Cauchy</vt:lpstr>
      <vt:lpstr>Equazioni lineari del primo ordine</vt:lpstr>
      <vt:lpstr>Equazioni differenziali lineari del primo ordine</vt:lpstr>
      <vt:lpstr>Soluzione equazioni differenziali lineari del primo ordine</vt:lpstr>
      <vt:lpstr>PDC per eq lineare primo ordine</vt:lpstr>
      <vt:lpstr>Soluzione PDC eq. diff primo ordine </vt:lpstr>
      <vt:lpstr>Risposta sistema del primo ordine</vt:lpstr>
      <vt:lpstr>Equazioni lineari del secondo ordine</vt:lpstr>
      <vt:lpstr>Equazioni differenziali omogenee del secondo ordine a coefficienti costanti</vt:lpstr>
      <vt:lpstr>Soluzione equazioni differenziali omogenee a coefficienti costanti</vt:lpstr>
      <vt:lpstr>Esistenza e unicità del PDC</vt:lpstr>
      <vt:lpstr>Equazioni differenziali non omogenee del secondo ordine</vt:lpstr>
      <vt:lpstr>Esistenza e unicità del PDC per l’equazione differenziale del secondo ordine non omogenea</vt:lpstr>
      <vt:lpstr>Ricerca di un integrale particolare dell’equazione non omogenea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 di equazioni differenziali lineari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73</cp:revision>
  <cp:lastPrinted>1998-03-25T13:12:00Z</cp:lastPrinted>
  <dcterms:created xsi:type="dcterms:W3CDTF">2018-03-12T14:43:51Z</dcterms:created>
  <dcterms:modified xsi:type="dcterms:W3CDTF">2020-03-16T16:22:26Z</dcterms:modified>
</cp:coreProperties>
</file>